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0"/>
  </p:notesMasterIdLst>
  <p:sldIdLst>
    <p:sldId id="256" r:id="rId5"/>
    <p:sldId id="270" r:id="rId6"/>
    <p:sldId id="258" r:id="rId7"/>
    <p:sldId id="259" r:id="rId8"/>
    <p:sldId id="260" r:id="rId9"/>
    <p:sldId id="261" r:id="rId10"/>
    <p:sldId id="257" r:id="rId11"/>
    <p:sldId id="262" r:id="rId12"/>
    <p:sldId id="263" r:id="rId13"/>
    <p:sldId id="264" r:id="rId14"/>
    <p:sldId id="265" r:id="rId15"/>
    <p:sldId id="266"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9/14/2022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9/14/2022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9/14/2022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9/14/2022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9/14/2022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9/14/2022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9/14/2022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9/14/2022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9/14/2022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9/14/2022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9/14/2022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9/14/2022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9/14/2022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Software Testing</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endParaRPr lang="en-US" dirty="0"/>
          </a:p>
          <a:p>
            <a:r>
              <a:rPr lang="en-US" sz="3200" dirty="0"/>
              <a:t>Sana Rizwan</a:t>
            </a:r>
          </a:p>
          <a:p>
            <a:r>
              <a:rPr lang="en-US" sz="1600" dirty="0"/>
              <a:t>Assistant Professor</a:t>
            </a:r>
          </a:p>
          <a:p>
            <a:r>
              <a:rPr lang="en-US" sz="1600" dirty="0"/>
              <a:t>Department of Computer Science, CUI Lahore</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C4A1-7273-8B31-A874-DC2FE77EA673}"/>
              </a:ext>
            </a:extLst>
          </p:cNvPr>
          <p:cNvSpPr>
            <a:spLocks noGrp="1"/>
          </p:cNvSpPr>
          <p:nvPr>
            <p:ph type="title"/>
          </p:nvPr>
        </p:nvSpPr>
        <p:spPr/>
        <p:txBody>
          <a:bodyPr>
            <a:normAutofit fontScale="90000"/>
          </a:bodyPr>
          <a:lstStyle/>
          <a:p>
            <a:r>
              <a:rPr lang="en-US" dirty="0"/>
              <a:t> top reasons why the testing of the software is really important</a:t>
            </a:r>
          </a:p>
        </p:txBody>
      </p:sp>
      <p:sp>
        <p:nvSpPr>
          <p:cNvPr id="3" name="Content Placeholder 2">
            <a:extLst>
              <a:ext uri="{FF2B5EF4-FFF2-40B4-BE49-F238E27FC236}">
                <a16:creationId xmlns:a16="http://schemas.microsoft.com/office/drawing/2014/main" id="{1212903F-1E9B-87C0-C04B-85EB0FF53DB5}"/>
              </a:ext>
            </a:extLst>
          </p:cNvPr>
          <p:cNvSpPr>
            <a:spLocks noGrp="1"/>
          </p:cNvSpPr>
          <p:nvPr>
            <p:ph idx="1"/>
          </p:nvPr>
        </p:nvSpPr>
        <p:spPr/>
        <p:txBody>
          <a:bodyPr>
            <a:normAutofit lnSpcReduction="10000"/>
          </a:bodyPr>
          <a:lstStyle/>
          <a:p>
            <a:pPr marL="0" indent="0" algn="just">
              <a:buNone/>
            </a:pPr>
            <a:r>
              <a:rPr lang="en-US" u="sng" dirty="0">
                <a:solidFill>
                  <a:srgbClr val="FFFF00"/>
                </a:solidFill>
              </a:rPr>
              <a:t>3.Quality of the product</a:t>
            </a:r>
          </a:p>
          <a:p>
            <a:pPr algn="just"/>
            <a:r>
              <a:rPr lang="en-US" dirty="0"/>
              <a:t>For ensuring that the specific product comes to life, it should work in accordance with the following.</a:t>
            </a:r>
          </a:p>
          <a:p>
            <a:pPr algn="just"/>
            <a:r>
              <a:rPr lang="en-US" dirty="0"/>
              <a:t>The needs of the product is a prerequisite as it is helpful in getting the prerequisite results.</a:t>
            </a:r>
          </a:p>
          <a:p>
            <a:pPr algn="just"/>
            <a:r>
              <a:rPr lang="en-US" dirty="0"/>
              <a:t>Products should be serving the user in one way or the other. It is a must that it is going to bring the value, as per the promise.</a:t>
            </a:r>
          </a:p>
          <a:p>
            <a:pPr algn="just"/>
            <a:r>
              <a:rPr lang="en-US" dirty="0"/>
              <a:t>It should function in a complete manner for ensuring an effective customer experience. It is also necessary to check the compatibility of the device.</a:t>
            </a:r>
          </a:p>
          <a:p>
            <a:pPr algn="just"/>
            <a:r>
              <a:rPr lang="en-US" dirty="0"/>
              <a:t>For instance, in case, you are planning to launch an application, it is a must to check the compatibility of the same in a wide array of operating systems and devices.</a:t>
            </a:r>
          </a:p>
        </p:txBody>
      </p:sp>
    </p:spTree>
    <p:extLst>
      <p:ext uri="{BB962C8B-B14F-4D97-AF65-F5344CB8AC3E}">
        <p14:creationId xmlns:p14="http://schemas.microsoft.com/office/powerpoint/2010/main" val="58684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A2823-5409-F55E-824A-8A5C345FA058}"/>
              </a:ext>
            </a:extLst>
          </p:cNvPr>
          <p:cNvSpPr>
            <a:spLocks noGrp="1"/>
          </p:cNvSpPr>
          <p:nvPr>
            <p:ph type="title"/>
          </p:nvPr>
        </p:nvSpPr>
        <p:spPr/>
        <p:txBody>
          <a:bodyPr>
            <a:normAutofit fontScale="90000"/>
          </a:bodyPr>
          <a:lstStyle/>
          <a:p>
            <a:r>
              <a:rPr lang="en-US" dirty="0"/>
              <a:t> top reasons why the testing of the software is really important</a:t>
            </a:r>
          </a:p>
        </p:txBody>
      </p:sp>
      <p:sp>
        <p:nvSpPr>
          <p:cNvPr id="3" name="Content Placeholder 2">
            <a:extLst>
              <a:ext uri="{FF2B5EF4-FFF2-40B4-BE49-F238E27FC236}">
                <a16:creationId xmlns:a16="http://schemas.microsoft.com/office/drawing/2014/main" id="{41C692AE-C4AD-CE84-122D-C5D6DEBDC2F8}"/>
              </a:ext>
            </a:extLst>
          </p:cNvPr>
          <p:cNvSpPr>
            <a:spLocks noGrp="1"/>
          </p:cNvSpPr>
          <p:nvPr>
            <p:ph idx="1"/>
          </p:nvPr>
        </p:nvSpPr>
        <p:spPr/>
        <p:txBody>
          <a:bodyPr>
            <a:normAutofit lnSpcReduction="10000"/>
          </a:bodyPr>
          <a:lstStyle/>
          <a:p>
            <a:pPr marL="0" indent="0" algn="just">
              <a:buNone/>
            </a:pPr>
            <a:r>
              <a:rPr lang="en-US" u="sng" dirty="0">
                <a:solidFill>
                  <a:srgbClr val="FFFF00"/>
                </a:solidFill>
              </a:rPr>
              <a:t>4. Satisfaction of the customer</a:t>
            </a:r>
          </a:p>
          <a:p>
            <a:pPr algn="just"/>
            <a:r>
              <a:rPr lang="en-US" dirty="0"/>
              <a:t>The primary objective of the owner of the products is offering the best satisfaction of the customers. The reason is that it offers the prerequisite and perfect user experience.</a:t>
            </a:r>
          </a:p>
          <a:p>
            <a:pPr algn="just"/>
            <a:r>
              <a:rPr lang="en-US" dirty="0"/>
              <a:t>Reap long-term benefits by opting for software testing. Earning the trust of the client is certainly not an easy task, primarily in case the product is found to be functioning and glitching every time or the other.</a:t>
            </a:r>
          </a:p>
          <a:p>
            <a:pPr algn="just"/>
            <a:r>
              <a:rPr lang="en-US" dirty="0"/>
              <a:t>Used a lot of products and surely had several horrible experiences owing to which might have deleted the application.</a:t>
            </a:r>
          </a:p>
          <a:p>
            <a:pPr algn="just"/>
            <a:r>
              <a:rPr lang="en-US" dirty="0"/>
              <a:t>The first impression is really important and if you fail to give the same, users are going to find another product which will accomplish all the requirements.</a:t>
            </a:r>
          </a:p>
        </p:txBody>
      </p:sp>
    </p:spTree>
    <p:extLst>
      <p:ext uri="{BB962C8B-B14F-4D97-AF65-F5344CB8AC3E}">
        <p14:creationId xmlns:p14="http://schemas.microsoft.com/office/powerpoint/2010/main" val="380913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9EF39-36B2-A4A3-0258-5D7EE0FD011C}"/>
              </a:ext>
            </a:extLst>
          </p:cNvPr>
          <p:cNvSpPr>
            <a:spLocks noGrp="1"/>
          </p:cNvSpPr>
          <p:nvPr>
            <p:ph type="title"/>
          </p:nvPr>
        </p:nvSpPr>
        <p:spPr/>
        <p:txBody>
          <a:bodyPr>
            <a:normAutofit fontScale="90000"/>
          </a:bodyPr>
          <a:lstStyle/>
          <a:p>
            <a:r>
              <a:rPr lang="en-US" dirty="0"/>
              <a:t> top reasons why the testing of the software is really important</a:t>
            </a:r>
          </a:p>
        </p:txBody>
      </p:sp>
      <p:sp>
        <p:nvSpPr>
          <p:cNvPr id="3" name="Content Placeholder 2">
            <a:extLst>
              <a:ext uri="{FF2B5EF4-FFF2-40B4-BE49-F238E27FC236}">
                <a16:creationId xmlns:a16="http://schemas.microsoft.com/office/drawing/2014/main" id="{C56C5DB2-3E3F-8E20-FDFC-B4578B026AA9}"/>
              </a:ext>
            </a:extLst>
          </p:cNvPr>
          <p:cNvSpPr>
            <a:spLocks noGrp="1"/>
          </p:cNvSpPr>
          <p:nvPr>
            <p:ph idx="1"/>
          </p:nvPr>
        </p:nvSpPr>
        <p:spPr/>
        <p:txBody>
          <a:bodyPr/>
          <a:lstStyle/>
          <a:p>
            <a:pPr marL="0" indent="0" algn="just">
              <a:buNone/>
            </a:pPr>
            <a:r>
              <a:rPr lang="en-US" u="sng" dirty="0">
                <a:solidFill>
                  <a:srgbClr val="FFFF00"/>
                </a:solidFill>
              </a:rPr>
              <a:t>5. Improving the development process</a:t>
            </a:r>
          </a:p>
          <a:p>
            <a:pPr algn="just"/>
            <a:r>
              <a:rPr lang="en-US" dirty="0"/>
              <a:t>With the aid of Quality Assurance, find a wide array of scenarios and errors, for the reproduction of the error.</a:t>
            </a:r>
          </a:p>
          <a:p>
            <a:pPr algn="just"/>
            <a:endParaRPr lang="en-US" dirty="0"/>
          </a:p>
          <a:p>
            <a:pPr algn="just"/>
            <a:r>
              <a:rPr lang="en-US" dirty="0"/>
              <a:t>It is really simple and the developers need to fix the same in no time. In addition to this, software testers should be working with the development team parallelly, which is useful in the acceleration of the development procedure.</a:t>
            </a:r>
          </a:p>
        </p:txBody>
      </p:sp>
    </p:spTree>
    <p:extLst>
      <p:ext uri="{BB962C8B-B14F-4D97-AF65-F5344CB8AC3E}">
        <p14:creationId xmlns:p14="http://schemas.microsoft.com/office/powerpoint/2010/main" val="2272061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723D-EF86-851F-4C19-2D626BF680C6}"/>
              </a:ext>
            </a:extLst>
          </p:cNvPr>
          <p:cNvSpPr>
            <a:spLocks noGrp="1"/>
          </p:cNvSpPr>
          <p:nvPr>
            <p:ph type="title"/>
          </p:nvPr>
        </p:nvSpPr>
        <p:spPr/>
        <p:txBody>
          <a:bodyPr>
            <a:normAutofit fontScale="90000"/>
          </a:bodyPr>
          <a:lstStyle/>
          <a:p>
            <a:r>
              <a:rPr lang="en-US" dirty="0"/>
              <a:t> top reasons why the testing of the software is really important</a:t>
            </a:r>
          </a:p>
        </p:txBody>
      </p:sp>
      <p:sp>
        <p:nvSpPr>
          <p:cNvPr id="3" name="Content Placeholder 2">
            <a:extLst>
              <a:ext uri="{FF2B5EF4-FFF2-40B4-BE49-F238E27FC236}">
                <a16:creationId xmlns:a16="http://schemas.microsoft.com/office/drawing/2014/main" id="{2E07BEE5-D446-C5B9-89A0-1ADB6EDEB244}"/>
              </a:ext>
            </a:extLst>
          </p:cNvPr>
          <p:cNvSpPr>
            <a:spLocks noGrp="1"/>
          </p:cNvSpPr>
          <p:nvPr>
            <p:ph idx="1"/>
          </p:nvPr>
        </p:nvSpPr>
        <p:spPr/>
        <p:txBody>
          <a:bodyPr/>
          <a:lstStyle/>
          <a:p>
            <a:pPr marL="0" indent="0" algn="just">
              <a:buNone/>
            </a:pPr>
            <a:r>
              <a:rPr lang="en-US" u="sng" dirty="0">
                <a:solidFill>
                  <a:srgbClr val="FFFF00"/>
                </a:solidFill>
              </a:rPr>
              <a:t>6. Easy while adding new features</a:t>
            </a:r>
          </a:p>
          <a:p>
            <a:pPr algn="just"/>
            <a:r>
              <a:rPr lang="en-US" dirty="0"/>
              <a:t>The more interconnected and older the code, the more difficult it is to change. Tests counteract this calcification tendency by allowing developers to confidently add new features. As a new developer, changing older parts of codebase can be terrifying, but with tests, at least know if broken anything important. This helps in making software stand ahead in the market, and beat the competition.</a:t>
            </a:r>
          </a:p>
        </p:txBody>
      </p:sp>
    </p:spTree>
    <p:extLst>
      <p:ext uri="{BB962C8B-B14F-4D97-AF65-F5344CB8AC3E}">
        <p14:creationId xmlns:p14="http://schemas.microsoft.com/office/powerpoint/2010/main" val="3110046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FAA36-E83C-E4A8-89E8-30161EDDC1C8}"/>
              </a:ext>
            </a:extLst>
          </p:cNvPr>
          <p:cNvSpPr>
            <a:spLocks noGrp="1"/>
          </p:cNvSpPr>
          <p:nvPr>
            <p:ph type="title"/>
          </p:nvPr>
        </p:nvSpPr>
        <p:spPr/>
        <p:txBody>
          <a:bodyPr>
            <a:normAutofit fontScale="90000"/>
          </a:bodyPr>
          <a:lstStyle/>
          <a:p>
            <a:r>
              <a:rPr lang="en-US" dirty="0"/>
              <a:t> top reasons why the testing of the software is really important</a:t>
            </a:r>
          </a:p>
        </p:txBody>
      </p:sp>
      <p:sp>
        <p:nvSpPr>
          <p:cNvPr id="3" name="Content Placeholder 2">
            <a:extLst>
              <a:ext uri="{FF2B5EF4-FFF2-40B4-BE49-F238E27FC236}">
                <a16:creationId xmlns:a16="http://schemas.microsoft.com/office/drawing/2014/main" id="{91D99A08-20E2-8EF4-E6BA-23D97CD5597F}"/>
              </a:ext>
            </a:extLst>
          </p:cNvPr>
          <p:cNvSpPr>
            <a:spLocks noGrp="1"/>
          </p:cNvSpPr>
          <p:nvPr>
            <p:ph idx="1"/>
          </p:nvPr>
        </p:nvSpPr>
        <p:spPr/>
        <p:txBody>
          <a:bodyPr>
            <a:normAutofit/>
          </a:bodyPr>
          <a:lstStyle/>
          <a:p>
            <a:pPr marL="0" indent="0" algn="just">
              <a:buNone/>
            </a:pPr>
            <a:r>
              <a:rPr lang="en-US" u="sng" dirty="0">
                <a:solidFill>
                  <a:srgbClr val="FFFF00"/>
                </a:solidFill>
              </a:rPr>
              <a:t>7. Determining the performance of the software</a:t>
            </a:r>
          </a:p>
          <a:p>
            <a:pPr algn="just"/>
            <a:r>
              <a:rPr lang="en-US" dirty="0"/>
              <a:t>Find software or application that has low or reduced performance, find that it brings your reputation down in the market.</a:t>
            </a:r>
          </a:p>
          <a:p>
            <a:pPr algn="just"/>
            <a:r>
              <a:rPr lang="en-US" dirty="0"/>
              <a:t>Users are not going to trust any people. There are chances that the reputation of organization is going to suffer.</a:t>
            </a:r>
          </a:p>
          <a:p>
            <a:pPr algn="just"/>
            <a:r>
              <a:rPr lang="en-US" dirty="0"/>
              <a:t>In accordance with the experts, it is not that important. However, in case, introduce any software in the market without software testing and after this, the performance of the software does not meet the expectation or requirements of the clients, convincing people will be a hassle.</a:t>
            </a:r>
          </a:p>
        </p:txBody>
      </p:sp>
    </p:spTree>
    <p:extLst>
      <p:ext uri="{BB962C8B-B14F-4D97-AF65-F5344CB8AC3E}">
        <p14:creationId xmlns:p14="http://schemas.microsoft.com/office/powerpoint/2010/main" val="1858124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16" name="Picture 4115">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4118" name="Picture 4117">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pic>
        <p:nvPicPr>
          <p:cNvPr id="4098" name="Picture 2" descr="See the source image">
            <a:extLst>
              <a:ext uri="{FF2B5EF4-FFF2-40B4-BE49-F238E27FC236}">
                <a16:creationId xmlns:a16="http://schemas.microsoft.com/office/drawing/2014/main" id="{E1BE83FF-96D5-D4FC-E175-666BCFA20A04}"/>
              </a:ext>
            </a:extLst>
          </p:cNvPr>
          <p:cNvPicPr>
            <a:picLocks noChangeAspect="1" noChangeArrowheads="1"/>
          </p:cNvPicPr>
          <p:nvPr/>
        </p:nvPicPr>
        <p:blipFill rotWithShape="1">
          <a:blip r:embed="rId4">
            <a:alphaModFix amt="40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36B9A7B-E325-5BE1-B630-087C9C04E385}"/>
              </a:ext>
            </a:extLst>
          </p:cNvPr>
          <p:cNvSpPr>
            <a:spLocks noGrp="1"/>
          </p:cNvSpPr>
          <p:nvPr>
            <p:ph type="title"/>
          </p:nvPr>
        </p:nvSpPr>
        <p:spPr>
          <a:xfrm>
            <a:off x="1371600" y="2237173"/>
            <a:ext cx="9448800" cy="2602062"/>
          </a:xfrm>
        </p:spPr>
        <p:txBody>
          <a:bodyPr vert="horz" lIns="91440" tIns="45720" rIns="91440" bIns="45720" rtlCol="0" anchor="b">
            <a:normAutofit/>
          </a:bodyPr>
          <a:lstStyle/>
          <a:p>
            <a:pPr algn="l"/>
            <a:r>
              <a:rPr lang="en-US" sz="6000" dirty="0"/>
              <a:t>Any Questions</a:t>
            </a:r>
          </a:p>
        </p:txBody>
      </p:sp>
    </p:spTree>
    <p:extLst>
      <p:ext uri="{BB962C8B-B14F-4D97-AF65-F5344CB8AC3E}">
        <p14:creationId xmlns:p14="http://schemas.microsoft.com/office/powerpoint/2010/main" val="102183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10161656" cy="5222117"/>
          </a:xfrm>
        </p:spPr>
        <p:txBody>
          <a:bodyPr anchor="ctr">
            <a:normAutofit/>
          </a:bodyPr>
          <a:lstStyle/>
          <a:p>
            <a:pPr algn="r"/>
            <a:r>
              <a:rPr lang="en-US" sz="5400" dirty="0"/>
              <a:t>Chapter 1 -- Introduction </a:t>
            </a:r>
          </a:p>
        </p:txBody>
      </p:sp>
    </p:spTree>
    <p:extLst>
      <p:ext uri="{BB962C8B-B14F-4D97-AF65-F5344CB8AC3E}">
        <p14:creationId xmlns:p14="http://schemas.microsoft.com/office/powerpoint/2010/main" val="214707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CF1CB-5BDF-7329-F5CC-834452767268}"/>
              </a:ext>
            </a:extLst>
          </p:cNvPr>
          <p:cNvSpPr>
            <a:spLocks noGrp="1"/>
          </p:cNvSpPr>
          <p:nvPr>
            <p:ph type="title"/>
          </p:nvPr>
        </p:nvSpPr>
        <p:spPr/>
        <p:txBody>
          <a:bodyPr/>
          <a:lstStyle/>
          <a:p>
            <a:r>
              <a:rPr lang="en-US" dirty="0"/>
              <a:t>What we need in life…</a:t>
            </a:r>
          </a:p>
        </p:txBody>
      </p:sp>
      <p:sp>
        <p:nvSpPr>
          <p:cNvPr id="3" name="Content Placeholder 2">
            <a:extLst>
              <a:ext uri="{FF2B5EF4-FFF2-40B4-BE49-F238E27FC236}">
                <a16:creationId xmlns:a16="http://schemas.microsoft.com/office/drawing/2014/main" id="{24A21DD6-91D5-8328-446D-547F41B0D287}"/>
              </a:ext>
            </a:extLst>
          </p:cNvPr>
          <p:cNvSpPr>
            <a:spLocks noGrp="1"/>
          </p:cNvSpPr>
          <p:nvPr>
            <p:ph idx="1"/>
          </p:nvPr>
        </p:nvSpPr>
        <p:spPr/>
        <p:txBody>
          <a:bodyPr/>
          <a:lstStyle/>
          <a:p>
            <a:pPr algn="just"/>
            <a:r>
              <a:rPr lang="en-US" dirty="0"/>
              <a:t>Life is nothing without software.</a:t>
            </a:r>
          </a:p>
          <a:p>
            <a:pPr algn="just"/>
            <a:r>
              <a:rPr lang="en-US" dirty="0"/>
              <a:t>Appliances are shrinking to software systems. In automobiles, for example, microprocessors and their accompanying software control more and more functionality, from engine management to the transmission and brakes. </a:t>
            </a:r>
          </a:p>
          <a:p>
            <a:pPr algn="just"/>
            <a:r>
              <a:rPr lang="en-US" dirty="0"/>
              <a:t>Software is crucial to the correct functioning of devices and industry. </a:t>
            </a:r>
          </a:p>
          <a:p>
            <a:pPr algn="just"/>
            <a:r>
              <a:rPr lang="en-US" dirty="0"/>
              <a:t>The smooth operations depend upon the reliable, fast /quick new developments, update, extend, adjusted and adapt new changes in s/w.</a:t>
            </a:r>
          </a:p>
          <a:p>
            <a:pPr algn="just"/>
            <a:r>
              <a:rPr lang="en-US" dirty="0"/>
              <a:t>That means quality of software is the major feature.</a:t>
            </a:r>
          </a:p>
          <a:p>
            <a:pPr algn="just"/>
            <a:r>
              <a:rPr lang="en-US" dirty="0"/>
              <a:t>To improve software quality and engineering process, ways are </a:t>
            </a:r>
            <a:r>
              <a:rPr lang="en-US" dirty="0">
                <a:solidFill>
                  <a:srgbClr val="FFFF00"/>
                </a:solidFill>
              </a:rPr>
              <a:t>systematic evaluation</a:t>
            </a:r>
            <a:r>
              <a:rPr lang="en-US" dirty="0"/>
              <a:t> and </a:t>
            </a:r>
            <a:r>
              <a:rPr lang="en-US" dirty="0">
                <a:solidFill>
                  <a:srgbClr val="FFFF00"/>
                </a:solidFill>
              </a:rPr>
              <a:t>testing of the software</a:t>
            </a:r>
            <a:r>
              <a:rPr lang="en-US" dirty="0"/>
              <a:t>.</a:t>
            </a:r>
          </a:p>
        </p:txBody>
      </p:sp>
    </p:spTree>
    <p:extLst>
      <p:ext uri="{BB962C8B-B14F-4D97-AF65-F5344CB8AC3E}">
        <p14:creationId xmlns:p14="http://schemas.microsoft.com/office/powerpoint/2010/main" val="3015642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593F-8B2C-B1B1-0234-DA26736729CE}"/>
              </a:ext>
            </a:extLst>
          </p:cNvPr>
          <p:cNvSpPr>
            <a:spLocks noGrp="1"/>
          </p:cNvSpPr>
          <p:nvPr>
            <p:ph type="title"/>
          </p:nvPr>
        </p:nvSpPr>
        <p:spPr>
          <a:xfrm>
            <a:off x="2895600" y="764373"/>
            <a:ext cx="8610600" cy="1293028"/>
          </a:xfrm>
        </p:spPr>
        <p:txBody>
          <a:bodyPr>
            <a:normAutofit/>
          </a:bodyPr>
          <a:lstStyle/>
          <a:p>
            <a:r>
              <a:rPr lang="en-US" dirty="0"/>
              <a:t>Why use software testing?</a:t>
            </a:r>
          </a:p>
        </p:txBody>
      </p:sp>
      <p:sp>
        <p:nvSpPr>
          <p:cNvPr id="3" name="Content Placeholder 2">
            <a:extLst>
              <a:ext uri="{FF2B5EF4-FFF2-40B4-BE49-F238E27FC236}">
                <a16:creationId xmlns:a16="http://schemas.microsoft.com/office/drawing/2014/main" id="{D8DBC236-F568-64EF-3E0A-E76EF79A03E0}"/>
              </a:ext>
            </a:extLst>
          </p:cNvPr>
          <p:cNvSpPr>
            <a:spLocks noGrp="1"/>
          </p:cNvSpPr>
          <p:nvPr>
            <p:ph idx="1"/>
          </p:nvPr>
        </p:nvSpPr>
        <p:spPr>
          <a:xfrm>
            <a:off x="677333" y="2194560"/>
            <a:ext cx="5816600" cy="4024125"/>
          </a:xfrm>
        </p:spPr>
        <p:txBody>
          <a:bodyPr>
            <a:normAutofit/>
          </a:bodyPr>
          <a:lstStyle/>
          <a:p>
            <a:pPr algn="just"/>
            <a:r>
              <a:rPr lang="en-US" dirty="0"/>
              <a:t>Software testing is a method of determining whether the actual software product meets the expected requirements and ensuring that the software product is free of defects.</a:t>
            </a:r>
          </a:p>
          <a:p>
            <a:pPr algn="just"/>
            <a:r>
              <a:rPr lang="en-US" dirty="0"/>
              <a:t>It entails running software/system components through their paces using manual or automated tools to evaluate one or more properties of interest.</a:t>
            </a:r>
          </a:p>
        </p:txBody>
      </p:sp>
      <p:pic>
        <p:nvPicPr>
          <p:cNvPr id="1026" name="Picture 2" descr="See the source image">
            <a:extLst>
              <a:ext uri="{FF2B5EF4-FFF2-40B4-BE49-F238E27FC236}">
                <a16:creationId xmlns:a16="http://schemas.microsoft.com/office/drawing/2014/main" id="{411E56F7-A781-B1D5-96DE-299689776A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25931" y="2272748"/>
            <a:ext cx="3639337" cy="363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72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057" name="Rectangle 2056">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059" name="Picture 2058">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04DEDA60-7016-14C4-6C34-B2BF11AB6BFE}"/>
              </a:ext>
            </a:extLst>
          </p:cNvPr>
          <p:cNvSpPr>
            <a:spLocks noGrp="1"/>
          </p:cNvSpPr>
          <p:nvPr>
            <p:ph type="title"/>
          </p:nvPr>
        </p:nvSpPr>
        <p:spPr>
          <a:xfrm>
            <a:off x="0" y="764373"/>
            <a:ext cx="4373217" cy="1920372"/>
          </a:xfrm>
        </p:spPr>
        <p:txBody>
          <a:bodyPr>
            <a:normAutofit/>
          </a:bodyPr>
          <a:lstStyle/>
          <a:p>
            <a:pPr algn="ctr"/>
            <a:r>
              <a:rPr lang="en-US" sz="3600" dirty="0">
                <a:solidFill>
                  <a:schemeClr val="bg1"/>
                </a:solidFill>
              </a:rPr>
              <a:t>Goal of software testing</a:t>
            </a:r>
          </a:p>
        </p:txBody>
      </p:sp>
      <p:pic>
        <p:nvPicPr>
          <p:cNvPr id="2061" name="Picture 2060">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3" name="Content Placeholder 2">
            <a:extLst>
              <a:ext uri="{FF2B5EF4-FFF2-40B4-BE49-F238E27FC236}">
                <a16:creationId xmlns:a16="http://schemas.microsoft.com/office/drawing/2014/main" id="{15F1D21B-DEFC-9AAC-E440-F19DA6A8711D}"/>
              </a:ext>
            </a:extLst>
          </p:cNvPr>
          <p:cNvSpPr>
            <a:spLocks noGrp="1"/>
          </p:cNvSpPr>
          <p:nvPr>
            <p:ph idx="1"/>
          </p:nvPr>
        </p:nvSpPr>
        <p:spPr>
          <a:xfrm>
            <a:off x="685800" y="2821774"/>
            <a:ext cx="3687417" cy="3148329"/>
          </a:xfrm>
        </p:spPr>
        <p:txBody>
          <a:bodyPr>
            <a:normAutofit/>
          </a:bodyPr>
          <a:lstStyle/>
          <a:p>
            <a:pPr marL="0" indent="0" algn="just">
              <a:buNone/>
            </a:pPr>
            <a:r>
              <a:rPr lang="en-US" sz="2400" dirty="0">
                <a:solidFill>
                  <a:schemeClr val="bg1"/>
                </a:solidFill>
              </a:rPr>
              <a:t>The goal of software testing is to find errors, gaps, or missing requirements in comparison to the actual requirements.</a:t>
            </a:r>
          </a:p>
        </p:txBody>
      </p:sp>
      <p:pic>
        <p:nvPicPr>
          <p:cNvPr id="2050" name="Picture 2" descr="See the source image">
            <a:extLst>
              <a:ext uri="{FF2B5EF4-FFF2-40B4-BE49-F238E27FC236}">
                <a16:creationId xmlns:a16="http://schemas.microsoft.com/office/drawing/2014/main" id="{03BDB3B0-D09B-24CC-EA11-752A518CBD7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79475" y="1783372"/>
            <a:ext cx="6269058" cy="329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69232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CAA5C-15C4-0521-4F64-A70A2AB50EB1}"/>
              </a:ext>
            </a:extLst>
          </p:cNvPr>
          <p:cNvSpPr>
            <a:spLocks noGrp="1"/>
          </p:cNvSpPr>
          <p:nvPr>
            <p:ph type="title"/>
          </p:nvPr>
        </p:nvSpPr>
        <p:spPr>
          <a:xfrm>
            <a:off x="4673600" y="764373"/>
            <a:ext cx="6832600" cy="1293028"/>
          </a:xfrm>
        </p:spPr>
        <p:txBody>
          <a:bodyPr>
            <a:normAutofit/>
          </a:bodyPr>
          <a:lstStyle/>
          <a:p>
            <a:r>
              <a:rPr lang="en-US" dirty="0"/>
              <a:t>Benefits of software testing</a:t>
            </a:r>
          </a:p>
        </p:txBody>
      </p:sp>
      <p:pic>
        <p:nvPicPr>
          <p:cNvPr id="7" name="Graphic 6" descr="Bug under Magnifying Glass">
            <a:extLst>
              <a:ext uri="{FF2B5EF4-FFF2-40B4-BE49-F238E27FC236}">
                <a16:creationId xmlns:a16="http://schemas.microsoft.com/office/drawing/2014/main" id="{B1BB6A94-F6EE-D866-0B73-60AC640B7E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0705" y="1744060"/>
            <a:ext cx="3644962" cy="3644962"/>
          </a:xfrm>
          <a:prstGeom prst="rect">
            <a:avLst/>
          </a:prstGeom>
        </p:spPr>
      </p:pic>
      <p:sp>
        <p:nvSpPr>
          <p:cNvPr id="3" name="Content Placeholder 2">
            <a:extLst>
              <a:ext uri="{FF2B5EF4-FFF2-40B4-BE49-F238E27FC236}">
                <a16:creationId xmlns:a16="http://schemas.microsoft.com/office/drawing/2014/main" id="{47FDBF92-A8E6-3F6A-0E62-7161495355B9}"/>
              </a:ext>
            </a:extLst>
          </p:cNvPr>
          <p:cNvSpPr>
            <a:spLocks noGrp="1"/>
          </p:cNvSpPr>
          <p:nvPr>
            <p:ph idx="1"/>
          </p:nvPr>
        </p:nvSpPr>
        <p:spPr>
          <a:xfrm>
            <a:off x="4673600" y="2657475"/>
            <a:ext cx="6832600" cy="3561210"/>
          </a:xfrm>
        </p:spPr>
        <p:txBody>
          <a:bodyPr>
            <a:normAutofit/>
          </a:bodyPr>
          <a:lstStyle/>
          <a:p>
            <a:pPr algn="just"/>
            <a:r>
              <a:rPr lang="en-US" dirty="0"/>
              <a:t>Software testing is important because if there are any bugs or errors in the software, they can be identified early and fixed before the software product is delivered. </a:t>
            </a:r>
          </a:p>
          <a:p>
            <a:pPr algn="just"/>
            <a:r>
              <a:rPr lang="en-US" dirty="0"/>
              <a:t>Properly tested software product ensures dependability, security, and high performance, which leads to time savings, cost effectiveness, and customer satisfaction.</a:t>
            </a:r>
          </a:p>
        </p:txBody>
      </p:sp>
    </p:spTree>
    <p:extLst>
      <p:ext uri="{BB962C8B-B14F-4D97-AF65-F5344CB8AC3E}">
        <p14:creationId xmlns:p14="http://schemas.microsoft.com/office/powerpoint/2010/main" val="397428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836075" y="164298"/>
            <a:ext cx="7434070" cy="1474330"/>
          </a:xfrm>
        </p:spPr>
        <p:txBody>
          <a:bodyPr>
            <a:normAutofit/>
          </a:bodyPr>
          <a:lstStyle/>
          <a:p>
            <a:r>
              <a:rPr lang="en-US" dirty="0"/>
              <a:t>Benefits …</a:t>
            </a:r>
          </a:p>
        </p:txBody>
      </p:sp>
      <p:pic>
        <p:nvPicPr>
          <p:cNvPr id="3074" name="Picture 2" descr="See the source image">
            <a:extLst>
              <a:ext uri="{FF2B5EF4-FFF2-40B4-BE49-F238E27FC236}">
                <a16:creationId xmlns:a16="http://schemas.microsoft.com/office/drawing/2014/main" id="{D8DBDD44-FD39-86BB-38EA-4388F802D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4649" y="1966913"/>
            <a:ext cx="8089225" cy="4620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0FC9-2D92-E8E5-4292-23A2A5A78BE8}"/>
              </a:ext>
            </a:extLst>
          </p:cNvPr>
          <p:cNvSpPr>
            <a:spLocks noGrp="1"/>
          </p:cNvSpPr>
          <p:nvPr>
            <p:ph type="title"/>
          </p:nvPr>
        </p:nvSpPr>
        <p:spPr/>
        <p:txBody>
          <a:bodyPr>
            <a:normAutofit fontScale="90000"/>
          </a:bodyPr>
          <a:lstStyle/>
          <a:p>
            <a:r>
              <a:rPr lang="en-US" dirty="0"/>
              <a:t> top reasons why the testing of the software is really important</a:t>
            </a:r>
          </a:p>
        </p:txBody>
      </p:sp>
      <p:sp>
        <p:nvSpPr>
          <p:cNvPr id="3" name="Content Placeholder 2">
            <a:extLst>
              <a:ext uri="{FF2B5EF4-FFF2-40B4-BE49-F238E27FC236}">
                <a16:creationId xmlns:a16="http://schemas.microsoft.com/office/drawing/2014/main" id="{8431B91A-8A37-E2B1-C360-2CBEE7AC845B}"/>
              </a:ext>
            </a:extLst>
          </p:cNvPr>
          <p:cNvSpPr>
            <a:spLocks noGrp="1"/>
          </p:cNvSpPr>
          <p:nvPr>
            <p:ph idx="1"/>
          </p:nvPr>
        </p:nvSpPr>
        <p:spPr/>
        <p:txBody>
          <a:bodyPr/>
          <a:lstStyle/>
          <a:p>
            <a:pPr marL="0" indent="0" algn="just">
              <a:buNone/>
            </a:pPr>
            <a:r>
              <a:rPr lang="en-US" u="sng" dirty="0">
                <a:solidFill>
                  <a:srgbClr val="FFFF00"/>
                </a:solidFill>
              </a:rPr>
              <a:t>1. Helps in saving money</a:t>
            </a:r>
          </a:p>
          <a:p>
            <a:pPr algn="just"/>
            <a:r>
              <a:rPr lang="en-US" dirty="0"/>
              <a:t>The testing of software has a wide array of benefits. The cost-effectiveness of the project happens to be one of the top reasons why companies go for software testing Services.</a:t>
            </a:r>
          </a:p>
          <a:p>
            <a:pPr algn="just"/>
            <a:r>
              <a:rPr lang="en-US" dirty="0"/>
              <a:t>The testing of software comprises of a bunch of projects. In case of any bug in the early phases, fixing them costs a reduced amount of money.</a:t>
            </a:r>
          </a:p>
          <a:p>
            <a:pPr algn="just"/>
            <a:r>
              <a:rPr lang="en-US" dirty="0"/>
              <a:t>It is a prerequisite that should get the testing done in no time. Hiring quality analysts or testers who have an ample amount of experience and have gone through technical education for the projects, they are the investments and the project is going to reap the benefits.</a:t>
            </a:r>
          </a:p>
        </p:txBody>
      </p:sp>
    </p:spTree>
    <p:extLst>
      <p:ext uri="{BB962C8B-B14F-4D97-AF65-F5344CB8AC3E}">
        <p14:creationId xmlns:p14="http://schemas.microsoft.com/office/powerpoint/2010/main" val="59322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18C3-6E61-3DA6-6728-319479545FA4}"/>
              </a:ext>
            </a:extLst>
          </p:cNvPr>
          <p:cNvSpPr>
            <a:spLocks noGrp="1"/>
          </p:cNvSpPr>
          <p:nvPr>
            <p:ph type="title"/>
          </p:nvPr>
        </p:nvSpPr>
        <p:spPr/>
        <p:txBody>
          <a:bodyPr>
            <a:normAutofit fontScale="90000"/>
          </a:bodyPr>
          <a:lstStyle/>
          <a:p>
            <a:r>
              <a:rPr lang="en-US" dirty="0"/>
              <a:t> top reasons why the testing of the software is really important</a:t>
            </a:r>
          </a:p>
        </p:txBody>
      </p:sp>
      <p:sp>
        <p:nvSpPr>
          <p:cNvPr id="3" name="Content Placeholder 2">
            <a:extLst>
              <a:ext uri="{FF2B5EF4-FFF2-40B4-BE49-F238E27FC236}">
                <a16:creationId xmlns:a16="http://schemas.microsoft.com/office/drawing/2014/main" id="{49E3D2FD-28E4-A6A6-D0EE-12ED851701FB}"/>
              </a:ext>
            </a:extLst>
          </p:cNvPr>
          <p:cNvSpPr>
            <a:spLocks noGrp="1"/>
          </p:cNvSpPr>
          <p:nvPr>
            <p:ph idx="1"/>
          </p:nvPr>
        </p:nvSpPr>
        <p:spPr/>
        <p:txBody>
          <a:bodyPr>
            <a:normAutofit lnSpcReduction="10000"/>
          </a:bodyPr>
          <a:lstStyle/>
          <a:p>
            <a:pPr marL="0" indent="0" algn="just">
              <a:buNone/>
            </a:pPr>
            <a:r>
              <a:rPr lang="en-US" u="sng" dirty="0">
                <a:solidFill>
                  <a:srgbClr val="FFFF00"/>
                </a:solidFill>
              </a:rPr>
              <a:t>2. Security</a:t>
            </a:r>
          </a:p>
          <a:p>
            <a:pPr algn="just"/>
            <a:r>
              <a:rPr lang="en-US" dirty="0"/>
              <a:t>It is another crucial point why software testing should not be taken into consideration.</a:t>
            </a:r>
          </a:p>
          <a:p>
            <a:pPr algn="just"/>
            <a:r>
              <a:rPr lang="en-US" dirty="0"/>
              <a:t>The most vulnerable and sensitive part. There are a bunch of situations in which the information and details of the users are stolen and they are used for the benefits.</a:t>
            </a:r>
          </a:p>
          <a:p>
            <a:pPr algn="just"/>
            <a:r>
              <a:rPr lang="en-US" dirty="0"/>
              <a:t>It is considered to be the reason why people look for the well tested and reliable products.</a:t>
            </a:r>
          </a:p>
          <a:p>
            <a:pPr algn="just"/>
            <a:r>
              <a:rPr lang="en-US" dirty="0"/>
              <a:t>As a specific product undergoes testing, the user can be ensured that they are going to receive a reliable product. The personal details of the user can be safe. Users can receive products that are free from vulnerability with the aid of software testing.</a:t>
            </a:r>
          </a:p>
        </p:txBody>
      </p:sp>
    </p:spTree>
    <p:extLst>
      <p:ext uri="{BB962C8B-B14F-4D97-AF65-F5344CB8AC3E}">
        <p14:creationId xmlns:p14="http://schemas.microsoft.com/office/powerpoint/2010/main" val="82001819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 design</Template>
  <TotalTime>71</TotalTime>
  <Words>1111</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Century Gothic</vt:lpstr>
      <vt:lpstr>Vapor Trail</vt:lpstr>
      <vt:lpstr>Software Testing</vt:lpstr>
      <vt:lpstr>Chapter 1 -- Introduction </vt:lpstr>
      <vt:lpstr>What we need in life…</vt:lpstr>
      <vt:lpstr>Why use software testing?</vt:lpstr>
      <vt:lpstr>Goal of software testing</vt:lpstr>
      <vt:lpstr>Benefits of software testing</vt:lpstr>
      <vt:lpstr>Benefits …</vt:lpstr>
      <vt:lpstr> top reasons why the testing of the software is really important</vt:lpstr>
      <vt:lpstr> top reasons why the testing of the software is really important</vt:lpstr>
      <vt:lpstr> top reasons why the testing of the software is really important</vt:lpstr>
      <vt:lpstr> top reasons why the testing of the software is really important</vt:lpstr>
      <vt:lpstr> top reasons why the testing of the software is really important</vt:lpstr>
      <vt:lpstr> top reasons why the testing of the software is really important</vt:lpstr>
      <vt:lpstr> top reasons why the testing of the software is really important</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Sana Rizwan</dc:creator>
  <cp:lastModifiedBy>Sana Rizwan</cp:lastModifiedBy>
  <cp:revision>27</cp:revision>
  <dcterms:created xsi:type="dcterms:W3CDTF">2022-09-12T18:37:30Z</dcterms:created>
  <dcterms:modified xsi:type="dcterms:W3CDTF">2022-09-14T18:40:09Z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