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8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6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5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8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410D2C-3867-44A0-94DD-F97AC2E036D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17E567-FE7C-417C-80C9-C016033F0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3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</a:t>
            </a:r>
            <a:r>
              <a:rPr lang="en-US" b="1" dirty="0">
                <a:solidFill>
                  <a:schemeClr val="tx1"/>
                </a:solidFill>
              </a:rPr>
              <a:t>course intructor</a:t>
            </a:r>
          </a:p>
          <a:p>
            <a:r>
              <a:rPr lang="en-US" b="1" dirty="0">
                <a:solidFill>
                  <a:schemeClr val="tx1"/>
                </a:solidFill>
              </a:rPr>
              <a:t>							Areeba Aman</a:t>
            </a:r>
          </a:p>
        </p:txBody>
      </p:sp>
    </p:spTree>
    <p:extLst>
      <p:ext uri="{BB962C8B-B14F-4D97-AF65-F5344CB8AC3E}">
        <p14:creationId xmlns:p14="http://schemas.microsoft.com/office/powerpoint/2010/main" val="22333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concepts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basis of the </a:t>
            </a:r>
            <a:r>
              <a:rPr lang="en-US" sz="2800" b="1" dirty="0">
                <a:solidFill>
                  <a:schemeClr val="tx1"/>
                </a:solidFill>
              </a:rPr>
              <a:t>scientific method </a:t>
            </a:r>
            <a:r>
              <a:rPr lang="en-US" sz="2800" dirty="0">
                <a:solidFill>
                  <a:schemeClr val="tx1"/>
                </a:solidFill>
              </a:rPr>
              <a:t>is making observations in a systematic way,  following strict rules of evidence and thinking critically about the evidence.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Empricial evidence </a:t>
            </a:r>
            <a:r>
              <a:rPr lang="en-US" sz="2800" dirty="0">
                <a:solidFill>
                  <a:schemeClr val="tx1"/>
                </a:solidFill>
              </a:rPr>
              <a:t>is based on the observations of publicly observable phenomena, such as behavior that can be confirmed by other observers.</a:t>
            </a:r>
          </a:p>
        </p:txBody>
      </p:sp>
    </p:spTree>
    <p:extLst>
      <p:ext uri="{BB962C8B-B14F-4D97-AF65-F5344CB8AC3E}">
        <p14:creationId xmlns:p14="http://schemas.microsoft.com/office/powerpoint/2010/main" val="173895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Theories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Theories </a:t>
            </a:r>
            <a:r>
              <a:rPr lang="en-US" sz="2800" dirty="0">
                <a:solidFill>
                  <a:schemeClr val="tx1"/>
                </a:solidFill>
              </a:rPr>
              <a:t>are tentative explanations of facts and relationship in science, theories are always subject to change they are revised frequently because scientists are constantly testing them.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Hypothesis: </a:t>
            </a:r>
            <a:r>
              <a:rPr lang="en-US" sz="2800" dirty="0">
                <a:solidFill>
                  <a:schemeClr val="tx1"/>
                </a:solidFill>
              </a:rPr>
              <a:t>prediction based on a theory that is tested in a study.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group of participants called the </a:t>
            </a:r>
            <a:r>
              <a:rPr lang="en-US" sz="2800" b="1" dirty="0">
                <a:solidFill>
                  <a:schemeClr val="tx1"/>
                </a:solidFill>
              </a:rPr>
              <a:t>sample.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Studies are valid only if we select a sample that is representative of the group that we are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35866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hypothesis can be based on your own casual observations, such as noticing that some children who watch much televised violence are themselves aggressive. You might then form a hypothesis that watching violence leads to violence. A hypothesis can also be based on a larger theory, such as “children tend to imitate the behavior they see,” which might include televised violence. </a:t>
            </a:r>
          </a:p>
        </p:txBody>
      </p:sp>
    </p:spTree>
    <p:extLst>
      <p:ext uri="{BB962C8B-B14F-4D97-AF65-F5344CB8AC3E}">
        <p14:creationId xmlns:p14="http://schemas.microsoft.com/office/powerpoint/2010/main" val="25482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Many kind of methods are used in psychology, each with its own advantages and disadvantages.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simplest scientific studies are </a:t>
            </a:r>
            <a:r>
              <a:rPr lang="en-US" sz="2800" b="1" dirty="0">
                <a:solidFill>
                  <a:schemeClr val="tx1"/>
                </a:solidFill>
              </a:rPr>
              <a:t>descriptive studies. Methods of observation used to describe predictable behavior and mental process.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Three kinds of descriptive studies are followig: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Survey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Naturalistic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The clinical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Survey method</a:t>
            </a:r>
            <a:r>
              <a:rPr lang="en-US" sz="2800" dirty="0"/>
              <a:t>: research method that uses interviews and questionnaires with individuals.</a:t>
            </a:r>
          </a:p>
          <a:p>
            <a:r>
              <a:rPr lang="en-US" sz="2800" b="1" dirty="0"/>
              <a:t>Naturalistic observation</a:t>
            </a:r>
            <a:r>
              <a:rPr lang="en-US" sz="2800" dirty="0"/>
              <a:t>: research method based on recording behavior as it occurs in natural life settings.</a:t>
            </a:r>
          </a:p>
          <a:p>
            <a:r>
              <a:rPr lang="en-US" sz="2800" b="1" dirty="0"/>
              <a:t>Clinical method: </a:t>
            </a:r>
            <a:r>
              <a:rPr lang="en-US" sz="2800" dirty="0"/>
              <a:t>which involves observing people with psychological problems while they receive help from a mental health professional.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724025" y="250539"/>
            <a:ext cx="6429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Forms of Data Collection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706563" y="2133601"/>
            <a:ext cx="84121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B. Naturalistic Observation: </a:t>
            </a:r>
            <a:r>
              <a:rPr lang="en-US" altLang="en-US" sz="2400" i="1">
                <a:latin typeface="Arial" panose="020B0604020202020204" pitchFamily="34" charset="0"/>
              </a:rPr>
              <a:t>a careful examination of what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happens under more or less natural conditions.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724026" y="3213100"/>
            <a:ext cx="89900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C. Case History: </a:t>
            </a:r>
            <a:r>
              <a:rPr lang="en-US" altLang="en-US" sz="2400" i="1">
                <a:latin typeface="Arial" panose="020B0604020202020204" pitchFamily="34" charset="0"/>
              </a:rPr>
              <a:t>a thorough description of the person, including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the person’s abilities and disabilities, medical conditions, life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history, unusual experiences, or whatever else seems relevant.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724026" y="4697413"/>
            <a:ext cx="89963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D. Survey: </a:t>
            </a:r>
            <a:r>
              <a:rPr lang="en-US" altLang="en-US" sz="2400" i="1">
                <a:latin typeface="Arial" panose="020B0604020202020204" pitchFamily="34" charset="0"/>
              </a:rPr>
              <a:t>a study of the prevalence of certain beliefs, attitudes,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or behaviors based on people’s responses to specific questions.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181225" y="5648325"/>
            <a:ext cx="7943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1) Sampling… </a:t>
            </a:r>
            <a:r>
              <a:rPr lang="en-US" altLang="en-US" sz="2000" i="1">
                <a:latin typeface="Arial" panose="020B0604020202020204" pitchFamily="34" charset="0"/>
              </a:rPr>
              <a:t>doing this correctly is</a:t>
            </a:r>
            <a:r>
              <a:rPr lang="en-US" altLang="en-US" sz="2000" b="1">
                <a:latin typeface="Arial" panose="020B0604020202020204" pitchFamily="34" charset="0"/>
              </a:rPr>
              <a:t> </a:t>
            </a:r>
            <a:r>
              <a:rPr lang="en-US" altLang="en-US" sz="2000" i="1">
                <a:latin typeface="Arial" panose="020B0604020202020204" pitchFamily="34" charset="0"/>
              </a:rPr>
              <a:t>really important with surveys.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181225" y="6153150"/>
            <a:ext cx="4641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2) Survey Scales… </a:t>
            </a:r>
            <a:r>
              <a:rPr lang="en-US" altLang="en-US" sz="2000" i="1">
                <a:latin typeface="Arial" panose="020B0604020202020204" pitchFamily="34" charset="0"/>
              </a:rPr>
              <a:t>Likert versus VAS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724025" y="1066801"/>
            <a:ext cx="8153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A. Laboratory Observation: </a:t>
            </a:r>
            <a:r>
              <a:rPr lang="en-US" altLang="en-US" sz="2400" i="1" dirty="0">
                <a:latin typeface="Arial" panose="020B0604020202020204" pitchFamily="34" charset="0"/>
              </a:rPr>
              <a:t>behavior is observed and recorded in a controlled environment.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5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76413" y="981075"/>
            <a:ext cx="84947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A. Ethical Concerns with Humans: </a:t>
            </a:r>
            <a:r>
              <a:rPr lang="en-US" altLang="en-US" sz="2400" i="1">
                <a:latin typeface="Arial" panose="020B0604020202020204" pitchFamily="34" charset="0"/>
              </a:rPr>
              <a:t>Experimenters must be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careful that the designs of the their studies do not harm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participants mentally, emotionally, or physically.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47839" y="3648075"/>
            <a:ext cx="8861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C. Informed Consent: </a:t>
            </a:r>
            <a:r>
              <a:rPr lang="en-US" altLang="en-US" sz="2400" i="1">
                <a:latin typeface="Arial" panose="020B0604020202020204" pitchFamily="34" charset="0"/>
              </a:rPr>
              <a:t>A statement informing participants what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to expect in an experiment and that requires their acceptance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of the procedures.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1747838" y="5103813"/>
            <a:ext cx="88773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D. Debriefing: </a:t>
            </a:r>
            <a:r>
              <a:rPr lang="en-US" altLang="en-US" sz="2400" i="1">
                <a:latin typeface="Arial" panose="020B0604020202020204" pitchFamily="34" charset="0"/>
              </a:rPr>
              <a:t>An important post-experiment interview between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experimenters and participants verifying that participants are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fully informed about, and were not harmed in any way by, their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experience in an experiment.</a:t>
            </a: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1752601" y="152400"/>
            <a:ext cx="31210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Ethical Factors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776414" y="2516188"/>
            <a:ext cx="86820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E6C36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B. Ethical Concerns with Non-Humans: </a:t>
            </a:r>
            <a:r>
              <a:rPr lang="en-US" altLang="en-US" sz="2400" i="1">
                <a:latin typeface="Arial" panose="020B0604020202020204" pitchFamily="34" charset="0"/>
              </a:rPr>
              <a:t>The same concerns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as with humans, but more lenient.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236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</TotalTime>
  <Words>526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Research Methods </vt:lpstr>
      <vt:lpstr>Basic concepts of research</vt:lpstr>
      <vt:lpstr>Theories and Hypothesis</vt:lpstr>
      <vt:lpstr>PowerPoint Presentation</vt:lpstr>
      <vt:lpstr>Research 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</dc:title>
  <dc:creator>Areeba Hassan</dc:creator>
  <cp:lastModifiedBy>923219888012</cp:lastModifiedBy>
  <cp:revision>15</cp:revision>
  <dcterms:created xsi:type="dcterms:W3CDTF">2020-10-21T10:03:16Z</dcterms:created>
  <dcterms:modified xsi:type="dcterms:W3CDTF">2023-03-09T07:08:47Z</dcterms:modified>
</cp:coreProperties>
</file>