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56" r:id="rId5"/>
    <p:sldId id="270" r:id="rId6"/>
    <p:sldId id="271" r:id="rId7"/>
    <p:sldId id="272" r:id="rId8"/>
    <p:sldId id="282" r:id="rId9"/>
    <p:sldId id="283" r:id="rId10"/>
    <p:sldId id="284" r:id="rId11"/>
    <p:sldId id="285" r:id="rId12"/>
    <p:sldId id="273" r:id="rId13"/>
    <p:sldId id="274" r:id="rId14"/>
    <p:sldId id="275" r:id="rId15"/>
    <p:sldId id="276" r:id="rId16"/>
    <p:sldId id="277" r:id="rId17"/>
    <p:sldId id="278" r:id="rId18"/>
    <p:sldId id="279" r:id="rId19"/>
    <p:sldId id="280" r:id="rId20"/>
    <p:sldId id="281" r:id="rId21"/>
    <p:sldId id="286" r:id="rId22"/>
    <p:sldId id="287" r:id="rId23"/>
    <p:sldId id="288" r:id="rId24"/>
    <p:sldId id="289" r:id="rId25"/>
    <p:sldId id="290" r:id="rId26"/>
    <p:sldId id="291" r:id="rId27"/>
    <p:sldId id="292" r:id="rId28"/>
    <p:sldId id="311" r:id="rId29"/>
    <p:sldId id="307" r:id="rId30"/>
    <p:sldId id="309" r:id="rId31"/>
    <p:sldId id="310" r:id="rId32"/>
    <p:sldId id="293" r:id="rId33"/>
    <p:sldId id="294" r:id="rId34"/>
    <p:sldId id="295" r:id="rId35"/>
    <p:sldId id="297" r:id="rId36"/>
    <p:sldId id="298" r:id="rId37"/>
    <p:sldId id="302" r:id="rId38"/>
    <p:sldId id="299" r:id="rId39"/>
    <p:sldId id="300" r:id="rId40"/>
    <p:sldId id="301" r:id="rId41"/>
    <p:sldId id="303" r:id="rId42"/>
    <p:sldId id="304" r:id="rId43"/>
    <p:sldId id="305" r:id="rId44"/>
    <p:sldId id="306"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5:49.1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1,'12'1,"0"0,0 1,0 1,13 4,12 3,1085 162,-425-121,-388-31,614 16,-778-38,197-28,-325 28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45:11.91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6:03.0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97,'24'-1,"883"-22,57-3,-204-12,-701 35,122-2,-180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6:10.94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1,'14'1,"674"42,-41-12,7 0,-279-18,-341-11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6:56.65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0 160,'0'0,"0"0,0 0,0 0,0 0,0 0,0 0,0 0,0 0,0 0,0 0,0 0,0 0,30-15,33-11,1 3,0 2,87-16,-56 21,166-6,460 59,-616-27,603 22,-10-1,-593-19,-95-11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6:58.82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31,'2'-1,"-1"0,1 1,0-1,0 1,0-1,1 1,-1 0,0 0,4 0,3-1,99-7,0 4,0 4,116 17,537 8,122-15,-286 3,-149-19,-90-1,488-57,-833 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7:07.98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1,'13'0,"24"1,1117 42,-777 1,-54-4,1-27,-312-13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7:15.28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17,'697'-13,"-453"10,253 29,242 67,83-25,4-81,-727 8,691-20,-49 13,-728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37:26.16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4T17:44:36.7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0 278,'0'0,"0"0,0 0,0 0,0 0,0 0,0 0,0 0,0 0,0 0,0 0,0 0,0 0,0 0,16-8,39-14,0 2,1 3,92-17,180-8,-5 0,-203 19,158-25,-197 37,117 1,-172 11,-1 1,0 1,0 1,-1 2,1 0,33 14,5 8,65 39,-122-64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7.png"/><Relationship Id="rId18" Type="http://schemas.openxmlformats.org/officeDocument/2006/relationships/customXml" Target="../ink/ink8.xml"/><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5.xml"/><Relationship Id="rId17" Type="http://schemas.openxmlformats.org/officeDocument/2006/relationships/image" Target="../media/image19.png"/><Relationship Id="rId2" Type="http://schemas.openxmlformats.org/officeDocument/2006/relationships/image" Target="../media/image11.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4.xml"/><Relationship Id="rId19" Type="http://schemas.openxmlformats.org/officeDocument/2006/relationships/image" Target="../media/image20.png"/><Relationship Id="rId4" Type="http://schemas.openxmlformats.org/officeDocument/2006/relationships/customXml" Target="../ink/ink1.xml"/><Relationship Id="rId9" Type="http://schemas.openxmlformats.org/officeDocument/2006/relationships/image" Target="../media/image15.png"/><Relationship Id="rId14" Type="http://schemas.openxmlformats.org/officeDocument/2006/relationships/customXml" Target="../ink/ink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Software Testing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sz="4000" dirty="0"/>
              <a:t>Sana Rizwan</a:t>
            </a:r>
          </a:p>
          <a:p>
            <a:r>
              <a:rPr lang="en-US" sz="2000" dirty="0"/>
              <a:t>Assistant Professor</a:t>
            </a:r>
          </a:p>
          <a:p>
            <a:r>
              <a:rPr lang="en-US" sz="2000" dirty="0"/>
              <a:t>Department of Computer Science, CUI Lahore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D990-5598-9689-CFA7-7F7DF0231B28}"/>
              </a:ext>
            </a:extLst>
          </p:cNvPr>
          <p:cNvSpPr>
            <a:spLocks noGrp="1"/>
          </p:cNvSpPr>
          <p:nvPr>
            <p:ph type="title"/>
          </p:nvPr>
        </p:nvSpPr>
        <p:spPr/>
        <p:txBody>
          <a:bodyPr/>
          <a:lstStyle/>
          <a:p>
            <a:r>
              <a:rPr lang="en-US" dirty="0">
                <a:solidFill>
                  <a:schemeClr val="accent3"/>
                </a:solidFill>
              </a:rPr>
              <a:t>Participants of Review Type Process</a:t>
            </a:r>
          </a:p>
        </p:txBody>
      </p:sp>
      <p:sp>
        <p:nvSpPr>
          <p:cNvPr id="3" name="Content Placeholder 2">
            <a:extLst>
              <a:ext uri="{FF2B5EF4-FFF2-40B4-BE49-F238E27FC236}">
                <a16:creationId xmlns:a16="http://schemas.microsoft.com/office/drawing/2014/main" id="{635150B6-6D94-8D3C-5346-7B711C7E3C41}"/>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During the Review process four types of participants that take part in testing are:</a:t>
            </a:r>
          </a:p>
          <a:p>
            <a:pPr algn="just"/>
            <a:endParaRPr lang="en-US" dirty="0">
              <a:latin typeface="Times New Roman" panose="02020603050405020304" pitchFamily="18" charset="0"/>
              <a:cs typeface="Times New Roman" panose="02020603050405020304" pitchFamily="18" charset="0"/>
            </a:endParaRPr>
          </a:p>
          <a:p>
            <a:pPr algn="just"/>
            <a:r>
              <a:rPr lang="en-US" b="1" u="sng" dirty="0">
                <a:solidFill>
                  <a:schemeClr val="accent3"/>
                </a:solidFill>
                <a:latin typeface="Times New Roman" panose="02020603050405020304" pitchFamily="18" charset="0"/>
                <a:cs typeface="Times New Roman" panose="02020603050405020304" pitchFamily="18" charset="0"/>
              </a:rPr>
              <a:t>Moderator:</a:t>
            </a:r>
            <a:r>
              <a:rPr lang="en-US" dirty="0">
                <a:latin typeface="Times New Roman" panose="02020603050405020304" pitchFamily="18" charset="0"/>
                <a:cs typeface="Times New Roman" panose="02020603050405020304" pitchFamily="18" charset="0"/>
              </a:rPr>
              <a:t> Performs entry check, follow up on rework, coaching team member, schedule the meeting.</a:t>
            </a:r>
          </a:p>
          <a:p>
            <a:pPr algn="just"/>
            <a:r>
              <a:rPr lang="en-US" b="1" u="sng" dirty="0">
                <a:solidFill>
                  <a:schemeClr val="accent3"/>
                </a:solidFill>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Takes responsibility for fixing the defect found and improves the quality of the document</a:t>
            </a:r>
          </a:p>
          <a:p>
            <a:pPr algn="just"/>
            <a:r>
              <a:rPr lang="en-US" b="1" u="sng" dirty="0">
                <a:solidFill>
                  <a:schemeClr val="accent3"/>
                </a:solidFill>
                <a:latin typeface="Times New Roman" panose="02020603050405020304" pitchFamily="18" charset="0"/>
                <a:cs typeface="Times New Roman" panose="02020603050405020304" pitchFamily="18" charset="0"/>
              </a:rPr>
              <a:t>Scribe:</a:t>
            </a:r>
            <a:r>
              <a:rPr lang="en-US" dirty="0">
                <a:latin typeface="Times New Roman" panose="02020603050405020304" pitchFamily="18" charset="0"/>
                <a:cs typeface="Times New Roman" panose="02020603050405020304" pitchFamily="18" charset="0"/>
              </a:rPr>
              <a:t> It does the logging of the defect during a review and attends the review meeting</a:t>
            </a:r>
          </a:p>
          <a:p>
            <a:pPr algn="just"/>
            <a:r>
              <a:rPr lang="en-US" b="1" u="sng" dirty="0">
                <a:solidFill>
                  <a:schemeClr val="accent3"/>
                </a:solidFill>
                <a:latin typeface="Times New Roman" panose="02020603050405020304" pitchFamily="18" charset="0"/>
                <a:cs typeface="Times New Roman" panose="02020603050405020304" pitchFamily="18" charset="0"/>
              </a:rPr>
              <a:t>Reviewer:</a:t>
            </a:r>
            <a:r>
              <a:rPr lang="en-US" dirty="0">
                <a:latin typeface="Times New Roman" panose="02020603050405020304" pitchFamily="18" charset="0"/>
                <a:cs typeface="Times New Roman" panose="02020603050405020304" pitchFamily="18" charset="0"/>
              </a:rPr>
              <a:t> Check material for defects and inspects</a:t>
            </a:r>
          </a:p>
          <a:p>
            <a:pPr algn="just"/>
            <a:r>
              <a:rPr lang="en-US" b="1" u="sng" dirty="0">
                <a:solidFill>
                  <a:schemeClr val="accent3"/>
                </a:solidFill>
                <a:latin typeface="Times New Roman" panose="02020603050405020304" pitchFamily="18" charset="0"/>
                <a:cs typeface="Times New Roman" panose="02020603050405020304" pitchFamily="18" charset="0"/>
              </a:rPr>
              <a:t>Manager:</a:t>
            </a:r>
            <a:r>
              <a:rPr lang="en-US" dirty="0">
                <a:latin typeface="Times New Roman" panose="02020603050405020304" pitchFamily="18" charset="0"/>
                <a:cs typeface="Times New Roman" panose="02020603050405020304" pitchFamily="18" charset="0"/>
              </a:rPr>
              <a:t> Decide on the execution of reviews and ensures the review process objectives are met.</a:t>
            </a:r>
          </a:p>
        </p:txBody>
      </p:sp>
    </p:spTree>
    <p:extLst>
      <p:ext uri="{BB962C8B-B14F-4D97-AF65-F5344CB8AC3E}">
        <p14:creationId xmlns:p14="http://schemas.microsoft.com/office/powerpoint/2010/main" val="105172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0487-33FA-3E74-2E7D-4B1479F2CEC8}"/>
              </a:ext>
            </a:extLst>
          </p:cNvPr>
          <p:cNvSpPr>
            <a:spLocks noGrp="1"/>
          </p:cNvSpPr>
          <p:nvPr>
            <p:ph type="title"/>
          </p:nvPr>
        </p:nvSpPr>
        <p:spPr/>
        <p:txBody>
          <a:bodyPr/>
          <a:lstStyle/>
          <a:p>
            <a:r>
              <a:rPr lang="en-US" dirty="0">
                <a:solidFill>
                  <a:schemeClr val="accent3"/>
                </a:solidFill>
              </a:rPr>
              <a:t>Types of defects during static testing</a:t>
            </a:r>
          </a:p>
        </p:txBody>
      </p:sp>
      <p:sp>
        <p:nvSpPr>
          <p:cNvPr id="3" name="Content Placeholder 2">
            <a:extLst>
              <a:ext uri="{FF2B5EF4-FFF2-40B4-BE49-F238E27FC236}">
                <a16:creationId xmlns:a16="http://schemas.microsoft.com/office/drawing/2014/main" id="{53EC0837-87E1-04AE-8781-382F9C4C551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Types of defects which can be easier to find during static testing are:</a:t>
            </a:r>
          </a:p>
          <a:p>
            <a:endParaRPr lang="en-US" dirty="0">
              <a:latin typeface="Times New Roman" panose="02020603050405020304" pitchFamily="18" charset="0"/>
              <a:cs typeface="Times New Roman" panose="02020603050405020304" pitchFamily="18" charset="0"/>
            </a:endParaRP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Deviations from standards</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Non-maintainable code</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Design defects</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Missing requirements</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Inconsistent interface specifications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Usually, the defect discovered during static testing are due to security vulnerabilities, undeclared variables, boundary violations, syntax violations, inconsistent interface, etc.</a:t>
            </a:r>
          </a:p>
        </p:txBody>
      </p:sp>
    </p:spTree>
    <p:extLst>
      <p:ext uri="{BB962C8B-B14F-4D97-AF65-F5344CB8AC3E}">
        <p14:creationId xmlns:p14="http://schemas.microsoft.com/office/powerpoint/2010/main" val="68384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B07A-5065-EF2F-A0E4-1E1EE6EFF662}"/>
              </a:ext>
            </a:extLst>
          </p:cNvPr>
          <p:cNvSpPr>
            <a:spLocks noGrp="1"/>
          </p:cNvSpPr>
          <p:nvPr>
            <p:ph type="title"/>
          </p:nvPr>
        </p:nvSpPr>
        <p:spPr/>
        <p:txBody>
          <a:bodyPr/>
          <a:lstStyle/>
          <a:p>
            <a:r>
              <a:rPr lang="en-US" dirty="0"/>
              <a:t>Reasons to perform static testing</a:t>
            </a:r>
          </a:p>
        </p:txBody>
      </p:sp>
      <p:sp>
        <p:nvSpPr>
          <p:cNvPr id="3" name="Content Placeholder 2">
            <a:extLst>
              <a:ext uri="{FF2B5EF4-FFF2-40B4-BE49-F238E27FC236}">
                <a16:creationId xmlns:a16="http://schemas.microsoft.com/office/drawing/2014/main" id="{881D822D-1DD9-CE9B-89E8-4313BA67A12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Static testing is performed due to the following reasons</a:t>
            </a:r>
          </a:p>
          <a:p>
            <a:endParaRPr lang="en-US" dirty="0">
              <a:latin typeface="Times New Roman" panose="02020603050405020304" pitchFamily="18" charset="0"/>
              <a:cs typeface="Times New Roman" panose="02020603050405020304" pitchFamily="18" charset="0"/>
            </a:endParaRP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Early defect detection and correction</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Reduced development timescales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Reduced testing cost and time</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For improvement of development productivity</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To get fewer defect at a later stage of testing</a:t>
            </a:r>
          </a:p>
        </p:txBody>
      </p:sp>
    </p:spTree>
    <p:extLst>
      <p:ext uri="{BB962C8B-B14F-4D97-AF65-F5344CB8AC3E}">
        <p14:creationId xmlns:p14="http://schemas.microsoft.com/office/powerpoint/2010/main" val="344835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0DF5-208E-5A16-9BC0-45B181A47DEE}"/>
              </a:ext>
            </a:extLst>
          </p:cNvPr>
          <p:cNvSpPr>
            <a:spLocks noGrp="1"/>
          </p:cNvSpPr>
          <p:nvPr>
            <p:ph type="title"/>
          </p:nvPr>
        </p:nvSpPr>
        <p:spPr/>
        <p:txBody>
          <a:bodyPr/>
          <a:lstStyle/>
          <a:p>
            <a:r>
              <a:rPr lang="en-US" dirty="0"/>
              <a:t>Tested items in static testing</a:t>
            </a:r>
          </a:p>
        </p:txBody>
      </p:sp>
      <p:sp>
        <p:nvSpPr>
          <p:cNvPr id="3" name="Content Placeholder 2">
            <a:extLst>
              <a:ext uri="{FF2B5EF4-FFF2-40B4-BE49-F238E27FC236}">
                <a16:creationId xmlns:a16="http://schemas.microsoft.com/office/drawing/2014/main" id="{0CC2D413-2D28-09F0-A2A3-241D9F362855}"/>
              </a:ext>
            </a:extLst>
          </p:cNvPr>
          <p:cNvSpPr>
            <a:spLocks noGrp="1"/>
          </p:cNvSpPr>
          <p:nvPr>
            <p:ph idx="1"/>
          </p:nvPr>
        </p:nvSpPr>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In Static Testing, following things are tested</a:t>
            </a:r>
          </a:p>
          <a:p>
            <a:endParaRPr lang="en-US" dirty="0">
              <a:solidFill>
                <a:schemeClr val="accent6">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Unit Test Cases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Business Requirements Document (BRD)</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Use Cases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System/Functional Requirements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Prototype</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Prototype Specification Document</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DB Fields Dictionary Spreadsheet</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Test Data</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Traceability Matrix Document</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User Manual/Training Guides/Documentation</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Test Plan Strategy Document/Test Cases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Automation/Performance Test Scripts</a:t>
            </a:r>
          </a:p>
        </p:txBody>
      </p:sp>
    </p:spTree>
    <p:extLst>
      <p:ext uri="{BB962C8B-B14F-4D97-AF65-F5344CB8AC3E}">
        <p14:creationId xmlns:p14="http://schemas.microsoft.com/office/powerpoint/2010/main" val="381721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C749-5CC8-F107-4533-2B9F25B1AC5A}"/>
              </a:ext>
            </a:extLst>
          </p:cNvPr>
          <p:cNvSpPr>
            <a:spLocks noGrp="1"/>
          </p:cNvSpPr>
          <p:nvPr>
            <p:ph type="title"/>
          </p:nvPr>
        </p:nvSpPr>
        <p:spPr/>
        <p:txBody>
          <a:bodyPr/>
          <a:lstStyle/>
          <a:p>
            <a:r>
              <a:rPr lang="en-US" dirty="0"/>
              <a:t>Ways to perform static testing</a:t>
            </a:r>
          </a:p>
        </p:txBody>
      </p:sp>
      <p:sp>
        <p:nvSpPr>
          <p:cNvPr id="3" name="Content Placeholder 2">
            <a:extLst>
              <a:ext uri="{FF2B5EF4-FFF2-40B4-BE49-F238E27FC236}">
                <a16:creationId xmlns:a16="http://schemas.microsoft.com/office/drawing/2014/main" id="{3C2FE91F-13DC-B9F8-199A-B35CAA411AD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To perform Static Testing, it is done in the following ways,</a:t>
            </a:r>
          </a:p>
          <a:p>
            <a:endParaRPr lang="en-US" dirty="0">
              <a:latin typeface="Times New Roman" panose="02020603050405020304" pitchFamily="18" charset="0"/>
              <a:cs typeface="Times New Roman" panose="02020603050405020304" pitchFamily="18" charset="0"/>
            </a:endParaRPr>
          </a:p>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Carry out the inspection process to completely inspect the design of the application</a:t>
            </a:r>
          </a:p>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Use a checklist for each document under review to ensure all reviews are covered completely</a:t>
            </a:r>
          </a:p>
        </p:txBody>
      </p:sp>
    </p:spTree>
    <p:extLst>
      <p:ext uri="{BB962C8B-B14F-4D97-AF65-F5344CB8AC3E}">
        <p14:creationId xmlns:p14="http://schemas.microsoft.com/office/powerpoint/2010/main" val="341952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D9C7-1785-BB71-5153-5C2F22900F33}"/>
              </a:ext>
            </a:extLst>
          </p:cNvPr>
          <p:cNvSpPr>
            <a:spLocks noGrp="1"/>
          </p:cNvSpPr>
          <p:nvPr>
            <p:ph type="title"/>
          </p:nvPr>
        </p:nvSpPr>
        <p:spPr/>
        <p:txBody>
          <a:bodyPr/>
          <a:lstStyle/>
          <a:p>
            <a:r>
              <a:rPr lang="en-US" dirty="0"/>
              <a:t>Activities for static testing</a:t>
            </a:r>
          </a:p>
        </p:txBody>
      </p:sp>
      <p:sp>
        <p:nvSpPr>
          <p:cNvPr id="3" name="Content Placeholder 2">
            <a:extLst>
              <a:ext uri="{FF2B5EF4-FFF2-40B4-BE49-F238E27FC236}">
                <a16:creationId xmlns:a16="http://schemas.microsoft.com/office/drawing/2014/main" id="{1C4526EA-DF43-2FDE-5345-19195034BB0C}"/>
              </a:ext>
            </a:extLst>
          </p:cNvPr>
          <p:cNvSpPr>
            <a:spLocks noGrp="1"/>
          </p:cNvSpPr>
          <p:nvPr>
            <p:ph idx="1"/>
          </p:nvPr>
        </p:nvSpPr>
        <p:spPr>
          <a:xfrm>
            <a:off x="685800" y="1726163"/>
            <a:ext cx="10820400" cy="4963885"/>
          </a:xfrm>
        </p:spPr>
        <p:txBody>
          <a:bodyPr>
            <a:normAutofit fontScale="92500" lnSpcReduction="10000"/>
          </a:bodyPr>
          <a:lstStyle/>
          <a:p>
            <a:pPr marL="0" indent="0">
              <a:lnSpc>
                <a:spcPct val="110000"/>
              </a:lnSpc>
              <a:buNone/>
            </a:pPr>
            <a:r>
              <a:rPr lang="en-US" dirty="0">
                <a:latin typeface="Times New Roman" panose="02020603050405020304" pitchFamily="18" charset="0"/>
                <a:cs typeface="Times New Roman" panose="02020603050405020304" pitchFamily="18" charset="0"/>
              </a:rPr>
              <a:t>The various activities for performing Static Testing are:</a:t>
            </a:r>
          </a:p>
          <a:p>
            <a:pPr>
              <a:lnSpc>
                <a:spcPct val="110000"/>
              </a:lnSpc>
            </a:pPr>
            <a:endParaRPr lang="en-US" dirty="0">
              <a:latin typeface="Times New Roman" panose="02020603050405020304" pitchFamily="18" charset="0"/>
              <a:cs typeface="Times New Roman" panose="02020603050405020304" pitchFamily="18" charset="0"/>
            </a:endParaRPr>
          </a:p>
          <a:p>
            <a:pPr>
              <a:lnSpc>
                <a:spcPct val="110000"/>
              </a:lnSpc>
            </a:pP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Use Cases Requirements Validation:</a:t>
            </a:r>
            <a:r>
              <a:rPr lang="en-US" dirty="0">
                <a:latin typeface="Times New Roman" panose="02020603050405020304" pitchFamily="18" charset="0"/>
                <a:cs typeface="Times New Roman" panose="02020603050405020304" pitchFamily="18" charset="0"/>
              </a:rPr>
              <a:t> It validates that all the end-user actions are identified, as well as any input and output associated with them. The more detailed and thorough the use cases are, the more accurate and comprehensive the test cases can be.</a:t>
            </a:r>
          </a:p>
          <a:p>
            <a:pPr>
              <a:lnSpc>
                <a:spcPct val="110000"/>
              </a:lnSpc>
            </a:pP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Functional Requirements Validation:</a:t>
            </a:r>
            <a:r>
              <a:rPr lang="en-US" dirty="0">
                <a:latin typeface="Times New Roman" panose="02020603050405020304" pitchFamily="18" charset="0"/>
                <a:cs typeface="Times New Roman" panose="02020603050405020304" pitchFamily="18" charset="0"/>
              </a:rPr>
              <a:t> It ensures that the Functional Requirements identify all necessary elements. It also looks at the database functionality, interface listings, and hardware, software, and network requirements.</a:t>
            </a:r>
          </a:p>
          <a:p>
            <a:pPr>
              <a:lnSpc>
                <a:spcPct val="110000"/>
              </a:lnSpc>
            </a:pP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Architecture Review:</a:t>
            </a:r>
            <a:r>
              <a:rPr lang="en-US" dirty="0">
                <a:latin typeface="Times New Roman" panose="02020603050405020304" pitchFamily="18" charset="0"/>
                <a:cs typeface="Times New Roman" panose="02020603050405020304" pitchFamily="18" charset="0"/>
              </a:rPr>
              <a:t> All business level process like server locations, network diagrams, protocol definitions, load balancing, database accessibility, test equipment, etc.</a:t>
            </a:r>
          </a:p>
          <a:p>
            <a:pPr>
              <a:lnSpc>
                <a:spcPct val="110000"/>
              </a:lnSpc>
            </a:pP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Prototype/Screen Mockup Validation:</a:t>
            </a:r>
            <a:r>
              <a:rPr lang="en-US" dirty="0">
                <a:latin typeface="Times New Roman" panose="02020603050405020304" pitchFamily="18" charset="0"/>
                <a:cs typeface="Times New Roman" panose="02020603050405020304" pitchFamily="18" charset="0"/>
              </a:rPr>
              <a:t> This stage includes validation of requirements and use cases.</a:t>
            </a:r>
          </a:p>
          <a:p>
            <a:pPr>
              <a:lnSpc>
                <a:spcPct val="110000"/>
              </a:lnSpc>
            </a:pPr>
            <a:r>
              <a:rPr lang="en-US" b="1" u="sng" dirty="0">
                <a:solidFill>
                  <a:schemeClr val="accent2">
                    <a:lumMod val="60000"/>
                    <a:lumOff val="40000"/>
                  </a:schemeClr>
                </a:solidFill>
                <a:latin typeface="Times New Roman" panose="02020603050405020304" pitchFamily="18" charset="0"/>
                <a:cs typeface="Times New Roman" panose="02020603050405020304" pitchFamily="18" charset="0"/>
              </a:rPr>
              <a:t>Field Dictionary Validation:</a:t>
            </a:r>
            <a:r>
              <a:rPr lang="en-US" dirty="0">
                <a:latin typeface="Times New Roman" panose="02020603050405020304" pitchFamily="18" charset="0"/>
                <a:cs typeface="Times New Roman" panose="02020603050405020304" pitchFamily="18" charset="0"/>
              </a:rPr>
              <a:t> Every field in the UI is defined well enough to create field level validation test cases. Fields are check for min/max length, list values, error messages, etc.</a:t>
            </a:r>
          </a:p>
        </p:txBody>
      </p:sp>
    </p:spTree>
    <p:extLst>
      <p:ext uri="{BB962C8B-B14F-4D97-AF65-F5344CB8AC3E}">
        <p14:creationId xmlns:p14="http://schemas.microsoft.com/office/powerpoint/2010/main" val="219381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6D8-9DD5-55D5-A33F-80204C85A4AA}"/>
              </a:ext>
            </a:extLst>
          </p:cNvPr>
          <p:cNvSpPr>
            <a:spLocks noGrp="1"/>
          </p:cNvSpPr>
          <p:nvPr>
            <p:ph type="title"/>
          </p:nvPr>
        </p:nvSpPr>
        <p:spPr/>
        <p:txBody>
          <a:bodyPr/>
          <a:lstStyle/>
          <a:p>
            <a:r>
              <a:rPr lang="en-US" dirty="0"/>
              <a:t>Static Testing Techniques</a:t>
            </a:r>
          </a:p>
        </p:txBody>
      </p:sp>
      <p:pic>
        <p:nvPicPr>
          <p:cNvPr id="1026" name="Picture 2" descr="Static testing techniques">
            <a:extLst>
              <a:ext uri="{FF2B5EF4-FFF2-40B4-BE49-F238E27FC236}">
                <a16:creationId xmlns:a16="http://schemas.microsoft.com/office/drawing/2014/main" id="{8469E188-CBC9-C78E-5DFA-1BBE00A101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2432" y="2193925"/>
            <a:ext cx="4863658" cy="46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72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4BC1-C4C1-2333-9EC2-DBAD616A3239}"/>
              </a:ext>
            </a:extLst>
          </p:cNvPr>
          <p:cNvSpPr>
            <a:spLocks noGrp="1"/>
          </p:cNvSpPr>
          <p:nvPr>
            <p:ph type="title"/>
          </p:nvPr>
        </p:nvSpPr>
        <p:spPr/>
        <p:txBody>
          <a:bodyPr/>
          <a:lstStyle/>
          <a:p>
            <a:r>
              <a:rPr lang="en-US" dirty="0"/>
              <a:t>Successful static testing process</a:t>
            </a:r>
          </a:p>
        </p:txBody>
      </p:sp>
      <p:sp>
        <p:nvSpPr>
          <p:cNvPr id="3" name="Content Placeholder 2">
            <a:extLst>
              <a:ext uri="{FF2B5EF4-FFF2-40B4-BE49-F238E27FC236}">
                <a16:creationId xmlns:a16="http://schemas.microsoft.com/office/drawing/2014/main" id="{8B59112C-6F7B-5809-1D7C-8F50F9A79829}"/>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Some useful ways to perform a static testing process in Software Engineering.</a:t>
            </a:r>
          </a:p>
          <a:p>
            <a:endParaRPr lang="en-US" dirty="0">
              <a:solidFill>
                <a:schemeClr val="accent6">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Focus only on things that really count</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Explicitly plan and track review activities. A software walkthrough and inspection are generally composite into peer’s reviews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Train participants with Examples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Resolve people issues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Keep process formal as the project culture</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Continuous Improvement – Process and Tools</a:t>
            </a:r>
          </a:p>
          <a:p>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By removing the major delays in test execution, testing cost and time can be reduced</a:t>
            </a:r>
          </a:p>
        </p:txBody>
      </p:sp>
    </p:spTree>
    <p:extLst>
      <p:ext uri="{BB962C8B-B14F-4D97-AF65-F5344CB8AC3E}">
        <p14:creationId xmlns:p14="http://schemas.microsoft.com/office/powerpoint/2010/main" val="375033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6A75-0C3E-247F-59AD-F442B6A3A0CF}"/>
              </a:ext>
            </a:extLst>
          </p:cNvPr>
          <p:cNvSpPr>
            <a:spLocks noGrp="1"/>
          </p:cNvSpPr>
          <p:nvPr>
            <p:ph type="title"/>
          </p:nvPr>
        </p:nvSpPr>
        <p:spPr>
          <a:xfrm>
            <a:off x="2895600" y="129892"/>
            <a:ext cx="8610600" cy="1293028"/>
          </a:xfrm>
        </p:spPr>
        <p:txBody>
          <a:bodyPr/>
          <a:lstStyle/>
          <a:p>
            <a:r>
              <a:rPr lang="en-US" dirty="0"/>
              <a:t>Static Analysis</a:t>
            </a:r>
          </a:p>
        </p:txBody>
      </p:sp>
      <p:sp>
        <p:nvSpPr>
          <p:cNvPr id="3" name="Content Placeholder 2">
            <a:extLst>
              <a:ext uri="{FF2B5EF4-FFF2-40B4-BE49-F238E27FC236}">
                <a16:creationId xmlns:a16="http://schemas.microsoft.com/office/drawing/2014/main" id="{223CB751-EC3F-45CB-29BB-3A330750BD4E}"/>
              </a:ext>
            </a:extLst>
          </p:cNvPr>
          <p:cNvSpPr>
            <a:spLocks noGrp="1"/>
          </p:cNvSpPr>
          <p:nvPr>
            <p:ph idx="1"/>
          </p:nvPr>
        </p:nvSpPr>
        <p:spPr>
          <a:xfrm>
            <a:off x="685800" y="1698171"/>
            <a:ext cx="10820400" cy="5094515"/>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objective of static analysis is, as with reviews, to reveal defects or defect-prone parts in a document. However, in static analysis, tools do the analysis. </a:t>
            </a:r>
          </a:p>
          <a:p>
            <a:pPr algn="just"/>
            <a:r>
              <a:rPr lang="en-US" dirty="0">
                <a:latin typeface="Times New Roman" panose="02020603050405020304" pitchFamily="18" charset="0"/>
                <a:cs typeface="Times New Roman" panose="02020603050405020304" pitchFamily="18" charset="0"/>
              </a:rPr>
              <a:t>For example, even spell checkers can be regarded as a form of ➞</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static analyzers</a:t>
            </a:r>
            <a:r>
              <a:rPr lang="en-US" dirty="0">
                <a:latin typeface="Times New Roman" panose="02020603050405020304" pitchFamily="18" charset="0"/>
                <a:cs typeface="Times New Roman" panose="02020603050405020304" pitchFamily="18" charset="0"/>
              </a:rPr>
              <a:t> because they find mistakes in documents and therefore contribute to quality improvement. </a:t>
            </a:r>
          </a:p>
          <a:p>
            <a:pPr algn="just"/>
            <a:r>
              <a:rPr lang="en-US" dirty="0">
                <a:latin typeface="Times New Roman" panose="02020603050405020304" pitchFamily="18" charset="0"/>
                <a:cs typeface="Times New Roman" panose="02020603050405020304" pitchFamily="18" charset="0"/>
              </a:rPr>
              <a:t>The term static analysis points to the fact that this form of checking does not involve an execution of the checked objects (of a program). An additional objective is to derive measurements, or metrics, in order to measure and prove the quality of the object.</a:t>
            </a:r>
          </a:p>
          <a:p>
            <a:pPr algn="just"/>
            <a:r>
              <a:rPr lang="en-US" dirty="0">
                <a:latin typeface="Times New Roman" panose="02020603050405020304" pitchFamily="18" charset="0"/>
                <a:cs typeface="Times New Roman" panose="02020603050405020304" pitchFamily="18" charset="0"/>
              </a:rPr>
              <a:t>A certain formal structure in order to be checked by a tool. Static analysis makes sense only with the support of tools. </a:t>
            </a:r>
          </a:p>
          <a:p>
            <a:pPr algn="just"/>
            <a:r>
              <a:rPr lang="en-US" dirty="0">
                <a:latin typeface="Times New Roman" panose="02020603050405020304" pitchFamily="18" charset="0"/>
                <a:cs typeface="Times New Roman" panose="02020603050405020304" pitchFamily="18" charset="0"/>
              </a:rPr>
              <a:t>Formal documents can note, for example, the technical requirements, the software architecture, or the software design. An example is the modeling of class diagrams in UML. Generated outputs in HTML or XML can also be subjected to tool-supported static analysis. </a:t>
            </a:r>
          </a:p>
          <a:p>
            <a:pPr algn="just"/>
            <a:r>
              <a:rPr lang="en-US" dirty="0">
                <a:latin typeface="Times New Roman" panose="02020603050405020304" pitchFamily="18" charset="0"/>
                <a:cs typeface="Times New Roman" panose="02020603050405020304" pitchFamily="18" charset="0"/>
              </a:rPr>
              <a:t>Formal models developed during the design phases can also be analyzed and inconsistencies can be detected. </a:t>
            </a:r>
          </a:p>
          <a:p>
            <a:pPr algn="just"/>
            <a:r>
              <a:rPr lang="en-US" dirty="0">
                <a:latin typeface="Times New Roman" panose="02020603050405020304" pitchFamily="18" charset="0"/>
                <a:cs typeface="Times New Roman" panose="02020603050405020304" pitchFamily="18" charset="0"/>
              </a:rPr>
              <a:t>Unfortunately, in practice, the program code is often the one and only formal document in software development that can be subjected to static analysis.</a:t>
            </a:r>
          </a:p>
        </p:txBody>
      </p:sp>
    </p:spTree>
    <p:extLst>
      <p:ext uri="{BB962C8B-B14F-4D97-AF65-F5344CB8AC3E}">
        <p14:creationId xmlns:p14="http://schemas.microsoft.com/office/powerpoint/2010/main" val="72840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ACA2-9D01-7D9E-A47D-7E0DFA4588CD}"/>
              </a:ext>
            </a:extLst>
          </p:cNvPr>
          <p:cNvSpPr>
            <a:spLocks noGrp="1"/>
          </p:cNvSpPr>
          <p:nvPr>
            <p:ph type="title"/>
          </p:nvPr>
        </p:nvSpPr>
        <p:spPr/>
        <p:txBody>
          <a:bodyPr/>
          <a:lstStyle/>
          <a:p>
            <a:r>
              <a:rPr lang="en-US" dirty="0"/>
              <a:t>Static Analysis and review</a:t>
            </a:r>
          </a:p>
        </p:txBody>
      </p:sp>
      <p:sp>
        <p:nvSpPr>
          <p:cNvPr id="3" name="Content Placeholder 2">
            <a:extLst>
              <a:ext uri="{FF2B5EF4-FFF2-40B4-BE49-F238E27FC236}">
                <a16:creationId xmlns:a16="http://schemas.microsoft.com/office/drawing/2014/main" id="{84F4B3D6-94D8-2A69-5B1E-28583DC5810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Static analysis and reviews are closely related. If a static analysis is performed before the review, a number of defects and deviations can be found and the number of the aspects to be checked in the review clearly decreases. Due to the fact that static analysis is tool supported, there is much less effort involved than in a review.</a:t>
            </a:r>
          </a:p>
          <a:p>
            <a:pPr algn="just"/>
            <a:r>
              <a:rPr lang="en-US" dirty="0">
                <a:latin typeface="Times New Roman" panose="02020603050405020304" pitchFamily="18" charset="0"/>
                <a:cs typeface="Times New Roman" panose="02020603050405020304" pitchFamily="18" charset="0"/>
              </a:rPr>
              <a:t>If documents are formal enough to allow tool-supported static analysis, then it should be performed before the document reviews because faults and deviations can be detected conveniently and cheaply, and the reviews can be shortened. </a:t>
            </a:r>
          </a:p>
          <a:p>
            <a:pPr algn="just"/>
            <a:r>
              <a:rPr lang="en-US" dirty="0">
                <a:latin typeface="Times New Roman" panose="02020603050405020304" pitchFamily="18" charset="0"/>
                <a:cs typeface="Times New Roman" panose="02020603050405020304" pitchFamily="18" charset="0"/>
              </a:rPr>
              <a:t>Generally, static analysis should be used even if no review is planned. Each time a discrepancy is located and removed, the quality of the document increases.</a:t>
            </a:r>
          </a:p>
        </p:txBody>
      </p:sp>
    </p:spTree>
    <p:extLst>
      <p:ext uri="{BB962C8B-B14F-4D97-AF65-F5344CB8AC3E}">
        <p14:creationId xmlns:p14="http://schemas.microsoft.com/office/powerpoint/2010/main" val="5284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10170986" cy="5222117"/>
          </a:xfrm>
        </p:spPr>
        <p:txBody>
          <a:bodyPr anchor="ctr">
            <a:normAutofit/>
          </a:bodyPr>
          <a:lstStyle/>
          <a:p>
            <a:pPr algn="r"/>
            <a:r>
              <a:rPr lang="en-US" sz="5400" dirty="0"/>
              <a:t>Chapter 4 – </a:t>
            </a:r>
            <a:r>
              <a:rPr lang="en-US" sz="3200" dirty="0"/>
              <a:t>Static Testing</a:t>
            </a:r>
          </a:p>
        </p:txBody>
      </p:sp>
    </p:spTree>
    <p:extLst>
      <p:ext uri="{BB962C8B-B14F-4D97-AF65-F5344CB8AC3E}">
        <p14:creationId xmlns:p14="http://schemas.microsoft.com/office/powerpoint/2010/main" val="107080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9DF2-D772-E499-552C-9A772C2F28A5}"/>
              </a:ext>
            </a:extLst>
          </p:cNvPr>
          <p:cNvSpPr>
            <a:spLocks noGrp="1"/>
          </p:cNvSpPr>
          <p:nvPr>
            <p:ph type="title"/>
          </p:nvPr>
        </p:nvSpPr>
        <p:spPr/>
        <p:txBody>
          <a:bodyPr/>
          <a:lstStyle/>
          <a:p>
            <a:r>
              <a:rPr lang="en-US" dirty="0"/>
              <a:t>Defects from static testing</a:t>
            </a:r>
          </a:p>
        </p:txBody>
      </p:sp>
      <p:sp>
        <p:nvSpPr>
          <p:cNvPr id="3" name="Content Placeholder 2">
            <a:extLst>
              <a:ext uri="{FF2B5EF4-FFF2-40B4-BE49-F238E27FC236}">
                <a16:creationId xmlns:a16="http://schemas.microsoft.com/office/drawing/2014/main" id="{D0C8DD46-5CC4-B7A8-E804-4233DE42BF74}"/>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Not all defects can be found using static testing. Some defects become apparent only when the program is executed (that means at runtime) and cannot be recognized before. For example, if the value of the denominator in a division is stored in a variable, that variable can be assigned the value zero. This leads to a failure at runtime. In static analysis, this defect cannot easily be found, except for when the variable is assigned the value zero by a constant having zero as its value. </a:t>
            </a:r>
          </a:p>
          <a:p>
            <a:pPr algn="just"/>
            <a:r>
              <a:rPr lang="en-US" dirty="0">
                <a:latin typeface="Times New Roman" panose="02020603050405020304" pitchFamily="18" charset="0"/>
                <a:cs typeface="Times New Roman" panose="02020603050405020304" pitchFamily="18" charset="0"/>
              </a:rPr>
              <a:t>All possible paths through the operations may be analyzed, and the operation can be flagged as potentially dangerous. On the other hand, some inconsistencies and defect-prone areas in a program are difficult to find by dynamic testing. Detecting violation of programming standards or use of forbidden error-prone program constructs is possible only with static analysis (or reviews). </a:t>
            </a:r>
          </a:p>
          <a:p>
            <a:pPr algn="just"/>
            <a:r>
              <a:rPr lang="en-US" dirty="0">
                <a:latin typeface="Times New Roman" panose="02020603050405020304" pitchFamily="18" charset="0"/>
                <a:cs typeface="Times New Roman" panose="02020603050405020304" pitchFamily="18" charset="0"/>
              </a:rPr>
              <a:t>The compiler is an analysis tool. All compilers carry out a static analysis of the program text by checking that the correct syntax of the programming language is used. Most compilers provide additional information, which can be derived by static analysis. In addition to compilers, there are other tools that are so-called analyzers. These are used for performing special analyses or groups of analyses.</a:t>
            </a:r>
          </a:p>
        </p:txBody>
      </p:sp>
      <p:pic>
        <p:nvPicPr>
          <p:cNvPr id="5" name="Picture 4">
            <a:extLst>
              <a:ext uri="{FF2B5EF4-FFF2-40B4-BE49-F238E27FC236}">
                <a16:creationId xmlns:a16="http://schemas.microsoft.com/office/drawing/2014/main" id="{0D2D6F21-214E-0045-F4A6-6AC79B4F6FEC}"/>
              </a:ext>
            </a:extLst>
          </p:cNvPr>
          <p:cNvPicPr>
            <a:picLocks noChangeAspect="1"/>
          </p:cNvPicPr>
          <p:nvPr/>
        </p:nvPicPr>
        <p:blipFill>
          <a:blip r:embed="rId2"/>
          <a:stretch>
            <a:fillRect/>
          </a:stretch>
        </p:blipFill>
        <p:spPr>
          <a:xfrm>
            <a:off x="3329083" y="5826926"/>
            <a:ext cx="5103479" cy="840573"/>
          </a:xfrm>
          <a:prstGeom prst="rect">
            <a:avLst/>
          </a:prstGeom>
        </p:spPr>
      </p:pic>
    </p:spTree>
    <p:extLst>
      <p:ext uri="{BB962C8B-B14F-4D97-AF65-F5344CB8AC3E}">
        <p14:creationId xmlns:p14="http://schemas.microsoft.com/office/powerpoint/2010/main" val="111115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720C-73C0-A8B2-C9E2-796E3BBAF58F}"/>
              </a:ext>
            </a:extLst>
          </p:cNvPr>
          <p:cNvSpPr>
            <a:spLocks noGrp="1"/>
          </p:cNvSpPr>
          <p:nvPr>
            <p:ph type="title"/>
          </p:nvPr>
        </p:nvSpPr>
        <p:spPr>
          <a:xfrm>
            <a:off x="685800" y="764373"/>
            <a:ext cx="10820400" cy="1293028"/>
          </a:xfrm>
        </p:spPr>
        <p:txBody>
          <a:bodyPr/>
          <a:lstStyle/>
          <a:p>
            <a:r>
              <a:rPr lang="en-US" dirty="0"/>
              <a:t>1. The Compiler as a Static Analysis Tool</a:t>
            </a:r>
          </a:p>
        </p:txBody>
      </p:sp>
      <p:pic>
        <p:nvPicPr>
          <p:cNvPr id="5" name="Picture 4">
            <a:extLst>
              <a:ext uri="{FF2B5EF4-FFF2-40B4-BE49-F238E27FC236}">
                <a16:creationId xmlns:a16="http://schemas.microsoft.com/office/drawing/2014/main" id="{E2AE2615-ACFD-43FA-467B-7BC24064C7DD}"/>
              </a:ext>
            </a:extLst>
          </p:cNvPr>
          <p:cNvPicPr>
            <a:picLocks noChangeAspect="1"/>
          </p:cNvPicPr>
          <p:nvPr/>
        </p:nvPicPr>
        <p:blipFill>
          <a:blip r:embed="rId2"/>
          <a:stretch>
            <a:fillRect/>
          </a:stretch>
        </p:blipFill>
        <p:spPr>
          <a:xfrm>
            <a:off x="3595687" y="2324099"/>
            <a:ext cx="7885601" cy="3769528"/>
          </a:xfrm>
          <a:prstGeom prst="rect">
            <a:avLst/>
          </a:prstGeom>
        </p:spPr>
      </p:pic>
    </p:spTree>
    <p:extLst>
      <p:ext uri="{BB962C8B-B14F-4D97-AF65-F5344CB8AC3E}">
        <p14:creationId xmlns:p14="http://schemas.microsoft.com/office/powerpoint/2010/main" val="162105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BE7A-0C78-8099-ADB5-083D87A9322A}"/>
              </a:ext>
            </a:extLst>
          </p:cNvPr>
          <p:cNvSpPr>
            <a:spLocks noGrp="1"/>
          </p:cNvSpPr>
          <p:nvPr>
            <p:ph type="title"/>
          </p:nvPr>
        </p:nvSpPr>
        <p:spPr/>
        <p:txBody>
          <a:bodyPr>
            <a:normAutofit fontScale="90000"/>
          </a:bodyPr>
          <a:lstStyle/>
          <a:p>
            <a:r>
              <a:rPr lang="en-US" dirty="0"/>
              <a:t>2. Examination of Compliance to Conventions and Standards</a:t>
            </a:r>
          </a:p>
        </p:txBody>
      </p:sp>
      <p:sp>
        <p:nvSpPr>
          <p:cNvPr id="3" name="Content Placeholder 2">
            <a:extLst>
              <a:ext uri="{FF2B5EF4-FFF2-40B4-BE49-F238E27FC236}">
                <a16:creationId xmlns:a16="http://schemas.microsoft.com/office/drawing/2014/main" id="{160E06E2-87D7-D26F-7DD7-EC3142A148C9}"/>
              </a:ext>
            </a:extLst>
          </p:cNvPr>
          <p:cNvSpPr>
            <a:spLocks noGrp="1"/>
          </p:cNvSpPr>
          <p:nvPr>
            <p:ph idx="1"/>
          </p:nvPr>
        </p:nvSpPr>
        <p:spPr>
          <a:xfrm>
            <a:off x="685800" y="3013788"/>
            <a:ext cx="10820400" cy="3204897"/>
          </a:xfrm>
        </p:spPr>
        <p:txBody>
          <a:bodyPr/>
          <a:lstStyle/>
          <a:p>
            <a:pPr algn="just"/>
            <a:r>
              <a:rPr lang="en-US" dirty="0">
                <a:latin typeface="Times New Roman" panose="02020603050405020304" pitchFamily="18" charset="0"/>
                <a:cs typeface="Times New Roman" panose="02020603050405020304" pitchFamily="18" charset="0"/>
              </a:rPr>
              <a:t>Compliance to conventions and standards can also be checked with tools. </a:t>
            </a:r>
          </a:p>
          <a:p>
            <a:pPr algn="just"/>
            <a:r>
              <a:rPr lang="en-US" dirty="0">
                <a:latin typeface="Times New Roman" panose="02020603050405020304" pitchFamily="18" charset="0"/>
                <a:cs typeface="Times New Roman" panose="02020603050405020304" pitchFamily="18" charset="0"/>
              </a:rPr>
              <a:t>For example, tools can be used to check if a program follows programming regulations and standards. This way of checking takes little time and almost no personnel resources. </a:t>
            </a:r>
          </a:p>
        </p:txBody>
      </p:sp>
    </p:spTree>
    <p:extLst>
      <p:ext uri="{BB962C8B-B14F-4D97-AF65-F5344CB8AC3E}">
        <p14:creationId xmlns:p14="http://schemas.microsoft.com/office/powerpoint/2010/main" val="189066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0077-EDC1-3D6D-A9BA-9EA6C0884E23}"/>
              </a:ext>
            </a:extLst>
          </p:cNvPr>
          <p:cNvSpPr>
            <a:spLocks noGrp="1"/>
          </p:cNvSpPr>
          <p:nvPr>
            <p:ph type="title"/>
          </p:nvPr>
        </p:nvSpPr>
        <p:spPr/>
        <p:txBody>
          <a:bodyPr/>
          <a:lstStyle/>
          <a:p>
            <a:r>
              <a:rPr lang="en-US" dirty="0"/>
              <a:t>3. Execution of Data Flow Analysis</a:t>
            </a:r>
          </a:p>
        </p:txBody>
      </p:sp>
      <p:sp>
        <p:nvSpPr>
          <p:cNvPr id="3" name="Content Placeholder 2">
            <a:extLst>
              <a:ext uri="{FF2B5EF4-FFF2-40B4-BE49-F238E27FC236}">
                <a16:creationId xmlns:a16="http://schemas.microsoft.com/office/drawing/2014/main" id="{6DF6D322-4E38-CDBF-5A83-C3F384CB9A8A}"/>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Data flow analysis is another means to reveal defects. Usage of data on </a:t>
            </a:r>
            <a:r>
              <a:rPr lang="en-US" dirty="0">
                <a:solidFill>
                  <a:srgbClr val="FFFF00"/>
                </a:solidFill>
                <a:latin typeface="Times New Roman" panose="02020603050405020304" pitchFamily="18" charset="0"/>
                <a:cs typeface="Times New Roman" panose="02020603050405020304" pitchFamily="18" charset="0"/>
              </a:rPr>
              <a:t>paths</a:t>
            </a:r>
            <a:r>
              <a:rPr lang="en-US" dirty="0">
                <a:latin typeface="Times New Roman" panose="02020603050405020304" pitchFamily="18" charset="0"/>
                <a:cs typeface="Times New Roman" panose="02020603050405020304" pitchFamily="18" charset="0"/>
              </a:rPr>
              <a:t> through the program code is checked. It is not always possible to decide if an issue is a defect or </a:t>
            </a:r>
            <a:r>
              <a:rPr lang="en-US" dirty="0">
                <a:solidFill>
                  <a:srgbClr val="FFFF00"/>
                </a:solidFill>
                <a:latin typeface="Times New Roman" panose="02020603050405020304" pitchFamily="18" charset="0"/>
                <a:cs typeface="Times New Roman" panose="02020603050405020304" pitchFamily="18" charset="0"/>
              </a:rPr>
              <a:t>anomalies</a:t>
            </a:r>
            <a:r>
              <a:rPr lang="en-US" dirty="0">
                <a:latin typeface="Times New Roman" panose="02020603050405020304" pitchFamily="18" charset="0"/>
                <a:cs typeface="Times New Roman" panose="02020603050405020304" pitchFamily="18" charset="0"/>
              </a:rPr>
              <a:t>, or data flow anomalies. </a:t>
            </a:r>
          </a:p>
          <a:p>
            <a:pPr marL="0" indent="0" algn="just">
              <a:buNone/>
            </a:pPr>
            <a:r>
              <a:rPr lang="en-US" u="sng" dirty="0">
                <a:solidFill>
                  <a:schemeClr val="accent5">
                    <a:lumMod val="60000"/>
                    <a:lumOff val="40000"/>
                  </a:schemeClr>
                </a:solidFill>
                <a:latin typeface="Times New Roman" panose="02020603050405020304" pitchFamily="18" charset="0"/>
                <a:cs typeface="Times New Roman" panose="02020603050405020304" pitchFamily="18" charset="0"/>
              </a:rPr>
              <a:t>Anomaly</a:t>
            </a:r>
          </a:p>
          <a:p>
            <a:pPr algn="just"/>
            <a:r>
              <a:rPr lang="en-US" dirty="0">
                <a:latin typeface="Times New Roman" panose="02020603050405020304" pitchFamily="18" charset="0"/>
                <a:cs typeface="Times New Roman" panose="02020603050405020304" pitchFamily="18" charset="0"/>
              </a:rPr>
              <a:t>An anomaly is an inconsistency that can lead to failure. An anomaly may be flagged as a risk. </a:t>
            </a:r>
          </a:p>
          <a:p>
            <a:pPr algn="just"/>
            <a:r>
              <a:rPr lang="en-US" dirty="0">
                <a:latin typeface="Times New Roman" panose="02020603050405020304" pitchFamily="18" charset="0"/>
                <a:cs typeface="Times New Roman" panose="02020603050405020304" pitchFamily="18" charset="0"/>
              </a:rPr>
              <a:t>An example of a data flow anomaly is code that reads (uses) variables without previous initialization or code that doesn’t use the value of a variable at all. The analysis checks the usage of every single variable. </a:t>
            </a:r>
          </a:p>
          <a:p>
            <a:pPr algn="just"/>
            <a:r>
              <a:rPr lang="en-US" dirty="0">
                <a:latin typeface="Times New Roman" panose="02020603050405020304" pitchFamily="18" charset="0"/>
                <a:cs typeface="Times New Roman" panose="02020603050405020304" pitchFamily="18" charset="0"/>
              </a:rPr>
              <a:t>The following three types of usage or states of variables are distinguished: </a:t>
            </a:r>
          </a:p>
          <a:p>
            <a:pPr marL="0" indent="0" algn="just">
              <a:buNone/>
            </a:pPr>
            <a:r>
              <a:rPr lang="en-US" dirty="0">
                <a:latin typeface="Times New Roman" panose="02020603050405020304" pitchFamily="18" charset="0"/>
                <a:cs typeface="Times New Roman" panose="02020603050405020304" pitchFamily="18" charset="0"/>
              </a:rPr>
              <a:t>	</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 Defined (d): The variable is assigned a value. </a:t>
            </a:r>
          </a:p>
          <a:p>
            <a:pPr marL="0" indent="0" algn="just">
              <a:buNone/>
            </a:pP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	■ Referenced (r): The value of the variable is read and/or used. </a:t>
            </a:r>
          </a:p>
          <a:p>
            <a:pPr marL="0" indent="0" algn="just">
              <a:buNone/>
            </a:pP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	■ Undefined (u): The variable has no defined value.</a:t>
            </a:r>
          </a:p>
        </p:txBody>
      </p:sp>
    </p:spTree>
    <p:extLst>
      <p:ext uri="{BB962C8B-B14F-4D97-AF65-F5344CB8AC3E}">
        <p14:creationId xmlns:p14="http://schemas.microsoft.com/office/powerpoint/2010/main" val="273042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BA61-C2F9-D8E8-C402-0C535F0C66D0}"/>
              </a:ext>
            </a:extLst>
          </p:cNvPr>
          <p:cNvSpPr>
            <a:spLocks noGrp="1"/>
          </p:cNvSpPr>
          <p:nvPr>
            <p:ph type="title"/>
          </p:nvPr>
        </p:nvSpPr>
        <p:spPr/>
        <p:txBody>
          <a:bodyPr/>
          <a:lstStyle/>
          <a:p>
            <a:r>
              <a:rPr lang="en-US" dirty="0"/>
              <a:t>Anomaly example:</a:t>
            </a:r>
          </a:p>
        </p:txBody>
      </p:sp>
      <p:sp>
        <p:nvSpPr>
          <p:cNvPr id="3" name="Content Placeholder 2">
            <a:extLst>
              <a:ext uri="{FF2B5EF4-FFF2-40B4-BE49-F238E27FC236}">
                <a16:creationId xmlns:a16="http://schemas.microsoft.com/office/drawing/2014/main" id="{8474158B-98D6-BB84-D6E6-2E092510CADC}"/>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We will use the following example (in C++) to explain the different anomalies. The following function is supposed to exchange the integer values of the parameters Max and Min with the help of the variable Help, if the value of the variable Min is greater that the value of the variable Max: </a:t>
            </a:r>
          </a:p>
        </p:txBody>
      </p:sp>
      <p:pic>
        <p:nvPicPr>
          <p:cNvPr id="5" name="Picture 4">
            <a:extLst>
              <a:ext uri="{FF2B5EF4-FFF2-40B4-BE49-F238E27FC236}">
                <a16:creationId xmlns:a16="http://schemas.microsoft.com/office/drawing/2014/main" id="{895E5683-8F30-2A6C-DB18-6DBAAA3837A6}"/>
              </a:ext>
            </a:extLst>
          </p:cNvPr>
          <p:cNvPicPr>
            <a:picLocks noChangeAspect="1"/>
          </p:cNvPicPr>
          <p:nvPr/>
        </p:nvPicPr>
        <p:blipFill>
          <a:blip r:embed="rId2"/>
          <a:stretch>
            <a:fillRect/>
          </a:stretch>
        </p:blipFill>
        <p:spPr>
          <a:xfrm>
            <a:off x="1000027" y="3269310"/>
            <a:ext cx="3952973" cy="2130785"/>
          </a:xfrm>
          <a:prstGeom prst="rect">
            <a:avLst/>
          </a:prstGeom>
        </p:spPr>
      </p:pic>
      <p:pic>
        <p:nvPicPr>
          <p:cNvPr id="7" name="Picture 6">
            <a:extLst>
              <a:ext uri="{FF2B5EF4-FFF2-40B4-BE49-F238E27FC236}">
                <a16:creationId xmlns:a16="http://schemas.microsoft.com/office/drawing/2014/main" id="{A54BE7F6-7BA3-0D6A-5BDA-1236C937FA04}"/>
              </a:ext>
            </a:extLst>
          </p:cNvPr>
          <p:cNvPicPr>
            <a:picLocks noChangeAspect="1"/>
          </p:cNvPicPr>
          <p:nvPr/>
        </p:nvPicPr>
        <p:blipFill>
          <a:blip r:embed="rId3"/>
          <a:stretch>
            <a:fillRect/>
          </a:stretch>
        </p:blipFill>
        <p:spPr>
          <a:xfrm>
            <a:off x="5181599" y="3269309"/>
            <a:ext cx="6406429" cy="347439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F259C61-DDF6-F6CE-38F5-4A25A9808025}"/>
                  </a:ext>
                </a:extLst>
              </p14:cNvPr>
              <p14:cNvContentPartPr/>
              <p14:nvPr/>
            </p14:nvContentPartPr>
            <p14:xfrm>
              <a:off x="8096220" y="3961245"/>
              <a:ext cx="1319760" cy="109440"/>
            </p14:xfrm>
          </p:contentPart>
        </mc:Choice>
        <mc:Fallback xmlns="">
          <p:pic>
            <p:nvPicPr>
              <p:cNvPr id="9" name="Ink 8">
                <a:extLst>
                  <a:ext uri="{FF2B5EF4-FFF2-40B4-BE49-F238E27FC236}">
                    <a16:creationId xmlns:a16="http://schemas.microsoft.com/office/drawing/2014/main" id="{2F259C61-DDF6-F6CE-38F5-4A25A9808025}"/>
                  </a:ext>
                </a:extLst>
              </p:cNvPr>
              <p:cNvPicPr/>
              <p:nvPr/>
            </p:nvPicPr>
            <p:blipFill>
              <a:blip r:embed="rId5"/>
              <a:stretch>
                <a:fillRect/>
              </a:stretch>
            </p:blipFill>
            <p:spPr>
              <a:xfrm>
                <a:off x="8042580" y="3853605"/>
                <a:ext cx="14274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5EC57B3-B2E9-1ED8-165C-FC9900C52D71}"/>
                  </a:ext>
                </a:extLst>
              </p14:cNvPr>
              <p14:cNvContentPartPr/>
              <p14:nvPr/>
            </p14:nvContentPartPr>
            <p14:xfrm>
              <a:off x="6938460" y="3454005"/>
              <a:ext cx="1042920" cy="34920"/>
            </p14:xfrm>
          </p:contentPart>
        </mc:Choice>
        <mc:Fallback xmlns="">
          <p:pic>
            <p:nvPicPr>
              <p:cNvPr id="10" name="Ink 9">
                <a:extLst>
                  <a:ext uri="{FF2B5EF4-FFF2-40B4-BE49-F238E27FC236}">
                    <a16:creationId xmlns:a16="http://schemas.microsoft.com/office/drawing/2014/main" id="{75EC57B3-B2E9-1ED8-165C-FC9900C52D71}"/>
                  </a:ext>
                </a:extLst>
              </p:cNvPr>
              <p:cNvPicPr/>
              <p:nvPr/>
            </p:nvPicPr>
            <p:blipFill>
              <a:blip r:embed="rId7"/>
              <a:stretch>
                <a:fillRect/>
              </a:stretch>
            </p:blipFill>
            <p:spPr>
              <a:xfrm>
                <a:off x="6884460" y="3346365"/>
                <a:ext cx="11505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9385AC30-C0B1-BD1A-6564-FFB3200EA89E}"/>
                  </a:ext>
                </a:extLst>
              </p14:cNvPr>
              <p14:cNvContentPartPr/>
              <p14:nvPr/>
            </p14:nvContentPartPr>
            <p14:xfrm>
              <a:off x="7004340" y="4841085"/>
              <a:ext cx="868680" cy="43920"/>
            </p14:xfrm>
          </p:contentPart>
        </mc:Choice>
        <mc:Fallback xmlns="">
          <p:pic>
            <p:nvPicPr>
              <p:cNvPr id="11" name="Ink 10">
                <a:extLst>
                  <a:ext uri="{FF2B5EF4-FFF2-40B4-BE49-F238E27FC236}">
                    <a16:creationId xmlns:a16="http://schemas.microsoft.com/office/drawing/2014/main" id="{9385AC30-C0B1-BD1A-6564-FFB3200EA89E}"/>
                  </a:ext>
                </a:extLst>
              </p:cNvPr>
              <p:cNvPicPr/>
              <p:nvPr/>
            </p:nvPicPr>
            <p:blipFill>
              <a:blip r:embed="rId9"/>
              <a:stretch>
                <a:fillRect/>
              </a:stretch>
            </p:blipFill>
            <p:spPr>
              <a:xfrm>
                <a:off x="6950340" y="4733445"/>
                <a:ext cx="9763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7A609F5-A742-0DD9-2AB2-48695857FA95}"/>
                  </a:ext>
                </a:extLst>
              </p14:cNvPr>
              <p14:cNvContentPartPr/>
              <p14:nvPr/>
            </p14:nvContentPartPr>
            <p14:xfrm>
              <a:off x="10169100" y="5426805"/>
              <a:ext cx="1107360" cy="57960"/>
            </p14:xfrm>
          </p:contentPart>
        </mc:Choice>
        <mc:Fallback xmlns="">
          <p:pic>
            <p:nvPicPr>
              <p:cNvPr id="12" name="Ink 11">
                <a:extLst>
                  <a:ext uri="{FF2B5EF4-FFF2-40B4-BE49-F238E27FC236}">
                    <a16:creationId xmlns:a16="http://schemas.microsoft.com/office/drawing/2014/main" id="{A7A609F5-A742-0DD9-2AB2-48695857FA95}"/>
                  </a:ext>
                </a:extLst>
              </p:cNvPr>
              <p:cNvPicPr/>
              <p:nvPr/>
            </p:nvPicPr>
            <p:blipFill>
              <a:blip r:embed="rId11"/>
              <a:stretch>
                <a:fillRect/>
              </a:stretch>
            </p:blipFill>
            <p:spPr>
              <a:xfrm>
                <a:off x="10115100" y="5318805"/>
                <a:ext cx="1215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BEF2FE6B-C604-94ED-DEC8-CC994F6C5286}"/>
                  </a:ext>
                </a:extLst>
              </p14:cNvPr>
              <p14:cNvContentPartPr/>
              <p14:nvPr/>
            </p14:nvContentPartPr>
            <p14:xfrm>
              <a:off x="5547420" y="5786085"/>
              <a:ext cx="1615680" cy="28800"/>
            </p14:xfrm>
          </p:contentPart>
        </mc:Choice>
        <mc:Fallback xmlns="">
          <p:pic>
            <p:nvPicPr>
              <p:cNvPr id="13" name="Ink 12">
                <a:extLst>
                  <a:ext uri="{FF2B5EF4-FFF2-40B4-BE49-F238E27FC236}">
                    <a16:creationId xmlns:a16="http://schemas.microsoft.com/office/drawing/2014/main" id="{BEF2FE6B-C604-94ED-DEC8-CC994F6C5286}"/>
                  </a:ext>
                </a:extLst>
              </p:cNvPr>
              <p:cNvPicPr/>
              <p:nvPr/>
            </p:nvPicPr>
            <p:blipFill>
              <a:blip r:embed="rId13"/>
              <a:stretch>
                <a:fillRect/>
              </a:stretch>
            </p:blipFill>
            <p:spPr>
              <a:xfrm>
                <a:off x="5493780" y="5678085"/>
                <a:ext cx="17233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1B72C58E-7FE8-5787-B6A1-B41735F0C898}"/>
                  </a:ext>
                </a:extLst>
              </p14:cNvPr>
              <p14:cNvContentPartPr/>
              <p14:nvPr/>
            </p14:nvContentPartPr>
            <p14:xfrm>
              <a:off x="7154100" y="6004245"/>
              <a:ext cx="806760" cy="51120"/>
            </p14:xfrm>
          </p:contentPart>
        </mc:Choice>
        <mc:Fallback xmlns="">
          <p:pic>
            <p:nvPicPr>
              <p:cNvPr id="14" name="Ink 13">
                <a:extLst>
                  <a:ext uri="{FF2B5EF4-FFF2-40B4-BE49-F238E27FC236}">
                    <a16:creationId xmlns:a16="http://schemas.microsoft.com/office/drawing/2014/main" id="{1B72C58E-7FE8-5787-B6A1-B41735F0C898}"/>
                  </a:ext>
                </a:extLst>
              </p:cNvPr>
              <p:cNvPicPr/>
              <p:nvPr/>
            </p:nvPicPr>
            <p:blipFill>
              <a:blip r:embed="rId15"/>
              <a:stretch>
                <a:fillRect/>
              </a:stretch>
            </p:blipFill>
            <p:spPr>
              <a:xfrm>
                <a:off x="7100100" y="5896605"/>
                <a:ext cx="9144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5D24CCA6-43D6-9D28-F392-339204F00DA4}"/>
                  </a:ext>
                </a:extLst>
              </p14:cNvPr>
              <p14:cNvContentPartPr/>
              <p14:nvPr/>
            </p14:nvContentPartPr>
            <p14:xfrm>
              <a:off x="6676380" y="6586725"/>
              <a:ext cx="1968840" cy="67680"/>
            </p14:xfrm>
          </p:contentPart>
        </mc:Choice>
        <mc:Fallback xmlns="">
          <p:pic>
            <p:nvPicPr>
              <p:cNvPr id="15" name="Ink 14">
                <a:extLst>
                  <a:ext uri="{FF2B5EF4-FFF2-40B4-BE49-F238E27FC236}">
                    <a16:creationId xmlns:a16="http://schemas.microsoft.com/office/drawing/2014/main" id="{5D24CCA6-43D6-9D28-F392-339204F00DA4}"/>
                  </a:ext>
                </a:extLst>
              </p:cNvPr>
              <p:cNvPicPr/>
              <p:nvPr/>
            </p:nvPicPr>
            <p:blipFill>
              <a:blip r:embed="rId17"/>
              <a:stretch>
                <a:fillRect/>
              </a:stretch>
            </p:blipFill>
            <p:spPr>
              <a:xfrm>
                <a:off x="6622380" y="6479085"/>
                <a:ext cx="20764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2B8D7C36-177B-64C8-ECD9-7AE834D6AA31}"/>
                  </a:ext>
                </a:extLst>
              </p14:cNvPr>
              <p14:cNvContentPartPr/>
              <p14:nvPr/>
            </p14:nvContentPartPr>
            <p14:xfrm>
              <a:off x="7943580" y="1523685"/>
              <a:ext cx="360" cy="360"/>
            </p14:xfrm>
          </p:contentPart>
        </mc:Choice>
        <mc:Fallback xmlns="">
          <p:pic>
            <p:nvPicPr>
              <p:cNvPr id="16" name="Ink 15">
                <a:extLst>
                  <a:ext uri="{FF2B5EF4-FFF2-40B4-BE49-F238E27FC236}">
                    <a16:creationId xmlns:a16="http://schemas.microsoft.com/office/drawing/2014/main" id="{2B8D7C36-177B-64C8-ECD9-7AE834D6AA31}"/>
                  </a:ext>
                </a:extLst>
              </p:cNvPr>
              <p:cNvPicPr/>
              <p:nvPr/>
            </p:nvPicPr>
            <p:blipFill>
              <a:blip r:embed="rId19"/>
              <a:stretch>
                <a:fillRect/>
              </a:stretch>
            </p:blipFill>
            <p:spPr>
              <a:xfrm>
                <a:off x="7889940" y="1415685"/>
                <a:ext cx="108000" cy="216000"/>
              </a:xfrm>
              <a:prstGeom prst="rect">
                <a:avLst/>
              </a:prstGeom>
            </p:spPr>
          </p:pic>
        </mc:Fallback>
      </mc:AlternateContent>
    </p:spTree>
    <p:extLst>
      <p:ext uri="{BB962C8B-B14F-4D97-AF65-F5344CB8AC3E}">
        <p14:creationId xmlns:p14="http://schemas.microsoft.com/office/powerpoint/2010/main" val="46068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B070-0FDE-26F4-13DC-52AF8D8FA614}"/>
              </a:ext>
            </a:extLst>
          </p:cNvPr>
          <p:cNvSpPr>
            <a:spLocks noGrp="1"/>
          </p:cNvSpPr>
          <p:nvPr>
            <p:ph type="title"/>
          </p:nvPr>
        </p:nvSpPr>
        <p:spPr>
          <a:xfrm>
            <a:off x="1017037" y="764373"/>
            <a:ext cx="10489163" cy="1293028"/>
          </a:xfrm>
        </p:spPr>
        <p:txBody>
          <a:bodyPr>
            <a:normAutofit/>
          </a:bodyPr>
          <a:lstStyle/>
          <a:p>
            <a:r>
              <a:rPr lang="en-US" dirty="0"/>
              <a:t>Anomalies which shows bug and should be avoided in the programs</a:t>
            </a:r>
          </a:p>
        </p:txBody>
      </p:sp>
      <p:pic>
        <p:nvPicPr>
          <p:cNvPr id="5" name="Picture 4">
            <a:extLst>
              <a:ext uri="{FF2B5EF4-FFF2-40B4-BE49-F238E27FC236}">
                <a16:creationId xmlns:a16="http://schemas.microsoft.com/office/drawing/2014/main" id="{F52C47B3-8EFF-2E6A-22BB-F16CA89BE618}"/>
              </a:ext>
            </a:extLst>
          </p:cNvPr>
          <p:cNvPicPr>
            <a:picLocks noChangeAspect="1"/>
          </p:cNvPicPr>
          <p:nvPr/>
        </p:nvPicPr>
        <p:blipFill>
          <a:blip r:embed="rId2"/>
          <a:stretch>
            <a:fillRect/>
          </a:stretch>
        </p:blipFill>
        <p:spPr>
          <a:xfrm>
            <a:off x="2078092" y="2057401"/>
            <a:ext cx="8176931" cy="4729161"/>
          </a:xfrm>
          <a:prstGeom prst="rect">
            <a:avLst/>
          </a:prstGeom>
        </p:spPr>
      </p:pic>
    </p:spTree>
    <p:extLst>
      <p:ext uri="{BB962C8B-B14F-4D97-AF65-F5344CB8AC3E}">
        <p14:creationId xmlns:p14="http://schemas.microsoft.com/office/powerpoint/2010/main" val="268010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9064-9D08-E561-1421-E3717173B869}"/>
              </a:ext>
            </a:extLst>
          </p:cNvPr>
          <p:cNvSpPr>
            <a:spLocks noGrp="1"/>
          </p:cNvSpPr>
          <p:nvPr>
            <p:ph type="title"/>
          </p:nvPr>
        </p:nvSpPr>
        <p:spPr>
          <a:xfrm>
            <a:off x="9153524" y="878673"/>
            <a:ext cx="2828926" cy="1293028"/>
          </a:xfrm>
        </p:spPr>
        <p:txBody>
          <a:bodyPr/>
          <a:lstStyle/>
          <a:p>
            <a:r>
              <a:rPr lang="en-US" dirty="0"/>
              <a:t>Anomaly Symbol</a:t>
            </a:r>
          </a:p>
        </p:txBody>
      </p:sp>
      <p:pic>
        <p:nvPicPr>
          <p:cNvPr id="5" name="Content Placeholder 4">
            <a:extLst>
              <a:ext uri="{FF2B5EF4-FFF2-40B4-BE49-F238E27FC236}">
                <a16:creationId xmlns:a16="http://schemas.microsoft.com/office/drawing/2014/main" id="{06D90E79-6471-C49F-02F1-9560363A1B8C}"/>
              </a:ext>
            </a:extLst>
          </p:cNvPr>
          <p:cNvPicPr>
            <a:picLocks noGrp="1" noChangeAspect="1"/>
          </p:cNvPicPr>
          <p:nvPr>
            <p:ph idx="1"/>
          </p:nvPr>
        </p:nvPicPr>
        <p:blipFill>
          <a:blip r:embed="rId2"/>
          <a:stretch>
            <a:fillRect/>
          </a:stretch>
        </p:blipFill>
        <p:spPr>
          <a:xfrm>
            <a:off x="38100" y="38100"/>
            <a:ext cx="8982075" cy="3343275"/>
          </a:xfrm>
        </p:spPr>
      </p:pic>
      <p:pic>
        <p:nvPicPr>
          <p:cNvPr id="7" name="Picture 6">
            <a:extLst>
              <a:ext uri="{FF2B5EF4-FFF2-40B4-BE49-F238E27FC236}">
                <a16:creationId xmlns:a16="http://schemas.microsoft.com/office/drawing/2014/main" id="{61FD692D-1C70-7C08-EE6A-99ECD3B72789}"/>
              </a:ext>
            </a:extLst>
          </p:cNvPr>
          <p:cNvPicPr>
            <a:picLocks noChangeAspect="1"/>
          </p:cNvPicPr>
          <p:nvPr/>
        </p:nvPicPr>
        <p:blipFill>
          <a:blip r:embed="rId3"/>
          <a:stretch>
            <a:fillRect/>
          </a:stretch>
        </p:blipFill>
        <p:spPr>
          <a:xfrm>
            <a:off x="3143250" y="3390900"/>
            <a:ext cx="9020175" cy="3438525"/>
          </a:xfrm>
          <a:prstGeom prst="rect">
            <a:avLst/>
          </a:prstGeom>
        </p:spPr>
      </p:pic>
    </p:spTree>
    <p:extLst>
      <p:ext uri="{BB962C8B-B14F-4D97-AF65-F5344CB8AC3E}">
        <p14:creationId xmlns:p14="http://schemas.microsoft.com/office/powerpoint/2010/main" val="365823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6D63-0703-3BD8-7956-D212D5239CF2}"/>
              </a:ext>
            </a:extLst>
          </p:cNvPr>
          <p:cNvSpPr>
            <a:spLocks noGrp="1"/>
          </p:cNvSpPr>
          <p:nvPr>
            <p:ph type="title"/>
          </p:nvPr>
        </p:nvSpPr>
        <p:spPr/>
        <p:txBody>
          <a:bodyPr/>
          <a:lstStyle/>
          <a:p>
            <a:r>
              <a:rPr lang="en-US" dirty="0"/>
              <a:t>Logical bugs are identified by Data Flow testing</a:t>
            </a:r>
          </a:p>
        </p:txBody>
      </p:sp>
      <p:sp>
        <p:nvSpPr>
          <p:cNvPr id="3" name="Content Placeholder 2">
            <a:extLst>
              <a:ext uri="{FF2B5EF4-FFF2-40B4-BE49-F238E27FC236}">
                <a16:creationId xmlns:a16="http://schemas.microsoft.com/office/drawing/2014/main" id="{B8385967-905D-02B9-8AFB-797D559948B7}"/>
              </a:ext>
            </a:extLst>
          </p:cNvPr>
          <p:cNvSpPr>
            <a:spLocks noGrp="1"/>
          </p:cNvSpPr>
          <p:nvPr>
            <p:ph idx="1"/>
          </p:nvPr>
        </p:nvSpPr>
        <p:spPr>
          <a:xfrm>
            <a:off x="2976464" y="2194560"/>
            <a:ext cx="8529735" cy="4024125"/>
          </a:xfrm>
        </p:spPr>
        <p:txBody>
          <a:bodyPr/>
          <a:lstStyle/>
          <a:p>
            <a:pPr marL="0" indent="0">
              <a:buNone/>
            </a:pPr>
            <a:r>
              <a:rPr lang="en-US" dirty="0"/>
              <a:t>Int x;</a:t>
            </a:r>
          </a:p>
          <a:p>
            <a:pPr marL="0" indent="0">
              <a:buNone/>
            </a:pPr>
            <a:r>
              <a:rPr lang="en-US" dirty="0" err="1"/>
              <a:t>myClass</a:t>
            </a:r>
            <a:r>
              <a:rPr lang="en-US" dirty="0"/>
              <a:t> Obj;</a:t>
            </a:r>
          </a:p>
          <a:p>
            <a:pPr marL="0" indent="0">
              <a:buNone/>
            </a:pPr>
            <a:r>
              <a:rPr lang="en-US" dirty="0"/>
              <a:t>If(x&lt;1000)</a:t>
            </a:r>
          </a:p>
          <a:p>
            <a:pPr marL="0" indent="0">
              <a:buNone/>
            </a:pPr>
            <a:r>
              <a:rPr lang="en-US" dirty="0"/>
              <a:t>	Print (“X is less than 1000”);</a:t>
            </a:r>
          </a:p>
          <a:p>
            <a:pPr marL="0" indent="0">
              <a:buNone/>
            </a:pPr>
            <a:r>
              <a:rPr lang="en-US" dirty="0"/>
              <a:t>x = 171;</a:t>
            </a:r>
          </a:p>
          <a:p>
            <a:pPr marL="0" indent="0">
              <a:buNone/>
            </a:pPr>
            <a:r>
              <a:rPr lang="en-US" dirty="0"/>
              <a:t>x = 181;</a:t>
            </a:r>
          </a:p>
          <a:p>
            <a:pPr marL="0" indent="0">
              <a:buNone/>
            </a:pPr>
            <a:r>
              <a:rPr lang="en-US" dirty="0"/>
              <a:t>a = x+100;</a:t>
            </a:r>
          </a:p>
          <a:p>
            <a:pPr marL="0" indent="0">
              <a:buNone/>
            </a:pPr>
            <a:r>
              <a:rPr lang="en-US" dirty="0" err="1"/>
              <a:t>Cout</a:t>
            </a:r>
            <a:r>
              <a:rPr lang="en-US" dirty="0"/>
              <a:t> &lt;&lt; “x”;</a:t>
            </a:r>
          </a:p>
        </p:txBody>
      </p:sp>
    </p:spTree>
    <p:extLst>
      <p:ext uri="{BB962C8B-B14F-4D97-AF65-F5344CB8AC3E}">
        <p14:creationId xmlns:p14="http://schemas.microsoft.com/office/powerpoint/2010/main" val="4290736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705C-6932-F2D2-5AE1-8F113E9C0C45}"/>
              </a:ext>
            </a:extLst>
          </p:cNvPr>
          <p:cNvSpPr>
            <a:spLocks noGrp="1"/>
          </p:cNvSpPr>
          <p:nvPr>
            <p:ph type="title"/>
          </p:nvPr>
        </p:nvSpPr>
        <p:spPr/>
        <p:txBody>
          <a:bodyPr/>
          <a:lstStyle/>
          <a:p>
            <a:r>
              <a:rPr lang="en-US" dirty="0"/>
              <a:t>Why </a:t>
            </a:r>
            <a:r>
              <a:rPr lang="en-US" dirty="0" err="1"/>
              <a:t>dft</a:t>
            </a:r>
            <a:r>
              <a:rPr lang="en-US" dirty="0"/>
              <a:t>?</a:t>
            </a:r>
          </a:p>
        </p:txBody>
      </p:sp>
      <p:sp>
        <p:nvSpPr>
          <p:cNvPr id="3" name="Content Placeholder 2">
            <a:extLst>
              <a:ext uri="{FF2B5EF4-FFF2-40B4-BE49-F238E27FC236}">
                <a16:creationId xmlns:a16="http://schemas.microsoft.com/office/drawing/2014/main" id="{1C3E642E-1995-5B3D-652F-CDEC11A27048}"/>
              </a:ext>
            </a:extLst>
          </p:cNvPr>
          <p:cNvSpPr>
            <a:spLocks noGrp="1"/>
          </p:cNvSpPr>
          <p:nvPr>
            <p:ph idx="1"/>
          </p:nvPr>
        </p:nvSpPr>
        <p:spPr/>
        <p:txBody>
          <a:bodyPr>
            <a:normAutofit fontScale="92500"/>
          </a:bodyPr>
          <a:lstStyle/>
          <a:p>
            <a:pPr marL="0" indent="0">
              <a:buNone/>
            </a:pPr>
            <a:r>
              <a:rPr lang="en-US" dirty="0"/>
              <a:t>1. </a:t>
            </a:r>
            <a:r>
              <a:rPr lang="en-US" u="sng" dirty="0"/>
              <a:t>Definition:</a:t>
            </a:r>
          </a:p>
          <a:p>
            <a:pPr marL="0" indent="0">
              <a:buNone/>
            </a:pPr>
            <a:r>
              <a:rPr lang="en-US" dirty="0"/>
              <a:t>                    </a:t>
            </a:r>
            <a:r>
              <a:rPr lang="en-US" dirty="0">
                <a:sym typeface="Wingdings" panose="05000000000000000000" pitchFamily="2" charset="2"/>
              </a:rPr>
              <a:t> </a:t>
            </a:r>
            <a:r>
              <a:rPr lang="en-US" dirty="0"/>
              <a:t>int x = 101;                        x is container</a:t>
            </a:r>
          </a:p>
          <a:p>
            <a:pPr marL="0" indent="0">
              <a:buNone/>
            </a:pPr>
            <a:r>
              <a:rPr lang="en-US" dirty="0"/>
              <a:t>                    </a:t>
            </a:r>
            <a:r>
              <a:rPr lang="en-US" dirty="0">
                <a:sym typeface="Wingdings" panose="05000000000000000000" pitchFamily="2" charset="2"/>
              </a:rPr>
              <a:t> </a:t>
            </a:r>
            <a:r>
              <a:rPr lang="en-US" dirty="0">
                <a:solidFill>
                  <a:srgbClr val="FFFF00"/>
                </a:solidFill>
                <a:sym typeface="Wingdings" panose="05000000000000000000" pitchFamily="2" charset="2"/>
              </a:rPr>
              <a:t>x</a:t>
            </a:r>
            <a:r>
              <a:rPr lang="en-US" dirty="0">
                <a:sym typeface="Wingdings" panose="05000000000000000000" pitchFamily="2" charset="2"/>
              </a:rPr>
              <a:t> = x+100;                         </a:t>
            </a:r>
            <a:r>
              <a:rPr lang="en-US" dirty="0">
                <a:solidFill>
                  <a:srgbClr val="FFFF00"/>
                </a:solidFill>
                <a:sym typeface="Wingdings" panose="05000000000000000000" pitchFamily="2" charset="2"/>
              </a:rPr>
              <a:t>x </a:t>
            </a:r>
            <a:r>
              <a:rPr lang="en-US" dirty="0">
                <a:sym typeface="Wingdings" panose="05000000000000000000" pitchFamily="2" charset="2"/>
              </a:rPr>
              <a:t>is new value</a:t>
            </a:r>
          </a:p>
          <a:p>
            <a:pPr marL="0" indent="0">
              <a:buNone/>
            </a:pPr>
            <a:r>
              <a:rPr lang="en-US" dirty="0">
                <a:sym typeface="Wingdings" panose="05000000000000000000" pitchFamily="2" charset="2"/>
              </a:rPr>
              <a:t>2. </a:t>
            </a:r>
            <a:r>
              <a:rPr lang="en-US" u="sng" dirty="0">
                <a:sym typeface="Wingdings" panose="05000000000000000000" pitchFamily="2" charset="2"/>
              </a:rPr>
              <a:t>Use:</a:t>
            </a:r>
          </a:p>
          <a:p>
            <a:pPr marL="0" indent="0">
              <a:buNone/>
            </a:pPr>
            <a:r>
              <a:rPr lang="en-US" dirty="0">
                <a:sym typeface="Wingdings" panose="05000000000000000000" pitchFamily="2" charset="2"/>
              </a:rPr>
              <a:t>	 Predicate use or P use ---- if(x&lt;1000)</a:t>
            </a:r>
          </a:p>
          <a:p>
            <a:pPr marL="0" indent="0">
              <a:buNone/>
            </a:pPr>
            <a:r>
              <a:rPr lang="en-US" dirty="0">
                <a:sym typeface="Wingdings" panose="05000000000000000000" pitchFamily="2" charset="2"/>
              </a:rPr>
              <a:t>             Computation use or C-use ---- a=x+100; and print</a:t>
            </a:r>
          </a:p>
          <a:p>
            <a:pPr marL="0" indent="0">
              <a:buNone/>
            </a:pPr>
            <a:r>
              <a:rPr lang="en-US" dirty="0">
                <a:sym typeface="Wingdings" panose="05000000000000000000" pitchFamily="2" charset="2"/>
              </a:rPr>
              <a:t>3. </a:t>
            </a:r>
            <a:r>
              <a:rPr lang="en-US" u="sng" dirty="0">
                <a:sym typeface="Wingdings" panose="05000000000000000000" pitchFamily="2" charset="2"/>
              </a:rPr>
              <a:t>Killing:</a:t>
            </a:r>
            <a:br>
              <a:rPr lang="en-US" u="sng" dirty="0">
                <a:sym typeface="Wingdings" panose="05000000000000000000" pitchFamily="2" charset="2"/>
              </a:rPr>
            </a:br>
            <a:r>
              <a:rPr lang="en-US" dirty="0">
                <a:sym typeface="Wingdings" panose="05000000000000000000" pitchFamily="2" charset="2"/>
              </a:rPr>
              <a:t>	 Stack, heap, delete</a:t>
            </a:r>
          </a:p>
          <a:p>
            <a:pPr marL="0" indent="0">
              <a:buNone/>
            </a:pPr>
            <a:r>
              <a:rPr lang="en-US" dirty="0">
                <a:sym typeface="Wingdings" panose="05000000000000000000" pitchFamily="2" charset="2"/>
              </a:rPr>
              <a:t>             Automatically (define variable in Stack) go out of the scope.</a:t>
            </a:r>
          </a:p>
          <a:p>
            <a:pPr marL="0" indent="0">
              <a:buNone/>
            </a:pPr>
            <a:r>
              <a:rPr lang="en-US" dirty="0">
                <a:sym typeface="Wingdings" panose="05000000000000000000" pitchFamily="2" charset="2"/>
              </a:rPr>
              <a:t>             Manually (define variable on heap) delete manual with delete operator.</a:t>
            </a:r>
            <a:endParaRPr lang="en-US" dirty="0"/>
          </a:p>
        </p:txBody>
      </p:sp>
    </p:spTree>
    <p:extLst>
      <p:ext uri="{BB962C8B-B14F-4D97-AF65-F5344CB8AC3E}">
        <p14:creationId xmlns:p14="http://schemas.microsoft.com/office/powerpoint/2010/main" val="348733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9604-82CD-E73F-007D-188B46B80ACC}"/>
              </a:ext>
            </a:extLst>
          </p:cNvPr>
          <p:cNvSpPr>
            <a:spLocks noGrp="1"/>
          </p:cNvSpPr>
          <p:nvPr>
            <p:ph type="title"/>
          </p:nvPr>
        </p:nvSpPr>
        <p:spPr>
          <a:xfrm>
            <a:off x="542170" y="1260627"/>
            <a:ext cx="3521830" cy="4953741"/>
          </a:xfrm>
        </p:spPr>
        <p:txBody>
          <a:bodyPr anchor="t">
            <a:normAutofit/>
          </a:bodyPr>
          <a:lstStyle/>
          <a:p>
            <a:pPr algn="l"/>
            <a:r>
              <a:rPr lang="en-US" dirty="0"/>
              <a:t>4. Execution of Control Flow Analysis</a:t>
            </a:r>
          </a:p>
        </p:txBody>
      </p:sp>
      <p:sp>
        <p:nvSpPr>
          <p:cNvPr id="3" name="Content Placeholder 2">
            <a:extLst>
              <a:ext uri="{FF2B5EF4-FFF2-40B4-BE49-F238E27FC236}">
                <a16:creationId xmlns:a16="http://schemas.microsoft.com/office/drawing/2014/main" id="{56A44850-0061-C30D-6B54-5A686862DAC3}"/>
              </a:ext>
            </a:extLst>
          </p:cNvPr>
          <p:cNvSpPr>
            <a:spLocks noGrp="1"/>
          </p:cNvSpPr>
          <p:nvPr>
            <p:ph idx="1"/>
          </p:nvPr>
        </p:nvSpPr>
        <p:spPr>
          <a:xfrm>
            <a:off x="4501610" y="1260628"/>
            <a:ext cx="7080790" cy="3635222"/>
          </a:xfrm>
        </p:spPr>
        <p:txBody>
          <a:bodyPr>
            <a:noAutofit/>
          </a:bodyPr>
          <a:lstStyle/>
          <a:p>
            <a:pPr algn="just"/>
            <a:r>
              <a:rPr lang="en-US" sz="1800" dirty="0">
                <a:latin typeface="Times New Roman" panose="02020603050405020304" pitchFamily="18" charset="0"/>
                <a:cs typeface="Times New Roman" panose="02020603050405020304" pitchFamily="18" charset="0"/>
              </a:rPr>
              <a:t>Program structure is represented as a control flow graph. </a:t>
            </a:r>
          </a:p>
          <a:p>
            <a:pPr algn="just"/>
            <a:r>
              <a:rPr lang="en-US" sz="1800" dirty="0">
                <a:latin typeface="Times New Roman" panose="02020603050405020304" pitchFamily="18" charset="0"/>
                <a:cs typeface="Times New Roman" panose="02020603050405020304" pitchFamily="18" charset="0"/>
              </a:rPr>
              <a:t>Control flow graph in the directed graph, the statements of the program are represented with nodes. </a:t>
            </a:r>
          </a:p>
          <a:p>
            <a:pPr algn="just"/>
            <a:r>
              <a:rPr lang="en-US" sz="1800" dirty="0">
                <a:latin typeface="Times New Roman" panose="02020603050405020304" pitchFamily="18" charset="0"/>
                <a:cs typeface="Times New Roman" panose="02020603050405020304" pitchFamily="18" charset="0"/>
              </a:rPr>
              <a:t>Sequences of statements are also represented with a single node because inside the sequence there can be no change in the course of program execution. If the first statement of the sequence is executed, the others are also executed.</a:t>
            </a:r>
          </a:p>
          <a:p>
            <a:pPr algn="just"/>
            <a:r>
              <a:rPr lang="en-US" sz="1800" dirty="0">
                <a:latin typeface="Times New Roman" panose="02020603050405020304" pitchFamily="18" charset="0"/>
                <a:cs typeface="Times New Roman" panose="02020603050405020304" pitchFamily="18" charset="0"/>
              </a:rPr>
              <a:t>Changes in the course of program execution are made by decisions, such as, for example, in IF statements. If the calculated value of the condition is true, then the program continues in the part that begins THEN. If the condition is false, then the ELSE part is executed. Loops lead to previous statements, resulting in repeated execution of a part of the graph.</a:t>
            </a:r>
          </a:p>
        </p:txBody>
      </p:sp>
      <p:pic>
        <p:nvPicPr>
          <p:cNvPr id="5" name="Picture 4">
            <a:extLst>
              <a:ext uri="{FF2B5EF4-FFF2-40B4-BE49-F238E27FC236}">
                <a16:creationId xmlns:a16="http://schemas.microsoft.com/office/drawing/2014/main" id="{F08B618A-B9EF-97CF-0528-65AF54F3C367}"/>
              </a:ext>
            </a:extLst>
          </p:cNvPr>
          <p:cNvPicPr>
            <a:picLocks noChangeAspect="1"/>
          </p:cNvPicPr>
          <p:nvPr/>
        </p:nvPicPr>
        <p:blipFill>
          <a:blip r:embed="rId2"/>
          <a:stretch>
            <a:fillRect/>
          </a:stretch>
        </p:blipFill>
        <p:spPr>
          <a:xfrm>
            <a:off x="2977854" y="5094515"/>
            <a:ext cx="8671976" cy="162599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B34311F-ACCB-6C5F-9CA3-478DF90D96BA}"/>
                  </a:ext>
                </a:extLst>
              </p14:cNvPr>
              <p14:cNvContentPartPr/>
              <p14:nvPr/>
            </p14:nvContentPartPr>
            <p14:xfrm>
              <a:off x="9987568" y="5694950"/>
              <a:ext cx="743040" cy="100440"/>
            </p14:xfrm>
          </p:contentPart>
        </mc:Choice>
        <mc:Fallback xmlns="">
          <p:pic>
            <p:nvPicPr>
              <p:cNvPr id="6" name="Ink 5">
                <a:extLst>
                  <a:ext uri="{FF2B5EF4-FFF2-40B4-BE49-F238E27FC236}">
                    <a16:creationId xmlns:a16="http://schemas.microsoft.com/office/drawing/2014/main" id="{AB34311F-ACCB-6C5F-9CA3-478DF90D96BA}"/>
                  </a:ext>
                </a:extLst>
              </p:cNvPr>
              <p:cNvPicPr/>
              <p:nvPr/>
            </p:nvPicPr>
            <p:blipFill>
              <a:blip r:embed="rId4"/>
              <a:stretch>
                <a:fillRect/>
              </a:stretch>
            </p:blipFill>
            <p:spPr>
              <a:xfrm>
                <a:off x="9933568" y="5587310"/>
                <a:ext cx="850680" cy="316080"/>
              </a:xfrm>
              <a:prstGeom prst="rect">
                <a:avLst/>
              </a:prstGeom>
            </p:spPr>
          </p:pic>
        </mc:Fallback>
      </mc:AlternateContent>
    </p:spTree>
    <p:extLst>
      <p:ext uri="{BB962C8B-B14F-4D97-AF65-F5344CB8AC3E}">
        <p14:creationId xmlns:p14="http://schemas.microsoft.com/office/powerpoint/2010/main" val="40308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3ACA-98B2-391F-3364-A6A38C3AD33E}"/>
              </a:ext>
            </a:extLst>
          </p:cNvPr>
          <p:cNvSpPr>
            <a:spLocks noGrp="1"/>
          </p:cNvSpPr>
          <p:nvPr>
            <p:ph type="title"/>
          </p:nvPr>
        </p:nvSpPr>
        <p:spPr/>
        <p:txBody>
          <a:bodyPr/>
          <a:lstStyle/>
          <a:p>
            <a:r>
              <a:rPr lang="en-US" dirty="0"/>
              <a:t>What is static testing?</a:t>
            </a:r>
          </a:p>
        </p:txBody>
      </p:sp>
      <p:sp>
        <p:nvSpPr>
          <p:cNvPr id="3" name="Content Placeholder 2">
            <a:extLst>
              <a:ext uri="{FF2B5EF4-FFF2-40B4-BE49-F238E27FC236}">
                <a16:creationId xmlns:a16="http://schemas.microsoft.com/office/drawing/2014/main" id="{98E81DFA-9C6B-DE40-4A15-3DA08824967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Static Testing is a software testing technique which is used to check defects in software application without executing the code. </a:t>
            </a:r>
          </a:p>
          <a:p>
            <a:pPr algn="just"/>
            <a:r>
              <a:rPr lang="en-US" dirty="0">
                <a:latin typeface="Times New Roman" panose="02020603050405020304" pitchFamily="18" charset="0"/>
                <a:cs typeface="Times New Roman" panose="02020603050405020304" pitchFamily="18" charset="0"/>
              </a:rPr>
              <a:t>Static testing is done to avoid errors at an early stage of development as it is easier to identify the errors and solve the errors. </a:t>
            </a:r>
          </a:p>
          <a:p>
            <a:pPr algn="just"/>
            <a:r>
              <a:rPr lang="en-US" dirty="0">
                <a:latin typeface="Times New Roman" panose="02020603050405020304" pitchFamily="18" charset="0"/>
                <a:cs typeface="Times New Roman" panose="02020603050405020304" pitchFamily="18" charset="0"/>
              </a:rPr>
              <a:t>It also helps finding errors that may not be found by Dynamic Testing. Its counterpart is Dynamic Testing which checks an application when the code is run.</a:t>
            </a:r>
          </a:p>
        </p:txBody>
      </p:sp>
      <p:pic>
        <p:nvPicPr>
          <p:cNvPr id="5" name="Picture 4">
            <a:extLst>
              <a:ext uri="{FF2B5EF4-FFF2-40B4-BE49-F238E27FC236}">
                <a16:creationId xmlns:a16="http://schemas.microsoft.com/office/drawing/2014/main" id="{F585A6EF-3A73-2BC9-3F65-A09E5352235C}"/>
              </a:ext>
            </a:extLst>
          </p:cNvPr>
          <p:cNvPicPr>
            <a:picLocks noChangeAspect="1"/>
          </p:cNvPicPr>
          <p:nvPr/>
        </p:nvPicPr>
        <p:blipFill>
          <a:blip r:embed="rId2"/>
          <a:stretch>
            <a:fillRect/>
          </a:stretch>
        </p:blipFill>
        <p:spPr>
          <a:xfrm>
            <a:off x="323169" y="4978465"/>
            <a:ext cx="4752975" cy="857250"/>
          </a:xfrm>
          <a:prstGeom prst="rect">
            <a:avLst/>
          </a:prstGeom>
        </p:spPr>
      </p:pic>
      <p:pic>
        <p:nvPicPr>
          <p:cNvPr id="7" name="Picture 6">
            <a:extLst>
              <a:ext uri="{FF2B5EF4-FFF2-40B4-BE49-F238E27FC236}">
                <a16:creationId xmlns:a16="http://schemas.microsoft.com/office/drawing/2014/main" id="{AAB8DCCB-EB94-206D-5192-BB1786453AC5}"/>
              </a:ext>
            </a:extLst>
          </p:cNvPr>
          <p:cNvPicPr>
            <a:picLocks noChangeAspect="1"/>
          </p:cNvPicPr>
          <p:nvPr/>
        </p:nvPicPr>
        <p:blipFill>
          <a:blip r:embed="rId3"/>
          <a:stretch>
            <a:fillRect/>
          </a:stretch>
        </p:blipFill>
        <p:spPr>
          <a:xfrm>
            <a:off x="8610401" y="4324351"/>
            <a:ext cx="3581599" cy="2533650"/>
          </a:xfrm>
          <a:prstGeom prst="rect">
            <a:avLst/>
          </a:prstGeom>
        </p:spPr>
      </p:pic>
    </p:spTree>
    <p:extLst>
      <p:ext uri="{BB962C8B-B14F-4D97-AF65-F5344CB8AC3E}">
        <p14:creationId xmlns:p14="http://schemas.microsoft.com/office/powerpoint/2010/main" val="49633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B5E5-FF1D-7BAA-1A6E-4F313276730E}"/>
              </a:ext>
            </a:extLst>
          </p:cNvPr>
          <p:cNvSpPr>
            <a:spLocks noGrp="1"/>
          </p:cNvSpPr>
          <p:nvPr>
            <p:ph type="title"/>
          </p:nvPr>
        </p:nvSpPr>
        <p:spPr>
          <a:xfrm>
            <a:off x="2867613" y="764373"/>
            <a:ext cx="8610600" cy="1293028"/>
          </a:xfrm>
        </p:spPr>
        <p:txBody>
          <a:bodyPr/>
          <a:lstStyle/>
          <a:p>
            <a:r>
              <a:rPr lang="en-US" dirty="0"/>
              <a:t>5. Determining Metrics</a:t>
            </a:r>
          </a:p>
        </p:txBody>
      </p:sp>
      <p:sp>
        <p:nvSpPr>
          <p:cNvPr id="3" name="Content Placeholder 2">
            <a:extLst>
              <a:ext uri="{FF2B5EF4-FFF2-40B4-BE49-F238E27FC236}">
                <a16:creationId xmlns:a16="http://schemas.microsoft.com/office/drawing/2014/main" id="{387A73D5-7B09-D1D0-6993-43D3F3EC812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 addition to the previously mentioned analyses, static analysis tools provide measurement values. </a:t>
            </a:r>
          </a:p>
          <a:p>
            <a:pPr algn="just"/>
            <a:r>
              <a:rPr lang="en-US" dirty="0">
                <a:latin typeface="Times New Roman" panose="02020603050405020304" pitchFamily="18" charset="0"/>
                <a:cs typeface="Times New Roman" panose="02020603050405020304" pitchFamily="18" charset="0"/>
              </a:rPr>
              <a:t>Quality characteristics can be measured with measurement values, or metrics. </a:t>
            </a:r>
          </a:p>
          <a:p>
            <a:pPr algn="just"/>
            <a:r>
              <a:rPr lang="en-US" dirty="0">
                <a:latin typeface="Times New Roman" panose="02020603050405020304" pitchFamily="18" charset="0"/>
                <a:cs typeface="Times New Roman" panose="02020603050405020304" pitchFamily="18" charset="0"/>
              </a:rPr>
              <a:t>The definition of metrics for certain characteristics of software is based on the intent to gain a quantitative measure of software. Metric can only provide </a:t>
            </a:r>
            <a:r>
              <a:rPr lang="en-US" u="sng" dirty="0">
                <a:latin typeface="Times New Roman" panose="02020603050405020304" pitchFamily="18" charset="0"/>
                <a:cs typeface="Times New Roman" panose="02020603050405020304" pitchFamily="18" charset="0"/>
              </a:rPr>
              <a:t>statements concerning</a:t>
            </a:r>
            <a:r>
              <a:rPr lang="en-US" dirty="0">
                <a:latin typeface="Times New Roman" panose="02020603050405020304" pitchFamily="18" charset="0"/>
                <a:cs typeface="Times New Roman" panose="02020603050405020304" pitchFamily="18" charset="0"/>
              </a:rPr>
              <a:t> the one aspect that is </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examined</a:t>
            </a:r>
            <a:r>
              <a:rPr lang="en-US" dirty="0">
                <a:latin typeface="Times New Roman" panose="02020603050405020304" pitchFamily="18" charset="0"/>
                <a:cs typeface="Times New Roman" panose="02020603050405020304" pitchFamily="18" charset="0"/>
              </a:rPr>
              <a:t>, and the measurement values that are </a:t>
            </a:r>
            <a:r>
              <a:rPr lang="en-US" u="sng" dirty="0">
                <a:latin typeface="Times New Roman" panose="02020603050405020304" pitchFamily="18" charset="0"/>
                <a:cs typeface="Times New Roman" panose="02020603050405020304" pitchFamily="18" charset="0"/>
              </a:rPr>
              <a:t>calculated</a:t>
            </a:r>
            <a:r>
              <a:rPr lang="en-US" dirty="0">
                <a:latin typeface="Times New Roman" panose="02020603050405020304" pitchFamily="18" charset="0"/>
                <a:cs typeface="Times New Roman" panose="02020603050405020304" pitchFamily="18" charset="0"/>
              </a:rPr>
              <a:t> are only interesting in </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comparison</a:t>
            </a:r>
            <a:r>
              <a:rPr lang="en-US" dirty="0">
                <a:latin typeface="Times New Roman" panose="02020603050405020304" pitchFamily="18" charset="0"/>
                <a:cs typeface="Times New Roman" panose="02020603050405020304" pitchFamily="18" charset="0"/>
              </a:rPr>
              <a:t> to numbers from other programs or program parts that are examined. </a:t>
            </a:r>
          </a:p>
          <a:p>
            <a:pPr algn="just"/>
            <a:r>
              <a:rPr lang="en-US" dirty="0">
                <a:latin typeface="Times New Roman" panose="02020603050405020304" pitchFamily="18" charset="0"/>
                <a:cs typeface="Times New Roman" panose="02020603050405020304" pitchFamily="18" charset="0"/>
              </a:rPr>
              <a:t>Cyclomatic number take a closer look at a certain metric:  </a:t>
            </a:r>
          </a:p>
          <a:p>
            <a:pPr marL="0" indent="0" algn="just">
              <a:buNone/>
            </a:pPr>
            <a:r>
              <a:rPr lang="en-US" dirty="0">
                <a:latin typeface="Times New Roman" panose="02020603050405020304" pitchFamily="18" charset="0"/>
                <a:cs typeface="Times New Roman" panose="02020603050405020304" pitchFamily="18" charset="0"/>
              </a:rPr>
              <a:t>	➞cyclomatic number (McCabe number [McCabe 76]). The cyclomatic number 		measures the structural complexity of program code. The basis of this calculation is 	the control flow graph.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DA69C2C-1B65-7D8A-49EC-68579B8E242E}"/>
                  </a:ext>
                </a:extLst>
              </p14:cNvPr>
              <p14:cNvContentPartPr/>
              <p14:nvPr/>
            </p14:nvContentPartPr>
            <p14:xfrm>
              <a:off x="8248048" y="1464950"/>
              <a:ext cx="360" cy="360"/>
            </p14:xfrm>
          </p:contentPart>
        </mc:Choice>
        <mc:Fallback xmlns="">
          <p:pic>
            <p:nvPicPr>
              <p:cNvPr id="4" name="Ink 3">
                <a:extLst>
                  <a:ext uri="{FF2B5EF4-FFF2-40B4-BE49-F238E27FC236}">
                    <a16:creationId xmlns:a16="http://schemas.microsoft.com/office/drawing/2014/main" id="{5DA69C2C-1B65-7D8A-49EC-68579B8E242E}"/>
                  </a:ext>
                </a:extLst>
              </p:cNvPr>
              <p:cNvPicPr/>
              <p:nvPr/>
            </p:nvPicPr>
            <p:blipFill>
              <a:blip r:embed="rId3"/>
              <a:stretch>
                <a:fillRect/>
              </a:stretch>
            </p:blipFill>
            <p:spPr>
              <a:xfrm>
                <a:off x="8194048" y="1356950"/>
                <a:ext cx="108000" cy="216000"/>
              </a:xfrm>
              <a:prstGeom prst="rect">
                <a:avLst/>
              </a:prstGeom>
            </p:spPr>
          </p:pic>
        </mc:Fallback>
      </mc:AlternateContent>
    </p:spTree>
    <p:extLst>
      <p:ext uri="{BB962C8B-B14F-4D97-AF65-F5344CB8AC3E}">
        <p14:creationId xmlns:p14="http://schemas.microsoft.com/office/powerpoint/2010/main" val="190820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8BE2-F984-4B6F-E652-A7A76F3752D2}"/>
              </a:ext>
            </a:extLst>
          </p:cNvPr>
          <p:cNvSpPr>
            <a:spLocks noGrp="1"/>
          </p:cNvSpPr>
          <p:nvPr>
            <p:ph type="title"/>
          </p:nvPr>
        </p:nvSpPr>
        <p:spPr/>
        <p:txBody>
          <a:bodyPr/>
          <a:lstStyle/>
          <a:p>
            <a:r>
              <a:rPr lang="en-US" dirty="0"/>
              <a:t>Cyclomatic complexity examples:</a:t>
            </a:r>
          </a:p>
        </p:txBody>
      </p:sp>
      <p:pic>
        <p:nvPicPr>
          <p:cNvPr id="1026" name="Picture 2" descr="Luis Herrada | Software Engineer">
            <a:extLst>
              <a:ext uri="{FF2B5EF4-FFF2-40B4-BE49-F238E27FC236}">
                <a16:creationId xmlns:a16="http://schemas.microsoft.com/office/drawing/2014/main" id="{16D601D6-154B-E673-4314-D72130F643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825" y="2517893"/>
            <a:ext cx="5467350" cy="41837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B273AB-107C-82C0-1CEB-8B77F5ABF079}"/>
              </a:ext>
            </a:extLst>
          </p:cNvPr>
          <p:cNvPicPr>
            <a:picLocks noChangeAspect="1"/>
          </p:cNvPicPr>
          <p:nvPr/>
        </p:nvPicPr>
        <p:blipFill>
          <a:blip r:embed="rId3"/>
          <a:stretch>
            <a:fillRect/>
          </a:stretch>
        </p:blipFill>
        <p:spPr>
          <a:xfrm>
            <a:off x="6096001" y="2517894"/>
            <a:ext cx="5300662" cy="4183737"/>
          </a:xfrm>
          <a:prstGeom prst="rect">
            <a:avLst/>
          </a:prstGeom>
        </p:spPr>
      </p:pic>
    </p:spTree>
    <p:extLst>
      <p:ext uri="{BB962C8B-B14F-4D97-AF65-F5344CB8AC3E}">
        <p14:creationId xmlns:p14="http://schemas.microsoft.com/office/powerpoint/2010/main" val="4001959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4040-35A7-37F6-71F4-0FD672C2D377}"/>
              </a:ext>
            </a:extLst>
          </p:cNvPr>
          <p:cNvSpPr>
            <a:spLocks noGrp="1"/>
          </p:cNvSpPr>
          <p:nvPr>
            <p:ph type="title"/>
          </p:nvPr>
        </p:nvSpPr>
        <p:spPr/>
        <p:txBody>
          <a:bodyPr/>
          <a:lstStyle/>
          <a:p>
            <a:r>
              <a:rPr lang="en-US" dirty="0"/>
              <a:t>Data Flow Testing</a:t>
            </a:r>
          </a:p>
        </p:txBody>
      </p:sp>
      <p:sp>
        <p:nvSpPr>
          <p:cNvPr id="3" name="Content Placeholder 2">
            <a:extLst>
              <a:ext uri="{FF2B5EF4-FFF2-40B4-BE49-F238E27FC236}">
                <a16:creationId xmlns:a16="http://schemas.microsoft.com/office/drawing/2014/main" id="{90C150DB-95EE-1500-EB4B-4811AE4D1E4C}"/>
              </a:ext>
            </a:extLst>
          </p:cNvPr>
          <p:cNvSpPr>
            <a:spLocks noGrp="1"/>
          </p:cNvSpPr>
          <p:nvPr>
            <p:ph idx="1"/>
          </p:nvPr>
        </p:nvSpPr>
        <p:spPr/>
        <p:txBody>
          <a:bodyPr>
            <a:normAutofit/>
          </a:bodyPr>
          <a:lstStyle/>
          <a:p>
            <a:pPr algn="just"/>
            <a:r>
              <a:rPr lang="en-US" b="0" i="0" dirty="0">
                <a:effectLst/>
                <a:latin typeface="inter-regular"/>
              </a:rPr>
              <a:t>Data flow testing is used to analyze the flow of data in the program. It is the process of collecting information about how the variables flow the data in the program. It tries to obtain particular information of each particular point in the process.</a:t>
            </a:r>
          </a:p>
          <a:p>
            <a:pPr algn="just"/>
            <a:r>
              <a:rPr lang="en-US" b="0" i="0" dirty="0">
                <a:effectLst/>
                <a:latin typeface="inter-regular"/>
              </a:rPr>
              <a:t>Data flow testing is a group of testing strategies to examine the control flow of programs in order to explore the sequence of variables according to the sequence of events. It mainly focuses on the points at which values assigned to the variables and the point at which these values are used by concentrating on both points, data flow can be tested.</a:t>
            </a:r>
          </a:p>
          <a:p>
            <a:pPr algn="just"/>
            <a:r>
              <a:rPr lang="en-US" b="0" i="0" dirty="0">
                <a:effectLst/>
                <a:latin typeface="inter-regular"/>
              </a:rPr>
              <a:t>Data flow testing uses the control flow graph to detect illogical things that can interrupt the flow of data. Anomalies in the flow of data are detected at the time of associations between values and variables due to:</a:t>
            </a:r>
          </a:p>
          <a:p>
            <a:pPr lvl="2" algn="just"/>
            <a:r>
              <a:rPr lang="en-US" b="0" i="0" dirty="0">
                <a:solidFill>
                  <a:schemeClr val="accent3">
                    <a:lumMod val="60000"/>
                    <a:lumOff val="40000"/>
                  </a:schemeClr>
                </a:solidFill>
                <a:effectLst/>
                <a:latin typeface="inter-regular"/>
              </a:rPr>
              <a:t>If the variables are used without initialization.</a:t>
            </a:r>
          </a:p>
          <a:p>
            <a:pPr lvl="2" algn="just"/>
            <a:r>
              <a:rPr lang="en-US" b="0" i="0" dirty="0">
                <a:solidFill>
                  <a:schemeClr val="accent3">
                    <a:lumMod val="60000"/>
                    <a:lumOff val="40000"/>
                  </a:schemeClr>
                </a:solidFill>
                <a:effectLst/>
                <a:latin typeface="inter-regular"/>
              </a:rPr>
              <a:t>If the initialized variables are not used at least once.</a:t>
            </a:r>
          </a:p>
          <a:p>
            <a:endParaRPr lang="en-US" dirty="0"/>
          </a:p>
        </p:txBody>
      </p:sp>
    </p:spTree>
    <p:extLst>
      <p:ext uri="{BB962C8B-B14F-4D97-AF65-F5344CB8AC3E}">
        <p14:creationId xmlns:p14="http://schemas.microsoft.com/office/powerpoint/2010/main" val="599142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9F56-050F-7E35-485F-A58E0EB87102}"/>
              </a:ext>
            </a:extLst>
          </p:cNvPr>
          <p:cNvSpPr>
            <a:spLocks noGrp="1"/>
          </p:cNvSpPr>
          <p:nvPr>
            <p:ph type="title"/>
          </p:nvPr>
        </p:nvSpPr>
        <p:spPr>
          <a:xfrm>
            <a:off x="7165909" y="0"/>
            <a:ext cx="2894045" cy="1293028"/>
          </a:xfrm>
        </p:spPr>
        <p:txBody>
          <a:bodyPr/>
          <a:lstStyle/>
          <a:p>
            <a:r>
              <a:rPr lang="en-US" dirty="0"/>
              <a:t>Example</a:t>
            </a:r>
          </a:p>
        </p:txBody>
      </p:sp>
      <p:pic>
        <p:nvPicPr>
          <p:cNvPr id="1026" name="Picture 2" descr="Data flow testing in white box testing Link">
            <a:extLst>
              <a:ext uri="{FF2B5EF4-FFF2-40B4-BE49-F238E27FC236}">
                <a16:creationId xmlns:a16="http://schemas.microsoft.com/office/drawing/2014/main" id="{C835A663-F70C-DAC0-1445-CF85C79F4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1" y="12575"/>
            <a:ext cx="6188528" cy="42588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1C0E2E-0684-0C11-1D63-BD3E0A920850}"/>
              </a:ext>
            </a:extLst>
          </p:cNvPr>
          <p:cNvSpPr txBox="1"/>
          <p:nvPr/>
        </p:nvSpPr>
        <p:spPr>
          <a:xfrm>
            <a:off x="90974" y="4262071"/>
            <a:ext cx="6097554" cy="2031325"/>
          </a:xfrm>
          <a:prstGeom prst="rect">
            <a:avLst/>
          </a:prstGeom>
          <a:noFill/>
        </p:spPr>
        <p:txBody>
          <a:bodyPr wrap="square">
            <a:spAutoFit/>
          </a:bodyPr>
          <a:lstStyle/>
          <a:p>
            <a:pPr algn="just"/>
            <a:r>
              <a:rPr lang="en-US" b="0" i="0" dirty="0">
                <a:solidFill>
                  <a:schemeClr val="accent3">
                    <a:lumMod val="60000"/>
                    <a:lumOff val="40000"/>
                  </a:schemeClr>
                </a:solidFill>
                <a:effectLst/>
                <a:latin typeface="inter-regular"/>
              </a:rPr>
              <a:t>In this code, we have a total 8 statements, and we will choose a path which covers all the 8 statements. As it is evident in the code, we cannot cover all the statements in a single path because if statement 2 is true then statements 4, 5, 6, 7 not covered, and if statement 4 is true then statement 2 and 3 are not covered.</a:t>
            </a:r>
          </a:p>
          <a:p>
            <a:pPr algn="just"/>
            <a:r>
              <a:rPr lang="en-US" b="0" i="0" dirty="0">
                <a:solidFill>
                  <a:schemeClr val="accent3">
                    <a:lumMod val="60000"/>
                    <a:lumOff val="40000"/>
                  </a:schemeClr>
                </a:solidFill>
                <a:effectLst/>
                <a:latin typeface="inter-regular"/>
              </a:rPr>
              <a:t>So, we are taking two paths to cover all the statements.</a:t>
            </a:r>
          </a:p>
        </p:txBody>
      </p:sp>
      <p:sp>
        <p:nvSpPr>
          <p:cNvPr id="6" name="Rectangle 3">
            <a:extLst>
              <a:ext uri="{FF2B5EF4-FFF2-40B4-BE49-F238E27FC236}">
                <a16:creationId xmlns:a16="http://schemas.microsoft.com/office/drawing/2014/main" id="{8744FACD-1F18-31B6-DD63-EBD41EAD6597}"/>
              </a:ext>
            </a:extLst>
          </p:cNvPr>
          <p:cNvSpPr>
            <a:spLocks noChangeArrowheads="1"/>
          </p:cNvSpPr>
          <p:nvPr/>
        </p:nvSpPr>
        <p:spPr bwMode="auto">
          <a:xfrm>
            <a:off x="90974" y="6250025"/>
            <a:ext cx="3434574"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1.     </a:t>
            </a:r>
            <a:r>
              <a:rPr kumimoji="0" lang="en-US" altLang="en-US" sz="2400" b="1"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x= 1</a:t>
            </a: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Path</a:t>
            </a: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 - 1, 2, 3, 8 </a:t>
            </a:r>
          </a:p>
        </p:txBody>
      </p:sp>
      <p:sp>
        <p:nvSpPr>
          <p:cNvPr id="8" name="TextBox 7">
            <a:extLst>
              <a:ext uri="{FF2B5EF4-FFF2-40B4-BE49-F238E27FC236}">
                <a16:creationId xmlns:a16="http://schemas.microsoft.com/office/drawing/2014/main" id="{A79D6D0A-1B9D-834C-FA97-549EAC58F6BA}"/>
              </a:ext>
            </a:extLst>
          </p:cNvPr>
          <p:cNvSpPr txBox="1"/>
          <p:nvPr/>
        </p:nvSpPr>
        <p:spPr>
          <a:xfrm>
            <a:off x="6344817" y="1126326"/>
            <a:ext cx="5492620" cy="2031325"/>
          </a:xfrm>
          <a:prstGeom prst="rect">
            <a:avLst/>
          </a:prstGeom>
          <a:noFill/>
        </p:spPr>
        <p:txBody>
          <a:bodyPr wrap="square">
            <a:spAutoFit/>
          </a:bodyPr>
          <a:lstStyle/>
          <a:p>
            <a:pPr algn="just"/>
            <a:r>
              <a:rPr lang="en-US" b="0" i="0" dirty="0">
                <a:solidFill>
                  <a:schemeClr val="accent3">
                    <a:lumMod val="60000"/>
                    <a:lumOff val="40000"/>
                  </a:schemeClr>
                </a:solidFill>
                <a:effectLst/>
                <a:latin typeface="inter-regular"/>
              </a:rPr>
              <a:t>When we set value of x as 1 first it come on step 1 to read and assign the value of x (we took 1 in path) then come on statement 2 (x&gt;0 (we took 2 in path)) which is true and it comes on statement 3 (a= x+1 (we took 3 in path)) at last it comes on statement 8 to print the value of x (output is 2).</a:t>
            </a:r>
          </a:p>
          <a:p>
            <a:pPr algn="just"/>
            <a:r>
              <a:rPr lang="en-US" b="0" i="0" dirty="0">
                <a:solidFill>
                  <a:schemeClr val="accent3">
                    <a:lumMod val="60000"/>
                    <a:lumOff val="40000"/>
                  </a:schemeClr>
                </a:solidFill>
                <a:effectLst/>
                <a:latin typeface="inter-regular"/>
              </a:rPr>
              <a:t>For the second path, we take the value of x is 1</a:t>
            </a:r>
          </a:p>
        </p:txBody>
      </p:sp>
      <p:sp>
        <p:nvSpPr>
          <p:cNvPr id="9" name="Rectangle 4">
            <a:extLst>
              <a:ext uri="{FF2B5EF4-FFF2-40B4-BE49-F238E27FC236}">
                <a16:creationId xmlns:a16="http://schemas.microsoft.com/office/drawing/2014/main" id="{42F92099-F4C5-5B47-7B72-7B0545A9C2E9}"/>
              </a:ext>
            </a:extLst>
          </p:cNvPr>
          <p:cNvSpPr>
            <a:spLocks noChangeArrowheads="1"/>
          </p:cNvSpPr>
          <p:nvPr/>
        </p:nvSpPr>
        <p:spPr bwMode="auto">
          <a:xfrm>
            <a:off x="6279500" y="3115894"/>
            <a:ext cx="5837852"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2. </a:t>
            </a:r>
            <a:r>
              <a:rPr kumimoji="0" lang="en-US" altLang="en-US" sz="2400" b="1"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Set x= -1</a:t>
            </a: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Path</a:t>
            </a:r>
            <a:r>
              <a:rPr kumimoji="0" lang="en-US" altLang="en-US" sz="2400" b="0" i="0" u="none" strike="noStrike" cap="none" normalizeH="0" baseline="0" dirty="0">
                <a:ln>
                  <a:noFill/>
                </a:ln>
                <a:solidFill>
                  <a:schemeClr val="accent5">
                    <a:lumMod val="40000"/>
                    <a:lumOff val="60000"/>
                  </a:schemeClr>
                </a:solidFill>
                <a:effectLst/>
                <a:latin typeface="Times New Roman" panose="02020603050405020304" pitchFamily="18" charset="0"/>
                <a:cs typeface="Times New Roman" panose="02020603050405020304" pitchFamily="18" charset="0"/>
              </a:rPr>
              <a:t> = 1, 2, 4, 5, 6, 5, 6, 5, 7, 8 </a:t>
            </a:r>
          </a:p>
        </p:txBody>
      </p:sp>
      <p:pic>
        <p:nvPicPr>
          <p:cNvPr id="11" name="Picture 10">
            <a:extLst>
              <a:ext uri="{FF2B5EF4-FFF2-40B4-BE49-F238E27FC236}">
                <a16:creationId xmlns:a16="http://schemas.microsoft.com/office/drawing/2014/main" id="{0CA4E8F9-8E6F-CFF9-98AB-DC0580BE57FD}"/>
              </a:ext>
            </a:extLst>
          </p:cNvPr>
          <p:cNvPicPr>
            <a:picLocks noChangeAspect="1"/>
          </p:cNvPicPr>
          <p:nvPr/>
        </p:nvPicPr>
        <p:blipFill>
          <a:blip r:embed="rId3"/>
          <a:stretch>
            <a:fillRect/>
          </a:stretch>
        </p:blipFill>
        <p:spPr>
          <a:xfrm>
            <a:off x="7745496" y="3901458"/>
            <a:ext cx="2314458" cy="2491521"/>
          </a:xfrm>
          <a:prstGeom prst="rect">
            <a:avLst/>
          </a:prstGeom>
        </p:spPr>
      </p:pic>
    </p:spTree>
    <p:extLst>
      <p:ext uri="{BB962C8B-B14F-4D97-AF65-F5344CB8AC3E}">
        <p14:creationId xmlns:p14="http://schemas.microsoft.com/office/powerpoint/2010/main" val="79313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0D1C-27E5-D2D4-0869-1909D642FF42}"/>
              </a:ext>
            </a:extLst>
          </p:cNvPr>
          <p:cNvSpPr>
            <a:spLocks noGrp="1"/>
          </p:cNvSpPr>
          <p:nvPr>
            <p:ph type="title"/>
          </p:nvPr>
        </p:nvSpPr>
        <p:spPr/>
        <p:txBody>
          <a:bodyPr/>
          <a:lstStyle/>
          <a:p>
            <a:r>
              <a:rPr lang="en-US" dirty="0"/>
              <a:t>Major types of usage nodes</a:t>
            </a:r>
          </a:p>
        </p:txBody>
      </p:sp>
      <p:sp>
        <p:nvSpPr>
          <p:cNvPr id="3" name="Content Placeholder 2">
            <a:extLst>
              <a:ext uri="{FF2B5EF4-FFF2-40B4-BE49-F238E27FC236}">
                <a16:creationId xmlns:a16="http://schemas.microsoft.com/office/drawing/2014/main" id="{19C88C30-8C6B-B090-208A-C35B3C28E589}"/>
              </a:ext>
            </a:extLst>
          </p:cNvPr>
          <p:cNvSpPr>
            <a:spLocks noGrp="1"/>
          </p:cNvSpPr>
          <p:nvPr>
            <p:ph idx="1"/>
          </p:nvPr>
        </p:nvSpPr>
        <p:spPr>
          <a:xfrm>
            <a:off x="685800" y="3116425"/>
            <a:ext cx="10820400" cy="2071396"/>
          </a:xfrm>
        </p:spPr>
        <p:txBody>
          <a:bodyPr/>
          <a:lstStyle/>
          <a:p>
            <a:r>
              <a:rPr lang="en-US" dirty="0"/>
              <a:t>The two major types of usage node are: </a:t>
            </a:r>
          </a:p>
          <a:p>
            <a:pPr lvl="1"/>
            <a:r>
              <a:rPr lang="en-US" b="1" u="sng" dirty="0">
                <a:solidFill>
                  <a:schemeClr val="accent3">
                    <a:lumMod val="40000"/>
                    <a:lumOff val="60000"/>
                  </a:schemeClr>
                </a:solidFill>
              </a:rPr>
              <a:t>P-use</a:t>
            </a:r>
            <a:r>
              <a:rPr lang="en-US" dirty="0"/>
              <a:t>: </a:t>
            </a:r>
            <a:r>
              <a:rPr lang="en-US" dirty="0">
                <a:solidFill>
                  <a:schemeClr val="accent5">
                    <a:lumMod val="40000"/>
                    <a:lumOff val="60000"/>
                  </a:schemeClr>
                </a:solidFill>
              </a:rPr>
              <a:t>predicate use</a:t>
            </a:r>
            <a:r>
              <a:rPr lang="en-US" dirty="0"/>
              <a:t> – the variable is used when making a decision (e.g. if b &gt; 6). </a:t>
            </a:r>
          </a:p>
          <a:p>
            <a:pPr lvl="1"/>
            <a:r>
              <a:rPr lang="en-US" b="1" u="sng" dirty="0">
                <a:solidFill>
                  <a:schemeClr val="accent3">
                    <a:lumMod val="40000"/>
                    <a:lumOff val="60000"/>
                  </a:schemeClr>
                </a:solidFill>
              </a:rPr>
              <a:t>C-use</a:t>
            </a:r>
            <a:r>
              <a:rPr lang="en-US" dirty="0"/>
              <a:t>: </a:t>
            </a:r>
            <a:r>
              <a:rPr lang="en-US" dirty="0">
                <a:solidFill>
                  <a:schemeClr val="accent5">
                    <a:lumMod val="40000"/>
                    <a:lumOff val="60000"/>
                  </a:schemeClr>
                </a:solidFill>
              </a:rPr>
              <a:t>computation use</a:t>
            </a:r>
            <a:r>
              <a:rPr lang="en-US" dirty="0"/>
              <a:t> – the variable is used in a computation (for example, b = 3 + d – with respect to the variable d).</a:t>
            </a:r>
          </a:p>
        </p:txBody>
      </p:sp>
    </p:spTree>
    <p:extLst>
      <p:ext uri="{BB962C8B-B14F-4D97-AF65-F5344CB8AC3E}">
        <p14:creationId xmlns:p14="http://schemas.microsoft.com/office/powerpoint/2010/main" val="136740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81CF-CDB5-3CDA-4F65-D03BA64C5AD1}"/>
              </a:ext>
            </a:extLst>
          </p:cNvPr>
          <p:cNvSpPr>
            <a:spLocks noGrp="1"/>
          </p:cNvSpPr>
          <p:nvPr>
            <p:ph type="title"/>
          </p:nvPr>
        </p:nvSpPr>
        <p:spPr>
          <a:xfrm>
            <a:off x="2895599" y="204536"/>
            <a:ext cx="8610600" cy="1293028"/>
          </a:xfrm>
        </p:spPr>
        <p:txBody>
          <a:bodyPr/>
          <a:lstStyle/>
          <a:p>
            <a:r>
              <a:rPr lang="en-US" b="0" i="0" dirty="0">
                <a:solidFill>
                  <a:schemeClr val="accent3">
                    <a:lumMod val="20000"/>
                    <a:lumOff val="80000"/>
                  </a:schemeClr>
                </a:solidFill>
                <a:effectLst/>
                <a:latin typeface="erdana"/>
              </a:rPr>
              <a:t>Associations</a:t>
            </a:r>
            <a:endParaRPr lang="en-US"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24BBCBF0-34E2-E903-A07A-A1D6DC42F7ED}"/>
              </a:ext>
            </a:extLst>
          </p:cNvPr>
          <p:cNvSpPr>
            <a:spLocks noGrp="1"/>
          </p:cNvSpPr>
          <p:nvPr>
            <p:ph idx="1"/>
          </p:nvPr>
        </p:nvSpPr>
        <p:spPr>
          <a:xfrm>
            <a:off x="2276668" y="1418253"/>
            <a:ext cx="9229531" cy="5309117"/>
          </a:xfrm>
        </p:spPr>
        <p:txBody>
          <a:bodyPr>
            <a:normAutofit fontScale="47500" lnSpcReduction="20000"/>
          </a:bodyPr>
          <a:lstStyle/>
          <a:p>
            <a:pPr algn="just"/>
            <a:endParaRPr lang="en-US" b="0" i="0" dirty="0">
              <a:solidFill>
                <a:schemeClr val="tx2"/>
              </a:solidFill>
              <a:effectLst/>
              <a:latin typeface="erdana"/>
            </a:endParaRPr>
          </a:p>
          <a:p>
            <a:pPr marL="0" indent="0" algn="just">
              <a:buNone/>
            </a:pPr>
            <a:r>
              <a:rPr lang="en-US" sz="3300" dirty="0">
                <a:solidFill>
                  <a:schemeClr val="tx2"/>
                </a:solidFill>
                <a:latin typeface="inter-regular"/>
              </a:rPr>
              <a:t>T</a:t>
            </a:r>
            <a:r>
              <a:rPr lang="en-US" sz="3300" b="0" i="0" dirty="0">
                <a:solidFill>
                  <a:schemeClr val="tx2"/>
                </a:solidFill>
                <a:effectLst/>
                <a:latin typeface="inter-regular"/>
              </a:rPr>
              <a:t>hese are the all association which contain definition, Predicate use (p-use), Computation use (c-use)</a:t>
            </a:r>
            <a:endParaRPr lang="en-US" sz="3300" b="0" i="0" dirty="0">
              <a:solidFill>
                <a:schemeClr val="tx2"/>
              </a:solidFill>
              <a:effectLst/>
              <a:latin typeface="Times New Roman" panose="02020603050405020304" pitchFamily="18" charset="0"/>
              <a:cs typeface="Times New Roman" panose="02020603050405020304" pitchFamily="18" charset="0"/>
            </a:endParaRPr>
          </a:p>
          <a:p>
            <a:pPr algn="just"/>
            <a:r>
              <a:rPr lang="en-US" sz="3400" b="0" i="0" dirty="0">
                <a:solidFill>
                  <a:schemeClr val="tx2"/>
                </a:solidFill>
                <a:effectLst/>
                <a:latin typeface="Times New Roman" panose="02020603050405020304" pitchFamily="18" charset="0"/>
                <a:cs typeface="Times New Roman" panose="02020603050405020304" pitchFamily="18" charset="0"/>
              </a:rPr>
              <a:t>(1, (2, f), x)</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(2, t),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3,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(4, t),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(4, f),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(5, t),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(5, f),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6, x) </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(1, 7, x)</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(6,(5, f)x)</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(6,(5,t)x)</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(6, 6, x)</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(3, 8, a)</a:t>
            </a:r>
          </a:p>
          <a:p>
            <a:pPr algn="just"/>
            <a:r>
              <a:rPr lang="en-US" sz="3400" b="0" i="0" dirty="0">
                <a:solidFill>
                  <a:schemeClr val="tx2"/>
                </a:solidFill>
                <a:effectLst/>
                <a:latin typeface="Times New Roman" panose="02020603050405020304" pitchFamily="18" charset="0"/>
                <a:cs typeface="Times New Roman" panose="02020603050405020304" pitchFamily="18" charset="0"/>
              </a:rPr>
              <a:t>(7, 8, a).</a:t>
            </a:r>
          </a:p>
          <a:p>
            <a:endParaRPr lang="en-US" dirty="0">
              <a:solidFill>
                <a:schemeClr val="tx2"/>
              </a:solidFill>
            </a:endParaRPr>
          </a:p>
        </p:txBody>
      </p:sp>
    </p:spTree>
    <p:extLst>
      <p:ext uri="{BB962C8B-B14F-4D97-AF65-F5344CB8AC3E}">
        <p14:creationId xmlns:p14="http://schemas.microsoft.com/office/powerpoint/2010/main" val="1287411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DFF06-08C1-67EC-4791-0D0EF1232631}"/>
              </a:ext>
            </a:extLst>
          </p:cNvPr>
          <p:cNvSpPr>
            <a:spLocks noGrp="1"/>
          </p:cNvSpPr>
          <p:nvPr>
            <p:ph idx="1"/>
          </p:nvPr>
        </p:nvSpPr>
        <p:spPr>
          <a:xfrm>
            <a:off x="214604" y="1464906"/>
            <a:ext cx="11977396" cy="5393094"/>
          </a:xfrm>
        </p:spPr>
        <p:txBody>
          <a:bodyPr>
            <a:normAutofit lnSpcReduction="10000"/>
          </a:bodyPr>
          <a:lstStyle/>
          <a:p>
            <a:pPr algn="just">
              <a:buFont typeface="Arial" panose="020B0604020202020204" pitchFamily="34" charset="0"/>
              <a:buChar char="•"/>
            </a:pPr>
            <a:r>
              <a:rPr lang="en-US" b="1" i="0" dirty="0">
                <a:solidFill>
                  <a:schemeClr val="accent3">
                    <a:lumMod val="40000"/>
                    <a:lumOff val="60000"/>
                  </a:schemeClr>
                </a:solidFill>
                <a:effectLst/>
                <a:latin typeface="inter-bold"/>
              </a:rPr>
              <a:t>(1, (2, t), x), (1, (2, f),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2 (If(x&gt;0)) where x is defined at line number 1, and it is used at line number 2 so, x is the variable.</a:t>
            </a:r>
            <a:br>
              <a:rPr lang="en-US" b="0" i="0" dirty="0">
                <a:solidFill>
                  <a:schemeClr val="tx2"/>
                </a:solidFill>
                <a:effectLst/>
                <a:latin typeface="inter-regular"/>
              </a:rPr>
            </a:br>
            <a:r>
              <a:rPr lang="en-US" b="0" i="0" dirty="0">
                <a:solidFill>
                  <a:schemeClr val="tx2"/>
                </a:solidFill>
                <a:effectLst/>
                <a:latin typeface="inter-regular"/>
              </a:rPr>
              <a:t>Statement 2 is logical, and it can be true or false that's why the association is defined in two ways; one is (1, (2, t), x) for true and another is (1, (2, f), x) for false.</a:t>
            </a:r>
          </a:p>
          <a:p>
            <a:pPr algn="just">
              <a:buFont typeface="Arial" panose="020B0604020202020204" pitchFamily="34" charset="0"/>
              <a:buChar char="•"/>
            </a:pPr>
            <a:r>
              <a:rPr lang="en-US" b="1" i="0" dirty="0">
                <a:solidFill>
                  <a:schemeClr val="accent3">
                    <a:lumMod val="40000"/>
                    <a:lumOff val="60000"/>
                  </a:schemeClr>
                </a:solidFill>
                <a:effectLst/>
                <a:latin typeface="inter-bold"/>
              </a:rPr>
              <a:t>(1, 3,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3 (a= x+1) where x is defined in statement 1 and used in statement 3. It is a computation use.</a:t>
            </a:r>
          </a:p>
          <a:p>
            <a:pPr algn="just">
              <a:buFont typeface="Arial" panose="020B0604020202020204" pitchFamily="34" charset="0"/>
              <a:buChar char="•"/>
            </a:pPr>
            <a:r>
              <a:rPr lang="en-US" b="1" i="0" dirty="0">
                <a:solidFill>
                  <a:schemeClr val="accent3">
                    <a:lumMod val="40000"/>
                    <a:lumOff val="60000"/>
                  </a:schemeClr>
                </a:solidFill>
                <a:effectLst/>
                <a:latin typeface="inter-bold"/>
              </a:rPr>
              <a:t>(1, (4, t), x), (1, (4, f),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4 (If(x&lt;=0)) where x is defined at line number 1 and it is used at line number 4 so x is the variable. Statement 4 is logical, and it can be true or false that's why the association is defined in two ways one is (1, (4, t), x) for true and another is (1, (4, f), x) for false.</a:t>
            </a:r>
          </a:p>
          <a:p>
            <a:pPr algn="just">
              <a:buFont typeface="Arial" panose="020B0604020202020204" pitchFamily="34" charset="0"/>
              <a:buChar char="•"/>
            </a:pPr>
            <a:r>
              <a:rPr lang="en-US" b="1" i="0" dirty="0">
                <a:solidFill>
                  <a:schemeClr val="accent3">
                    <a:lumMod val="40000"/>
                    <a:lumOff val="60000"/>
                  </a:schemeClr>
                </a:solidFill>
                <a:effectLst/>
                <a:latin typeface="inter-bold"/>
              </a:rPr>
              <a:t>(1, (5, t), x), (1, (5, f),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5 (if (x&lt;1)) where x is defined at line number 1, and it is used at line number 5, so x is the variable.</a:t>
            </a:r>
            <a:br>
              <a:rPr lang="en-US" b="0" i="0" dirty="0">
                <a:solidFill>
                  <a:schemeClr val="tx2"/>
                </a:solidFill>
                <a:effectLst/>
                <a:latin typeface="inter-regular"/>
              </a:rPr>
            </a:br>
            <a:r>
              <a:rPr lang="en-US" b="0" i="0" dirty="0">
                <a:solidFill>
                  <a:schemeClr val="tx2"/>
                </a:solidFill>
                <a:effectLst/>
                <a:latin typeface="inter-regular"/>
              </a:rPr>
              <a:t>Statement 5 is logical, and it can be true or false that's why the association is defined in two ways; one is (1, (5, t), x) for true and another is (1, (5, f), x) for false.</a:t>
            </a:r>
          </a:p>
          <a:p>
            <a:pPr algn="just">
              <a:buFont typeface="Arial" panose="020B0604020202020204" pitchFamily="34" charset="0"/>
              <a:buChar char="•"/>
            </a:pPr>
            <a:r>
              <a:rPr lang="en-US" b="1" i="0" dirty="0">
                <a:solidFill>
                  <a:schemeClr val="accent3">
                    <a:lumMod val="40000"/>
                    <a:lumOff val="60000"/>
                  </a:schemeClr>
                </a:solidFill>
                <a:effectLst/>
                <a:latin typeface="inter-bold"/>
              </a:rPr>
              <a:t>(1, 6,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6 (x=x+1). x is defined in statement 1 and used in statement 6. It is a computation use.</a:t>
            </a:r>
          </a:p>
          <a:p>
            <a:endParaRPr lang="en-US" dirty="0">
              <a:solidFill>
                <a:schemeClr val="tx2"/>
              </a:solidFill>
            </a:endParaRPr>
          </a:p>
        </p:txBody>
      </p:sp>
      <p:sp>
        <p:nvSpPr>
          <p:cNvPr id="6" name="Title 1">
            <a:extLst>
              <a:ext uri="{FF2B5EF4-FFF2-40B4-BE49-F238E27FC236}">
                <a16:creationId xmlns:a16="http://schemas.microsoft.com/office/drawing/2014/main" id="{85049C3C-48E1-B4E4-90D4-039EE615B5A7}"/>
              </a:ext>
            </a:extLst>
          </p:cNvPr>
          <p:cNvSpPr>
            <a:spLocks noGrp="1"/>
          </p:cNvSpPr>
          <p:nvPr>
            <p:ph type="title"/>
          </p:nvPr>
        </p:nvSpPr>
        <p:spPr>
          <a:xfrm>
            <a:off x="2895599" y="204536"/>
            <a:ext cx="8610600" cy="1293028"/>
          </a:xfrm>
        </p:spPr>
        <p:txBody>
          <a:bodyPr/>
          <a:lstStyle/>
          <a:p>
            <a:r>
              <a:rPr lang="en-US" b="0" i="0" dirty="0">
                <a:solidFill>
                  <a:schemeClr val="accent3">
                    <a:lumMod val="20000"/>
                    <a:lumOff val="80000"/>
                  </a:schemeClr>
                </a:solidFill>
                <a:effectLst/>
                <a:latin typeface="erdana"/>
              </a:rPr>
              <a:t>How to Make Associations</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1344772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49CA3-B2E0-53B4-323A-EB2B8ECCF036}"/>
              </a:ext>
            </a:extLst>
          </p:cNvPr>
          <p:cNvSpPr>
            <a:spLocks noGrp="1"/>
          </p:cNvSpPr>
          <p:nvPr>
            <p:ph idx="1"/>
          </p:nvPr>
        </p:nvSpPr>
        <p:spPr>
          <a:xfrm>
            <a:off x="685800" y="1497564"/>
            <a:ext cx="10820400" cy="4721121"/>
          </a:xfrm>
        </p:spPr>
        <p:txBody>
          <a:bodyPr>
            <a:normAutofit lnSpcReduction="10000"/>
          </a:bodyPr>
          <a:lstStyle/>
          <a:p>
            <a:pPr algn="just">
              <a:buFont typeface="Arial" panose="020B0604020202020204" pitchFamily="34" charset="0"/>
              <a:buChar char="•"/>
            </a:pPr>
            <a:r>
              <a:rPr lang="en-US" b="1" i="0" dirty="0">
                <a:solidFill>
                  <a:schemeClr val="accent3">
                    <a:lumMod val="40000"/>
                    <a:lumOff val="60000"/>
                  </a:schemeClr>
                </a:solidFill>
                <a:effectLst/>
                <a:latin typeface="inter-bold"/>
              </a:rPr>
              <a:t>(1, 7,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1 (read x) and statement 7 (a=x+1). x is defined in statement 1 and used in statement 7 when statement 5 is false. It is a computation use.</a:t>
            </a:r>
          </a:p>
          <a:p>
            <a:pPr algn="just">
              <a:buFont typeface="Arial" panose="020B0604020202020204" pitchFamily="34" charset="0"/>
              <a:buChar char="•"/>
            </a:pPr>
            <a:r>
              <a:rPr lang="en-US" b="1" i="0" dirty="0">
                <a:solidFill>
                  <a:schemeClr val="accent3">
                    <a:lumMod val="40000"/>
                    <a:lumOff val="60000"/>
                  </a:schemeClr>
                </a:solidFill>
                <a:effectLst/>
                <a:latin typeface="inter-bold"/>
              </a:rPr>
              <a:t>(6, (5, f) x), (6, (5, t)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6 (x=x+1;) and statement 5 if (x&lt;1) because x is defined in statement 6 and used in statement 5. Statement 5 is logical, and it can be true or false that's why the association is defined in two ways one is (6, (5, f) x) for true and another is (6, (5, t) x) for false. It is a predicted use.</a:t>
            </a:r>
          </a:p>
          <a:p>
            <a:pPr>
              <a:buFont typeface="Arial" panose="020B0604020202020204" pitchFamily="34" charset="0"/>
              <a:buChar char="•"/>
            </a:pPr>
            <a:r>
              <a:rPr lang="en-US" b="1" i="0" dirty="0">
                <a:solidFill>
                  <a:schemeClr val="accent3">
                    <a:lumMod val="40000"/>
                    <a:lumOff val="60000"/>
                  </a:schemeClr>
                </a:solidFill>
                <a:effectLst/>
                <a:latin typeface="inter-bold"/>
              </a:rPr>
              <a:t>(6, 6, x)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6 which is using the value of variable x and then defining the new value of x. x=x+1     x= (-1+1) Statement 6 is using the value of variable x that is ?1 and then defining new value of x [x= (-1+1) = 0] that is 0.</a:t>
            </a:r>
          </a:p>
          <a:p>
            <a:pPr algn="just">
              <a:buFont typeface="Arial" panose="020B0604020202020204" pitchFamily="34" charset="0"/>
              <a:buChar char="•"/>
            </a:pPr>
            <a:r>
              <a:rPr lang="en-US" b="1" i="0" dirty="0">
                <a:solidFill>
                  <a:schemeClr val="accent3">
                    <a:lumMod val="40000"/>
                    <a:lumOff val="60000"/>
                  </a:schemeClr>
                </a:solidFill>
                <a:effectLst/>
                <a:latin typeface="inter-bold"/>
              </a:rPr>
              <a:t>(3, 8, a)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3(a= x+1) and statement 8 where variable a is defined in statement 3 and used in statement 8.</a:t>
            </a:r>
          </a:p>
          <a:p>
            <a:pPr algn="just">
              <a:buFont typeface="Arial" panose="020B0604020202020204" pitchFamily="34" charset="0"/>
              <a:buChar char="•"/>
            </a:pPr>
            <a:r>
              <a:rPr lang="en-US" b="1" i="0" dirty="0">
                <a:solidFill>
                  <a:schemeClr val="accent3">
                    <a:lumMod val="40000"/>
                    <a:lumOff val="60000"/>
                  </a:schemeClr>
                </a:solidFill>
                <a:effectLst/>
                <a:latin typeface="inter-bold"/>
              </a:rPr>
              <a:t>(7, 8, a) </a:t>
            </a:r>
            <a:r>
              <a:rPr lang="en-US" b="1" i="0" dirty="0">
                <a:solidFill>
                  <a:schemeClr val="tx2"/>
                </a:solidFill>
                <a:effectLst/>
                <a:latin typeface="inter-bold"/>
              </a:rPr>
              <a:t>-</a:t>
            </a:r>
            <a:r>
              <a:rPr lang="en-US" b="0" i="0" dirty="0">
                <a:solidFill>
                  <a:schemeClr val="tx2"/>
                </a:solidFill>
                <a:effectLst/>
                <a:latin typeface="inter-regular"/>
              </a:rPr>
              <a:t> This association is made with statement 7(a=x+1) and statement 8 where variable a is defined in statement 7 and used in statement 8.</a:t>
            </a:r>
          </a:p>
          <a:p>
            <a:endParaRPr lang="en-US" dirty="0"/>
          </a:p>
        </p:txBody>
      </p:sp>
      <p:sp>
        <p:nvSpPr>
          <p:cNvPr id="4" name="Title 1">
            <a:extLst>
              <a:ext uri="{FF2B5EF4-FFF2-40B4-BE49-F238E27FC236}">
                <a16:creationId xmlns:a16="http://schemas.microsoft.com/office/drawing/2014/main" id="{C08FDAAB-7779-26FF-1AE2-75B1982E9008}"/>
              </a:ext>
            </a:extLst>
          </p:cNvPr>
          <p:cNvSpPr>
            <a:spLocks noGrp="1"/>
          </p:cNvSpPr>
          <p:nvPr>
            <p:ph type="title"/>
          </p:nvPr>
        </p:nvSpPr>
        <p:spPr>
          <a:xfrm>
            <a:off x="2895599" y="204536"/>
            <a:ext cx="8610600" cy="1293028"/>
          </a:xfrm>
        </p:spPr>
        <p:txBody>
          <a:bodyPr/>
          <a:lstStyle/>
          <a:p>
            <a:r>
              <a:rPr lang="en-US" b="0" i="0" dirty="0">
                <a:solidFill>
                  <a:schemeClr val="accent3">
                    <a:lumMod val="20000"/>
                    <a:lumOff val="80000"/>
                  </a:schemeClr>
                </a:solidFill>
                <a:effectLst/>
                <a:latin typeface="erdana"/>
              </a:rPr>
              <a:t>How to Make Associations</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484120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0D28-673E-FABE-CE6E-BE61E59CB750}"/>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A81FEE05-439E-E58B-7D28-0468604E0A3D}"/>
              </a:ext>
            </a:extLst>
          </p:cNvPr>
          <p:cNvSpPr>
            <a:spLocks noGrp="1"/>
          </p:cNvSpPr>
          <p:nvPr>
            <p:ph idx="1"/>
          </p:nvPr>
        </p:nvSpPr>
        <p:spPr>
          <a:xfrm>
            <a:off x="685800" y="3032449"/>
            <a:ext cx="10820400" cy="3186236"/>
          </a:xfrm>
        </p:spPr>
        <p:txBody>
          <a:bodyPr/>
          <a:lstStyle/>
          <a:p>
            <a:pPr algn="just"/>
            <a:r>
              <a:rPr lang="en-US" b="0" i="0" dirty="0">
                <a:solidFill>
                  <a:schemeClr val="tx2"/>
                </a:solidFill>
                <a:effectLst/>
                <a:latin typeface="inter-regular"/>
              </a:rPr>
              <a:t>Definition of a variable is the occurrence of a variable when the value is bound to the variable. In the above code, the value gets bound in the first statement and then start to flow.</a:t>
            </a:r>
          </a:p>
          <a:p>
            <a:pPr lvl="1"/>
            <a:r>
              <a:rPr lang="en-US" b="0" i="0" dirty="0">
                <a:solidFill>
                  <a:schemeClr val="accent1">
                    <a:lumMod val="40000"/>
                    <a:lumOff val="60000"/>
                  </a:schemeClr>
                </a:solidFill>
                <a:effectLst/>
                <a:latin typeface="inter-regular"/>
              </a:rPr>
              <a:t>If(x&gt;0) is statement 2 in which value of x is bound with it.</a:t>
            </a:r>
            <a:br>
              <a:rPr lang="en-US" b="0" i="0" dirty="0">
                <a:solidFill>
                  <a:schemeClr val="accent1">
                    <a:lumMod val="40000"/>
                    <a:lumOff val="60000"/>
                  </a:schemeClr>
                </a:solidFill>
                <a:effectLst/>
                <a:latin typeface="inter-regular"/>
              </a:rPr>
            </a:br>
            <a:r>
              <a:rPr lang="en-US" b="0" i="0" dirty="0">
                <a:solidFill>
                  <a:schemeClr val="accent1">
                    <a:lumMod val="40000"/>
                    <a:lumOff val="60000"/>
                  </a:schemeClr>
                </a:solidFill>
                <a:effectLst/>
                <a:latin typeface="inter-regular"/>
              </a:rPr>
              <a:t>Association of statement 2 is (1, (2, f), x), (1, (2, t.)</a:t>
            </a:r>
          </a:p>
          <a:p>
            <a:pPr lvl="1"/>
            <a:r>
              <a:rPr lang="en-US" b="0" i="0" dirty="0">
                <a:solidFill>
                  <a:schemeClr val="accent1">
                    <a:lumMod val="40000"/>
                    <a:lumOff val="60000"/>
                  </a:schemeClr>
                </a:solidFill>
                <a:effectLst/>
                <a:latin typeface="inter-regular"/>
              </a:rPr>
              <a:t>a= x+1 is statement 3 bounded with the value of x</a:t>
            </a:r>
            <a:br>
              <a:rPr lang="en-US" b="0" i="0" dirty="0">
                <a:solidFill>
                  <a:schemeClr val="accent1">
                    <a:lumMod val="40000"/>
                    <a:lumOff val="60000"/>
                  </a:schemeClr>
                </a:solidFill>
                <a:effectLst/>
                <a:latin typeface="inter-regular"/>
              </a:rPr>
            </a:br>
            <a:r>
              <a:rPr lang="en-US" b="0" i="0" dirty="0">
                <a:solidFill>
                  <a:schemeClr val="accent1">
                    <a:lumMod val="40000"/>
                    <a:lumOff val="60000"/>
                  </a:schemeClr>
                </a:solidFill>
                <a:effectLst/>
                <a:latin typeface="inter-regular"/>
              </a:rPr>
              <a:t>Association of statement 3 is (1, 3, x)</a:t>
            </a:r>
          </a:p>
          <a:p>
            <a:endParaRPr lang="en-US" dirty="0">
              <a:solidFill>
                <a:schemeClr val="tx2"/>
              </a:solidFill>
            </a:endParaRPr>
          </a:p>
        </p:txBody>
      </p:sp>
    </p:spTree>
    <p:extLst>
      <p:ext uri="{BB962C8B-B14F-4D97-AF65-F5344CB8AC3E}">
        <p14:creationId xmlns:p14="http://schemas.microsoft.com/office/powerpoint/2010/main" val="897401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5DF0-59B9-6C0D-E9CA-91722F639D40}"/>
              </a:ext>
            </a:extLst>
          </p:cNvPr>
          <p:cNvSpPr>
            <a:spLocks noGrp="1"/>
          </p:cNvSpPr>
          <p:nvPr>
            <p:ph type="title"/>
          </p:nvPr>
        </p:nvSpPr>
        <p:spPr/>
        <p:txBody>
          <a:bodyPr/>
          <a:lstStyle/>
          <a:p>
            <a:r>
              <a:rPr lang="en-US" b="0" i="0" dirty="0">
                <a:solidFill>
                  <a:schemeClr val="tx2"/>
                </a:solidFill>
                <a:effectLst/>
                <a:latin typeface="erdana"/>
              </a:rPr>
              <a:t>Predicate use (p-use)</a:t>
            </a:r>
            <a:endParaRPr lang="en-US" dirty="0"/>
          </a:p>
        </p:txBody>
      </p:sp>
      <p:sp>
        <p:nvSpPr>
          <p:cNvPr id="3" name="Content Placeholder 2">
            <a:extLst>
              <a:ext uri="{FF2B5EF4-FFF2-40B4-BE49-F238E27FC236}">
                <a16:creationId xmlns:a16="http://schemas.microsoft.com/office/drawing/2014/main" id="{88B196EB-EE36-0979-28E4-32F8E607A858}"/>
              </a:ext>
            </a:extLst>
          </p:cNvPr>
          <p:cNvSpPr>
            <a:spLocks noGrp="1"/>
          </p:cNvSpPr>
          <p:nvPr>
            <p:ph idx="1"/>
          </p:nvPr>
        </p:nvSpPr>
        <p:spPr>
          <a:xfrm>
            <a:off x="685800" y="3209731"/>
            <a:ext cx="10820400" cy="3008954"/>
          </a:xfrm>
        </p:spPr>
        <p:txBody>
          <a:bodyPr/>
          <a:lstStyle/>
          <a:p>
            <a:pPr algn="just"/>
            <a:r>
              <a:rPr lang="en-US" b="0" i="0" dirty="0">
                <a:solidFill>
                  <a:schemeClr val="tx2"/>
                </a:solidFill>
                <a:effectLst/>
                <a:latin typeface="erdana"/>
              </a:rPr>
              <a:t>Predicate use (p-use)</a:t>
            </a:r>
          </a:p>
          <a:p>
            <a:pPr lvl="1" algn="just"/>
            <a:r>
              <a:rPr lang="en-US" b="0" i="0" dirty="0">
                <a:solidFill>
                  <a:schemeClr val="accent1">
                    <a:lumMod val="40000"/>
                    <a:lumOff val="60000"/>
                  </a:schemeClr>
                </a:solidFill>
                <a:effectLst/>
                <a:latin typeface="inter-regular"/>
              </a:rPr>
              <a:t>If the value of a variable is used to decide an execution path is considered as predicate use (p-use). In control flow statements there are two Statement 4 if (x&lt;=0) is predicate use because it can be predicate as true or false. If it is true then if (x&lt;1),6x=x+1; execution path will be executed otherwise, else path will be executed.</a:t>
            </a:r>
          </a:p>
          <a:p>
            <a:endParaRPr lang="en-US" dirty="0">
              <a:solidFill>
                <a:schemeClr val="tx2"/>
              </a:solidFill>
            </a:endParaRPr>
          </a:p>
        </p:txBody>
      </p:sp>
    </p:spTree>
    <p:extLst>
      <p:ext uri="{BB962C8B-B14F-4D97-AF65-F5344CB8AC3E}">
        <p14:creationId xmlns:p14="http://schemas.microsoft.com/office/powerpoint/2010/main" val="305783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D91B-0F25-2555-B620-D0ED6E43E230}"/>
              </a:ext>
            </a:extLst>
          </p:cNvPr>
          <p:cNvSpPr>
            <a:spLocks noGrp="1"/>
          </p:cNvSpPr>
          <p:nvPr>
            <p:ph type="title"/>
          </p:nvPr>
        </p:nvSpPr>
        <p:spPr/>
        <p:txBody>
          <a:bodyPr/>
          <a:lstStyle/>
          <a:p>
            <a:r>
              <a:rPr lang="en-US" dirty="0"/>
              <a:t>Types of Static Testing</a:t>
            </a:r>
          </a:p>
        </p:txBody>
      </p:sp>
      <p:sp>
        <p:nvSpPr>
          <p:cNvPr id="3" name="Content Placeholder 2">
            <a:extLst>
              <a:ext uri="{FF2B5EF4-FFF2-40B4-BE49-F238E27FC236}">
                <a16:creationId xmlns:a16="http://schemas.microsoft.com/office/drawing/2014/main" id="{EE032061-1669-C36F-4944-F6F6D93D90E1}"/>
              </a:ext>
            </a:extLst>
          </p:cNvPr>
          <p:cNvSpPr>
            <a:spLocks noGrp="1"/>
          </p:cNvSpPr>
          <p:nvPr>
            <p:ph idx="1"/>
          </p:nvPr>
        </p:nvSpPr>
        <p:spPr/>
        <p:txBody>
          <a:bodyPr/>
          <a:lstStyle/>
          <a:p>
            <a:pPr algn="just"/>
            <a:r>
              <a:rPr lang="en-US" dirty="0">
                <a:solidFill>
                  <a:schemeClr val="accent3"/>
                </a:solidFill>
                <a:latin typeface="Times New Roman" panose="02020603050405020304" pitchFamily="18" charset="0"/>
                <a:cs typeface="Times New Roman" panose="02020603050405020304" pitchFamily="18" charset="0"/>
              </a:rPr>
              <a:t>Manual examinations:</a:t>
            </a:r>
            <a:r>
              <a:rPr lang="en-US" dirty="0">
                <a:latin typeface="Times New Roman" panose="02020603050405020304" pitchFamily="18" charset="0"/>
                <a:cs typeface="Times New Roman" panose="02020603050405020304" pitchFamily="18" charset="0"/>
              </a:rPr>
              <a:t> Manual examinations include analysis of code done manually, also known as REVIEWS.</a:t>
            </a:r>
          </a:p>
          <a:p>
            <a:pPr algn="just"/>
            <a:r>
              <a:rPr lang="en-US" dirty="0">
                <a:solidFill>
                  <a:schemeClr val="accent3"/>
                </a:solidFill>
                <a:latin typeface="Times New Roman" panose="02020603050405020304" pitchFamily="18" charset="0"/>
                <a:cs typeface="Times New Roman" panose="02020603050405020304" pitchFamily="18" charset="0"/>
              </a:rPr>
              <a:t>Automated analysis using tools:</a:t>
            </a:r>
            <a:r>
              <a:rPr lang="en-US" dirty="0">
                <a:latin typeface="Times New Roman" panose="02020603050405020304" pitchFamily="18" charset="0"/>
                <a:cs typeface="Times New Roman" panose="02020603050405020304" pitchFamily="18" charset="0"/>
              </a:rPr>
              <a:t> Automated analysis are basically static analysis which is done using tools.</a:t>
            </a:r>
          </a:p>
        </p:txBody>
      </p:sp>
      <p:pic>
        <p:nvPicPr>
          <p:cNvPr id="5" name="Picture 4">
            <a:extLst>
              <a:ext uri="{FF2B5EF4-FFF2-40B4-BE49-F238E27FC236}">
                <a16:creationId xmlns:a16="http://schemas.microsoft.com/office/drawing/2014/main" id="{80FF7A29-F985-CC6B-6CAB-4BBAD47DF3D7}"/>
              </a:ext>
            </a:extLst>
          </p:cNvPr>
          <p:cNvPicPr>
            <a:picLocks noChangeAspect="1"/>
          </p:cNvPicPr>
          <p:nvPr/>
        </p:nvPicPr>
        <p:blipFill>
          <a:blip r:embed="rId2"/>
          <a:stretch>
            <a:fillRect/>
          </a:stretch>
        </p:blipFill>
        <p:spPr>
          <a:xfrm>
            <a:off x="3503935" y="3611530"/>
            <a:ext cx="5509436" cy="3143250"/>
          </a:xfrm>
          <a:prstGeom prst="rect">
            <a:avLst/>
          </a:prstGeom>
        </p:spPr>
      </p:pic>
    </p:spTree>
    <p:extLst>
      <p:ext uri="{BB962C8B-B14F-4D97-AF65-F5344CB8AC3E}">
        <p14:creationId xmlns:p14="http://schemas.microsoft.com/office/powerpoint/2010/main" val="1120846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EAA-FB1E-62C0-849E-F7DA4197EAE1}"/>
              </a:ext>
            </a:extLst>
          </p:cNvPr>
          <p:cNvSpPr>
            <a:spLocks noGrp="1"/>
          </p:cNvSpPr>
          <p:nvPr>
            <p:ph type="title"/>
          </p:nvPr>
        </p:nvSpPr>
        <p:spPr/>
        <p:txBody>
          <a:bodyPr/>
          <a:lstStyle/>
          <a:p>
            <a:r>
              <a:rPr lang="en-US" b="0" i="0" dirty="0">
                <a:solidFill>
                  <a:schemeClr val="tx2"/>
                </a:solidFill>
                <a:effectLst/>
                <a:latin typeface="erdana"/>
              </a:rPr>
              <a:t>Computation use (c-use)</a:t>
            </a:r>
            <a:endParaRPr lang="en-US" dirty="0"/>
          </a:p>
        </p:txBody>
      </p:sp>
      <p:sp>
        <p:nvSpPr>
          <p:cNvPr id="3" name="Content Placeholder 2">
            <a:extLst>
              <a:ext uri="{FF2B5EF4-FFF2-40B4-BE49-F238E27FC236}">
                <a16:creationId xmlns:a16="http://schemas.microsoft.com/office/drawing/2014/main" id="{1D4FF73A-BF95-65FE-DD2C-79AE913A87B6}"/>
              </a:ext>
            </a:extLst>
          </p:cNvPr>
          <p:cNvSpPr>
            <a:spLocks noGrp="1"/>
          </p:cNvSpPr>
          <p:nvPr>
            <p:ph idx="1"/>
          </p:nvPr>
        </p:nvSpPr>
        <p:spPr>
          <a:xfrm>
            <a:off x="685800" y="2967135"/>
            <a:ext cx="10820400" cy="3251550"/>
          </a:xfrm>
        </p:spPr>
        <p:txBody>
          <a:bodyPr/>
          <a:lstStyle/>
          <a:p>
            <a:pPr algn="just"/>
            <a:r>
              <a:rPr lang="en-US" b="0" i="0" dirty="0">
                <a:solidFill>
                  <a:schemeClr val="tx2"/>
                </a:solidFill>
                <a:effectLst/>
                <a:latin typeface="erdana"/>
              </a:rPr>
              <a:t>Computation use (c-use)</a:t>
            </a:r>
          </a:p>
          <a:p>
            <a:pPr algn="just"/>
            <a:r>
              <a:rPr lang="en-US" b="0" i="0" dirty="0">
                <a:solidFill>
                  <a:schemeClr val="accent1">
                    <a:lumMod val="40000"/>
                    <a:lumOff val="60000"/>
                  </a:schemeClr>
                </a:solidFill>
                <a:effectLst/>
                <a:latin typeface="inter-regular"/>
              </a:rPr>
              <a:t>If the value of a variable is used to compute a value for output or for defining another variable.</a:t>
            </a:r>
          </a:p>
          <a:p>
            <a:r>
              <a:rPr lang="en-US" b="1" i="0" dirty="0">
                <a:solidFill>
                  <a:schemeClr val="accent1">
                    <a:lumMod val="40000"/>
                    <a:lumOff val="60000"/>
                  </a:schemeClr>
                </a:solidFill>
                <a:effectLst/>
                <a:latin typeface="inter-bold"/>
              </a:rPr>
              <a:t>Statement 3</a:t>
            </a:r>
            <a:r>
              <a:rPr lang="en-US" b="0" i="0" dirty="0">
                <a:solidFill>
                  <a:schemeClr val="accent1">
                    <a:lumMod val="40000"/>
                    <a:lumOff val="60000"/>
                  </a:schemeClr>
                </a:solidFill>
                <a:effectLst/>
                <a:latin typeface="inter-regular"/>
              </a:rPr>
              <a:t> a= x+1       (1, 3, x)</a:t>
            </a:r>
            <a:br>
              <a:rPr lang="en-US" b="0" i="0" dirty="0">
                <a:solidFill>
                  <a:schemeClr val="accent1">
                    <a:lumMod val="40000"/>
                    <a:lumOff val="60000"/>
                  </a:schemeClr>
                </a:solidFill>
                <a:effectLst/>
                <a:latin typeface="inter-regular"/>
              </a:rPr>
            </a:br>
            <a:r>
              <a:rPr lang="en-US" b="1" i="0" dirty="0">
                <a:solidFill>
                  <a:schemeClr val="accent1">
                    <a:lumMod val="40000"/>
                    <a:lumOff val="60000"/>
                  </a:schemeClr>
                </a:solidFill>
                <a:effectLst/>
                <a:latin typeface="inter-bold"/>
              </a:rPr>
              <a:t>Statement 7</a:t>
            </a:r>
            <a:r>
              <a:rPr lang="en-US" b="0" i="0" dirty="0">
                <a:solidFill>
                  <a:schemeClr val="accent1">
                    <a:lumMod val="40000"/>
                    <a:lumOff val="60000"/>
                  </a:schemeClr>
                </a:solidFill>
                <a:effectLst/>
                <a:latin typeface="inter-regular"/>
              </a:rPr>
              <a:t> a=x+1       (1, 7, x)</a:t>
            </a:r>
            <a:br>
              <a:rPr lang="en-US" b="0" i="0" dirty="0">
                <a:solidFill>
                  <a:schemeClr val="accent1">
                    <a:lumMod val="40000"/>
                    <a:lumOff val="60000"/>
                  </a:schemeClr>
                </a:solidFill>
                <a:effectLst/>
                <a:latin typeface="inter-regular"/>
              </a:rPr>
            </a:br>
            <a:r>
              <a:rPr lang="en-US" b="1" i="0" dirty="0">
                <a:solidFill>
                  <a:schemeClr val="accent1">
                    <a:lumMod val="40000"/>
                    <a:lumOff val="60000"/>
                  </a:schemeClr>
                </a:solidFill>
                <a:effectLst/>
                <a:latin typeface="inter-bold"/>
              </a:rPr>
              <a:t>Statement 8</a:t>
            </a:r>
            <a:r>
              <a:rPr lang="en-US" b="0" i="0" dirty="0">
                <a:solidFill>
                  <a:schemeClr val="accent1">
                    <a:lumMod val="40000"/>
                    <a:lumOff val="60000"/>
                  </a:schemeClr>
                </a:solidFill>
                <a:effectLst/>
                <a:latin typeface="inter-regular"/>
              </a:rPr>
              <a:t> print a       (3, 8, a), (7, 8, a).</a:t>
            </a:r>
          </a:p>
          <a:p>
            <a:pPr algn="just"/>
            <a:r>
              <a:rPr lang="en-US" b="0" i="0" dirty="0">
                <a:solidFill>
                  <a:schemeClr val="accent1">
                    <a:lumMod val="40000"/>
                    <a:lumOff val="60000"/>
                  </a:schemeClr>
                </a:solidFill>
                <a:effectLst/>
                <a:latin typeface="inter-regular"/>
              </a:rPr>
              <a:t>These are </a:t>
            </a:r>
            <a:r>
              <a:rPr lang="en-US" b="1" i="0" dirty="0">
                <a:solidFill>
                  <a:schemeClr val="accent1">
                    <a:lumMod val="40000"/>
                    <a:lumOff val="60000"/>
                  </a:schemeClr>
                </a:solidFill>
                <a:effectLst/>
                <a:latin typeface="inter-bold"/>
              </a:rPr>
              <a:t>Computation use</a:t>
            </a:r>
            <a:r>
              <a:rPr lang="en-US" b="0" i="0" dirty="0">
                <a:solidFill>
                  <a:schemeClr val="accent1">
                    <a:lumMod val="40000"/>
                    <a:lumOff val="60000"/>
                  </a:schemeClr>
                </a:solidFill>
                <a:effectLst/>
                <a:latin typeface="inter-regular"/>
              </a:rPr>
              <a:t> because the value of x is used to compute and value of a is used for output.</a:t>
            </a:r>
          </a:p>
          <a:p>
            <a:endParaRPr lang="en-US" dirty="0">
              <a:solidFill>
                <a:schemeClr val="tx2"/>
              </a:solidFill>
            </a:endParaRPr>
          </a:p>
        </p:txBody>
      </p:sp>
    </p:spTree>
    <p:extLst>
      <p:ext uri="{BB962C8B-B14F-4D97-AF65-F5344CB8AC3E}">
        <p14:creationId xmlns:p14="http://schemas.microsoft.com/office/powerpoint/2010/main" val="1577340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B1A6-64DD-4F36-8377-2071CCD28759}"/>
              </a:ext>
            </a:extLst>
          </p:cNvPr>
          <p:cNvSpPr>
            <a:spLocks noGrp="1"/>
          </p:cNvSpPr>
          <p:nvPr>
            <p:ph type="title"/>
          </p:nvPr>
        </p:nvSpPr>
        <p:spPr/>
        <p:txBody>
          <a:bodyPr/>
          <a:lstStyle/>
          <a:p>
            <a:r>
              <a:rPr lang="en-US" dirty="0"/>
              <a:t>coverages</a:t>
            </a:r>
          </a:p>
        </p:txBody>
      </p:sp>
      <p:sp>
        <p:nvSpPr>
          <p:cNvPr id="3" name="Content Placeholder 2">
            <a:extLst>
              <a:ext uri="{FF2B5EF4-FFF2-40B4-BE49-F238E27FC236}">
                <a16:creationId xmlns:a16="http://schemas.microsoft.com/office/drawing/2014/main" id="{20033105-7C71-89F4-DD8E-055D92A82BC2}"/>
              </a:ext>
            </a:extLst>
          </p:cNvPr>
          <p:cNvSpPr>
            <a:spLocks noGrp="1"/>
          </p:cNvSpPr>
          <p:nvPr>
            <p:ph idx="1"/>
          </p:nvPr>
        </p:nvSpPr>
        <p:spPr/>
        <p:txBody>
          <a:bodyPr>
            <a:normAutofit lnSpcReduction="10000"/>
          </a:bodyPr>
          <a:lstStyle/>
          <a:p>
            <a:pPr algn="just"/>
            <a:r>
              <a:rPr lang="en-US" b="1" i="0" dirty="0">
                <a:solidFill>
                  <a:schemeClr val="accent3">
                    <a:lumMod val="40000"/>
                    <a:lumOff val="60000"/>
                  </a:schemeClr>
                </a:solidFill>
                <a:effectLst/>
                <a:latin typeface="inter-bold"/>
              </a:rPr>
              <a:t>All c-use coverage</a:t>
            </a:r>
            <a:endParaRPr lang="en-US" b="0" i="0" dirty="0">
              <a:solidFill>
                <a:schemeClr val="accent3">
                  <a:lumMod val="40000"/>
                  <a:lumOff val="60000"/>
                </a:schemeClr>
              </a:solidFill>
              <a:effectLst/>
              <a:latin typeface="inter-regular"/>
            </a:endParaRPr>
          </a:p>
          <a:p>
            <a:pPr marL="0" indent="0" algn="just">
              <a:buNone/>
            </a:pPr>
            <a:r>
              <a:rPr lang="en-US" b="0" i="0" dirty="0">
                <a:solidFill>
                  <a:schemeClr val="tx2"/>
                </a:solidFill>
                <a:effectLst/>
                <a:latin typeface="inter-regular"/>
              </a:rPr>
              <a:t>	(1, 3, x), (1, 6, x), (1, 7, x), (6, 6, x), (6, 7, x), (3, 8, a), (7, 8, a).</a:t>
            </a:r>
          </a:p>
          <a:p>
            <a:pPr algn="just"/>
            <a:r>
              <a:rPr lang="en-US" b="1" i="0" dirty="0">
                <a:solidFill>
                  <a:schemeClr val="accent3">
                    <a:lumMod val="40000"/>
                    <a:lumOff val="60000"/>
                  </a:schemeClr>
                </a:solidFill>
                <a:effectLst/>
                <a:latin typeface="inter-bold"/>
              </a:rPr>
              <a:t>All c-use some p-use coverage</a:t>
            </a:r>
            <a:endParaRPr lang="en-US" b="0" i="0" dirty="0">
              <a:solidFill>
                <a:schemeClr val="accent3">
                  <a:lumMod val="40000"/>
                  <a:lumOff val="60000"/>
                </a:schemeClr>
              </a:solidFill>
              <a:effectLst/>
              <a:latin typeface="inter-regular"/>
            </a:endParaRPr>
          </a:p>
          <a:p>
            <a:pPr marL="0" indent="0" algn="just">
              <a:buNone/>
            </a:pPr>
            <a:r>
              <a:rPr lang="en-US" b="0" i="0" dirty="0">
                <a:solidFill>
                  <a:schemeClr val="tx2"/>
                </a:solidFill>
                <a:effectLst/>
                <a:latin typeface="inter-regular"/>
              </a:rPr>
              <a:t>	(1, 3, x), (1, 6, x), (1, 7, x), (6, 6, x), (6, 7, x), (3, 8, a), (7, 8, a).</a:t>
            </a:r>
          </a:p>
          <a:p>
            <a:pPr algn="just"/>
            <a:r>
              <a:rPr lang="en-US" b="1" i="0" dirty="0">
                <a:solidFill>
                  <a:schemeClr val="accent3">
                    <a:lumMod val="40000"/>
                    <a:lumOff val="60000"/>
                  </a:schemeClr>
                </a:solidFill>
                <a:effectLst/>
                <a:latin typeface="inter-bold"/>
              </a:rPr>
              <a:t>All p-use some c-use coverage</a:t>
            </a:r>
            <a:endParaRPr lang="en-US" b="0" i="0" dirty="0">
              <a:solidFill>
                <a:schemeClr val="accent3">
                  <a:lumMod val="40000"/>
                  <a:lumOff val="60000"/>
                </a:schemeClr>
              </a:solidFill>
              <a:effectLst/>
              <a:latin typeface="inter-regular"/>
            </a:endParaRPr>
          </a:p>
          <a:p>
            <a:pPr marL="0" indent="0" algn="just">
              <a:buNone/>
            </a:pPr>
            <a:r>
              <a:rPr lang="en-US" b="0" i="0" dirty="0">
                <a:solidFill>
                  <a:schemeClr val="tx2"/>
                </a:solidFill>
                <a:effectLst/>
                <a:latin typeface="inter-regular"/>
              </a:rPr>
              <a:t>	(1, (2, f), x), (1, (2, t), x), (1, (4, t), x), (1, (4, f), x), (1, (5, t), x), (1, (5, f), x), (6, (5, f), x), (6, (5, t), x), (3, 8, a), (7, 8, a).</a:t>
            </a:r>
          </a:p>
          <a:p>
            <a:pPr marL="0" indent="0" algn="just">
              <a:buNone/>
            </a:pPr>
            <a:endParaRPr lang="en-US" b="0" i="0" dirty="0">
              <a:solidFill>
                <a:schemeClr val="tx2"/>
              </a:solidFill>
              <a:effectLst/>
              <a:latin typeface="inter-regular"/>
            </a:endParaRPr>
          </a:p>
          <a:p>
            <a:pPr marL="0" indent="0" algn="just">
              <a:buNone/>
            </a:pPr>
            <a:r>
              <a:rPr lang="en-US" b="0" i="0" dirty="0">
                <a:solidFill>
                  <a:schemeClr val="tx2"/>
                </a:solidFill>
                <a:effectLst/>
                <a:latin typeface="inter-regular"/>
              </a:rPr>
              <a:t>After collecting these groups, (By examining each point whether the variable is used at least once or not) tester can see all statements and variables are used. The statements and variables which are not used but exist in the code, get eliminated from the code.</a:t>
            </a:r>
          </a:p>
          <a:p>
            <a:pPr marL="0" indent="0">
              <a:buNone/>
            </a:pPr>
            <a:endParaRPr lang="en-US" dirty="0"/>
          </a:p>
        </p:txBody>
      </p:sp>
    </p:spTree>
    <p:extLst>
      <p:ext uri="{BB962C8B-B14F-4D97-AF65-F5344CB8AC3E}">
        <p14:creationId xmlns:p14="http://schemas.microsoft.com/office/powerpoint/2010/main" val="254913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0D89-40EC-2467-A007-F369986DE249}"/>
              </a:ext>
            </a:extLst>
          </p:cNvPr>
          <p:cNvSpPr>
            <a:spLocks noGrp="1"/>
          </p:cNvSpPr>
          <p:nvPr>
            <p:ph type="title"/>
          </p:nvPr>
        </p:nvSpPr>
        <p:spPr>
          <a:xfrm>
            <a:off x="1790700" y="2782486"/>
            <a:ext cx="8610600" cy="1293028"/>
          </a:xfrm>
        </p:spPr>
        <p:txBody>
          <a:bodyPr/>
          <a:lstStyle/>
          <a:p>
            <a:pPr algn="ctr"/>
            <a:r>
              <a:rPr lang="en-US" dirty="0"/>
              <a:t>The end</a:t>
            </a:r>
          </a:p>
        </p:txBody>
      </p:sp>
    </p:spTree>
    <p:extLst>
      <p:ext uri="{BB962C8B-B14F-4D97-AF65-F5344CB8AC3E}">
        <p14:creationId xmlns:p14="http://schemas.microsoft.com/office/powerpoint/2010/main" val="11549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0F88-178B-216E-1C4F-D3DA561CA77B}"/>
              </a:ext>
            </a:extLst>
          </p:cNvPr>
          <p:cNvSpPr>
            <a:spLocks noGrp="1"/>
          </p:cNvSpPr>
          <p:nvPr>
            <p:ph type="title"/>
          </p:nvPr>
        </p:nvSpPr>
        <p:spPr/>
        <p:txBody>
          <a:bodyPr/>
          <a:lstStyle/>
          <a:p>
            <a:r>
              <a:rPr lang="en-US" dirty="0"/>
              <a:t>What is inspection?</a:t>
            </a:r>
          </a:p>
        </p:txBody>
      </p:sp>
      <p:sp>
        <p:nvSpPr>
          <p:cNvPr id="3" name="Content Placeholder 2">
            <a:extLst>
              <a:ext uri="{FF2B5EF4-FFF2-40B4-BE49-F238E27FC236}">
                <a16:creationId xmlns:a16="http://schemas.microsoft.com/office/drawing/2014/main" id="{AD916004-E197-780A-B5F6-ADAB5C17E84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Software inspection involves people examining the source representation with the aim of discovering anomalies and defects.</a:t>
            </a:r>
          </a:p>
          <a:p>
            <a:pPr algn="just"/>
            <a:r>
              <a:rPr lang="en-US" dirty="0">
                <a:latin typeface="Times New Roman" panose="02020603050405020304" pitchFamily="18" charset="0"/>
                <a:cs typeface="Times New Roman" panose="02020603050405020304" pitchFamily="18" charset="0"/>
              </a:rPr>
              <a:t>An inspection does not require execution. A system so may be used before the implementation process. There may be applied to any representation of the system requirements, design, test data, configuration data, etc. They have been shown to be an effective technique for discovering program error. </a:t>
            </a:r>
          </a:p>
          <a:p>
            <a:pPr algn="just"/>
            <a:r>
              <a:rPr lang="en-US" dirty="0">
                <a:latin typeface="Times New Roman" panose="02020603050405020304" pitchFamily="18" charset="0"/>
                <a:cs typeface="Times New Roman" panose="02020603050405020304" pitchFamily="18" charset="0"/>
              </a:rPr>
              <a:t>The software inception is conducted only when the author, i.e. developer, has made sure that the code is ready for inspection. He decides it by performing some preliminary desk checking and walkthrough on the code. After passing through these review methods, the code is then sent for group inception.</a:t>
            </a:r>
          </a:p>
        </p:txBody>
      </p:sp>
    </p:spTree>
    <p:extLst>
      <p:ext uri="{BB962C8B-B14F-4D97-AF65-F5344CB8AC3E}">
        <p14:creationId xmlns:p14="http://schemas.microsoft.com/office/powerpoint/2010/main" val="169720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5EED-8281-061A-7021-E76E85B66CFA}"/>
              </a:ext>
            </a:extLst>
          </p:cNvPr>
          <p:cNvSpPr>
            <a:spLocks noGrp="1"/>
          </p:cNvSpPr>
          <p:nvPr>
            <p:ph type="title"/>
          </p:nvPr>
        </p:nvSpPr>
        <p:spPr/>
        <p:txBody>
          <a:bodyPr/>
          <a:lstStyle/>
          <a:p>
            <a:r>
              <a:rPr lang="en-US" dirty="0"/>
              <a:t>What is walkthrough?</a:t>
            </a:r>
          </a:p>
        </p:txBody>
      </p:sp>
      <p:sp>
        <p:nvSpPr>
          <p:cNvPr id="3" name="Content Placeholder 2">
            <a:extLst>
              <a:ext uri="{FF2B5EF4-FFF2-40B4-BE49-F238E27FC236}">
                <a16:creationId xmlns:a16="http://schemas.microsoft.com/office/drawing/2014/main" id="{6A84D038-C851-0666-4899-047EE300A2E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not a formal process/review</a:t>
            </a:r>
          </a:p>
          <a:p>
            <a:pPr algn="just"/>
            <a:r>
              <a:rPr lang="en-US" dirty="0">
                <a:latin typeface="Times New Roman" panose="02020603050405020304" pitchFamily="18" charset="0"/>
                <a:cs typeface="Times New Roman" panose="02020603050405020304" pitchFamily="18" charset="0"/>
              </a:rPr>
              <a:t>It is led by the authors</a:t>
            </a:r>
          </a:p>
          <a:p>
            <a:pPr algn="just"/>
            <a:r>
              <a:rPr lang="en-US" dirty="0">
                <a:latin typeface="Times New Roman" panose="02020603050405020304" pitchFamily="18" charset="0"/>
                <a:cs typeface="Times New Roman" panose="02020603050405020304" pitchFamily="18" charset="0"/>
              </a:rPr>
              <a:t>Author guide the participants through the document according to his or her thought process to achieve a common understanding and to gather feedback.</a:t>
            </a:r>
          </a:p>
          <a:p>
            <a:pPr algn="just"/>
            <a:r>
              <a:rPr lang="en-US" dirty="0">
                <a:latin typeface="Times New Roman" panose="02020603050405020304" pitchFamily="18" charset="0"/>
                <a:cs typeface="Times New Roman" panose="02020603050405020304" pitchFamily="18" charset="0"/>
              </a:rPr>
              <a:t>Useful for the people if they are not from the software discipline, who are not used to or cannot easily understand software development process.</a:t>
            </a:r>
          </a:p>
          <a:p>
            <a:pPr algn="just"/>
            <a:r>
              <a:rPr lang="en-US" dirty="0">
                <a:latin typeface="Times New Roman" panose="02020603050405020304" pitchFamily="18" charset="0"/>
                <a:cs typeface="Times New Roman" panose="02020603050405020304" pitchFamily="18" charset="0"/>
              </a:rPr>
              <a:t>Is especially useful for higher level documents like requirement specification, etc.</a:t>
            </a:r>
          </a:p>
        </p:txBody>
      </p:sp>
    </p:spTree>
    <p:extLst>
      <p:ext uri="{BB962C8B-B14F-4D97-AF65-F5344CB8AC3E}">
        <p14:creationId xmlns:p14="http://schemas.microsoft.com/office/powerpoint/2010/main" val="423325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A783-1224-3799-EED9-A91843AF9E68}"/>
              </a:ext>
            </a:extLst>
          </p:cNvPr>
          <p:cNvSpPr>
            <a:spLocks noGrp="1"/>
          </p:cNvSpPr>
          <p:nvPr>
            <p:ph type="title"/>
          </p:nvPr>
        </p:nvSpPr>
        <p:spPr/>
        <p:txBody>
          <a:bodyPr/>
          <a:lstStyle/>
          <a:p>
            <a:r>
              <a:rPr lang="en-US" dirty="0"/>
              <a:t>What is pair programming?</a:t>
            </a:r>
          </a:p>
        </p:txBody>
      </p:sp>
      <p:sp>
        <p:nvSpPr>
          <p:cNvPr id="3" name="Content Placeholder 2">
            <a:extLst>
              <a:ext uri="{FF2B5EF4-FFF2-40B4-BE49-F238E27FC236}">
                <a16:creationId xmlns:a16="http://schemas.microsoft.com/office/drawing/2014/main" id="{65A7B04C-BE53-3D08-964B-B15243469A5D}"/>
              </a:ext>
            </a:extLst>
          </p:cNvPr>
          <p:cNvSpPr>
            <a:spLocks noGrp="1"/>
          </p:cNvSpPr>
          <p:nvPr>
            <p:ph idx="1"/>
          </p:nvPr>
        </p:nvSpPr>
        <p:spPr>
          <a:xfrm>
            <a:off x="685800" y="1810140"/>
            <a:ext cx="10820400" cy="4408546"/>
          </a:xfrm>
        </p:spPr>
        <p:txBody>
          <a:bodyPr>
            <a:noAutofit/>
          </a:bodyPr>
          <a:lstStyle/>
          <a:p>
            <a:pPr algn="just"/>
            <a:r>
              <a:rPr lang="en-US" dirty="0">
                <a:latin typeface="Times New Roman" panose="02020603050405020304" pitchFamily="18" charset="0"/>
                <a:cs typeface="Times New Roman" panose="02020603050405020304" pitchFamily="18" charset="0"/>
              </a:rPr>
              <a:t>Pair programming is a development technique in which two programmers work together at single workstation. Person who writes code is called a driver and a person who observes and navigates each line of the code is called navigator. They may switch their role frequently. Sometimes pair programming is also known as pairing.</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b="1" u="sng" dirty="0">
                <a:solidFill>
                  <a:srgbClr val="FFFF00"/>
                </a:solidFill>
                <a:latin typeface="Times New Roman" panose="02020603050405020304" pitchFamily="18" charset="0"/>
                <a:cs typeface="Times New Roman" panose="02020603050405020304" pitchFamily="18" charset="0"/>
              </a:rPr>
              <a:t>Pairing Variations :</a:t>
            </a:r>
          </a:p>
          <a:p>
            <a:pPr marL="0" indent="0" algn="just">
              <a:buNone/>
            </a:pPr>
            <a:r>
              <a:rPr lang="en-US" dirty="0">
                <a:latin typeface="Times New Roman" panose="02020603050405020304" pitchFamily="18" charset="0"/>
                <a:cs typeface="Times New Roman" panose="02020603050405020304" pitchFamily="18" charset="0"/>
              </a:rPr>
              <a:t>There are three pairing variations –</a:t>
            </a:r>
          </a:p>
          <a:p>
            <a:pPr algn="just"/>
            <a:r>
              <a:rPr lang="en-US" dirty="0">
                <a:solidFill>
                  <a:schemeClr val="accent6">
                    <a:lumMod val="75000"/>
                  </a:schemeClr>
                </a:solidFill>
                <a:latin typeface="Times New Roman" panose="02020603050405020304" pitchFamily="18" charset="0"/>
                <a:cs typeface="Times New Roman" panose="02020603050405020304" pitchFamily="18" charset="0"/>
              </a:rPr>
              <a:t>Newbie-newbie</a:t>
            </a:r>
            <a:r>
              <a:rPr lang="en-US" dirty="0">
                <a:latin typeface="Times New Roman" panose="02020603050405020304" pitchFamily="18" charset="0"/>
                <a:cs typeface="Times New Roman" panose="02020603050405020304" pitchFamily="18" charset="0"/>
              </a:rPr>
              <a:t> pairing can sometimes give a great result. Because it is better than one solo newbie. But generally, this pair is rarely practiced.</a:t>
            </a:r>
          </a:p>
          <a:p>
            <a:pPr algn="just"/>
            <a:r>
              <a:rPr lang="en-US" dirty="0">
                <a:solidFill>
                  <a:schemeClr val="accent6">
                    <a:lumMod val="75000"/>
                  </a:schemeClr>
                </a:solidFill>
                <a:latin typeface="Times New Roman" panose="02020603050405020304" pitchFamily="18" charset="0"/>
                <a:cs typeface="Times New Roman" panose="02020603050405020304" pitchFamily="18" charset="0"/>
              </a:rPr>
              <a:t>Expert–newbie</a:t>
            </a:r>
            <a:r>
              <a:rPr lang="en-US" dirty="0">
                <a:latin typeface="Times New Roman" panose="02020603050405020304" pitchFamily="18" charset="0"/>
                <a:cs typeface="Times New Roman" panose="02020603050405020304" pitchFamily="18" charset="0"/>
              </a:rPr>
              <a:t> pairing gives significant results. In this pairing, a newbie can learn many things from expert, and expert gets a chance to share his knowledge with newbie.</a:t>
            </a:r>
          </a:p>
          <a:p>
            <a:pPr algn="just"/>
            <a:r>
              <a:rPr lang="en-US" dirty="0">
                <a:solidFill>
                  <a:schemeClr val="accent6">
                    <a:lumMod val="75000"/>
                  </a:schemeClr>
                </a:solidFill>
                <a:latin typeface="Times New Roman" panose="02020603050405020304" pitchFamily="18" charset="0"/>
                <a:cs typeface="Times New Roman" panose="02020603050405020304" pitchFamily="18" charset="0"/>
              </a:rPr>
              <a:t>Expert–expert</a:t>
            </a:r>
            <a:r>
              <a:rPr lang="en-US" dirty="0">
                <a:latin typeface="Times New Roman" panose="02020603050405020304" pitchFamily="18" charset="0"/>
                <a:cs typeface="Times New Roman" panose="02020603050405020304" pitchFamily="18" charset="0"/>
              </a:rPr>
              <a:t> pairing is a good choice for higher productivity as both of them would be expert, so they can work very efficiently.</a:t>
            </a:r>
          </a:p>
        </p:txBody>
      </p:sp>
    </p:spTree>
    <p:extLst>
      <p:ext uri="{BB962C8B-B14F-4D97-AF65-F5344CB8AC3E}">
        <p14:creationId xmlns:p14="http://schemas.microsoft.com/office/powerpoint/2010/main" val="10154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F2A5-32CF-D1BA-DCE0-7B0A332C2C84}"/>
              </a:ext>
            </a:extLst>
          </p:cNvPr>
          <p:cNvSpPr>
            <a:spLocks noGrp="1"/>
          </p:cNvSpPr>
          <p:nvPr>
            <p:ph type="title"/>
          </p:nvPr>
        </p:nvSpPr>
        <p:spPr/>
        <p:txBody>
          <a:bodyPr/>
          <a:lstStyle/>
          <a:p>
            <a:r>
              <a:rPr lang="en-US" dirty="0"/>
              <a:t>What is code review?</a:t>
            </a:r>
          </a:p>
        </p:txBody>
      </p:sp>
      <p:sp>
        <p:nvSpPr>
          <p:cNvPr id="3" name="Content Placeholder 2">
            <a:extLst>
              <a:ext uri="{FF2B5EF4-FFF2-40B4-BE49-F238E27FC236}">
                <a16:creationId xmlns:a16="http://schemas.microsoft.com/office/drawing/2014/main" id="{B2A2BD69-AA84-F59D-AAD1-6D5C266C4374}"/>
              </a:ext>
            </a:extLst>
          </p:cNvPr>
          <p:cNvSpPr>
            <a:spLocks noGrp="1"/>
          </p:cNvSpPr>
          <p:nvPr>
            <p:ph idx="1"/>
          </p:nvPr>
        </p:nvSpPr>
        <p:spPr>
          <a:xfrm>
            <a:off x="685800" y="2948473"/>
            <a:ext cx="10820400" cy="3270212"/>
          </a:xfrm>
        </p:spPr>
        <p:txBody>
          <a:bodyPr/>
          <a:lstStyle/>
          <a:p>
            <a:pPr algn="just"/>
            <a:r>
              <a:rPr lang="en-US" dirty="0">
                <a:latin typeface="Times New Roman" panose="02020603050405020304" pitchFamily="18" charset="0"/>
                <a:cs typeface="Times New Roman" panose="02020603050405020304" pitchFamily="18" charset="0"/>
              </a:rPr>
              <a:t>Code Review is the method of assuring the quality and relevance of Software. </a:t>
            </a:r>
          </a:p>
          <a:p>
            <a:pPr algn="just"/>
            <a:r>
              <a:rPr lang="en-US" dirty="0">
                <a:latin typeface="Times New Roman" panose="02020603050405020304" pitchFamily="18" charset="0"/>
                <a:cs typeface="Times New Roman" panose="02020603050405020304" pitchFamily="18" charset="0"/>
              </a:rPr>
              <a:t>Under this concept of Software testing, source code is being tested manually by the users.</a:t>
            </a:r>
          </a:p>
          <a:p>
            <a:pPr algn="just"/>
            <a:r>
              <a:rPr lang="en-US" dirty="0">
                <a:latin typeface="Times New Roman" panose="02020603050405020304" pitchFamily="18" charset="0"/>
                <a:cs typeface="Times New Roman" panose="02020603050405020304" pitchFamily="18" charset="0"/>
              </a:rPr>
              <a:t>Code review is an essential part of quality assurance. But if your team can't get together to review code, you'll be stuck with the same mistakes over and over again. </a:t>
            </a:r>
          </a:p>
          <a:p>
            <a:pPr algn="just"/>
            <a:r>
              <a:rPr lang="en-US" dirty="0">
                <a:latin typeface="Times New Roman" panose="02020603050405020304" pitchFamily="18" charset="0"/>
                <a:cs typeface="Times New Roman" panose="02020603050405020304" pitchFamily="18" charset="0"/>
              </a:rPr>
              <a:t>With the Code Review process, you can see what's wrong with your application before you release it to improve your development process.</a:t>
            </a:r>
          </a:p>
        </p:txBody>
      </p:sp>
    </p:spTree>
    <p:extLst>
      <p:ext uri="{BB962C8B-B14F-4D97-AF65-F5344CB8AC3E}">
        <p14:creationId xmlns:p14="http://schemas.microsoft.com/office/powerpoint/2010/main" val="173775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3251-0A77-19DC-3CA0-C19F192B91C7}"/>
              </a:ext>
            </a:extLst>
          </p:cNvPr>
          <p:cNvSpPr>
            <a:spLocks noGrp="1"/>
          </p:cNvSpPr>
          <p:nvPr>
            <p:ph type="title"/>
          </p:nvPr>
        </p:nvSpPr>
        <p:spPr/>
        <p:txBody>
          <a:bodyPr/>
          <a:lstStyle/>
          <a:p>
            <a:r>
              <a:rPr lang="en-US" dirty="0"/>
              <a:t>What is review testing?</a:t>
            </a:r>
          </a:p>
        </p:txBody>
      </p:sp>
      <p:sp>
        <p:nvSpPr>
          <p:cNvPr id="3" name="Content Placeholder 2">
            <a:extLst>
              <a:ext uri="{FF2B5EF4-FFF2-40B4-BE49-F238E27FC236}">
                <a16:creationId xmlns:a16="http://schemas.microsoft.com/office/drawing/2014/main" id="{1F3225A7-1FC1-8ED3-A621-1EA7010EABAA}"/>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A </a:t>
            </a:r>
            <a:r>
              <a:rPr lang="en-US" dirty="0">
                <a:solidFill>
                  <a:schemeClr val="accent3"/>
                </a:solidFill>
                <a:latin typeface="Times New Roman" panose="02020603050405020304" pitchFamily="18" charset="0"/>
                <a:cs typeface="Times New Roman" panose="02020603050405020304" pitchFamily="18" charset="0"/>
              </a:rPr>
              <a:t>review</a:t>
            </a:r>
            <a:r>
              <a:rPr lang="en-US" dirty="0">
                <a:latin typeface="Times New Roman" panose="02020603050405020304" pitchFamily="18" charset="0"/>
                <a:cs typeface="Times New Roman" panose="02020603050405020304" pitchFamily="18" charset="0"/>
              </a:rPr>
              <a:t> in a Static Testing is a process or meeting conducted to find the potential defects in the design of any program. Another significance of review is that all the team members get to know about the progress of the project and sometimes the diversity of thoughts may result in excellent suggestions. Documents are directly examined by people and discrepancies are sorted 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Reviews can further be classified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into four parts:</a:t>
            </a:r>
          </a:p>
          <a:p>
            <a:endParaRPr lang="en-US" dirty="0">
              <a:solidFill>
                <a:schemeClr val="accent6">
                  <a:lumMod val="60000"/>
                  <a:lumOff val="40000"/>
                </a:schemeClr>
              </a:solidFill>
              <a:latin typeface="Times New Roman" panose="02020603050405020304" pitchFamily="18" charset="0"/>
              <a:cs typeface="Times New Roman" panose="02020603050405020304" pitchFamily="18" charset="0"/>
            </a:endParaRP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Informal reviews</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Walkthroughs</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Technical review</a:t>
            </a:r>
          </a:p>
          <a:p>
            <a:pPr lvl="1"/>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Inspections</a:t>
            </a:r>
          </a:p>
        </p:txBody>
      </p:sp>
      <p:pic>
        <p:nvPicPr>
          <p:cNvPr id="5" name="Picture 4">
            <a:extLst>
              <a:ext uri="{FF2B5EF4-FFF2-40B4-BE49-F238E27FC236}">
                <a16:creationId xmlns:a16="http://schemas.microsoft.com/office/drawing/2014/main" id="{C9BBD951-AFF5-624D-58EF-E84E8765E639}"/>
              </a:ext>
            </a:extLst>
          </p:cNvPr>
          <p:cNvPicPr>
            <a:picLocks noChangeAspect="1"/>
          </p:cNvPicPr>
          <p:nvPr/>
        </p:nvPicPr>
        <p:blipFill>
          <a:blip r:embed="rId2"/>
          <a:stretch>
            <a:fillRect/>
          </a:stretch>
        </p:blipFill>
        <p:spPr>
          <a:xfrm>
            <a:off x="4686945" y="3429000"/>
            <a:ext cx="7505055" cy="3396343"/>
          </a:xfrm>
          <a:prstGeom prst="rect">
            <a:avLst/>
          </a:prstGeom>
        </p:spPr>
      </p:pic>
    </p:spTree>
    <p:extLst>
      <p:ext uri="{BB962C8B-B14F-4D97-AF65-F5344CB8AC3E}">
        <p14:creationId xmlns:p14="http://schemas.microsoft.com/office/powerpoint/2010/main" val="11745727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354</TotalTime>
  <Words>4541</Words>
  <Application>Microsoft Office PowerPoint</Application>
  <PresentationFormat>Widescreen</PresentationFormat>
  <Paragraphs>241</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Century Gothic</vt:lpstr>
      <vt:lpstr>erdana</vt:lpstr>
      <vt:lpstr>inter-bold</vt:lpstr>
      <vt:lpstr>inter-regular</vt:lpstr>
      <vt:lpstr>Times New Roman</vt:lpstr>
      <vt:lpstr>Vapor Trail</vt:lpstr>
      <vt:lpstr>Software Testing</vt:lpstr>
      <vt:lpstr>Chapter 4 – Static Testing</vt:lpstr>
      <vt:lpstr>What is static testing?</vt:lpstr>
      <vt:lpstr>Types of Static Testing</vt:lpstr>
      <vt:lpstr>What is inspection?</vt:lpstr>
      <vt:lpstr>What is walkthrough?</vt:lpstr>
      <vt:lpstr>What is pair programming?</vt:lpstr>
      <vt:lpstr>What is code review?</vt:lpstr>
      <vt:lpstr>What is review testing?</vt:lpstr>
      <vt:lpstr>Participants of Review Type Process</vt:lpstr>
      <vt:lpstr>Types of defects during static testing</vt:lpstr>
      <vt:lpstr>Reasons to perform static testing</vt:lpstr>
      <vt:lpstr>Tested items in static testing</vt:lpstr>
      <vt:lpstr>Ways to perform static testing</vt:lpstr>
      <vt:lpstr>Activities for static testing</vt:lpstr>
      <vt:lpstr>Static Testing Techniques</vt:lpstr>
      <vt:lpstr>Successful static testing process</vt:lpstr>
      <vt:lpstr>Static Analysis</vt:lpstr>
      <vt:lpstr>Static Analysis and review</vt:lpstr>
      <vt:lpstr>Defects from static testing</vt:lpstr>
      <vt:lpstr>1. The Compiler as a Static Analysis Tool</vt:lpstr>
      <vt:lpstr>2. Examination of Compliance to Conventions and Standards</vt:lpstr>
      <vt:lpstr>3. Execution of Data Flow Analysis</vt:lpstr>
      <vt:lpstr>Anomaly example:</vt:lpstr>
      <vt:lpstr>Anomalies which shows bug and should be avoided in the programs</vt:lpstr>
      <vt:lpstr>Anomaly Symbol</vt:lpstr>
      <vt:lpstr>Logical bugs are identified by Data Flow testing</vt:lpstr>
      <vt:lpstr>Why dft?</vt:lpstr>
      <vt:lpstr>4. Execution of Control Flow Analysis</vt:lpstr>
      <vt:lpstr>5. Determining Metrics</vt:lpstr>
      <vt:lpstr>Cyclomatic complexity examples:</vt:lpstr>
      <vt:lpstr>Data Flow Testing</vt:lpstr>
      <vt:lpstr>Example</vt:lpstr>
      <vt:lpstr>Major types of usage nodes</vt:lpstr>
      <vt:lpstr>Associations</vt:lpstr>
      <vt:lpstr>How to Make Associations</vt:lpstr>
      <vt:lpstr>How to Make Associations</vt:lpstr>
      <vt:lpstr>Definition</vt:lpstr>
      <vt:lpstr>Predicate use (p-use)</vt:lpstr>
      <vt:lpstr>Computation use (c-use)</vt:lpstr>
      <vt:lpstr>coverages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Sana Rizwan</dc:creator>
  <cp:lastModifiedBy>Sana Rizwan</cp:lastModifiedBy>
  <cp:revision>68</cp:revision>
  <dcterms:created xsi:type="dcterms:W3CDTF">2022-10-13T08:35:37Z</dcterms:created>
  <dcterms:modified xsi:type="dcterms:W3CDTF">2022-11-23T18:42:48Z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