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 id="286" r:id="rId30"/>
    <p:sldId id="287" r:id="rId31"/>
    <p:sldId id="288" r:id="rId32"/>
    <p:sldId id="289" r:id="rId33"/>
    <p:sldId id="290" r:id="rId34"/>
    <p:sldId id="283" r:id="rId35"/>
    <p:sldId id="284" r:id="rId36"/>
    <p:sldId id="285" r:id="rId37"/>
    <p:sldId id="28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10/13/2022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10/13/2022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10/13/2022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10/13/2022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10/13/2022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10/13/2022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10/13/2022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how-to-create-test-strategy-document.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Software Testing</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sz="4000" dirty="0"/>
              <a:t>Sana Rizwan</a:t>
            </a:r>
          </a:p>
          <a:p>
            <a:r>
              <a:rPr lang="en-US" sz="2000" dirty="0"/>
              <a:t>Assistant Professor</a:t>
            </a:r>
          </a:p>
          <a:p>
            <a:r>
              <a:rPr lang="en-US" sz="2000" dirty="0"/>
              <a:t>Department of Computer Science, CUI Lahore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072D-C278-4422-2EF9-2EFD7D1C8EC1}"/>
              </a:ext>
            </a:extLst>
          </p:cNvPr>
          <p:cNvSpPr>
            <a:spLocks noGrp="1"/>
          </p:cNvSpPr>
          <p:nvPr>
            <p:ph type="title"/>
          </p:nvPr>
        </p:nvSpPr>
        <p:spPr/>
        <p:txBody>
          <a:bodyPr/>
          <a:lstStyle/>
          <a:p>
            <a:r>
              <a:rPr lang="en-US" dirty="0"/>
              <a:t>Step 2.3) Document Risk &amp; Issues</a:t>
            </a:r>
          </a:p>
        </p:txBody>
      </p:sp>
      <p:sp>
        <p:nvSpPr>
          <p:cNvPr id="3" name="Content Placeholder 2">
            <a:extLst>
              <a:ext uri="{FF2B5EF4-FFF2-40B4-BE49-F238E27FC236}">
                <a16:creationId xmlns:a16="http://schemas.microsoft.com/office/drawing/2014/main" id="{5E93E577-730C-13E8-0DA6-B41642955191}"/>
              </a:ext>
            </a:extLst>
          </p:cNvPr>
          <p:cNvSpPr>
            <a:spLocks noGrp="1"/>
          </p:cNvSpPr>
          <p:nvPr>
            <p:ph idx="1"/>
          </p:nvPr>
        </p:nvSpPr>
        <p:spPr>
          <a:xfrm>
            <a:off x="685800" y="2194560"/>
            <a:ext cx="4484919" cy="4024125"/>
          </a:xfrm>
        </p:spPr>
        <p:txBody>
          <a:bodyPr/>
          <a:lstStyle/>
          <a:p>
            <a:r>
              <a:rPr lang="en-US" dirty="0">
                <a:latin typeface="Arial" panose="020B0604020202020204" pitchFamily="34" charset="0"/>
                <a:cs typeface="Arial" panose="020B0604020202020204" pitchFamily="34" charset="0"/>
              </a:rPr>
              <a:t>Risk is future’s uncertain event with a probability of occurrence and a potential for loss. When the risk actually happens, it becomes the ‘issue’.</a:t>
            </a:r>
          </a:p>
          <a:p>
            <a:endParaRPr 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260B56A1-4561-0577-A46C-8327BF112185}"/>
              </a:ext>
            </a:extLst>
          </p:cNvPr>
          <p:cNvGraphicFramePr>
            <a:graphicFrameLocks noGrp="1"/>
          </p:cNvGraphicFramePr>
          <p:nvPr>
            <p:extLst>
              <p:ext uri="{D42A27DB-BD31-4B8C-83A1-F6EECF244321}">
                <p14:modId xmlns:p14="http://schemas.microsoft.com/office/powerpoint/2010/main" val="698650913"/>
              </p:ext>
            </p:extLst>
          </p:nvPr>
        </p:nvGraphicFramePr>
        <p:xfrm>
          <a:off x="5710337" y="2194560"/>
          <a:ext cx="6464942" cy="4663440"/>
        </p:xfrm>
        <a:graphic>
          <a:graphicData uri="http://schemas.openxmlformats.org/drawingml/2006/table">
            <a:tbl>
              <a:tblPr firstRow="1" firstCol="1" bandRow="1">
                <a:tableStyleId>{5C22544A-7EE6-4342-B048-85BDC9FD1C3A}</a:tableStyleId>
              </a:tblPr>
              <a:tblGrid>
                <a:gridCol w="3232471">
                  <a:extLst>
                    <a:ext uri="{9D8B030D-6E8A-4147-A177-3AD203B41FA5}">
                      <a16:colId xmlns:a16="http://schemas.microsoft.com/office/drawing/2014/main" val="2562328674"/>
                    </a:ext>
                  </a:extLst>
                </a:gridCol>
                <a:gridCol w="3232471">
                  <a:extLst>
                    <a:ext uri="{9D8B030D-6E8A-4147-A177-3AD203B41FA5}">
                      <a16:colId xmlns:a16="http://schemas.microsoft.com/office/drawing/2014/main" val="2852528662"/>
                    </a:ext>
                  </a:extLst>
                </a:gridCol>
              </a:tblGrid>
              <a:tr h="421463">
                <a:tc>
                  <a:txBody>
                    <a:bodyPr/>
                    <a:lstStyle/>
                    <a:p>
                      <a:pPr marL="0" marR="0">
                        <a:lnSpc>
                          <a:spcPct val="107000"/>
                        </a:lnSpc>
                        <a:spcBef>
                          <a:spcPts val="0"/>
                        </a:spcBef>
                        <a:spcAft>
                          <a:spcPts val="800"/>
                        </a:spcAft>
                      </a:pPr>
                      <a:r>
                        <a:rPr lang="en-US" sz="135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350">
                          <a:effectLst/>
                        </a:rPr>
                        <a:t>Mitigation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55519248"/>
                  </a:ext>
                </a:extLst>
              </a:tr>
              <a:tr h="692570">
                <a:tc>
                  <a:txBody>
                    <a:bodyPr/>
                    <a:lstStyle/>
                    <a:p>
                      <a:pPr marL="0" marR="0">
                        <a:lnSpc>
                          <a:spcPct val="107000"/>
                        </a:lnSpc>
                        <a:spcBef>
                          <a:spcPts val="0"/>
                        </a:spcBef>
                        <a:spcAft>
                          <a:spcPts val="800"/>
                        </a:spcAft>
                      </a:pPr>
                      <a:r>
                        <a:rPr lang="en-US" sz="1350">
                          <a:effectLst/>
                        </a:rPr>
                        <a:t>Team member lack the required skills for website 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a:effectLst/>
                        </a:rPr>
                        <a:t>Plan training course to skill up your members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26613086"/>
                  </a:ext>
                </a:extLst>
              </a:tr>
              <a:tr h="819711">
                <a:tc>
                  <a:txBody>
                    <a:bodyPr/>
                    <a:lstStyle/>
                    <a:p>
                      <a:pPr marL="0" marR="0">
                        <a:lnSpc>
                          <a:spcPct val="107000"/>
                        </a:lnSpc>
                        <a:spcBef>
                          <a:spcPts val="0"/>
                        </a:spcBef>
                        <a:spcAft>
                          <a:spcPts val="0"/>
                        </a:spcAft>
                      </a:pPr>
                      <a:r>
                        <a:rPr lang="en-US" sz="1350">
                          <a:effectLst/>
                        </a:rPr>
                        <a:t>The project schedule is too tight; it’s hard to complete this project on time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a:effectLst/>
                        </a:rPr>
                        <a:t>Set Test Priority for each of the test activity.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41904295"/>
                  </a:ext>
                </a:extLst>
              </a:tr>
              <a:tr h="549773">
                <a:tc>
                  <a:txBody>
                    <a:bodyPr/>
                    <a:lstStyle/>
                    <a:p>
                      <a:pPr marL="0" marR="0">
                        <a:lnSpc>
                          <a:spcPct val="107000"/>
                        </a:lnSpc>
                        <a:spcBef>
                          <a:spcPts val="0"/>
                        </a:spcBef>
                        <a:spcAft>
                          <a:spcPts val="0"/>
                        </a:spcAft>
                      </a:pPr>
                      <a:r>
                        <a:rPr lang="en-US" sz="1350" dirty="0">
                          <a:effectLst/>
                        </a:rPr>
                        <a:t>Test Manager has poor management skill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a:effectLst/>
                        </a:rPr>
                        <a:t>Plan leadership training for manager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5135761"/>
                  </a:ext>
                </a:extLst>
              </a:tr>
              <a:tr h="819867">
                <a:tc>
                  <a:txBody>
                    <a:bodyPr/>
                    <a:lstStyle/>
                    <a:p>
                      <a:pPr marL="0" marR="0">
                        <a:lnSpc>
                          <a:spcPct val="107000"/>
                        </a:lnSpc>
                        <a:spcBef>
                          <a:spcPts val="0"/>
                        </a:spcBef>
                        <a:spcAft>
                          <a:spcPts val="0"/>
                        </a:spcAft>
                      </a:pPr>
                      <a:r>
                        <a:rPr lang="en-US" sz="1350">
                          <a:effectLst/>
                        </a:rPr>
                        <a:t>A lack of cooperation negatively affects your employees’ productivity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dirty="0">
                          <a:effectLst/>
                        </a:rPr>
                        <a:t>Encourage each team member in his task, and inspire them to greater efforts.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5227796"/>
                  </a:ext>
                </a:extLst>
              </a:tr>
              <a:tr h="1360056">
                <a:tc>
                  <a:txBody>
                    <a:bodyPr/>
                    <a:lstStyle/>
                    <a:p>
                      <a:pPr marL="0" marR="0">
                        <a:lnSpc>
                          <a:spcPct val="107000"/>
                        </a:lnSpc>
                        <a:spcBef>
                          <a:spcPts val="0"/>
                        </a:spcBef>
                        <a:spcAft>
                          <a:spcPts val="0"/>
                        </a:spcAft>
                      </a:pPr>
                      <a:r>
                        <a:rPr lang="en-US" sz="1350" dirty="0">
                          <a:effectLst/>
                        </a:rPr>
                        <a:t>Wrong budget estimate and cost overruns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dirty="0">
                          <a:effectLst/>
                        </a:rPr>
                        <a:t>Establish the scope before beginning work, pay a lot of attention to project planning and constantly track and measure the progress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00121662"/>
                  </a:ext>
                </a:extLst>
              </a:tr>
            </a:tbl>
          </a:graphicData>
        </a:graphic>
      </p:graphicFrame>
      <p:sp>
        <p:nvSpPr>
          <p:cNvPr id="5" name="Rectangle 1">
            <a:extLst>
              <a:ext uri="{FF2B5EF4-FFF2-40B4-BE49-F238E27FC236}">
                <a16:creationId xmlns:a16="http://schemas.microsoft.com/office/drawing/2014/main" id="{6D8567B9-7E99-EDCB-528F-E12F46D4E851}"/>
              </a:ext>
            </a:extLst>
          </p:cNvPr>
          <p:cNvSpPr>
            <a:spLocks noChangeArrowheads="1"/>
          </p:cNvSpPr>
          <p:nvPr/>
        </p:nvSpPr>
        <p:spPr bwMode="auto">
          <a:xfrm>
            <a:off x="999087" y="5023644"/>
            <a:ext cx="417163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accent3"/>
                </a:solidFill>
                <a:effectLst/>
                <a:latin typeface="Arial" panose="020B0604020202020204" pitchFamily="34" charset="0"/>
                <a:ea typeface="Times New Roman" panose="02020603050405020304" pitchFamily="18" charset="0"/>
                <a:cs typeface="Arial" panose="020B0604020202020204" pitchFamily="34" charset="0"/>
              </a:rPr>
              <a:t>In the QA Test Plan, you will document those risks</a:t>
            </a:r>
            <a:endParaRPr kumimoji="0" lang="en-US" altLang="en-US" sz="1800" b="0" i="0" u="none" strike="noStrike" cap="none" normalizeH="0" baseline="0" dirty="0">
              <a:ln>
                <a:noFill/>
              </a:ln>
              <a:solidFill>
                <a:schemeClr val="accent3"/>
              </a:solidFill>
              <a:effectLst/>
              <a:latin typeface="Arial" panose="020B0604020202020204" pitchFamily="34" charset="0"/>
            </a:endParaRPr>
          </a:p>
        </p:txBody>
      </p:sp>
    </p:spTree>
    <p:extLst>
      <p:ext uri="{BB962C8B-B14F-4D97-AF65-F5344CB8AC3E}">
        <p14:creationId xmlns:p14="http://schemas.microsoft.com/office/powerpoint/2010/main" val="399026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1736-BDDA-1CA7-6BB2-6A7EAC1C7683}"/>
              </a:ext>
            </a:extLst>
          </p:cNvPr>
          <p:cNvSpPr>
            <a:spLocks noGrp="1"/>
          </p:cNvSpPr>
          <p:nvPr>
            <p:ph type="title"/>
          </p:nvPr>
        </p:nvSpPr>
        <p:spPr>
          <a:xfrm>
            <a:off x="3231502" y="73908"/>
            <a:ext cx="8610600" cy="1293028"/>
          </a:xfrm>
        </p:spPr>
        <p:txBody>
          <a:bodyPr/>
          <a:lstStyle/>
          <a:p>
            <a:r>
              <a:rPr lang="en-US" dirty="0"/>
              <a:t>Step 2.4) Create Test Logistics</a:t>
            </a:r>
          </a:p>
        </p:txBody>
      </p:sp>
      <p:sp>
        <p:nvSpPr>
          <p:cNvPr id="3" name="Content Placeholder 2">
            <a:extLst>
              <a:ext uri="{FF2B5EF4-FFF2-40B4-BE49-F238E27FC236}">
                <a16:creationId xmlns:a16="http://schemas.microsoft.com/office/drawing/2014/main" id="{CBD8817E-888E-AF3E-9F25-BFA3E580FEE0}"/>
              </a:ext>
            </a:extLst>
          </p:cNvPr>
          <p:cNvSpPr>
            <a:spLocks noGrp="1"/>
          </p:cNvSpPr>
          <p:nvPr>
            <p:ph idx="1"/>
          </p:nvPr>
        </p:nvSpPr>
        <p:spPr>
          <a:xfrm>
            <a:off x="1021702" y="1366936"/>
            <a:ext cx="10820400" cy="4024125"/>
          </a:xfrm>
        </p:spPr>
        <p:txBody>
          <a:bodyPr>
            <a:noAutofit/>
          </a:bodyPr>
          <a:lstStyle/>
          <a:p>
            <a:r>
              <a:rPr lang="en-US" sz="1400" dirty="0">
                <a:latin typeface="Arial" panose="020B0604020202020204" pitchFamily="34" charset="0"/>
                <a:cs typeface="Arial" panose="020B0604020202020204" pitchFamily="34" charset="0"/>
              </a:rPr>
              <a:t>In Test Logistics, the Test Manager should answer the following questions:</a:t>
            </a:r>
          </a:p>
          <a:p>
            <a:pPr lvl="2"/>
            <a:r>
              <a:rPr lang="en-US" sz="1400" dirty="0">
                <a:solidFill>
                  <a:schemeClr val="accent3"/>
                </a:solidFill>
                <a:latin typeface="Arial" panose="020B0604020202020204" pitchFamily="34" charset="0"/>
                <a:cs typeface="Arial" panose="020B0604020202020204" pitchFamily="34" charset="0"/>
              </a:rPr>
              <a:t>Who will test?</a:t>
            </a:r>
          </a:p>
          <a:p>
            <a:pPr lvl="2"/>
            <a:r>
              <a:rPr lang="en-US" sz="1400" dirty="0">
                <a:solidFill>
                  <a:schemeClr val="accent3"/>
                </a:solidFill>
                <a:latin typeface="Arial" panose="020B0604020202020204" pitchFamily="34" charset="0"/>
                <a:cs typeface="Arial" panose="020B0604020202020204" pitchFamily="34" charset="0"/>
              </a:rPr>
              <a:t>When will the test occur?</a:t>
            </a:r>
          </a:p>
          <a:p>
            <a:pPr lvl="2"/>
            <a:r>
              <a:rPr lang="en-US" sz="1400" dirty="0">
                <a:solidFill>
                  <a:schemeClr val="accent3"/>
                </a:solidFill>
                <a:latin typeface="Arial" panose="020B0604020202020204" pitchFamily="34" charset="0"/>
                <a:cs typeface="Arial" panose="020B0604020202020204" pitchFamily="34" charset="0"/>
              </a:rPr>
              <a:t>Who will test?</a:t>
            </a:r>
          </a:p>
          <a:p>
            <a:pPr marL="0" indent="0">
              <a:buNone/>
            </a:pPr>
            <a:r>
              <a:rPr lang="en-US" sz="1400" dirty="0">
                <a:latin typeface="Arial" panose="020B0604020202020204" pitchFamily="34" charset="0"/>
                <a:cs typeface="Arial" panose="020B0604020202020204" pitchFamily="34" charset="0"/>
              </a:rPr>
              <a:t>You may not know exact names of the tester who will test, but the type of tester can be defined. To select the right member for specified task, you must consider if his skill is qualified for the task or not, also estimate the project budget. </a:t>
            </a:r>
          </a:p>
          <a:p>
            <a:pPr marL="0" indent="0">
              <a:buNone/>
            </a:pPr>
            <a:r>
              <a:rPr lang="en-US" sz="1400" dirty="0">
                <a:latin typeface="Arial" panose="020B0604020202020204" pitchFamily="34" charset="0"/>
                <a:cs typeface="Arial" panose="020B0604020202020204" pitchFamily="34" charset="0"/>
              </a:rPr>
              <a:t>Selecting wrong member for the task may cause the project to fail or delay.</a:t>
            </a:r>
          </a:p>
          <a:p>
            <a:pPr marL="0" indent="0">
              <a:buNone/>
            </a:pPr>
            <a:r>
              <a:rPr lang="en-US" sz="1400" dirty="0">
                <a:latin typeface="Arial" panose="020B0604020202020204" pitchFamily="34" charset="0"/>
                <a:cs typeface="Arial" panose="020B0604020202020204" pitchFamily="34" charset="0"/>
              </a:rPr>
              <a:t>Person having the following skills is most ideal for performing software testing:</a:t>
            </a:r>
          </a:p>
          <a:p>
            <a:pPr lvl="2"/>
            <a:r>
              <a:rPr lang="en-US" sz="1400" dirty="0">
                <a:solidFill>
                  <a:schemeClr val="accent3"/>
                </a:solidFill>
                <a:latin typeface="Arial" panose="020B0604020202020204" pitchFamily="34" charset="0"/>
                <a:cs typeface="Arial" panose="020B0604020202020204" pitchFamily="34" charset="0"/>
              </a:rPr>
              <a:t>Ability to understand customers point of view</a:t>
            </a:r>
          </a:p>
          <a:p>
            <a:pPr lvl="2"/>
            <a:r>
              <a:rPr lang="en-US" sz="1400" dirty="0">
                <a:solidFill>
                  <a:schemeClr val="accent3"/>
                </a:solidFill>
                <a:latin typeface="Arial" panose="020B0604020202020204" pitchFamily="34" charset="0"/>
                <a:cs typeface="Arial" panose="020B0604020202020204" pitchFamily="34" charset="0"/>
              </a:rPr>
              <a:t>Strong desire for quality</a:t>
            </a:r>
          </a:p>
          <a:p>
            <a:pPr lvl="2"/>
            <a:r>
              <a:rPr lang="en-US" sz="1400" dirty="0">
                <a:solidFill>
                  <a:schemeClr val="accent3"/>
                </a:solidFill>
                <a:latin typeface="Arial" panose="020B0604020202020204" pitchFamily="34" charset="0"/>
                <a:cs typeface="Arial" panose="020B0604020202020204" pitchFamily="34" charset="0"/>
              </a:rPr>
              <a:t>Attention to detail</a:t>
            </a:r>
          </a:p>
          <a:p>
            <a:pPr lvl="2"/>
            <a:r>
              <a:rPr lang="en-US" sz="1400" dirty="0">
                <a:solidFill>
                  <a:schemeClr val="accent3"/>
                </a:solidFill>
                <a:latin typeface="Arial" panose="020B0604020202020204" pitchFamily="34" charset="0"/>
                <a:cs typeface="Arial" panose="020B0604020202020204" pitchFamily="34" charset="0"/>
              </a:rPr>
              <a:t>Good cooperation</a:t>
            </a:r>
          </a:p>
          <a:p>
            <a:pPr marL="0" indent="0">
              <a:buNone/>
            </a:pPr>
            <a:r>
              <a:rPr lang="en-US" sz="1400" dirty="0">
                <a:latin typeface="Arial" panose="020B0604020202020204" pitchFamily="34" charset="0"/>
                <a:cs typeface="Arial" panose="020B0604020202020204" pitchFamily="34" charset="0"/>
              </a:rPr>
              <a:t>In your project, the member who will take in charge for the test execution is the tester. Base on the project budget, you can choose in-source or outsource member as the tester.</a:t>
            </a:r>
          </a:p>
          <a:p>
            <a:pPr lvl="2"/>
            <a:r>
              <a:rPr lang="en-US" sz="1400" dirty="0">
                <a:solidFill>
                  <a:schemeClr val="accent3"/>
                </a:solidFill>
                <a:latin typeface="Arial" panose="020B0604020202020204" pitchFamily="34" charset="0"/>
                <a:cs typeface="Arial" panose="020B0604020202020204" pitchFamily="34" charset="0"/>
              </a:rPr>
              <a:t>When will the test occur?</a:t>
            </a:r>
          </a:p>
          <a:p>
            <a:pPr marL="0" indent="0">
              <a:buNone/>
            </a:pPr>
            <a:r>
              <a:rPr lang="en-US" sz="1400" dirty="0">
                <a:latin typeface="Arial" panose="020B0604020202020204" pitchFamily="34" charset="0"/>
                <a:cs typeface="Arial" panose="020B0604020202020204" pitchFamily="34" charset="0"/>
              </a:rPr>
              <a:t>Test activities must be matched with associated development activities. You will start to test when you have all required items</a:t>
            </a:r>
          </a:p>
        </p:txBody>
      </p:sp>
      <p:pic>
        <p:nvPicPr>
          <p:cNvPr id="4" name="Picture 3">
            <a:extLst>
              <a:ext uri="{FF2B5EF4-FFF2-40B4-BE49-F238E27FC236}">
                <a16:creationId xmlns:a16="http://schemas.microsoft.com/office/drawing/2014/main" id="{3EDA462A-5A79-28DD-19C3-8626C5D5B2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539" y="5698784"/>
            <a:ext cx="8181586" cy="1113257"/>
          </a:xfrm>
          <a:prstGeom prst="rect">
            <a:avLst/>
          </a:prstGeom>
          <a:noFill/>
          <a:ln>
            <a:noFill/>
          </a:ln>
        </p:spPr>
      </p:pic>
    </p:spTree>
    <p:extLst>
      <p:ext uri="{BB962C8B-B14F-4D97-AF65-F5344CB8AC3E}">
        <p14:creationId xmlns:p14="http://schemas.microsoft.com/office/powerpoint/2010/main" val="18223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9CB3-013C-B436-D3B2-85FBB37031CA}"/>
              </a:ext>
            </a:extLst>
          </p:cNvPr>
          <p:cNvSpPr>
            <a:spLocks noGrp="1"/>
          </p:cNvSpPr>
          <p:nvPr>
            <p:ph type="title"/>
          </p:nvPr>
        </p:nvSpPr>
        <p:spPr/>
        <p:txBody>
          <a:bodyPr/>
          <a:lstStyle/>
          <a:p>
            <a:r>
              <a:rPr lang="en-US" dirty="0"/>
              <a:t>Step 3) Define Test Objective</a:t>
            </a:r>
          </a:p>
        </p:txBody>
      </p:sp>
      <p:sp>
        <p:nvSpPr>
          <p:cNvPr id="3" name="Content Placeholder 2">
            <a:extLst>
              <a:ext uri="{FF2B5EF4-FFF2-40B4-BE49-F238E27FC236}">
                <a16:creationId xmlns:a16="http://schemas.microsoft.com/office/drawing/2014/main" id="{9DC3C405-B92B-B528-9638-A7519F4DA122}"/>
              </a:ext>
            </a:extLst>
          </p:cNvPr>
          <p:cNvSpPr>
            <a:spLocks noGrp="1"/>
          </p:cNvSpPr>
          <p:nvPr>
            <p:ph idx="1"/>
          </p:nvPr>
        </p:nvSpPr>
        <p:spPr/>
        <p:txBody>
          <a:bodyPr>
            <a:normAutofit/>
          </a:bodyPr>
          <a:lstStyle/>
          <a:p>
            <a:r>
              <a:rPr lang="en-US" dirty="0"/>
              <a:t>Test Objective is the overall goal and achievement of the test execution. The objective of the testing is finding as many software defects as possible; ensure that the software under test is </a:t>
            </a:r>
            <a:r>
              <a:rPr lang="en-US" b="1" dirty="0">
                <a:solidFill>
                  <a:schemeClr val="accent4"/>
                </a:solidFill>
              </a:rPr>
              <a:t>bug free before release</a:t>
            </a:r>
            <a:r>
              <a:rPr lang="en-US" dirty="0"/>
              <a:t>.</a:t>
            </a:r>
          </a:p>
          <a:p>
            <a:pPr marL="0" indent="0">
              <a:buNone/>
            </a:pPr>
            <a:r>
              <a:rPr lang="en-US" dirty="0"/>
              <a:t>To define the test objectives, you should do 2 following steps</a:t>
            </a:r>
          </a:p>
          <a:p>
            <a:pPr marL="0" indent="0">
              <a:buNone/>
            </a:pPr>
            <a:r>
              <a:rPr lang="en-US" dirty="0"/>
              <a:t>1.	List all the software features (functionality, performance, GUI…) which may need to test.</a:t>
            </a:r>
          </a:p>
          <a:p>
            <a:pPr marL="457200" indent="-457200">
              <a:buAutoNum type="arabicPeriod" startAt="2"/>
            </a:pPr>
            <a:r>
              <a:rPr lang="en-US" dirty="0"/>
              <a:t>Define the target or the goal of the test based on above features</a:t>
            </a:r>
          </a:p>
          <a:p>
            <a:pPr marL="0" indent="0">
              <a:buNone/>
            </a:pPr>
            <a:r>
              <a:rPr lang="en-US" dirty="0"/>
              <a:t>You can choose the </a:t>
            </a:r>
            <a:r>
              <a:rPr lang="en-US" b="1" dirty="0">
                <a:solidFill>
                  <a:schemeClr val="accent3"/>
                </a:solidFill>
              </a:rPr>
              <a:t>‘TOP-DOWN’</a:t>
            </a:r>
            <a:r>
              <a:rPr lang="en-US" dirty="0"/>
              <a:t> method to find the website’s features which may need to test. In this method, you break down the application under test to </a:t>
            </a:r>
            <a:r>
              <a:rPr lang="en-US" dirty="0">
                <a:solidFill>
                  <a:schemeClr val="accent3"/>
                </a:solidFill>
              </a:rPr>
              <a:t>component</a:t>
            </a:r>
            <a:r>
              <a:rPr lang="en-US" dirty="0"/>
              <a:t> and </a:t>
            </a:r>
            <a:endParaRPr lang="en-US" dirty="0">
              <a:solidFill>
                <a:schemeClr val="accent3"/>
              </a:solidFill>
            </a:endParaRP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9831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B68E-55CE-30DD-EB58-E98ED183E1F2}"/>
              </a:ext>
            </a:extLst>
          </p:cNvPr>
          <p:cNvSpPr>
            <a:spLocks noGrp="1"/>
          </p:cNvSpPr>
          <p:nvPr>
            <p:ph type="title"/>
          </p:nvPr>
        </p:nvSpPr>
        <p:spPr>
          <a:xfrm>
            <a:off x="2895600" y="-7200"/>
            <a:ext cx="8610600" cy="1293028"/>
          </a:xfrm>
        </p:spPr>
        <p:txBody>
          <a:bodyPr/>
          <a:lstStyle/>
          <a:p>
            <a:r>
              <a:rPr lang="en-US" dirty="0"/>
              <a:t>Step 4) Define Test Criteria</a:t>
            </a:r>
          </a:p>
        </p:txBody>
      </p:sp>
      <p:sp>
        <p:nvSpPr>
          <p:cNvPr id="3" name="Content Placeholder 2">
            <a:extLst>
              <a:ext uri="{FF2B5EF4-FFF2-40B4-BE49-F238E27FC236}">
                <a16:creationId xmlns:a16="http://schemas.microsoft.com/office/drawing/2014/main" id="{564F37B3-61A3-30A5-C512-07E57E780654}"/>
              </a:ext>
            </a:extLst>
          </p:cNvPr>
          <p:cNvSpPr>
            <a:spLocks noGrp="1"/>
          </p:cNvSpPr>
          <p:nvPr>
            <p:ph idx="1"/>
          </p:nvPr>
        </p:nvSpPr>
        <p:spPr>
          <a:xfrm>
            <a:off x="93306" y="1380931"/>
            <a:ext cx="11943184" cy="5299787"/>
          </a:xfrm>
        </p:spPr>
        <p:txBody>
          <a:bodyPr>
            <a:normAutofit fontScale="77500" lnSpcReduction="20000"/>
          </a:bodyPr>
          <a:lstStyle/>
          <a:p>
            <a:pPr marL="0" indent="0">
              <a:buNone/>
            </a:pPr>
            <a:r>
              <a:rPr lang="en-US" dirty="0">
                <a:latin typeface="Arial" panose="020B0604020202020204" pitchFamily="34" charset="0"/>
                <a:cs typeface="Arial" panose="020B0604020202020204" pitchFamily="34" charset="0"/>
              </a:rPr>
              <a:t>Test Criteria is a standard or rule on which a test procedure or test judgment can be based. There’re 4 types of test criteria as following</a:t>
            </a:r>
          </a:p>
          <a:p>
            <a:r>
              <a:rPr lang="en-US" b="1" u="sng" dirty="0">
                <a:solidFill>
                  <a:schemeClr val="accent3"/>
                </a:solidFill>
                <a:latin typeface="Arial" panose="020B0604020202020204" pitchFamily="34" charset="0"/>
                <a:cs typeface="Arial" panose="020B0604020202020204" pitchFamily="34" charset="0"/>
              </a:rPr>
              <a:t>Entry criteria:</a:t>
            </a:r>
          </a:p>
          <a:p>
            <a:pPr marL="0" indent="0">
              <a:buNone/>
            </a:pPr>
            <a:r>
              <a:rPr lang="en-US" dirty="0">
                <a:latin typeface="Arial" panose="020B0604020202020204" pitchFamily="34" charset="0"/>
                <a:cs typeface="Arial" panose="020B0604020202020204" pitchFamily="34" charset="0"/>
              </a:rPr>
              <a:t>A set of  guidelines used to determine whether a system under test is ready to move or enter a particular phase of testing.</a:t>
            </a:r>
          </a:p>
          <a:p>
            <a:pPr marL="0" indent="0">
              <a:buNone/>
            </a:pP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:We can start System testing once the code has passed unit testing.</a:t>
            </a:r>
          </a:p>
          <a:p>
            <a:endParaRPr lang="en-US" dirty="0">
              <a:latin typeface="Arial" panose="020B0604020202020204" pitchFamily="34" charset="0"/>
              <a:cs typeface="Arial" panose="020B0604020202020204" pitchFamily="34" charset="0"/>
            </a:endParaRPr>
          </a:p>
          <a:p>
            <a:r>
              <a:rPr lang="en-US" b="1" u="sng" dirty="0">
                <a:solidFill>
                  <a:schemeClr val="accent3"/>
                </a:solidFill>
                <a:latin typeface="Arial" panose="020B0604020202020204" pitchFamily="34" charset="0"/>
                <a:cs typeface="Arial" panose="020B0604020202020204" pitchFamily="34" charset="0"/>
              </a:rPr>
              <a:t>Exit criteria:</a:t>
            </a:r>
          </a:p>
          <a:p>
            <a:pPr marL="0" indent="0">
              <a:buNone/>
            </a:pPr>
            <a:r>
              <a:rPr lang="en-US" dirty="0">
                <a:latin typeface="Arial" panose="020B0604020202020204" pitchFamily="34" charset="0"/>
                <a:cs typeface="Arial" panose="020B0604020202020204" pitchFamily="34" charset="0"/>
              </a:rPr>
              <a:t>A set of  guidelines used to determine whether a system under test is ready to exit a particular phase of testing. When exit criteria is met, either the system under test moves on to the next test phase or the test project is considered complete.</a:t>
            </a:r>
          </a:p>
          <a:p>
            <a:endParaRPr lang="en-US" dirty="0">
              <a:latin typeface="Arial" panose="020B0604020202020204" pitchFamily="34" charset="0"/>
              <a:cs typeface="Arial" panose="020B0604020202020204" pitchFamily="34" charset="0"/>
            </a:endParaRPr>
          </a:p>
          <a:p>
            <a:r>
              <a:rPr lang="en-US" b="1" u="sng" dirty="0">
                <a:solidFill>
                  <a:schemeClr val="accent3"/>
                </a:solidFill>
                <a:latin typeface="Arial" panose="020B0604020202020204" pitchFamily="34" charset="0"/>
                <a:cs typeface="Arial" panose="020B0604020202020204" pitchFamily="34" charset="0"/>
              </a:rPr>
              <a:t>Suspension Criteria:</a:t>
            </a:r>
          </a:p>
          <a:p>
            <a:pPr marL="0" indent="0">
              <a:buNone/>
            </a:pPr>
            <a:r>
              <a:rPr lang="en-US" dirty="0">
                <a:latin typeface="Arial" panose="020B0604020202020204" pitchFamily="34" charset="0"/>
                <a:cs typeface="Arial" panose="020B0604020202020204" pitchFamily="34" charset="0"/>
              </a:rPr>
              <a:t>The testing process is suspended when no further testing is feasible. It can happen due to several reasons like the system under test repeatedly fails or crashes (due to defect).</a:t>
            </a:r>
          </a:p>
          <a:p>
            <a:endParaRPr lang="en-US" dirty="0">
              <a:latin typeface="Arial" panose="020B0604020202020204" pitchFamily="34" charset="0"/>
              <a:cs typeface="Arial" panose="020B0604020202020204" pitchFamily="34" charset="0"/>
            </a:endParaRPr>
          </a:p>
          <a:p>
            <a:r>
              <a:rPr lang="en-US" b="1" u="sng" dirty="0">
                <a:solidFill>
                  <a:schemeClr val="accent3"/>
                </a:solidFill>
                <a:latin typeface="Arial" panose="020B0604020202020204" pitchFamily="34" charset="0"/>
                <a:cs typeface="Arial" panose="020B0604020202020204" pitchFamily="34" charset="0"/>
              </a:rPr>
              <a:t>Resumption Criteria:</a:t>
            </a:r>
          </a:p>
          <a:p>
            <a:pPr marL="0" indent="0">
              <a:buNone/>
            </a:pPr>
            <a:r>
              <a:rPr lang="en-US" dirty="0">
                <a:latin typeface="Arial" panose="020B0604020202020204" pitchFamily="34" charset="0"/>
                <a:cs typeface="Arial" panose="020B0604020202020204" pitchFamily="34" charset="0"/>
              </a:rPr>
              <a:t>When the defect is fixed  and testing can be resumed , is known as resumption criteria.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criteria’s are normally mentioned in the test plan which helps to save the project time and cost.</a:t>
            </a:r>
          </a:p>
        </p:txBody>
      </p:sp>
    </p:spTree>
    <p:extLst>
      <p:ext uri="{BB962C8B-B14F-4D97-AF65-F5344CB8AC3E}">
        <p14:creationId xmlns:p14="http://schemas.microsoft.com/office/powerpoint/2010/main" val="278635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B7CD-F7B9-A278-2EB4-E6BE2954E0AA}"/>
              </a:ext>
            </a:extLst>
          </p:cNvPr>
          <p:cNvSpPr>
            <a:spLocks noGrp="1"/>
          </p:cNvSpPr>
          <p:nvPr>
            <p:ph type="title"/>
          </p:nvPr>
        </p:nvSpPr>
        <p:spPr/>
        <p:txBody>
          <a:bodyPr/>
          <a:lstStyle/>
          <a:p>
            <a:r>
              <a:rPr lang="en-US" dirty="0"/>
              <a:t>Suspension Criteria Example</a:t>
            </a:r>
          </a:p>
        </p:txBody>
      </p:sp>
      <p:sp>
        <p:nvSpPr>
          <p:cNvPr id="6" name="Rectangle 5">
            <a:extLst>
              <a:ext uri="{FF2B5EF4-FFF2-40B4-BE49-F238E27FC236}">
                <a16:creationId xmlns:a16="http://schemas.microsoft.com/office/drawing/2014/main" id="{0DA546B9-477E-35AD-C6F7-5366A78B5BC5}"/>
              </a:ext>
            </a:extLst>
          </p:cNvPr>
          <p:cNvSpPr>
            <a:spLocks noChangeArrowheads="1"/>
          </p:cNvSpPr>
          <p:nvPr/>
        </p:nvSpPr>
        <p:spPr bwMode="auto">
          <a:xfrm>
            <a:off x="5234472" y="2171030"/>
            <a:ext cx="62717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Test Plan Example: If your team members report that there are </a:t>
            </a:r>
            <a:r>
              <a:rPr kumimoji="0" lang="en-US" altLang="en-US"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40%</a:t>
            </a:r>
            <a:r>
              <a:rPr kumimoji="0" lang="en-US" altLang="en-US"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of test cases failed, you should </a:t>
            </a:r>
            <a:r>
              <a:rPr kumimoji="0" lang="en-US" altLang="en-US" b="1"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suspend</a:t>
            </a:r>
            <a:r>
              <a:rPr kumimoji="0" lang="en-US" altLang="en-US" b="0" i="0" u="none" strike="noStrike" cap="none" normalizeH="0" baseline="0" dirty="0">
                <a:ln>
                  <a:noFill/>
                </a:ln>
                <a:solidFill>
                  <a:schemeClr val="tx2"/>
                </a:solidFill>
                <a:effectLst/>
                <a:latin typeface="Arial" panose="020B0604020202020204" pitchFamily="34" charset="0"/>
                <a:ea typeface="Times New Roman" panose="02020603050405020304" pitchFamily="18" charset="0"/>
                <a:cs typeface="Arial" panose="020B0604020202020204" pitchFamily="34" charset="0"/>
              </a:rPr>
              <a:t> testing until the development team fixes all the failed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2"/>
              </a:solidFill>
              <a:effectLst/>
              <a:latin typeface="Arial" panose="020B0604020202020204" pitchFamily="34" charset="0"/>
              <a:cs typeface="Arial" panose="020B0604020202020204" pitchFamily="34" charset="0"/>
            </a:endParaRPr>
          </a:p>
        </p:txBody>
      </p:sp>
      <p:pic>
        <p:nvPicPr>
          <p:cNvPr id="2052" name="Picture 13" descr="Diagram&#10;&#10;Description automatically generated">
            <a:extLst>
              <a:ext uri="{FF2B5EF4-FFF2-40B4-BE49-F238E27FC236}">
                <a16:creationId xmlns:a16="http://schemas.microsoft.com/office/drawing/2014/main" id="{1A43F3C9-A51B-3BB4-5A93-BCE8D3A24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1"/>
            <a:ext cx="4960938" cy="4648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A04E0C-EF47-4A0C-20D0-EC456C7307A7}"/>
              </a:ext>
            </a:extLst>
          </p:cNvPr>
          <p:cNvSpPr>
            <a:spLocks noChangeArrowheads="1"/>
          </p:cNvSpPr>
          <p:nvPr/>
        </p:nvSpPr>
        <p:spPr bwMode="auto">
          <a:xfrm>
            <a:off x="0" y="6705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466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9B9762-D8DB-2D76-497C-B2BB6E52728C}"/>
              </a:ext>
            </a:extLst>
          </p:cNvPr>
          <p:cNvPicPr>
            <a:picLocks noChangeAspect="1"/>
          </p:cNvPicPr>
          <p:nvPr/>
        </p:nvPicPr>
        <p:blipFill rotWithShape="1">
          <a:blip r:embed="rId2">
            <a:alphaModFix amt="30000"/>
            <a:extLst>
              <a:ext uri="{28A0092B-C50C-407E-A947-70E740481C1C}">
                <a14:useLocalDpi xmlns:a14="http://schemas.microsoft.com/office/drawing/2010/main" val="0"/>
              </a:ext>
            </a:extLst>
          </a:blip>
          <a:srcRect r="7110" b="-1"/>
          <a:stretch/>
        </p:blipFill>
        <p:spPr bwMode="auto">
          <a:xfrm>
            <a:off x="20" y="10"/>
            <a:ext cx="12191980" cy="6857990"/>
          </a:xfrm>
          <a:prstGeom prst="rect">
            <a:avLst/>
          </a:prstGeom>
          <a:noFill/>
        </p:spPr>
      </p:pic>
      <p:sp>
        <p:nvSpPr>
          <p:cNvPr id="2" name="Title 1">
            <a:extLst>
              <a:ext uri="{FF2B5EF4-FFF2-40B4-BE49-F238E27FC236}">
                <a16:creationId xmlns:a16="http://schemas.microsoft.com/office/drawing/2014/main" id="{D099F882-B2F9-E2DC-B2FF-CE96FD5415FC}"/>
              </a:ext>
            </a:extLst>
          </p:cNvPr>
          <p:cNvSpPr>
            <a:spLocks noGrp="1"/>
          </p:cNvSpPr>
          <p:nvPr>
            <p:ph type="title"/>
          </p:nvPr>
        </p:nvSpPr>
        <p:spPr>
          <a:xfrm>
            <a:off x="2895600" y="764373"/>
            <a:ext cx="8610600" cy="1293028"/>
          </a:xfrm>
        </p:spPr>
        <p:txBody>
          <a:bodyPr>
            <a:normAutofit/>
          </a:bodyPr>
          <a:lstStyle/>
          <a:p>
            <a:r>
              <a:rPr lang="en-US" dirty="0"/>
              <a:t>Exit criteria example</a:t>
            </a:r>
          </a:p>
        </p:txBody>
      </p:sp>
      <p:sp>
        <p:nvSpPr>
          <p:cNvPr id="3" name="Content Placeholder 2">
            <a:extLst>
              <a:ext uri="{FF2B5EF4-FFF2-40B4-BE49-F238E27FC236}">
                <a16:creationId xmlns:a16="http://schemas.microsoft.com/office/drawing/2014/main" id="{92725427-3D83-F552-A697-D08AAE97CC1C}"/>
              </a:ext>
            </a:extLst>
          </p:cNvPr>
          <p:cNvSpPr>
            <a:spLocks noGrp="1"/>
          </p:cNvSpPr>
          <p:nvPr>
            <p:ph idx="1"/>
          </p:nvPr>
        </p:nvSpPr>
        <p:spPr>
          <a:xfrm>
            <a:off x="685800" y="2194561"/>
            <a:ext cx="10820400" cy="3120390"/>
          </a:xfrm>
        </p:spPr>
        <p:txBody>
          <a:bodyPr>
            <a:noAutofit/>
          </a:bodyPr>
          <a:lstStyle/>
          <a:p>
            <a:pPr marL="0" marR="0">
              <a:spcBef>
                <a:spcPts val="0"/>
              </a:spcBef>
            </a:pPr>
            <a:r>
              <a:rPr lang="en-US" sz="1600" dirty="0">
                <a:effectLst/>
                <a:latin typeface="Arial" panose="020B0604020202020204" pitchFamily="34" charset="0"/>
                <a:ea typeface="Times New Roman" panose="02020603050405020304" pitchFamily="18" charset="0"/>
                <a:cs typeface="Arial" panose="020B0604020202020204" pitchFamily="34" charset="0"/>
              </a:rPr>
              <a:t>Example: </a:t>
            </a:r>
            <a:r>
              <a:rPr lang="en-US" sz="1600" b="1" dirty="0">
                <a:effectLst/>
                <a:latin typeface="Arial" panose="020B0604020202020204" pitchFamily="34" charset="0"/>
                <a:ea typeface="Times New Roman" panose="02020603050405020304" pitchFamily="18" charset="0"/>
                <a:cs typeface="Arial" panose="020B0604020202020204" pitchFamily="34" charset="0"/>
              </a:rPr>
              <a:t>95%</a:t>
            </a:r>
            <a:r>
              <a:rPr lang="en-US" sz="1600" dirty="0">
                <a:effectLst/>
                <a:latin typeface="Arial" panose="020B0604020202020204" pitchFamily="34" charset="0"/>
                <a:ea typeface="Times New Roman" panose="02020603050405020304" pitchFamily="18" charset="0"/>
                <a:cs typeface="Arial" panose="020B0604020202020204" pitchFamily="34" charset="0"/>
              </a:rPr>
              <a:t> of all critical test cases must pass. Some methods of defining exit criteria are by specifying a targeted </a:t>
            </a:r>
            <a:r>
              <a:rPr lang="en-US" sz="1600" b="1" dirty="0">
                <a:effectLst/>
                <a:latin typeface="Arial" panose="020B0604020202020204" pitchFamily="34" charset="0"/>
                <a:ea typeface="Times New Roman" panose="02020603050405020304" pitchFamily="18" charset="0"/>
                <a:cs typeface="Arial" panose="020B0604020202020204" pitchFamily="34" charset="0"/>
              </a:rPr>
              <a:t>run rate</a:t>
            </a:r>
            <a:r>
              <a:rPr lang="en-US" sz="1600" dirty="0">
                <a:effectLst/>
                <a:latin typeface="Arial" panose="020B0604020202020204" pitchFamily="34" charset="0"/>
                <a:ea typeface="Times New Roman" panose="02020603050405020304" pitchFamily="18" charset="0"/>
                <a:cs typeface="Arial" panose="020B0604020202020204" pitchFamily="34" charset="0"/>
              </a:rPr>
              <a:t> and </a:t>
            </a:r>
            <a:r>
              <a:rPr lang="en-US" sz="1600" b="1" dirty="0">
                <a:effectLst/>
                <a:latin typeface="Arial" panose="020B0604020202020204" pitchFamily="34" charset="0"/>
                <a:ea typeface="Times New Roman" panose="02020603050405020304" pitchFamily="18" charset="0"/>
                <a:cs typeface="Arial" panose="020B0604020202020204" pitchFamily="34" charset="0"/>
              </a:rPr>
              <a:t>pass rate</a:t>
            </a:r>
            <a:r>
              <a:rPr lang="en-US" sz="1600"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Bef>
                <a:spcPts val="0"/>
              </a:spcBef>
              <a:spcAft>
                <a:spcPts val="800"/>
              </a:spcAft>
              <a:buSzPts val="1000"/>
              <a:buFont typeface="Symbol" panose="05050102010706020507" pitchFamily="18" charset="2"/>
              <a:buChar char=""/>
              <a:tabLst>
                <a:tab pos="457200" algn="l"/>
              </a:tabLs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spcBef>
                <a:spcPts val="0"/>
              </a:spcBef>
              <a:spcAft>
                <a:spcPts val="800"/>
              </a:spcAft>
              <a:buSzPts val="1000"/>
              <a:buFont typeface="Symbol" panose="05050102010706020507" pitchFamily="18" charset="2"/>
              <a:buChar char=""/>
              <a:tabLst>
                <a:tab pos="457200" algn="l"/>
              </a:tabLst>
            </a:pPr>
            <a:r>
              <a:rPr lang="en-US" sz="1600"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Run rate is ratio between </a:t>
            </a:r>
            <a:r>
              <a:rPr lang="en-US" sz="1600" b="1"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number test cases executed/total test cases</a:t>
            </a:r>
            <a:r>
              <a:rPr lang="en-US" sz="1600"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of test specification. For example, the test specification has total 120 TCs, but the tester only executed 100 TCs, So the run rate is 100/120 = 0.83 (83%)</a:t>
            </a:r>
          </a:p>
          <a:p>
            <a:pPr marL="800100" lvl="1" indent="-342900">
              <a:spcBef>
                <a:spcPts val="0"/>
              </a:spcBef>
              <a:spcAft>
                <a:spcPts val="800"/>
              </a:spcAft>
              <a:buSzPts val="1000"/>
              <a:buFont typeface="Symbol" panose="05050102010706020507" pitchFamily="18" charset="2"/>
              <a:buChar char=""/>
              <a:tabLst>
                <a:tab pos="457200" algn="l"/>
              </a:tabLst>
            </a:pPr>
            <a:r>
              <a:rPr lang="en-US" sz="1600"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Pass rate is ratio between </a:t>
            </a:r>
            <a:r>
              <a:rPr lang="en-US" sz="1600" b="1"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numbers test cases passed / test cases executed</a:t>
            </a:r>
            <a:r>
              <a:rPr lang="en-US" sz="1600" dirty="0">
                <a:solidFill>
                  <a:schemeClr val="accent5">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For example, in above 100 TCs executed, there’re 80 TCs that passed, so the pass rate is 80/100 = 0.8 (80%)</a:t>
            </a:r>
          </a:p>
          <a:p>
            <a:pPr marL="0" marR="0" indent="0">
              <a:spcBef>
                <a:spcPts val="0"/>
              </a:spcBef>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This data can be retrieved in Test Metric documents.</a:t>
            </a:r>
          </a:p>
          <a:p>
            <a:pPr marL="800100" lvl="1" indent="-342900">
              <a:spcBef>
                <a:spcPts val="0"/>
              </a:spcBef>
              <a:spcAft>
                <a:spcPts val="800"/>
              </a:spcAft>
              <a:buSzPts val="1000"/>
              <a:buFont typeface="Symbol" panose="05050102010706020507" pitchFamily="18" charset="2"/>
              <a:buChar char=""/>
              <a:tabLst>
                <a:tab pos="457200" algn="l"/>
              </a:tabLst>
            </a:pPr>
            <a:r>
              <a:rPr lang="en-US" sz="1600" b="1"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Run</a:t>
            </a:r>
            <a:r>
              <a:rPr lang="en-US" sz="16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rate is mandatory to be </a:t>
            </a:r>
            <a:r>
              <a:rPr lang="en-US" sz="1600" b="1"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100% </a:t>
            </a:r>
            <a:r>
              <a:rPr lang="en-US" sz="16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unless a clear reason is given.</a:t>
            </a:r>
          </a:p>
          <a:p>
            <a:pPr marL="800100" lvl="1" indent="-342900">
              <a:spcBef>
                <a:spcPts val="0"/>
              </a:spcBef>
              <a:spcAft>
                <a:spcPts val="800"/>
              </a:spcAft>
              <a:buSzPts val="1000"/>
              <a:buFont typeface="Symbol" panose="05050102010706020507" pitchFamily="18" charset="2"/>
              <a:buChar char=""/>
              <a:tabLst>
                <a:tab pos="457200" algn="l"/>
              </a:tabLst>
            </a:pPr>
            <a:r>
              <a:rPr lang="en-US" sz="1600" b="1"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Pass</a:t>
            </a:r>
            <a:r>
              <a:rPr lang="en-US" sz="16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rate is dependent on project scope, but </a:t>
            </a:r>
            <a:r>
              <a:rPr lang="en-US" sz="1600" b="1"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achieving high pass rate</a:t>
            </a:r>
            <a:r>
              <a:rPr lang="en-US" sz="16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is a goal.</a:t>
            </a:r>
          </a:p>
          <a:p>
            <a:pPr marL="0" marR="0" indent="0">
              <a:spcBef>
                <a:spcPts val="0"/>
              </a:spcBef>
              <a:buNone/>
            </a:pPr>
            <a:r>
              <a:rPr lang="en-US" sz="1600" b="1" dirty="0">
                <a:effectLst/>
                <a:latin typeface="Arial" panose="020B0604020202020204" pitchFamily="34" charset="0"/>
                <a:ea typeface="Times New Roman" panose="02020603050405020304" pitchFamily="18" charset="0"/>
                <a:cs typeface="Arial" panose="020B0604020202020204" pitchFamily="34" charset="0"/>
              </a:rPr>
              <a:t>Test Plan </a:t>
            </a:r>
            <a:r>
              <a:rPr lang="en-US" sz="1600" b="1" dirty="0" err="1">
                <a:effectLst/>
                <a:latin typeface="Arial" panose="020B0604020202020204" pitchFamily="34" charset="0"/>
                <a:ea typeface="Times New Roman" panose="02020603050405020304" pitchFamily="18" charset="0"/>
                <a:cs typeface="Arial" panose="020B0604020202020204" pitchFamily="34" charset="0"/>
              </a:rPr>
              <a:t>Example:</a:t>
            </a:r>
            <a:r>
              <a:rPr lang="en-US" sz="1600" dirty="0" err="1">
                <a:effectLst/>
                <a:latin typeface="Arial" panose="020B0604020202020204" pitchFamily="34" charset="0"/>
                <a:ea typeface="Times New Roman" panose="02020603050405020304" pitchFamily="18" charset="0"/>
                <a:cs typeface="Arial" panose="020B0604020202020204" pitchFamily="34" charset="0"/>
              </a:rPr>
              <a:t>Your</a:t>
            </a:r>
            <a:r>
              <a:rPr lang="en-US" sz="1600" dirty="0">
                <a:effectLst/>
                <a:latin typeface="Arial" panose="020B0604020202020204" pitchFamily="34" charset="0"/>
                <a:ea typeface="Times New Roman" panose="02020603050405020304" pitchFamily="18" charset="0"/>
                <a:cs typeface="Arial" panose="020B0604020202020204" pitchFamily="34" charset="0"/>
              </a:rPr>
              <a:t> Team has already done the test executions. They report the test result to you, and they want you to confirm the </a:t>
            </a:r>
            <a:r>
              <a:rPr lang="en-US" sz="1600" b="1" dirty="0">
                <a:effectLst/>
                <a:latin typeface="Arial" panose="020B0604020202020204" pitchFamily="34" charset="0"/>
                <a:ea typeface="Times New Roman" panose="02020603050405020304" pitchFamily="18" charset="0"/>
                <a:cs typeface="Arial" panose="020B0604020202020204" pitchFamily="34" charset="0"/>
              </a:rPr>
              <a:t>Exit Criteria.</a:t>
            </a:r>
          </a:p>
          <a:p>
            <a:pPr marL="0" marR="0" indent="0">
              <a:spcBef>
                <a:spcPts val="0"/>
              </a:spcBef>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In above case, the Run rate is mandatory is 100%, but the test team only completed 90% of test cases. It means the Run rate is not satisfied, so do NOT confirm the Exit Criteria</a:t>
            </a:r>
          </a:p>
        </p:txBody>
      </p:sp>
    </p:spTree>
    <p:extLst>
      <p:ext uri="{BB962C8B-B14F-4D97-AF65-F5344CB8AC3E}">
        <p14:creationId xmlns:p14="http://schemas.microsoft.com/office/powerpoint/2010/main" val="72729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DC71-54E4-1A6A-2F5A-1788E53B0983}"/>
              </a:ext>
            </a:extLst>
          </p:cNvPr>
          <p:cNvSpPr>
            <a:spLocks noGrp="1"/>
          </p:cNvSpPr>
          <p:nvPr>
            <p:ph type="title"/>
          </p:nvPr>
        </p:nvSpPr>
        <p:spPr/>
        <p:txBody>
          <a:bodyPr/>
          <a:lstStyle/>
          <a:p>
            <a:r>
              <a:rPr lang="en-US" dirty="0"/>
              <a:t>Step 5) Resource Planning</a:t>
            </a:r>
          </a:p>
        </p:txBody>
      </p:sp>
      <p:sp>
        <p:nvSpPr>
          <p:cNvPr id="3" name="Content Placeholder 2">
            <a:extLst>
              <a:ext uri="{FF2B5EF4-FFF2-40B4-BE49-F238E27FC236}">
                <a16:creationId xmlns:a16="http://schemas.microsoft.com/office/drawing/2014/main" id="{3C287ABF-557D-F3DD-026F-2740EE1BD63A}"/>
              </a:ext>
            </a:extLst>
          </p:cNvPr>
          <p:cNvSpPr>
            <a:spLocks noGrp="1"/>
          </p:cNvSpPr>
          <p:nvPr>
            <p:ph idx="1"/>
          </p:nvPr>
        </p:nvSpPr>
        <p:spPr/>
        <p:txBody>
          <a:bodyPr/>
          <a:lstStyle/>
          <a:p>
            <a:r>
              <a:rPr lang="en-US" dirty="0"/>
              <a:t>Resource plan is a detailed summary of all types of resources required to complete project task. Resource could be human, equipment and materials needed to complete a project</a:t>
            </a:r>
          </a:p>
          <a:p>
            <a:r>
              <a:rPr lang="en-US" dirty="0"/>
              <a:t>The resource planning is important factor of the test planning because helps in determining the number of resources (employee, equipment…) to be used for the project. Therefore, the Test Manager can make the correct schedule &amp; estimation for the project.</a:t>
            </a:r>
          </a:p>
          <a:p>
            <a:pPr marL="0" indent="0">
              <a:buNone/>
            </a:pPr>
            <a:endParaRPr lang="en-US" dirty="0"/>
          </a:p>
        </p:txBody>
      </p:sp>
    </p:spTree>
    <p:extLst>
      <p:ext uri="{BB962C8B-B14F-4D97-AF65-F5344CB8AC3E}">
        <p14:creationId xmlns:p14="http://schemas.microsoft.com/office/powerpoint/2010/main" val="33041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ECE8-83C7-EE33-A3E6-D1FF8DA35012}"/>
              </a:ext>
            </a:extLst>
          </p:cNvPr>
          <p:cNvSpPr>
            <a:spLocks noGrp="1"/>
          </p:cNvSpPr>
          <p:nvPr>
            <p:ph type="title"/>
          </p:nvPr>
        </p:nvSpPr>
        <p:spPr>
          <a:xfrm>
            <a:off x="5524500" y="23812"/>
            <a:ext cx="5238750" cy="1762126"/>
          </a:xfrm>
        </p:spPr>
        <p:txBody>
          <a:bodyPr/>
          <a:lstStyle/>
          <a:p>
            <a:r>
              <a:rPr lang="en-US" dirty="0"/>
              <a:t>Human Resource EXAMPLE</a:t>
            </a:r>
          </a:p>
        </p:txBody>
      </p:sp>
      <p:sp>
        <p:nvSpPr>
          <p:cNvPr id="5" name="Rectangle 1">
            <a:extLst>
              <a:ext uri="{FF2B5EF4-FFF2-40B4-BE49-F238E27FC236}">
                <a16:creationId xmlns:a16="http://schemas.microsoft.com/office/drawing/2014/main" id="{FCE2CAEA-0A97-92D1-4968-0B80D77FC5D8}"/>
              </a:ext>
            </a:extLst>
          </p:cNvPr>
          <p:cNvSpPr>
            <a:spLocks noChangeArrowheads="1"/>
          </p:cNvSpPr>
          <p:nvPr/>
        </p:nvSpPr>
        <p:spPr bwMode="auto">
          <a:xfrm>
            <a:off x="-5070659" y="-1962559"/>
            <a:ext cx="384513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The following table represents various members in your project team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718D3243-AE99-B509-CE34-BF014DB452E1}"/>
              </a:ext>
            </a:extLst>
          </p:cNvPr>
          <p:cNvGraphicFramePr>
            <a:graphicFrameLocks noGrp="1"/>
          </p:cNvGraphicFramePr>
          <p:nvPr>
            <p:extLst>
              <p:ext uri="{D42A27DB-BD31-4B8C-83A1-F6EECF244321}">
                <p14:modId xmlns:p14="http://schemas.microsoft.com/office/powerpoint/2010/main" val="3940373544"/>
              </p:ext>
            </p:extLst>
          </p:nvPr>
        </p:nvGraphicFramePr>
        <p:xfrm>
          <a:off x="0" y="1499321"/>
          <a:ext cx="5848351" cy="4815755"/>
        </p:xfrm>
        <a:graphic>
          <a:graphicData uri="http://schemas.openxmlformats.org/drawingml/2006/table">
            <a:tbl>
              <a:tblPr firstRow="1" firstCol="1" bandRow="1">
                <a:tableStyleId>{5C22544A-7EE6-4342-B048-85BDC9FD1C3A}</a:tableStyleId>
              </a:tblPr>
              <a:tblGrid>
                <a:gridCol w="808974">
                  <a:extLst>
                    <a:ext uri="{9D8B030D-6E8A-4147-A177-3AD203B41FA5}">
                      <a16:colId xmlns:a16="http://schemas.microsoft.com/office/drawing/2014/main" val="3813591307"/>
                    </a:ext>
                  </a:extLst>
                </a:gridCol>
                <a:gridCol w="1409926">
                  <a:extLst>
                    <a:ext uri="{9D8B030D-6E8A-4147-A177-3AD203B41FA5}">
                      <a16:colId xmlns:a16="http://schemas.microsoft.com/office/drawing/2014/main" val="1351340248"/>
                    </a:ext>
                  </a:extLst>
                </a:gridCol>
                <a:gridCol w="3629451">
                  <a:extLst>
                    <a:ext uri="{9D8B030D-6E8A-4147-A177-3AD203B41FA5}">
                      <a16:colId xmlns:a16="http://schemas.microsoft.com/office/drawing/2014/main" val="3290911868"/>
                    </a:ext>
                  </a:extLst>
                </a:gridCol>
              </a:tblGrid>
              <a:tr h="569238">
                <a:tc>
                  <a:txBody>
                    <a:bodyPr/>
                    <a:lstStyle/>
                    <a:p>
                      <a:pPr marL="0" marR="0">
                        <a:lnSpc>
                          <a:spcPct val="107000"/>
                        </a:lnSpc>
                        <a:spcBef>
                          <a:spcPts val="0"/>
                        </a:spcBef>
                        <a:spcAft>
                          <a:spcPts val="800"/>
                        </a:spcAft>
                      </a:pPr>
                      <a:r>
                        <a:rPr lang="en-US" sz="1100">
                          <a:effectLst/>
                          <a:latin typeface="Arial" panose="020B0604020202020204" pitchFamily="34" charset="0"/>
                          <a:cs typeface="Arial" panose="020B0604020202020204" pitchFamily="34" charset="0"/>
                        </a:rPr>
                        <a:t>No.</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6924" marR="6924" marT="6924" marB="6924" anchor="ctr"/>
                </a:tc>
                <a:tc>
                  <a:txBody>
                    <a:bodyPr/>
                    <a:lstStyle/>
                    <a:p>
                      <a:pPr marL="0" marR="0">
                        <a:lnSpc>
                          <a:spcPct val="107000"/>
                        </a:lnSpc>
                        <a:spcBef>
                          <a:spcPts val="0"/>
                        </a:spcBef>
                        <a:spcAft>
                          <a:spcPts val="800"/>
                        </a:spcAft>
                      </a:pPr>
                      <a:r>
                        <a:rPr lang="en-US" sz="1100" dirty="0">
                          <a:effectLst/>
                          <a:latin typeface="Arial" panose="020B0604020202020204" pitchFamily="34" charset="0"/>
                          <a:cs typeface="Arial" panose="020B0604020202020204" pitchFamily="34" charset="0"/>
                        </a:rPr>
                        <a:t>Member</a:t>
                      </a:r>
                      <a:endParaRPr lang="en-US" sz="1100" dirty="0">
                        <a:effectLst/>
                        <a:latin typeface="Arial" panose="020B0604020202020204" pitchFamily="34" charset="0"/>
                        <a:ea typeface="Calibri" panose="020F0502020204030204" pitchFamily="34" charset="0"/>
                        <a:cs typeface="Arial" panose="020B0604020202020204" pitchFamily="34" charset="0"/>
                      </a:endParaRPr>
                    </a:p>
                  </a:txBody>
                  <a:tcPr marL="6924" marR="6924" marT="6924" marB="6924" anchor="ctr"/>
                </a:tc>
                <a:tc>
                  <a:txBody>
                    <a:bodyPr/>
                    <a:lstStyle/>
                    <a:p>
                      <a:pPr marL="0" marR="0">
                        <a:lnSpc>
                          <a:spcPct val="107000"/>
                        </a:lnSpc>
                        <a:spcBef>
                          <a:spcPts val="0"/>
                        </a:spcBef>
                        <a:spcAft>
                          <a:spcPts val="800"/>
                        </a:spcAft>
                      </a:pPr>
                      <a:r>
                        <a:rPr lang="en-US" sz="1100">
                          <a:effectLst/>
                          <a:latin typeface="Arial" panose="020B0604020202020204" pitchFamily="34" charset="0"/>
                          <a:cs typeface="Arial" panose="020B0604020202020204" pitchFamily="34" charset="0"/>
                        </a:rPr>
                        <a:t>Tasks</a:t>
                      </a:r>
                      <a:endParaRPr lang="en-US" sz="1100">
                        <a:effectLst/>
                        <a:latin typeface="Arial" panose="020B0604020202020204" pitchFamily="34" charset="0"/>
                        <a:ea typeface="Calibri" panose="020F0502020204030204" pitchFamily="34" charset="0"/>
                        <a:cs typeface="Arial" panose="020B0604020202020204" pitchFamily="34" charset="0"/>
                      </a:endParaRPr>
                    </a:p>
                  </a:txBody>
                  <a:tcPr marL="6924" marR="6924" marT="6924" marB="6924" anchor="ctr"/>
                </a:tc>
                <a:extLst>
                  <a:ext uri="{0D108BD9-81ED-4DB2-BD59-A6C34878D82A}">
                    <a16:rowId xmlns:a16="http://schemas.microsoft.com/office/drawing/2014/main" val="1188913312"/>
                  </a:ext>
                </a:extLst>
              </a:tr>
              <a:tr h="631383">
                <a:tc>
                  <a:txBody>
                    <a:bodyPr/>
                    <a:lstStyle/>
                    <a:p>
                      <a:pPr marL="0" marR="0" algn="ctr">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1.</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tc>
                  <a:txBody>
                    <a:bodyPr/>
                    <a:lstStyle/>
                    <a:p>
                      <a:pPr marL="0" marR="0">
                        <a:lnSpc>
                          <a:spcPct val="107000"/>
                        </a:lnSpc>
                        <a:spcBef>
                          <a:spcPts val="0"/>
                        </a:spcBef>
                        <a:spcAft>
                          <a:spcPts val="0"/>
                        </a:spcAft>
                      </a:pPr>
                      <a:r>
                        <a:rPr lang="en-US" sz="1100">
                          <a:effectLst/>
                          <a:latin typeface="Arial" panose="020B0604020202020204" pitchFamily="34" charset="0"/>
                          <a:cs typeface="Arial" panose="020B0604020202020204" pitchFamily="34" charset="0"/>
                        </a:rPr>
                        <a:t>Test Manager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tc>
                  <a:txBody>
                    <a:bodyPr/>
                    <a:lstStyle/>
                    <a:p>
                      <a:pPr marL="0" marR="0">
                        <a:lnSpc>
                          <a:spcPct val="107000"/>
                        </a:lnSpc>
                        <a:spcBef>
                          <a:spcPts val="0"/>
                        </a:spcBef>
                      </a:pPr>
                      <a:r>
                        <a:rPr lang="en-US" sz="1100">
                          <a:effectLst/>
                          <a:latin typeface="Arial" panose="020B0604020202020204" pitchFamily="34" charset="0"/>
                          <a:cs typeface="Arial" panose="020B0604020202020204" pitchFamily="34" charset="0"/>
                        </a:rPr>
                        <a:t>Manage the whole project</a:t>
                      </a:r>
                    </a:p>
                    <a:p>
                      <a:pPr marL="0" marR="0">
                        <a:lnSpc>
                          <a:spcPct val="107000"/>
                        </a:lnSpc>
                        <a:spcBef>
                          <a:spcPts val="0"/>
                        </a:spcBef>
                      </a:pPr>
                      <a:r>
                        <a:rPr lang="en-US" sz="1100">
                          <a:effectLst/>
                          <a:latin typeface="Arial" panose="020B0604020202020204" pitchFamily="34" charset="0"/>
                          <a:cs typeface="Arial" panose="020B0604020202020204" pitchFamily="34" charset="0"/>
                        </a:rPr>
                        <a:t>Define project directions</a:t>
                      </a:r>
                    </a:p>
                    <a:p>
                      <a:pPr marL="0" marR="0">
                        <a:lnSpc>
                          <a:spcPct val="107000"/>
                        </a:lnSpc>
                        <a:spcBef>
                          <a:spcPts val="0"/>
                        </a:spcBef>
                        <a:spcAft>
                          <a:spcPts val="0"/>
                        </a:spcAft>
                      </a:pPr>
                      <a:r>
                        <a:rPr lang="en-US" sz="1100">
                          <a:effectLst/>
                          <a:latin typeface="Arial" panose="020B0604020202020204" pitchFamily="34" charset="0"/>
                          <a:cs typeface="Arial" panose="020B0604020202020204" pitchFamily="34" charset="0"/>
                        </a:rPr>
                        <a:t>Acquire appropriate resources</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extLst>
                  <a:ext uri="{0D108BD9-81ED-4DB2-BD59-A6C34878D82A}">
                    <a16:rowId xmlns:a16="http://schemas.microsoft.com/office/drawing/2014/main" val="3419229372"/>
                  </a:ext>
                </a:extLst>
              </a:tr>
              <a:tr h="3193887">
                <a:tc>
                  <a:txBody>
                    <a:bodyPr/>
                    <a:lstStyle/>
                    <a:p>
                      <a:pPr marL="0" marR="0" algn="ctr">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2.</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tc>
                  <a:txBody>
                    <a:bodyPr/>
                    <a:lstStyle/>
                    <a:p>
                      <a:pPr marL="0" marR="0">
                        <a:lnSpc>
                          <a:spcPct val="107000"/>
                        </a:lnSpc>
                        <a:spcBef>
                          <a:spcPts val="0"/>
                        </a:spcBef>
                        <a:spcAft>
                          <a:spcPts val="0"/>
                        </a:spcAft>
                      </a:pPr>
                      <a:r>
                        <a:rPr lang="en-US" sz="1100">
                          <a:effectLst/>
                          <a:latin typeface="Arial" panose="020B0604020202020204" pitchFamily="34" charset="0"/>
                          <a:cs typeface="Arial" panose="020B0604020202020204" pitchFamily="34" charset="0"/>
                        </a:rPr>
                        <a:t>Tester</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tc>
                  <a:txBody>
                    <a:bodyPr/>
                    <a:lstStyle/>
                    <a:p>
                      <a:pPr marL="0" marR="0">
                        <a:lnSpc>
                          <a:spcPct val="107000"/>
                        </a:lnSpc>
                        <a:spcBef>
                          <a:spcPts val="0"/>
                        </a:spcBef>
                      </a:pPr>
                      <a:r>
                        <a:rPr lang="en-US" sz="1100" dirty="0">
                          <a:effectLst/>
                          <a:latin typeface="Arial" panose="020B0604020202020204" pitchFamily="34" charset="0"/>
                          <a:cs typeface="Arial" panose="020B0604020202020204" pitchFamily="34" charset="0"/>
                        </a:rPr>
                        <a:t>Identifying and describing appropriate test techniques/tools/automation architecture</a:t>
                      </a:r>
                    </a:p>
                    <a:p>
                      <a:pPr marL="0" marR="0">
                        <a:lnSpc>
                          <a:spcPct val="107000"/>
                        </a:lnSpc>
                        <a:spcBef>
                          <a:spcPts val="0"/>
                        </a:spcBef>
                      </a:pPr>
                      <a:r>
                        <a:rPr lang="en-US" sz="1100" dirty="0">
                          <a:effectLst/>
                          <a:latin typeface="Arial" panose="020B0604020202020204" pitchFamily="34" charset="0"/>
                          <a:cs typeface="Arial" panose="020B0604020202020204" pitchFamily="34" charset="0"/>
                        </a:rPr>
                        <a:t>Verify and assess the Test Approach</a:t>
                      </a:r>
                    </a:p>
                    <a:p>
                      <a:pPr marL="0" marR="0">
                        <a:lnSpc>
                          <a:spcPct val="107000"/>
                        </a:lnSpc>
                        <a:spcBef>
                          <a:spcPts val="0"/>
                        </a:spcBef>
                      </a:pPr>
                      <a:r>
                        <a:rPr lang="en-US" sz="1100" dirty="0">
                          <a:effectLst/>
                          <a:latin typeface="Arial" panose="020B0604020202020204" pitchFamily="34" charset="0"/>
                          <a:cs typeface="Arial" panose="020B0604020202020204" pitchFamily="34" charset="0"/>
                        </a:rPr>
                        <a:t>Execute the tests, Log results, Report the defects.</a:t>
                      </a:r>
                    </a:p>
                    <a:p>
                      <a:pPr marL="0" marR="0">
                        <a:lnSpc>
                          <a:spcPct val="107000"/>
                        </a:lnSpc>
                        <a:spcBef>
                          <a:spcPts val="0"/>
                        </a:spcBef>
                      </a:pPr>
                      <a:r>
                        <a:rPr lang="en-US" sz="1100" dirty="0">
                          <a:effectLst/>
                          <a:latin typeface="Arial" panose="020B0604020202020204" pitchFamily="34" charset="0"/>
                          <a:cs typeface="Arial" panose="020B0604020202020204" pitchFamily="34" charset="0"/>
                        </a:rPr>
                        <a:t>Tester could be in-sourced or out-sourced members, base on the project budget</a:t>
                      </a:r>
                    </a:p>
                    <a:p>
                      <a:pPr marL="0" marR="0">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For the task which required low skill, I recommend you choose outsourced members to save project cost.</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extLst>
                  <a:ext uri="{0D108BD9-81ED-4DB2-BD59-A6C34878D82A}">
                    <a16:rowId xmlns:a16="http://schemas.microsoft.com/office/drawing/2014/main" val="1518693676"/>
                  </a:ext>
                </a:extLst>
              </a:tr>
              <a:tr h="421247">
                <a:tc>
                  <a:txBody>
                    <a:bodyPr/>
                    <a:lstStyle/>
                    <a:p>
                      <a:pPr marL="0" marR="0" algn="ctr">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3.</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tc>
                  <a:txBody>
                    <a:bodyPr/>
                    <a:lstStyle/>
                    <a:p>
                      <a:pPr marL="0" marR="0">
                        <a:lnSpc>
                          <a:spcPct val="107000"/>
                        </a:lnSpc>
                        <a:spcBef>
                          <a:spcPts val="0"/>
                        </a:spcBef>
                        <a:spcAft>
                          <a:spcPts val="0"/>
                        </a:spcAft>
                      </a:pPr>
                      <a:r>
                        <a:rPr lang="en-US" sz="1100">
                          <a:effectLst/>
                          <a:latin typeface="Arial" panose="020B0604020202020204" pitchFamily="34" charset="0"/>
                          <a:cs typeface="Arial" panose="020B0604020202020204" pitchFamily="34" charset="0"/>
                        </a:rPr>
                        <a:t>Developer in Test</a:t>
                      </a:r>
                      <a:endParaRPr lang="en-US" sz="110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tc>
                  <a:txBody>
                    <a:bodyPr/>
                    <a:lstStyle/>
                    <a:p>
                      <a:pPr marL="0" marR="0">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Implement the test cases, test program, test suite etc.</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txBody>
                  <a:tcPr marL="6924" marR="6924" marT="6924" marB="6924" anchor="ctr"/>
                </a:tc>
                <a:extLst>
                  <a:ext uri="{0D108BD9-81ED-4DB2-BD59-A6C34878D82A}">
                    <a16:rowId xmlns:a16="http://schemas.microsoft.com/office/drawing/2014/main" val="1516275817"/>
                  </a:ext>
                </a:extLst>
              </a:tr>
            </a:tbl>
          </a:graphicData>
        </a:graphic>
      </p:graphicFrame>
      <p:graphicFrame>
        <p:nvGraphicFramePr>
          <p:cNvPr id="10" name="Table 9">
            <a:extLst>
              <a:ext uri="{FF2B5EF4-FFF2-40B4-BE49-F238E27FC236}">
                <a16:creationId xmlns:a16="http://schemas.microsoft.com/office/drawing/2014/main" id="{953E25E0-F0FD-DCE1-510B-3729F556CB8D}"/>
              </a:ext>
            </a:extLst>
          </p:cNvPr>
          <p:cNvGraphicFramePr>
            <a:graphicFrameLocks noGrp="1"/>
          </p:cNvGraphicFramePr>
          <p:nvPr>
            <p:extLst>
              <p:ext uri="{D42A27DB-BD31-4B8C-83A1-F6EECF244321}">
                <p14:modId xmlns:p14="http://schemas.microsoft.com/office/powerpoint/2010/main" val="3117175082"/>
              </p:ext>
            </p:extLst>
          </p:nvPr>
        </p:nvGraphicFramePr>
        <p:xfrm>
          <a:off x="6096000" y="1499321"/>
          <a:ext cx="5948996" cy="1971154"/>
        </p:xfrm>
        <a:graphic>
          <a:graphicData uri="http://schemas.openxmlformats.org/drawingml/2006/table">
            <a:tbl>
              <a:tblPr firstRow="1" firstCol="1" bandRow="1">
                <a:tableStyleId>{5C22544A-7EE6-4342-B048-85BDC9FD1C3A}</a:tableStyleId>
              </a:tblPr>
              <a:tblGrid>
                <a:gridCol w="543975">
                  <a:extLst>
                    <a:ext uri="{9D8B030D-6E8A-4147-A177-3AD203B41FA5}">
                      <a16:colId xmlns:a16="http://schemas.microsoft.com/office/drawing/2014/main" val="300645906"/>
                    </a:ext>
                  </a:extLst>
                </a:gridCol>
                <a:gridCol w="1870495">
                  <a:extLst>
                    <a:ext uri="{9D8B030D-6E8A-4147-A177-3AD203B41FA5}">
                      <a16:colId xmlns:a16="http://schemas.microsoft.com/office/drawing/2014/main" val="2711856327"/>
                    </a:ext>
                  </a:extLst>
                </a:gridCol>
                <a:gridCol w="3534526">
                  <a:extLst>
                    <a:ext uri="{9D8B030D-6E8A-4147-A177-3AD203B41FA5}">
                      <a16:colId xmlns:a16="http://schemas.microsoft.com/office/drawing/2014/main" val="2377594752"/>
                    </a:ext>
                  </a:extLst>
                </a:gridCol>
              </a:tblGrid>
              <a:tr h="1230442">
                <a:tc>
                  <a:txBody>
                    <a:bodyPr/>
                    <a:lstStyle/>
                    <a:p>
                      <a:pPr marL="0" marR="0" algn="ctr">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4.</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Test Administrator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07000"/>
                        </a:lnSpc>
                        <a:spcBef>
                          <a:spcPts val="0"/>
                        </a:spcBef>
                      </a:pPr>
                      <a:r>
                        <a:rPr lang="en-US" sz="1200" dirty="0">
                          <a:effectLst/>
                          <a:latin typeface="Arial" panose="020B0604020202020204" pitchFamily="34" charset="0"/>
                          <a:cs typeface="Arial" panose="020B0604020202020204" pitchFamily="34" charset="0"/>
                        </a:rPr>
                        <a:t>Builds up and ensures</a:t>
                      </a:r>
                      <a:r>
                        <a:rPr lang="en-US" sz="1200" u="sng" dirty="0">
                          <a:effectLst/>
                          <a:latin typeface="Arial" panose="020B0604020202020204" pitchFamily="34" charset="0"/>
                          <a:cs typeface="Arial" panose="020B0604020202020204" pitchFamily="34" charset="0"/>
                        </a:rPr>
                        <a:t> Test Environment </a:t>
                      </a:r>
                      <a:r>
                        <a:rPr lang="en-US" sz="1200" dirty="0">
                          <a:effectLst/>
                          <a:latin typeface="Arial" panose="020B0604020202020204" pitchFamily="34" charset="0"/>
                          <a:cs typeface="Arial" panose="020B0604020202020204" pitchFamily="34" charset="0"/>
                        </a:rPr>
                        <a:t>and assets are managed and maintained</a:t>
                      </a:r>
                    </a:p>
                    <a:p>
                      <a:pPr marL="0" marR="0">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Support Tester to use the test environment for test execution</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390277810"/>
                  </a:ext>
                </a:extLst>
              </a:tr>
              <a:tr h="740712">
                <a:tc>
                  <a:txBody>
                    <a:bodyPr/>
                    <a:lstStyle/>
                    <a:p>
                      <a:pPr marL="0" marR="0" algn="ctr">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SQA members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tc>
                <a:tc>
                  <a:txBody>
                    <a:bodyPr/>
                    <a:lstStyle/>
                    <a:p>
                      <a:pPr marL="0" marR="0">
                        <a:lnSpc>
                          <a:spcPct val="107000"/>
                        </a:lnSpc>
                        <a:spcBef>
                          <a:spcPts val="0"/>
                        </a:spcBef>
                      </a:pPr>
                      <a:r>
                        <a:rPr lang="en-US" sz="1200" dirty="0">
                          <a:effectLst/>
                          <a:latin typeface="Arial" panose="020B0604020202020204" pitchFamily="34" charset="0"/>
                          <a:cs typeface="Arial" panose="020B0604020202020204" pitchFamily="34" charset="0"/>
                        </a:rPr>
                        <a:t>Take in charge of quality assurance</a:t>
                      </a:r>
                    </a:p>
                    <a:p>
                      <a:pPr marL="0" marR="0">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Check to confirm whether the testing process is meeting specified requirements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tc>
                <a:extLst>
                  <a:ext uri="{0D108BD9-81ED-4DB2-BD59-A6C34878D82A}">
                    <a16:rowId xmlns:a16="http://schemas.microsoft.com/office/drawing/2014/main" val="696007086"/>
                  </a:ext>
                </a:extLst>
              </a:tr>
            </a:tbl>
          </a:graphicData>
        </a:graphic>
      </p:graphicFrame>
      <p:pic>
        <p:nvPicPr>
          <p:cNvPr id="12" name="Picture 11">
            <a:extLst>
              <a:ext uri="{FF2B5EF4-FFF2-40B4-BE49-F238E27FC236}">
                <a16:creationId xmlns:a16="http://schemas.microsoft.com/office/drawing/2014/main" id="{EF3FEBCD-2B3A-E429-F162-86F4B6AE7218}"/>
              </a:ext>
            </a:extLst>
          </p:cNvPr>
          <p:cNvPicPr>
            <a:picLocks noChangeAspect="1"/>
          </p:cNvPicPr>
          <p:nvPr/>
        </p:nvPicPr>
        <p:blipFill>
          <a:blip r:embed="rId2"/>
          <a:stretch>
            <a:fillRect/>
          </a:stretch>
        </p:blipFill>
        <p:spPr>
          <a:xfrm>
            <a:off x="7391399" y="3574521"/>
            <a:ext cx="4800601" cy="3259667"/>
          </a:xfrm>
          <a:prstGeom prst="rect">
            <a:avLst/>
          </a:prstGeom>
        </p:spPr>
      </p:pic>
    </p:spTree>
    <p:extLst>
      <p:ext uri="{BB962C8B-B14F-4D97-AF65-F5344CB8AC3E}">
        <p14:creationId xmlns:p14="http://schemas.microsoft.com/office/powerpoint/2010/main" val="188744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ECE8-83C7-EE33-A3E6-D1FF8DA35012}"/>
              </a:ext>
            </a:extLst>
          </p:cNvPr>
          <p:cNvSpPr>
            <a:spLocks noGrp="1"/>
          </p:cNvSpPr>
          <p:nvPr>
            <p:ph type="title"/>
          </p:nvPr>
        </p:nvSpPr>
        <p:spPr>
          <a:xfrm>
            <a:off x="6267450" y="295275"/>
            <a:ext cx="5238750" cy="1762126"/>
          </a:xfrm>
        </p:spPr>
        <p:txBody>
          <a:bodyPr/>
          <a:lstStyle/>
          <a:p>
            <a:r>
              <a:rPr lang="en-US" dirty="0"/>
              <a:t>System Resource EXAMPLE</a:t>
            </a:r>
          </a:p>
        </p:txBody>
      </p:sp>
      <p:sp>
        <p:nvSpPr>
          <p:cNvPr id="5" name="Rectangle 1">
            <a:extLst>
              <a:ext uri="{FF2B5EF4-FFF2-40B4-BE49-F238E27FC236}">
                <a16:creationId xmlns:a16="http://schemas.microsoft.com/office/drawing/2014/main" id="{FCE2CAEA-0A97-92D1-4968-0B80D77FC5D8}"/>
              </a:ext>
            </a:extLst>
          </p:cNvPr>
          <p:cNvSpPr>
            <a:spLocks noChangeArrowheads="1"/>
          </p:cNvSpPr>
          <p:nvPr/>
        </p:nvSpPr>
        <p:spPr bwMode="auto">
          <a:xfrm>
            <a:off x="-5070659" y="-1962559"/>
            <a:ext cx="384513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The following table represents various members in your project team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8734E90B-2568-3EA9-C9C1-7EFD6D8E042F}"/>
              </a:ext>
            </a:extLst>
          </p:cNvPr>
          <p:cNvGraphicFramePr>
            <a:graphicFrameLocks noGrp="1"/>
          </p:cNvGraphicFramePr>
          <p:nvPr>
            <p:extLst>
              <p:ext uri="{D42A27DB-BD31-4B8C-83A1-F6EECF244321}">
                <p14:modId xmlns:p14="http://schemas.microsoft.com/office/powerpoint/2010/main" val="3006712439"/>
              </p:ext>
            </p:extLst>
          </p:nvPr>
        </p:nvGraphicFramePr>
        <p:xfrm>
          <a:off x="2085340" y="2314765"/>
          <a:ext cx="8021319" cy="2460626"/>
        </p:xfrm>
        <a:graphic>
          <a:graphicData uri="http://schemas.openxmlformats.org/drawingml/2006/table">
            <a:tbl>
              <a:tblPr firstRow="1" firstCol="1" bandRow="1">
                <a:tableStyleId>{5C22544A-7EE6-4342-B048-85BDC9FD1C3A}</a:tableStyleId>
              </a:tblPr>
              <a:tblGrid>
                <a:gridCol w="800735">
                  <a:extLst>
                    <a:ext uri="{9D8B030D-6E8A-4147-A177-3AD203B41FA5}">
                      <a16:colId xmlns:a16="http://schemas.microsoft.com/office/drawing/2014/main" val="1885550907"/>
                    </a:ext>
                  </a:extLst>
                </a:gridCol>
                <a:gridCol w="1123950">
                  <a:extLst>
                    <a:ext uri="{9D8B030D-6E8A-4147-A177-3AD203B41FA5}">
                      <a16:colId xmlns:a16="http://schemas.microsoft.com/office/drawing/2014/main" val="4172628921"/>
                    </a:ext>
                  </a:extLst>
                </a:gridCol>
                <a:gridCol w="6096634">
                  <a:extLst>
                    <a:ext uri="{9D8B030D-6E8A-4147-A177-3AD203B41FA5}">
                      <a16:colId xmlns:a16="http://schemas.microsoft.com/office/drawing/2014/main" val="2800953695"/>
                    </a:ext>
                  </a:extLst>
                </a:gridCol>
              </a:tblGrid>
              <a:tr h="0">
                <a:tc>
                  <a:txBody>
                    <a:bodyPr/>
                    <a:lstStyle/>
                    <a:p>
                      <a:pPr marL="0" marR="0">
                        <a:lnSpc>
                          <a:spcPct val="107000"/>
                        </a:lnSpc>
                        <a:spcBef>
                          <a:spcPts val="0"/>
                        </a:spcBef>
                        <a:spcAft>
                          <a:spcPts val="800"/>
                        </a:spcAft>
                      </a:pPr>
                      <a:r>
                        <a:rPr lang="en-US" sz="135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350">
                          <a:effectLst/>
                        </a:rPr>
                        <a:t>Resources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350">
                          <a:effectLst/>
                        </a:rPr>
                        <a:t>Descriptions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96673617"/>
                  </a:ext>
                </a:extLst>
              </a:tr>
              <a:tr h="0">
                <a:tc>
                  <a:txBody>
                    <a:bodyPr/>
                    <a:lstStyle/>
                    <a:p>
                      <a:pPr marL="0" marR="0" algn="ctr">
                        <a:lnSpc>
                          <a:spcPct val="107000"/>
                        </a:lnSpc>
                        <a:spcBef>
                          <a:spcPts val="0"/>
                        </a:spcBef>
                        <a:spcAft>
                          <a:spcPts val="0"/>
                        </a:spcAft>
                      </a:pPr>
                      <a:r>
                        <a:rPr lang="en-US" sz="135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350">
                          <a:effectLst/>
                        </a:rPr>
                        <a:t>Server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pPr>
                      <a:r>
                        <a:rPr lang="en-US" sz="1350">
                          <a:effectLst/>
                        </a:rPr>
                        <a:t>Install the web application under test</a:t>
                      </a:r>
                      <a:endParaRPr lang="en-US" sz="1100">
                        <a:effectLst/>
                      </a:endParaRPr>
                    </a:p>
                    <a:p>
                      <a:pPr marL="0" marR="0">
                        <a:lnSpc>
                          <a:spcPct val="107000"/>
                        </a:lnSpc>
                        <a:spcBef>
                          <a:spcPts val="0"/>
                        </a:spcBef>
                        <a:spcAft>
                          <a:spcPts val="0"/>
                        </a:spcAft>
                      </a:pPr>
                      <a:r>
                        <a:rPr lang="en-US" sz="1350">
                          <a:effectLst/>
                        </a:rPr>
                        <a:t>This includes a separate web server, database server, and application server if applicable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14057141"/>
                  </a:ext>
                </a:extLst>
              </a:tr>
              <a:tr h="0">
                <a:tc>
                  <a:txBody>
                    <a:bodyPr/>
                    <a:lstStyle/>
                    <a:p>
                      <a:pPr marL="0" marR="0" algn="ctr">
                        <a:lnSpc>
                          <a:spcPct val="107000"/>
                        </a:lnSpc>
                        <a:spcBef>
                          <a:spcPts val="0"/>
                        </a:spcBef>
                        <a:spcAft>
                          <a:spcPts val="0"/>
                        </a:spcAft>
                      </a:pPr>
                      <a:r>
                        <a:rPr lang="en-US" sz="135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350">
                          <a:effectLst/>
                        </a:rPr>
                        <a:t>Test tool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pPr>
                      <a:r>
                        <a:rPr lang="en-US" sz="1350">
                          <a:effectLst/>
                        </a:rPr>
                        <a:t>The testing tool is to automate the testing, simulate the user operation, generate the test results</a:t>
                      </a:r>
                      <a:endParaRPr lang="en-US" sz="1100">
                        <a:effectLst/>
                      </a:endParaRPr>
                    </a:p>
                    <a:p>
                      <a:pPr marL="0" marR="0">
                        <a:lnSpc>
                          <a:spcPct val="107000"/>
                        </a:lnSpc>
                        <a:spcBef>
                          <a:spcPts val="0"/>
                        </a:spcBef>
                        <a:spcAft>
                          <a:spcPts val="0"/>
                        </a:spcAft>
                      </a:pPr>
                      <a:r>
                        <a:rPr lang="en-US" sz="1350">
                          <a:effectLst/>
                        </a:rPr>
                        <a:t>There are tons of test tools you can use for this project such as Selenium, QTP…etc.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91421747"/>
                  </a:ext>
                </a:extLst>
              </a:tr>
              <a:tr h="0">
                <a:tc>
                  <a:txBody>
                    <a:bodyPr/>
                    <a:lstStyle/>
                    <a:p>
                      <a:pPr marL="0" marR="0" algn="ctr">
                        <a:lnSpc>
                          <a:spcPct val="107000"/>
                        </a:lnSpc>
                        <a:spcBef>
                          <a:spcPts val="0"/>
                        </a:spcBef>
                        <a:spcAft>
                          <a:spcPts val="0"/>
                        </a:spcAft>
                      </a:pPr>
                      <a:r>
                        <a:rPr lang="en-US" sz="135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350">
                          <a:effectLst/>
                        </a:rPr>
                        <a:t>Network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a:effectLst/>
                        </a:rPr>
                        <a:t>You need a Network include LAN and Internet to simulate the real business and user environment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2020243"/>
                  </a:ext>
                </a:extLst>
              </a:tr>
              <a:tr h="0">
                <a:tc>
                  <a:txBody>
                    <a:bodyPr/>
                    <a:lstStyle/>
                    <a:p>
                      <a:pPr marL="0" marR="0" algn="ctr">
                        <a:lnSpc>
                          <a:spcPct val="107000"/>
                        </a:lnSpc>
                        <a:spcBef>
                          <a:spcPts val="0"/>
                        </a:spcBef>
                        <a:spcAft>
                          <a:spcPts val="0"/>
                        </a:spcAft>
                      </a:pPr>
                      <a:r>
                        <a:rPr lang="en-US" sz="135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350">
                          <a:effectLst/>
                        </a:rPr>
                        <a:t>Computer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350" dirty="0">
                          <a:effectLst/>
                        </a:rPr>
                        <a:t>The PC which users often use to connect the web server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5831040"/>
                  </a:ext>
                </a:extLst>
              </a:tr>
            </a:tbl>
          </a:graphicData>
        </a:graphic>
      </p:graphicFrame>
    </p:spTree>
    <p:extLst>
      <p:ext uri="{BB962C8B-B14F-4D97-AF65-F5344CB8AC3E}">
        <p14:creationId xmlns:p14="http://schemas.microsoft.com/office/powerpoint/2010/main" val="2546507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5CE6-CA7E-C2BC-B70C-6FDBD21A5A9D}"/>
              </a:ext>
            </a:extLst>
          </p:cNvPr>
          <p:cNvSpPr>
            <a:spLocks noGrp="1"/>
          </p:cNvSpPr>
          <p:nvPr>
            <p:ph type="title"/>
          </p:nvPr>
        </p:nvSpPr>
        <p:spPr/>
        <p:txBody>
          <a:bodyPr/>
          <a:lstStyle/>
          <a:p>
            <a:r>
              <a:rPr lang="en-US" dirty="0"/>
              <a:t>Step 6) Plan Test Environment</a:t>
            </a:r>
          </a:p>
        </p:txBody>
      </p:sp>
      <p:sp>
        <p:nvSpPr>
          <p:cNvPr id="3" name="Content Placeholder 2">
            <a:extLst>
              <a:ext uri="{FF2B5EF4-FFF2-40B4-BE49-F238E27FC236}">
                <a16:creationId xmlns:a16="http://schemas.microsoft.com/office/drawing/2014/main" id="{C397B612-643A-BAC8-8090-0DB5365EE83B}"/>
              </a:ext>
            </a:extLst>
          </p:cNvPr>
          <p:cNvSpPr>
            <a:spLocks noGrp="1"/>
          </p:cNvSpPr>
          <p:nvPr>
            <p:ph idx="1"/>
          </p:nvPr>
        </p:nvSpPr>
        <p:spPr>
          <a:xfrm>
            <a:off x="685800" y="1976844"/>
            <a:ext cx="10820400" cy="1293029"/>
          </a:xfrm>
        </p:spPr>
        <p:txBody>
          <a:bodyPr>
            <a:normAutofit lnSpcReduction="10000"/>
          </a:bodyPr>
          <a:lstStyle/>
          <a:p>
            <a:pPr marL="0" indent="0" algn="just">
              <a:buNone/>
            </a:pPr>
            <a:r>
              <a:rPr lang="en-US" dirty="0">
                <a:latin typeface="Arial" panose="020B0604020202020204" pitchFamily="34" charset="0"/>
                <a:cs typeface="Arial" panose="020B0604020202020204" pitchFamily="34" charset="0"/>
              </a:rPr>
              <a:t>A testing environment is a setup of software and hardware on which the testing team is going to execute test cases. The test environment consists of real business and user environment, as well as physical environments, such as server, front end running environment.</a:t>
            </a:r>
          </a:p>
        </p:txBody>
      </p:sp>
      <p:sp>
        <p:nvSpPr>
          <p:cNvPr id="5" name="TextBox 4">
            <a:extLst>
              <a:ext uri="{FF2B5EF4-FFF2-40B4-BE49-F238E27FC236}">
                <a16:creationId xmlns:a16="http://schemas.microsoft.com/office/drawing/2014/main" id="{B576D587-576A-0867-F67F-52DF050C93D9}"/>
              </a:ext>
            </a:extLst>
          </p:cNvPr>
          <p:cNvSpPr txBox="1"/>
          <p:nvPr/>
        </p:nvSpPr>
        <p:spPr>
          <a:xfrm>
            <a:off x="729344" y="3363492"/>
            <a:ext cx="6096000" cy="353943"/>
          </a:xfrm>
          <a:prstGeom prst="rect">
            <a:avLst/>
          </a:prstGeom>
          <a:noFill/>
        </p:spPr>
        <p:txBody>
          <a:bodyPr wrap="square">
            <a:spAutoFit/>
          </a:bodyPr>
          <a:lstStyle/>
          <a:p>
            <a:pPr marL="0" marR="0">
              <a:lnSpc>
                <a:spcPts val="1875"/>
              </a:lnSpc>
              <a:spcBef>
                <a:spcPts val="0"/>
              </a:spcBef>
              <a:spcAft>
                <a:spcPts val="600"/>
              </a:spcAft>
            </a:pPr>
            <a:r>
              <a:rPr lang="en-US" sz="2400" b="1" dirty="0">
                <a:solidFill>
                  <a:schemeClr val="accent3">
                    <a:lumMod val="60000"/>
                    <a:lumOff val="40000"/>
                  </a:schemeClr>
                </a:solidFill>
                <a:effectLst/>
                <a:latin typeface="Arial" panose="020B0604020202020204" pitchFamily="34" charset="0"/>
                <a:ea typeface="Times New Roman" panose="02020603050405020304" pitchFamily="18" charset="0"/>
                <a:cs typeface="Times New Roman" panose="02020603050405020304" pitchFamily="18" charset="0"/>
              </a:rPr>
              <a:t>How to setup the Test Environment?</a:t>
            </a:r>
            <a:endParaRPr lang="en-US" sz="2400" b="1" dirty="0">
              <a:solidFill>
                <a:schemeClr val="accent3">
                  <a:lumMod val="60000"/>
                  <a:lumOff val="4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F35F8E-57A1-D147-97E0-AC99D41A5C9D}"/>
              </a:ext>
            </a:extLst>
          </p:cNvPr>
          <p:cNvSpPr txBox="1"/>
          <p:nvPr/>
        </p:nvSpPr>
        <p:spPr>
          <a:xfrm>
            <a:off x="729344" y="3778389"/>
            <a:ext cx="10700656" cy="369332"/>
          </a:xfrm>
          <a:prstGeom prst="rect">
            <a:avLst/>
          </a:prstGeom>
          <a:noFill/>
        </p:spPr>
        <p:txBody>
          <a:bodyPr wrap="square">
            <a:spAutoFit/>
          </a:bodyPr>
          <a:lstStyle/>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To finish this task, you need </a:t>
            </a:r>
            <a:r>
              <a:rPr lang="en-US" sz="1800" b="1" dirty="0">
                <a:solidFill>
                  <a:schemeClr val="tx2"/>
                </a:solidFill>
                <a:effectLst/>
                <a:latin typeface="Arial" panose="020B0604020202020204" pitchFamily="34" charset="0"/>
                <a:ea typeface="Times New Roman" panose="02020603050405020304" pitchFamily="18" charset="0"/>
              </a:rPr>
              <a:t>a strong cooperation</a:t>
            </a:r>
            <a:r>
              <a:rPr lang="en-US" sz="1800" dirty="0">
                <a:solidFill>
                  <a:schemeClr val="tx2"/>
                </a:solidFill>
                <a:effectLst/>
                <a:latin typeface="Arial" panose="020B0604020202020204" pitchFamily="34" charset="0"/>
                <a:ea typeface="Times New Roman" panose="02020603050405020304" pitchFamily="18" charset="0"/>
              </a:rPr>
              <a:t> between Test Team and Development Team</a:t>
            </a:r>
            <a:endParaRPr lang="en-US" sz="1600" dirty="0">
              <a:solidFill>
                <a:schemeClr val="tx2"/>
              </a:solidFill>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FCBACEA7-31B2-1C5D-84CD-F7D1D562F6FF}"/>
              </a:ext>
            </a:extLst>
          </p:cNvPr>
          <p:cNvSpPr txBox="1"/>
          <p:nvPr/>
        </p:nvSpPr>
        <p:spPr>
          <a:xfrm>
            <a:off x="729343" y="4225951"/>
            <a:ext cx="8436427" cy="2299027"/>
          </a:xfrm>
          <a:prstGeom prst="rect">
            <a:avLst/>
          </a:prstGeom>
          <a:noFill/>
        </p:spPr>
        <p:txBody>
          <a:bodyPr wrap="square">
            <a:spAutoFit/>
          </a:bodyPr>
          <a:lstStyle/>
          <a:p>
            <a:pPr marL="0" marR="0">
              <a:spcBef>
                <a:spcPts val="0"/>
              </a:spcBef>
            </a:pPr>
            <a:r>
              <a:rPr lang="en-US" dirty="0">
                <a:solidFill>
                  <a:schemeClr val="tx2"/>
                </a:solidFill>
                <a:latin typeface="Arial" panose="020B0604020202020204" pitchFamily="34" charset="0"/>
                <a:ea typeface="Times New Roman" panose="02020603050405020304" pitchFamily="18" charset="0"/>
              </a:rPr>
              <a:t>D</a:t>
            </a:r>
            <a:r>
              <a:rPr lang="en-US" sz="1800" dirty="0">
                <a:solidFill>
                  <a:schemeClr val="tx2"/>
                </a:solidFill>
                <a:effectLst/>
                <a:latin typeface="Arial" panose="020B0604020202020204" pitchFamily="34" charset="0"/>
                <a:ea typeface="Times New Roman" panose="02020603050405020304" pitchFamily="18" charset="0"/>
              </a:rPr>
              <a:t>eveloper can ask some questions to understand the web application under test </a:t>
            </a:r>
            <a:r>
              <a:rPr lang="en-US" sz="1800" b="1" dirty="0">
                <a:solidFill>
                  <a:schemeClr val="tx2"/>
                </a:solidFill>
                <a:effectLst/>
                <a:latin typeface="Arial" panose="020B0604020202020204" pitchFamily="34" charset="0"/>
                <a:ea typeface="Times New Roman" panose="02020603050405020304" pitchFamily="18" charset="0"/>
              </a:rPr>
              <a:t>clearly</a:t>
            </a:r>
            <a:r>
              <a:rPr lang="en-US" sz="1800" dirty="0">
                <a:solidFill>
                  <a:schemeClr val="tx2"/>
                </a:solidFill>
                <a:effectLst/>
                <a:latin typeface="Arial" panose="020B0604020202020204" pitchFamily="34" charset="0"/>
                <a:ea typeface="Times New Roman" panose="02020603050405020304" pitchFamily="18" charset="0"/>
              </a:rPr>
              <a:t>. Here’re some recommended questions. Of course, you can ask the other questions if you need.</a:t>
            </a:r>
            <a:endParaRPr lang="en-US" sz="1600" dirty="0">
              <a:solidFill>
                <a:schemeClr val="tx2"/>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B0F0"/>
                </a:solidFill>
                <a:effectLst/>
                <a:latin typeface="Arial" panose="020B0604020202020204" pitchFamily="34" charset="0"/>
                <a:ea typeface="Calibri" panose="020F0502020204030204" pitchFamily="34" charset="0"/>
                <a:cs typeface="Times New Roman" panose="02020603050405020304" pitchFamily="18" charset="0"/>
              </a:rPr>
              <a:t>What is the maximum user connection which this website can handle at the same time?</a:t>
            </a:r>
            <a:endParaRPr lang="en-US" sz="14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B0F0"/>
                </a:solidFill>
                <a:effectLst/>
                <a:latin typeface="Arial" panose="020B0604020202020204" pitchFamily="34" charset="0"/>
                <a:ea typeface="Calibri" panose="020F0502020204030204" pitchFamily="34" charset="0"/>
                <a:cs typeface="Times New Roman" panose="02020603050405020304" pitchFamily="18" charset="0"/>
              </a:rPr>
              <a:t>What are hardware/software requirements to install this website?</a:t>
            </a:r>
            <a:endParaRPr lang="en-US" sz="14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B0F0"/>
                </a:solidFill>
                <a:effectLst/>
                <a:latin typeface="Arial" panose="020B0604020202020204" pitchFamily="34" charset="0"/>
                <a:ea typeface="Calibri" panose="020F0502020204030204" pitchFamily="34" charset="0"/>
                <a:cs typeface="Times New Roman" panose="02020603050405020304" pitchFamily="18" charset="0"/>
              </a:rPr>
              <a:t>Does the user’s computer need any particular setting to browse the website?</a:t>
            </a:r>
            <a:endParaRPr lang="en-US" sz="14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person shaking hands with another person&#10;&#10;Description automatically generated with medium confidence">
            <a:extLst>
              <a:ext uri="{FF2B5EF4-FFF2-40B4-BE49-F238E27FC236}">
                <a16:creationId xmlns:a16="http://schemas.microsoft.com/office/drawing/2014/main" id="{E5D43917-5FD8-534E-28EB-FC38B4F82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1456" y="4550243"/>
            <a:ext cx="2663733" cy="2268601"/>
          </a:xfrm>
          <a:prstGeom prst="rect">
            <a:avLst/>
          </a:prstGeom>
          <a:noFill/>
          <a:ln>
            <a:noFill/>
          </a:ln>
        </p:spPr>
      </p:pic>
    </p:spTree>
    <p:extLst>
      <p:ext uri="{BB962C8B-B14F-4D97-AF65-F5344CB8AC3E}">
        <p14:creationId xmlns:p14="http://schemas.microsoft.com/office/powerpoint/2010/main" val="207034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959879" y="139222"/>
            <a:ext cx="7434070" cy="1474330"/>
          </a:xfrm>
        </p:spPr>
        <p:txBody>
          <a:bodyPr>
            <a:normAutofit/>
          </a:bodyPr>
          <a:lstStyle/>
          <a:p>
            <a:r>
              <a:rPr lang="en-US" dirty="0"/>
              <a:t>TEST Plan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33307" y="2341983"/>
            <a:ext cx="7908660" cy="4012163"/>
          </a:xfrm>
        </p:spPr>
        <p:txBody>
          <a:bodyPr>
            <a:normAutofit/>
          </a:bodyPr>
          <a:lstStyle/>
          <a:p>
            <a:pPr marL="0" marR="0" algn="just">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1800" b="1"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Test Plan</a:t>
            </a: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is a detailed document that describes the test strategy, objectives, schedule, estimation, deliverables, and resources required to perform testing for a software product. </a:t>
            </a:r>
          </a:p>
          <a:p>
            <a:pPr marL="0" marR="0" algn="just">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Test Plan helps us determine the effort needed to validate the quality of the application under test. </a:t>
            </a:r>
          </a:p>
          <a:p>
            <a:pPr marL="0" marR="0" algn="just">
              <a:lnSpc>
                <a:spcPct val="107000"/>
              </a:lnSpc>
              <a:spcBef>
                <a:spcPts val="0"/>
              </a:spcBef>
              <a:spcAft>
                <a:spcPts val="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The test plan serves as a blueprint to conduct software testing activities as a defined process, which is minutely monitored and controlled by the test manager.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As per ISTQB (International Software Testing Qualifications Board) definition: “Test Plan is A document describing the scope, approach, resources, and schedule of intended test activities.”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US" sz="2000" dirty="0"/>
          </a:p>
        </p:txBody>
      </p:sp>
      <p:pic>
        <p:nvPicPr>
          <p:cNvPr id="5" name="Picture 4">
            <a:extLst>
              <a:ext uri="{FF2B5EF4-FFF2-40B4-BE49-F238E27FC236}">
                <a16:creationId xmlns:a16="http://schemas.microsoft.com/office/drawing/2014/main" id="{5847E07E-5093-5010-4993-137BFFE710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2030" y="27993"/>
            <a:ext cx="3276012" cy="2136530"/>
          </a:xfrm>
          <a:prstGeom prst="rect">
            <a:avLst/>
          </a:prstGeom>
          <a:ln>
            <a:noFill/>
          </a:ln>
          <a:effectLst>
            <a:softEdge rad="112500"/>
          </a:effectLst>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BC6-B3C4-8019-6B38-AC6376DE11AC}"/>
              </a:ext>
            </a:extLst>
          </p:cNvPr>
          <p:cNvSpPr>
            <a:spLocks noGrp="1"/>
          </p:cNvSpPr>
          <p:nvPr>
            <p:ph type="title"/>
          </p:nvPr>
        </p:nvSpPr>
        <p:spPr>
          <a:xfrm>
            <a:off x="119743" y="764373"/>
            <a:ext cx="11386457" cy="1293028"/>
          </a:xfrm>
        </p:spPr>
        <p:txBody>
          <a:bodyPr>
            <a:normAutofit fontScale="90000"/>
          </a:bodyPr>
          <a:lstStyle/>
          <a:p>
            <a:br>
              <a:rPr lang="en-US" dirty="0"/>
            </a:br>
            <a:r>
              <a:rPr lang="en-US" dirty="0"/>
              <a:t>Example-- test environment of the banking website</a:t>
            </a:r>
            <a:br>
              <a:rPr lang="en-US" dirty="0"/>
            </a:br>
            <a:endParaRPr lang="en-US" dirty="0"/>
          </a:p>
        </p:txBody>
      </p:sp>
      <p:pic>
        <p:nvPicPr>
          <p:cNvPr id="4" name="Picture 3" descr="Diagram&#10;&#10;Description automatically generated">
            <a:extLst>
              <a:ext uri="{FF2B5EF4-FFF2-40B4-BE49-F238E27FC236}">
                <a16:creationId xmlns:a16="http://schemas.microsoft.com/office/drawing/2014/main" id="{B4F5E5B5-0D59-68D6-CCE7-4956E3CF9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4628" y="1872344"/>
            <a:ext cx="7424057" cy="4523440"/>
          </a:xfrm>
          <a:prstGeom prst="rect">
            <a:avLst/>
          </a:prstGeom>
          <a:noFill/>
          <a:ln>
            <a:noFill/>
          </a:ln>
        </p:spPr>
      </p:pic>
      <p:sp>
        <p:nvSpPr>
          <p:cNvPr id="5" name="Rectangle 1">
            <a:extLst>
              <a:ext uri="{FF2B5EF4-FFF2-40B4-BE49-F238E27FC236}">
                <a16:creationId xmlns:a16="http://schemas.microsoft.com/office/drawing/2014/main" id="{F3CB073D-36E8-C9F0-0F2C-16A73B357F42}"/>
              </a:ext>
            </a:extLst>
          </p:cNvPr>
          <p:cNvSpPr>
            <a:spLocks noChangeArrowheads="1"/>
          </p:cNvSpPr>
          <p:nvPr/>
        </p:nvSpPr>
        <p:spPr bwMode="auto">
          <a:xfrm>
            <a:off x="4180115" y="6429345"/>
            <a:ext cx="3472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3">
                    <a:lumMod val="40000"/>
                    <a:lumOff val="60000"/>
                  </a:schemeClr>
                </a:solidFill>
                <a:effectLst/>
                <a:latin typeface="Arial" panose="020B0604020202020204" pitchFamily="34" charset="0"/>
                <a:ea typeface="Calibri" panose="020F0502020204030204" pitchFamily="34" charset="0"/>
                <a:cs typeface="Arial" panose="020B0604020202020204" pitchFamily="34" charset="0"/>
              </a:rPr>
              <a:t>http://demo.guru99.com/V4</a:t>
            </a:r>
            <a:r>
              <a:rPr kumimoji="0" lang="en-US" altLang="en-US" sz="2000" b="0" i="0" u="none" strike="noStrike" cap="none" normalizeH="0" baseline="0" dirty="0">
                <a:ln>
                  <a:noFill/>
                </a:ln>
                <a:solidFill>
                  <a:schemeClr val="accent3">
                    <a:lumMod val="40000"/>
                    <a:lumOff val="60000"/>
                  </a:schemeClr>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21292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9EBC-F470-AB9A-8171-1C213FD159E9}"/>
              </a:ext>
            </a:extLst>
          </p:cNvPr>
          <p:cNvSpPr>
            <a:spLocks noGrp="1"/>
          </p:cNvSpPr>
          <p:nvPr>
            <p:ph type="title"/>
          </p:nvPr>
        </p:nvSpPr>
        <p:spPr/>
        <p:txBody>
          <a:bodyPr/>
          <a:lstStyle/>
          <a:p>
            <a:r>
              <a:rPr lang="en-US" dirty="0"/>
              <a:t>Step 7) Schedule &amp; Estimation</a:t>
            </a:r>
          </a:p>
        </p:txBody>
      </p:sp>
      <p:sp>
        <p:nvSpPr>
          <p:cNvPr id="3" name="Content Placeholder 2">
            <a:extLst>
              <a:ext uri="{FF2B5EF4-FFF2-40B4-BE49-F238E27FC236}">
                <a16:creationId xmlns:a16="http://schemas.microsoft.com/office/drawing/2014/main" id="{6CCB99C5-F8B2-8539-23A5-824D263217CA}"/>
              </a:ext>
            </a:extLst>
          </p:cNvPr>
          <p:cNvSpPr>
            <a:spLocks noGrp="1"/>
          </p:cNvSpPr>
          <p:nvPr>
            <p:ph idx="1"/>
          </p:nvPr>
        </p:nvSpPr>
        <p:spPr/>
        <p:txBody>
          <a:bodyPr/>
          <a:lstStyle/>
          <a:p>
            <a:pPr marL="0" indent="0">
              <a:buNone/>
            </a:pPr>
            <a:r>
              <a:rPr lang="en-US" dirty="0"/>
              <a:t>In the Test Estimation phase, suppose you break out the whole project into small tasks and add the estimation for each task as below</a:t>
            </a:r>
          </a:p>
        </p:txBody>
      </p:sp>
      <p:pic>
        <p:nvPicPr>
          <p:cNvPr id="5" name="Picture 4">
            <a:extLst>
              <a:ext uri="{FF2B5EF4-FFF2-40B4-BE49-F238E27FC236}">
                <a16:creationId xmlns:a16="http://schemas.microsoft.com/office/drawing/2014/main" id="{5F82051D-BBCA-70FB-1725-F2EF6C6B8DBB}"/>
              </a:ext>
            </a:extLst>
          </p:cNvPr>
          <p:cNvPicPr>
            <a:picLocks noChangeAspect="1"/>
          </p:cNvPicPr>
          <p:nvPr/>
        </p:nvPicPr>
        <p:blipFill>
          <a:blip r:embed="rId2"/>
          <a:stretch>
            <a:fillRect/>
          </a:stretch>
        </p:blipFill>
        <p:spPr>
          <a:xfrm>
            <a:off x="770844" y="2973841"/>
            <a:ext cx="10060442" cy="1933575"/>
          </a:xfrm>
          <a:prstGeom prst="rect">
            <a:avLst/>
          </a:prstGeom>
        </p:spPr>
      </p:pic>
    </p:spTree>
    <p:extLst>
      <p:ext uri="{BB962C8B-B14F-4D97-AF65-F5344CB8AC3E}">
        <p14:creationId xmlns:p14="http://schemas.microsoft.com/office/powerpoint/2010/main" val="261836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3C71-F47E-E745-2DA7-4A14257103D3}"/>
              </a:ext>
            </a:extLst>
          </p:cNvPr>
          <p:cNvSpPr>
            <a:spLocks noGrp="1"/>
          </p:cNvSpPr>
          <p:nvPr>
            <p:ph type="title"/>
          </p:nvPr>
        </p:nvSpPr>
        <p:spPr/>
        <p:txBody>
          <a:bodyPr/>
          <a:lstStyle/>
          <a:p>
            <a:r>
              <a:rPr lang="en-US" dirty="0"/>
              <a:t>Schedule and estimations </a:t>
            </a:r>
            <a:r>
              <a:rPr lang="en-US" dirty="0" err="1"/>
              <a:t>conti</a:t>
            </a:r>
            <a:r>
              <a:rPr lang="en-US" dirty="0"/>
              <a:t>…</a:t>
            </a:r>
          </a:p>
        </p:txBody>
      </p:sp>
      <p:sp>
        <p:nvSpPr>
          <p:cNvPr id="3" name="Content Placeholder 2">
            <a:extLst>
              <a:ext uri="{FF2B5EF4-FFF2-40B4-BE49-F238E27FC236}">
                <a16:creationId xmlns:a16="http://schemas.microsoft.com/office/drawing/2014/main" id="{1EAA1F1B-2B02-A13F-F6E8-A74165BA738C}"/>
              </a:ext>
            </a:extLst>
          </p:cNvPr>
          <p:cNvSpPr>
            <a:spLocks noGrp="1"/>
          </p:cNvSpPr>
          <p:nvPr>
            <p:ph idx="1"/>
          </p:nvPr>
        </p:nvSpPr>
        <p:spPr/>
        <p:txBody>
          <a:bodyPr/>
          <a:lstStyle/>
          <a:p>
            <a:pPr algn="just"/>
            <a:r>
              <a:rPr lang="en-US" dirty="0"/>
              <a:t>Then you create the schedule to complete these tasks.</a:t>
            </a:r>
          </a:p>
          <a:p>
            <a:pPr algn="just"/>
            <a:r>
              <a:rPr lang="en-US" dirty="0"/>
              <a:t>Making schedule is a common term in project management. By creating a solid schedule in the Test Planning, the Test Manager can use it as tool for monitoring the project progress, control the cost overruns.</a:t>
            </a:r>
          </a:p>
          <a:p>
            <a:pPr algn="just"/>
            <a:r>
              <a:rPr lang="en-US" dirty="0"/>
              <a:t>To create the project schedule, the Test Manager needs several types of input as below:</a:t>
            </a:r>
          </a:p>
          <a:p>
            <a:pPr marL="0" indent="0" algn="just">
              <a:buNone/>
            </a:pPr>
            <a:endParaRPr lang="en-US" dirty="0"/>
          </a:p>
        </p:txBody>
      </p:sp>
      <p:pic>
        <p:nvPicPr>
          <p:cNvPr id="5" name="Picture 4">
            <a:extLst>
              <a:ext uri="{FF2B5EF4-FFF2-40B4-BE49-F238E27FC236}">
                <a16:creationId xmlns:a16="http://schemas.microsoft.com/office/drawing/2014/main" id="{66018001-F32F-01C8-7248-AD51E4B7995C}"/>
              </a:ext>
            </a:extLst>
          </p:cNvPr>
          <p:cNvPicPr>
            <a:picLocks noChangeAspect="1"/>
          </p:cNvPicPr>
          <p:nvPr/>
        </p:nvPicPr>
        <p:blipFill>
          <a:blip r:embed="rId2"/>
          <a:stretch>
            <a:fillRect/>
          </a:stretch>
        </p:blipFill>
        <p:spPr>
          <a:xfrm>
            <a:off x="1009649" y="4520293"/>
            <a:ext cx="10061121" cy="2019300"/>
          </a:xfrm>
          <a:prstGeom prst="rect">
            <a:avLst/>
          </a:prstGeom>
        </p:spPr>
      </p:pic>
    </p:spTree>
    <p:extLst>
      <p:ext uri="{BB962C8B-B14F-4D97-AF65-F5344CB8AC3E}">
        <p14:creationId xmlns:p14="http://schemas.microsoft.com/office/powerpoint/2010/main" val="97828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AF3B-1ECA-3536-2DDF-E9F87AA76A8C}"/>
              </a:ext>
            </a:extLst>
          </p:cNvPr>
          <p:cNvSpPr>
            <a:spLocks noGrp="1"/>
          </p:cNvSpPr>
          <p:nvPr>
            <p:ph type="title"/>
          </p:nvPr>
        </p:nvSpPr>
        <p:spPr>
          <a:xfrm>
            <a:off x="1099457" y="764373"/>
            <a:ext cx="10406743" cy="1293028"/>
          </a:xfrm>
        </p:spPr>
        <p:txBody>
          <a:bodyPr/>
          <a:lstStyle/>
          <a:p>
            <a:r>
              <a:rPr lang="en-US" dirty="0"/>
              <a:t>Schedule and estimations Example</a:t>
            </a:r>
          </a:p>
        </p:txBody>
      </p:sp>
      <p:sp>
        <p:nvSpPr>
          <p:cNvPr id="3" name="Content Placeholder 2">
            <a:extLst>
              <a:ext uri="{FF2B5EF4-FFF2-40B4-BE49-F238E27FC236}">
                <a16:creationId xmlns:a16="http://schemas.microsoft.com/office/drawing/2014/main" id="{9230D1C9-433A-5A46-062E-8D47C61D4BC6}"/>
              </a:ext>
            </a:extLst>
          </p:cNvPr>
          <p:cNvSpPr>
            <a:spLocks noGrp="1"/>
          </p:cNvSpPr>
          <p:nvPr>
            <p:ph idx="1"/>
          </p:nvPr>
        </p:nvSpPr>
        <p:spPr/>
        <p:txBody>
          <a:bodyPr/>
          <a:lstStyle/>
          <a:p>
            <a:pPr marL="0" indent="0">
              <a:buNone/>
            </a:pPr>
            <a:r>
              <a:rPr lang="en-US" dirty="0"/>
              <a:t>Suppose the boss wants to complete the project </a:t>
            </a:r>
            <a:r>
              <a:rPr lang="en-US" dirty="0" err="1"/>
              <a:t>abc</a:t>
            </a:r>
            <a:r>
              <a:rPr lang="en-US" dirty="0"/>
              <a:t> in one month, you already estimated the effort for each tasks in Test Estimation. You can create the schedule as below</a:t>
            </a:r>
          </a:p>
        </p:txBody>
      </p:sp>
      <p:pic>
        <p:nvPicPr>
          <p:cNvPr id="4" name="Picture 3" descr="Graphical user interface, application, table, Excel&#10;&#10;Description automatically generated">
            <a:extLst>
              <a:ext uri="{FF2B5EF4-FFF2-40B4-BE49-F238E27FC236}">
                <a16:creationId xmlns:a16="http://schemas.microsoft.com/office/drawing/2014/main" id="{AF3AC0F4-CE24-581F-644C-6DAE23705D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3771" y="3516584"/>
            <a:ext cx="10602686" cy="3066396"/>
          </a:xfrm>
          <a:prstGeom prst="rect">
            <a:avLst/>
          </a:prstGeom>
          <a:noFill/>
          <a:ln>
            <a:noFill/>
          </a:ln>
        </p:spPr>
      </p:pic>
    </p:spTree>
    <p:extLst>
      <p:ext uri="{BB962C8B-B14F-4D97-AF65-F5344CB8AC3E}">
        <p14:creationId xmlns:p14="http://schemas.microsoft.com/office/powerpoint/2010/main" val="660678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0B36-E83B-F84C-89D3-8FEF8E86EC0D}"/>
              </a:ext>
            </a:extLst>
          </p:cNvPr>
          <p:cNvSpPr>
            <a:spLocks noGrp="1"/>
          </p:cNvSpPr>
          <p:nvPr>
            <p:ph type="title"/>
          </p:nvPr>
        </p:nvSpPr>
        <p:spPr>
          <a:xfrm>
            <a:off x="2895600" y="905891"/>
            <a:ext cx="8610600" cy="1293028"/>
          </a:xfrm>
        </p:spPr>
        <p:txBody>
          <a:bodyPr/>
          <a:lstStyle/>
          <a:p>
            <a:r>
              <a:rPr lang="en-US" dirty="0"/>
              <a:t>Step 8) Test Deliverables</a:t>
            </a:r>
          </a:p>
        </p:txBody>
      </p:sp>
      <p:sp>
        <p:nvSpPr>
          <p:cNvPr id="3" name="Content Placeholder 2">
            <a:extLst>
              <a:ext uri="{FF2B5EF4-FFF2-40B4-BE49-F238E27FC236}">
                <a16:creationId xmlns:a16="http://schemas.microsoft.com/office/drawing/2014/main" id="{40C37106-2DAA-5AC2-10B5-76732A82B71C}"/>
              </a:ext>
            </a:extLst>
          </p:cNvPr>
          <p:cNvSpPr>
            <a:spLocks noGrp="1"/>
          </p:cNvSpPr>
          <p:nvPr>
            <p:ph idx="1"/>
          </p:nvPr>
        </p:nvSpPr>
        <p:spPr/>
        <p:txBody>
          <a:bodyPr/>
          <a:lstStyle/>
          <a:p>
            <a:r>
              <a:rPr lang="en-US" dirty="0"/>
              <a:t>Test Deliverables is a list of all the documents, tools and other components that has to be developed and maintained in support of the testing effort.</a:t>
            </a:r>
          </a:p>
          <a:p>
            <a:r>
              <a:rPr lang="en-US" dirty="0"/>
              <a:t>There are different test deliverables at every phase of the software development lifecycle.</a:t>
            </a:r>
          </a:p>
          <a:p>
            <a:endParaRPr lang="en-US" dirty="0"/>
          </a:p>
        </p:txBody>
      </p:sp>
      <p:pic>
        <p:nvPicPr>
          <p:cNvPr id="4" name="Picture 3" descr="Graphical user interface&#10;&#10;Description automatically generated with medium confidence">
            <a:extLst>
              <a:ext uri="{FF2B5EF4-FFF2-40B4-BE49-F238E27FC236}">
                <a16:creationId xmlns:a16="http://schemas.microsoft.com/office/drawing/2014/main" id="{CCFD2ABB-BF68-3DB4-FA01-0F146299C3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 y="101434"/>
            <a:ext cx="5692140" cy="1051560"/>
          </a:xfrm>
          <a:prstGeom prst="rect">
            <a:avLst/>
          </a:prstGeom>
          <a:noFill/>
          <a:ln>
            <a:noFill/>
          </a:ln>
        </p:spPr>
      </p:pic>
      <p:pic>
        <p:nvPicPr>
          <p:cNvPr id="6" name="Picture 5">
            <a:extLst>
              <a:ext uri="{FF2B5EF4-FFF2-40B4-BE49-F238E27FC236}">
                <a16:creationId xmlns:a16="http://schemas.microsoft.com/office/drawing/2014/main" id="{F7CA4F91-312D-EF97-5BC5-18DD18282208}"/>
              </a:ext>
            </a:extLst>
          </p:cNvPr>
          <p:cNvPicPr>
            <a:picLocks noChangeAspect="1"/>
          </p:cNvPicPr>
          <p:nvPr/>
        </p:nvPicPr>
        <p:blipFill>
          <a:blip r:embed="rId3"/>
          <a:stretch>
            <a:fillRect/>
          </a:stretch>
        </p:blipFill>
        <p:spPr>
          <a:xfrm>
            <a:off x="866094" y="3748768"/>
            <a:ext cx="5038725" cy="1276350"/>
          </a:xfrm>
          <a:prstGeom prst="rect">
            <a:avLst/>
          </a:prstGeom>
        </p:spPr>
      </p:pic>
      <p:pic>
        <p:nvPicPr>
          <p:cNvPr id="8" name="Picture 7">
            <a:extLst>
              <a:ext uri="{FF2B5EF4-FFF2-40B4-BE49-F238E27FC236}">
                <a16:creationId xmlns:a16="http://schemas.microsoft.com/office/drawing/2014/main" id="{8B62FDFD-1A2B-F7A3-B8A3-12CECA2FE5EC}"/>
              </a:ext>
            </a:extLst>
          </p:cNvPr>
          <p:cNvPicPr>
            <a:picLocks noChangeAspect="1"/>
          </p:cNvPicPr>
          <p:nvPr/>
        </p:nvPicPr>
        <p:blipFill>
          <a:blip r:embed="rId4"/>
          <a:stretch>
            <a:fillRect/>
          </a:stretch>
        </p:blipFill>
        <p:spPr>
          <a:xfrm>
            <a:off x="6753225" y="3429000"/>
            <a:ext cx="4752975" cy="1771650"/>
          </a:xfrm>
          <a:prstGeom prst="rect">
            <a:avLst/>
          </a:prstGeom>
        </p:spPr>
      </p:pic>
      <p:pic>
        <p:nvPicPr>
          <p:cNvPr id="10" name="Picture 9">
            <a:extLst>
              <a:ext uri="{FF2B5EF4-FFF2-40B4-BE49-F238E27FC236}">
                <a16:creationId xmlns:a16="http://schemas.microsoft.com/office/drawing/2014/main" id="{9AE04867-F4E5-91BF-F870-C80B35512D86}"/>
              </a:ext>
            </a:extLst>
          </p:cNvPr>
          <p:cNvPicPr>
            <a:picLocks noChangeAspect="1"/>
          </p:cNvPicPr>
          <p:nvPr/>
        </p:nvPicPr>
        <p:blipFill>
          <a:blip r:embed="rId5"/>
          <a:stretch>
            <a:fillRect/>
          </a:stretch>
        </p:blipFill>
        <p:spPr>
          <a:xfrm>
            <a:off x="429308" y="5156771"/>
            <a:ext cx="5857875" cy="1590675"/>
          </a:xfrm>
          <a:prstGeom prst="rect">
            <a:avLst/>
          </a:prstGeom>
        </p:spPr>
      </p:pic>
    </p:spTree>
    <p:extLst>
      <p:ext uri="{BB962C8B-B14F-4D97-AF65-F5344CB8AC3E}">
        <p14:creationId xmlns:p14="http://schemas.microsoft.com/office/powerpoint/2010/main" val="3314139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52FA-8F2E-9413-3F5C-DAE0FB056963}"/>
              </a:ext>
            </a:extLst>
          </p:cNvPr>
          <p:cNvSpPr>
            <a:spLocks noGrp="1"/>
          </p:cNvSpPr>
          <p:nvPr>
            <p:ph type="title"/>
          </p:nvPr>
        </p:nvSpPr>
        <p:spPr>
          <a:xfrm>
            <a:off x="320351" y="1501491"/>
            <a:ext cx="4055706" cy="1293028"/>
          </a:xfrm>
        </p:spPr>
        <p:txBody>
          <a:bodyPr/>
          <a:lstStyle/>
          <a:p>
            <a:r>
              <a:rPr lang="en-US" dirty="0"/>
              <a:t>Test plan procedures</a:t>
            </a:r>
          </a:p>
        </p:txBody>
      </p:sp>
      <p:pic>
        <p:nvPicPr>
          <p:cNvPr id="1026" name="Picture 2" descr="test strategy">
            <a:extLst>
              <a:ext uri="{FF2B5EF4-FFF2-40B4-BE49-F238E27FC236}">
                <a16:creationId xmlns:a16="http://schemas.microsoft.com/office/drawing/2014/main" id="{661A2988-B2F5-7804-4986-743BB5338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253" y="818178"/>
            <a:ext cx="7171647" cy="56197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198C-7E24-7435-C849-A3BC29959890}"/>
              </a:ext>
            </a:extLst>
          </p:cNvPr>
          <p:cNvSpPr>
            <a:spLocks noGrp="1"/>
          </p:cNvSpPr>
          <p:nvPr>
            <p:ph type="title"/>
          </p:nvPr>
        </p:nvSpPr>
        <p:spPr>
          <a:xfrm>
            <a:off x="867747" y="1501491"/>
            <a:ext cx="10778412" cy="1293028"/>
          </a:xfrm>
        </p:spPr>
        <p:txBody>
          <a:bodyPr>
            <a:normAutofit fontScale="90000"/>
          </a:bodyPr>
          <a:lstStyle/>
          <a:p>
            <a:r>
              <a:rPr lang="en-US" b="0" i="0" dirty="0">
                <a:solidFill>
                  <a:schemeClr val="accent3"/>
                </a:solidFill>
                <a:effectLst/>
                <a:latin typeface="Heebo" panose="020B0604020202020204" pitchFamily="2" charset="-79"/>
                <a:cs typeface="Heebo" panose="020B0604020202020204" pitchFamily="2" charset="-79"/>
              </a:rPr>
              <a:t>Critical components of a test strategy document</a:t>
            </a:r>
            <a:br>
              <a:rPr lang="en-US" b="0" i="0" dirty="0">
                <a:solidFill>
                  <a:schemeClr val="accent3"/>
                </a:solidFill>
                <a:effectLst/>
                <a:latin typeface="Heebo" panose="020B0604020202020204" pitchFamily="2" charset="-79"/>
                <a:cs typeface="Heebo" panose="020B0604020202020204" pitchFamily="2" charset="-79"/>
              </a:rPr>
            </a:br>
            <a:endParaRPr lang="en-US" dirty="0">
              <a:solidFill>
                <a:schemeClr val="accent3"/>
              </a:solidFill>
            </a:endParaRPr>
          </a:p>
        </p:txBody>
      </p:sp>
      <p:pic>
        <p:nvPicPr>
          <p:cNvPr id="5" name="Content Placeholder 4">
            <a:extLst>
              <a:ext uri="{FF2B5EF4-FFF2-40B4-BE49-F238E27FC236}">
                <a16:creationId xmlns:a16="http://schemas.microsoft.com/office/drawing/2014/main" id="{55F4AD4B-5BC6-A112-3BE1-412FF3430C2A}"/>
              </a:ext>
            </a:extLst>
          </p:cNvPr>
          <p:cNvPicPr>
            <a:picLocks noGrp="1" noChangeAspect="1"/>
          </p:cNvPicPr>
          <p:nvPr>
            <p:ph idx="1"/>
          </p:nvPr>
        </p:nvPicPr>
        <p:blipFill>
          <a:blip r:embed="rId2"/>
          <a:stretch>
            <a:fillRect/>
          </a:stretch>
        </p:blipFill>
        <p:spPr>
          <a:xfrm>
            <a:off x="2015605" y="2794519"/>
            <a:ext cx="7856181" cy="3552135"/>
          </a:xfrm>
          <a:prstGeom prst="rect">
            <a:avLst/>
          </a:prstGeom>
          <a:ln>
            <a:noFill/>
          </a:ln>
          <a:effectLst>
            <a:softEdge rad="112500"/>
          </a:effectLst>
        </p:spPr>
      </p:pic>
    </p:spTree>
    <p:extLst>
      <p:ext uri="{BB962C8B-B14F-4D97-AF65-F5344CB8AC3E}">
        <p14:creationId xmlns:p14="http://schemas.microsoft.com/office/powerpoint/2010/main" val="1998014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2EC8-C75B-3CAD-879B-437319F938B1}"/>
              </a:ext>
            </a:extLst>
          </p:cNvPr>
          <p:cNvSpPr>
            <a:spLocks noGrp="1"/>
          </p:cNvSpPr>
          <p:nvPr>
            <p:ph type="title"/>
          </p:nvPr>
        </p:nvSpPr>
        <p:spPr/>
        <p:txBody>
          <a:bodyPr/>
          <a:lstStyle/>
          <a:p>
            <a:r>
              <a:rPr lang="en-US" b="0" i="0" dirty="0">
                <a:solidFill>
                  <a:schemeClr val="accent3"/>
                </a:solidFill>
                <a:effectLst/>
                <a:latin typeface="Heebo" pitchFamily="2" charset="-79"/>
                <a:cs typeface="Heebo" pitchFamily="2" charset="-79"/>
              </a:rPr>
              <a:t>Test Strategy vs. Test Plan</a:t>
            </a:r>
            <a:br>
              <a:rPr lang="en-US" b="0" i="0" dirty="0">
                <a:solidFill>
                  <a:schemeClr val="accent3"/>
                </a:solidFill>
                <a:effectLst/>
                <a:latin typeface="Heebo" pitchFamily="2" charset="-79"/>
                <a:cs typeface="Heebo" pitchFamily="2" charset="-79"/>
              </a:rPr>
            </a:br>
            <a:endParaRPr lang="en-US" dirty="0">
              <a:solidFill>
                <a:schemeClr val="accent3"/>
              </a:solidFill>
            </a:endParaRPr>
          </a:p>
        </p:txBody>
      </p:sp>
      <p:sp>
        <p:nvSpPr>
          <p:cNvPr id="3" name="Content Placeholder 2">
            <a:extLst>
              <a:ext uri="{FF2B5EF4-FFF2-40B4-BE49-F238E27FC236}">
                <a16:creationId xmlns:a16="http://schemas.microsoft.com/office/drawing/2014/main" id="{1ED8EA23-F3DB-7D3C-C72B-43F1F07D022B}"/>
              </a:ext>
            </a:extLst>
          </p:cNvPr>
          <p:cNvSpPr>
            <a:spLocks noGrp="1"/>
          </p:cNvSpPr>
          <p:nvPr>
            <p:ph idx="1"/>
          </p:nvPr>
        </p:nvSpPr>
        <p:spPr/>
        <p:txBody>
          <a:bodyPr>
            <a:normAutofit lnSpcReduction="10000"/>
          </a:bodyPr>
          <a:lstStyle/>
          <a:p>
            <a:pPr algn="just"/>
            <a:r>
              <a:rPr lang="en-US" b="0" i="0" dirty="0">
                <a:solidFill>
                  <a:schemeClr val="tx2"/>
                </a:solidFill>
                <a:effectLst/>
                <a:latin typeface="Nunito" panose="020B0604020202020204" pitchFamily="2" charset="0"/>
              </a:rPr>
              <a:t>If you are new to testing, it's not uncommon to confuse with test plan and test strategy. The test planning document comprises both strategies along with the project plan. In short, the strategy document is a sub-item of a test plan.</a:t>
            </a:r>
          </a:p>
          <a:p>
            <a:pPr algn="just"/>
            <a:r>
              <a:rPr lang="en-US" b="0" i="0" dirty="0">
                <a:solidFill>
                  <a:schemeClr val="tx2"/>
                </a:solidFill>
                <a:effectLst/>
                <a:latin typeface="Nunito" panose="020B0604020202020204" pitchFamily="2" charset="0"/>
              </a:rPr>
              <a:t>The test plan includes the project scope and tests focus. Generally, it contains the complete test coverage mentioning which features to test and which should be left untested. It also defines the estimation, resource management, and scheduling of the test.</a:t>
            </a:r>
          </a:p>
          <a:p>
            <a:pPr algn="just"/>
            <a:r>
              <a:rPr lang="en-US" dirty="0">
                <a:solidFill>
                  <a:schemeClr val="tx2"/>
                </a:solidFill>
                <a:latin typeface="Nunito" panose="020B0604020202020204" pitchFamily="2" charset="0"/>
              </a:rPr>
              <a:t>T</a:t>
            </a:r>
            <a:r>
              <a:rPr lang="en-US" b="0" i="0" dirty="0">
                <a:solidFill>
                  <a:schemeClr val="tx2"/>
                </a:solidFill>
                <a:effectLst/>
                <a:latin typeface="Nunito" panose="020B0604020202020204" pitchFamily="2" charset="0"/>
              </a:rPr>
              <a:t>est strategy includes the test approach that needed to be followed to achieve the objectives of the test plan. It's up to the company standards whether they want to prepare a separate test targeted document or combine both the documents in one.</a:t>
            </a:r>
          </a:p>
          <a:p>
            <a:pPr algn="just"/>
            <a:r>
              <a:rPr lang="en-US" b="0" i="0" dirty="0">
                <a:solidFill>
                  <a:schemeClr val="tx2"/>
                </a:solidFill>
                <a:effectLst/>
                <a:latin typeface="Nunito" panose="020B0604020202020204" pitchFamily="2" charset="0"/>
              </a:rPr>
              <a:t>To summarize, a test plan is a vision, which test strategy defines the action required for achieving that vision.</a:t>
            </a:r>
          </a:p>
          <a:p>
            <a:endParaRPr lang="en-US" dirty="0">
              <a:solidFill>
                <a:schemeClr val="tx2"/>
              </a:solidFill>
            </a:endParaRPr>
          </a:p>
        </p:txBody>
      </p:sp>
    </p:spTree>
    <p:extLst>
      <p:ext uri="{BB962C8B-B14F-4D97-AF65-F5344CB8AC3E}">
        <p14:creationId xmlns:p14="http://schemas.microsoft.com/office/powerpoint/2010/main" val="1097027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CBDF9A-3761-F4C7-708B-5C668EE4F56E}"/>
              </a:ext>
            </a:extLst>
          </p:cNvPr>
          <p:cNvPicPr>
            <a:picLocks noChangeAspect="1"/>
          </p:cNvPicPr>
          <p:nvPr/>
        </p:nvPicPr>
        <p:blipFill>
          <a:blip r:embed="rId2"/>
          <a:stretch>
            <a:fillRect/>
          </a:stretch>
        </p:blipFill>
        <p:spPr>
          <a:xfrm>
            <a:off x="66675" y="1410887"/>
            <a:ext cx="8534400" cy="1133475"/>
          </a:xfrm>
          <a:prstGeom prst="rect">
            <a:avLst/>
          </a:prstGeom>
        </p:spPr>
      </p:pic>
      <p:pic>
        <p:nvPicPr>
          <p:cNvPr id="7" name="Picture 6">
            <a:extLst>
              <a:ext uri="{FF2B5EF4-FFF2-40B4-BE49-F238E27FC236}">
                <a16:creationId xmlns:a16="http://schemas.microsoft.com/office/drawing/2014/main" id="{B758EFC0-CE58-31F3-27AA-6EFE8DFD8F02}"/>
              </a:ext>
            </a:extLst>
          </p:cNvPr>
          <p:cNvPicPr>
            <a:picLocks noChangeAspect="1"/>
          </p:cNvPicPr>
          <p:nvPr/>
        </p:nvPicPr>
        <p:blipFill>
          <a:blip r:embed="rId3"/>
          <a:stretch>
            <a:fillRect/>
          </a:stretch>
        </p:blipFill>
        <p:spPr>
          <a:xfrm>
            <a:off x="319087" y="2633423"/>
            <a:ext cx="7934325" cy="4107904"/>
          </a:xfrm>
          <a:prstGeom prst="rect">
            <a:avLst/>
          </a:prstGeom>
        </p:spPr>
      </p:pic>
      <p:sp>
        <p:nvSpPr>
          <p:cNvPr id="8" name="Title 1">
            <a:extLst>
              <a:ext uri="{FF2B5EF4-FFF2-40B4-BE49-F238E27FC236}">
                <a16:creationId xmlns:a16="http://schemas.microsoft.com/office/drawing/2014/main" id="{AE2A2BEF-31B0-810C-7913-3E7AF29CFA4E}"/>
              </a:ext>
            </a:extLst>
          </p:cNvPr>
          <p:cNvSpPr>
            <a:spLocks noGrp="1"/>
          </p:cNvSpPr>
          <p:nvPr>
            <p:ph type="title"/>
          </p:nvPr>
        </p:nvSpPr>
        <p:spPr>
          <a:xfrm>
            <a:off x="863566" y="877844"/>
            <a:ext cx="11261759" cy="887964"/>
          </a:xfrm>
        </p:spPr>
        <p:txBody>
          <a:bodyPr>
            <a:normAutofit fontScale="90000"/>
          </a:bodyPr>
          <a:lstStyle/>
          <a:p>
            <a:r>
              <a:rPr lang="en-US" b="0" i="0" dirty="0">
                <a:solidFill>
                  <a:schemeClr val="accent3"/>
                </a:solidFill>
                <a:effectLst/>
                <a:latin typeface="Heebo" pitchFamily="2" charset="-79"/>
                <a:cs typeface="Heebo" pitchFamily="2" charset="-79"/>
              </a:rPr>
              <a:t>Preparing the best test strategy document</a:t>
            </a:r>
            <a:br>
              <a:rPr lang="en-US" b="0" i="0" dirty="0">
                <a:solidFill>
                  <a:schemeClr val="accent3"/>
                </a:solidFill>
                <a:effectLst/>
                <a:latin typeface="Heebo" pitchFamily="2" charset="-79"/>
                <a:cs typeface="Heebo" pitchFamily="2" charset="-79"/>
              </a:rPr>
            </a:br>
            <a:endParaRPr lang="en-US" dirty="0">
              <a:solidFill>
                <a:schemeClr val="accent3"/>
              </a:solidFill>
            </a:endParaRPr>
          </a:p>
        </p:txBody>
      </p:sp>
    </p:spTree>
    <p:extLst>
      <p:ext uri="{BB962C8B-B14F-4D97-AF65-F5344CB8AC3E}">
        <p14:creationId xmlns:p14="http://schemas.microsoft.com/office/powerpoint/2010/main" val="2456983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DFA8A9-BC93-8424-72EB-6B8B76ECEE85}"/>
              </a:ext>
            </a:extLst>
          </p:cNvPr>
          <p:cNvPicPr>
            <a:picLocks noChangeAspect="1"/>
          </p:cNvPicPr>
          <p:nvPr/>
        </p:nvPicPr>
        <p:blipFill>
          <a:blip r:embed="rId2"/>
          <a:stretch>
            <a:fillRect/>
          </a:stretch>
        </p:blipFill>
        <p:spPr>
          <a:xfrm>
            <a:off x="95250" y="2152650"/>
            <a:ext cx="7915603" cy="4591050"/>
          </a:xfrm>
          <a:prstGeom prst="rect">
            <a:avLst/>
          </a:prstGeom>
        </p:spPr>
      </p:pic>
      <p:pic>
        <p:nvPicPr>
          <p:cNvPr id="7" name="Picture 6">
            <a:extLst>
              <a:ext uri="{FF2B5EF4-FFF2-40B4-BE49-F238E27FC236}">
                <a16:creationId xmlns:a16="http://schemas.microsoft.com/office/drawing/2014/main" id="{EA80EE12-215C-5AAA-2F14-71A640A03BBA}"/>
              </a:ext>
            </a:extLst>
          </p:cNvPr>
          <p:cNvPicPr>
            <a:picLocks noChangeAspect="1"/>
          </p:cNvPicPr>
          <p:nvPr/>
        </p:nvPicPr>
        <p:blipFill>
          <a:blip r:embed="rId3"/>
          <a:stretch>
            <a:fillRect/>
          </a:stretch>
        </p:blipFill>
        <p:spPr>
          <a:xfrm>
            <a:off x="8172450" y="3571875"/>
            <a:ext cx="3924300" cy="1056857"/>
          </a:xfrm>
          <a:prstGeom prst="rect">
            <a:avLst/>
          </a:prstGeom>
        </p:spPr>
      </p:pic>
      <p:sp>
        <p:nvSpPr>
          <p:cNvPr id="8" name="Title 1">
            <a:extLst>
              <a:ext uri="{FF2B5EF4-FFF2-40B4-BE49-F238E27FC236}">
                <a16:creationId xmlns:a16="http://schemas.microsoft.com/office/drawing/2014/main" id="{EBE9B7B8-6372-7472-3CEE-770C378E65E4}"/>
              </a:ext>
            </a:extLst>
          </p:cNvPr>
          <p:cNvSpPr>
            <a:spLocks noGrp="1"/>
          </p:cNvSpPr>
          <p:nvPr>
            <p:ph type="title"/>
          </p:nvPr>
        </p:nvSpPr>
        <p:spPr>
          <a:xfrm>
            <a:off x="834991" y="1399592"/>
            <a:ext cx="11261759" cy="887964"/>
          </a:xfrm>
        </p:spPr>
        <p:txBody>
          <a:bodyPr>
            <a:normAutofit fontScale="90000"/>
          </a:bodyPr>
          <a:lstStyle/>
          <a:p>
            <a:r>
              <a:rPr lang="en-US" b="0" i="0" dirty="0">
                <a:solidFill>
                  <a:schemeClr val="accent3"/>
                </a:solidFill>
                <a:effectLst/>
                <a:latin typeface="Heebo" pitchFamily="2" charset="-79"/>
                <a:cs typeface="Heebo" pitchFamily="2" charset="-79"/>
              </a:rPr>
              <a:t>Preparing the best test strategy document</a:t>
            </a:r>
            <a:br>
              <a:rPr lang="en-US" b="0" i="0" dirty="0">
                <a:solidFill>
                  <a:schemeClr val="accent3"/>
                </a:solidFill>
                <a:effectLst/>
                <a:latin typeface="Heebo" pitchFamily="2" charset="-79"/>
                <a:cs typeface="Heebo" pitchFamily="2" charset="-79"/>
              </a:rPr>
            </a:br>
            <a:endParaRPr lang="en-US" dirty="0">
              <a:solidFill>
                <a:schemeClr val="accent3"/>
              </a:solidFill>
            </a:endParaRPr>
          </a:p>
        </p:txBody>
      </p:sp>
    </p:spTree>
    <p:extLst>
      <p:ext uri="{BB962C8B-B14F-4D97-AF65-F5344CB8AC3E}">
        <p14:creationId xmlns:p14="http://schemas.microsoft.com/office/powerpoint/2010/main" val="365972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E6DF-A57D-E959-0497-778D362BB632}"/>
              </a:ext>
            </a:extLst>
          </p:cNvPr>
          <p:cNvSpPr>
            <a:spLocks noGrp="1"/>
          </p:cNvSpPr>
          <p:nvPr>
            <p:ph type="title"/>
          </p:nvPr>
        </p:nvSpPr>
        <p:spPr/>
        <p:txBody>
          <a:bodyPr>
            <a:normAutofit/>
          </a:bodyPr>
          <a:lstStyle/>
          <a:p>
            <a:r>
              <a:rPr lang="en-US" sz="2800" b="1" dirty="0">
                <a:solidFill>
                  <a:schemeClr val="accent4"/>
                </a:solidFill>
                <a:effectLst/>
                <a:latin typeface="Arial" panose="020B0604020202020204" pitchFamily="34" charset="0"/>
                <a:ea typeface="Times New Roman" panose="02020603050405020304" pitchFamily="18" charset="0"/>
              </a:rPr>
              <a:t>What is the Importance of Test Plan?</a:t>
            </a:r>
            <a:endParaRPr lang="en-US" sz="2800" dirty="0">
              <a:solidFill>
                <a:schemeClr val="accent4"/>
              </a:solidFill>
            </a:endParaRPr>
          </a:p>
        </p:txBody>
      </p:sp>
      <p:sp>
        <p:nvSpPr>
          <p:cNvPr id="3" name="Content Placeholder 2">
            <a:extLst>
              <a:ext uri="{FF2B5EF4-FFF2-40B4-BE49-F238E27FC236}">
                <a16:creationId xmlns:a16="http://schemas.microsoft.com/office/drawing/2014/main" id="{BD797E3A-F65A-DAC0-B3B2-266A1D267983}"/>
              </a:ext>
            </a:extLst>
          </p:cNvPr>
          <p:cNvSpPr>
            <a:spLocks noGrp="1"/>
          </p:cNvSpPr>
          <p:nvPr>
            <p:ph idx="1"/>
          </p:nvPr>
        </p:nvSpPr>
        <p:spPr>
          <a:xfrm>
            <a:off x="685800" y="2995127"/>
            <a:ext cx="10820400" cy="3223558"/>
          </a:xfrm>
        </p:spPr>
        <p:txBody>
          <a:bodyPr/>
          <a:lstStyle/>
          <a:p>
            <a:pPr marL="0" marR="0" indent="0">
              <a:spcBef>
                <a:spcPts val="0"/>
              </a:spcBef>
              <a:buNone/>
            </a:pPr>
            <a:r>
              <a:rPr lang="en-US" sz="1800" dirty="0">
                <a:solidFill>
                  <a:schemeClr val="tx2"/>
                </a:solidFill>
                <a:effectLst/>
                <a:latin typeface="Arial" panose="020B0604020202020204" pitchFamily="34" charset="0"/>
                <a:ea typeface="Times New Roman" panose="02020603050405020304" pitchFamily="18" charset="0"/>
              </a:rPr>
              <a:t>Making Test Plan document has multiple benefits</a:t>
            </a:r>
            <a:endParaRPr lang="en-US" sz="1800" dirty="0">
              <a:solidFill>
                <a:schemeClr val="tx2"/>
              </a:solidFill>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Help people outside the test team such as developers, business managers, customers </a:t>
            </a:r>
            <a:r>
              <a:rPr lang="en-US" sz="1800" b="1"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understand</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the details of testing.</a:t>
            </a:r>
            <a:endParaRPr lang="en-US"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Test Plan </a:t>
            </a:r>
            <a:r>
              <a:rPr lang="en-US" sz="1800" b="1"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guides</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our thinking. It is like a rule book, which needs to be followed.</a:t>
            </a:r>
            <a:endParaRPr lang="en-US"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Important aspects like test estimation, test scope,</a:t>
            </a:r>
            <a:r>
              <a:rPr lang="en-US" sz="1800" u="sng" dirty="0">
                <a:solidFill>
                  <a:schemeClr val="bg1"/>
                </a:solidFill>
                <a:highlight>
                  <a:srgbClr val="FFFF00"/>
                </a:highlight>
                <a:latin typeface="Arial" panose="020B0604020202020204" pitchFamily="34" charset="0"/>
                <a:ea typeface="Calibri" panose="020F0502020204030204" pitchFamily="34" charset="0"/>
                <a:cs typeface="Times New Roman" panose="02020603050405020304" pitchFamily="18" charset="0"/>
              </a:rPr>
              <a:t> </a:t>
            </a:r>
            <a:r>
              <a:rPr lang="en-US" sz="1800" u="sng" dirty="0">
                <a:solidFill>
                  <a:schemeClr val="bg1"/>
                </a:solidFill>
                <a:effectLst/>
                <a:highlight>
                  <a:srgbClr val="FFFF00"/>
                </a:highligh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Test Strategy </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are </a:t>
            </a:r>
            <a:r>
              <a:rPr lang="en-US" sz="1800" b="1"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documented</a:t>
            </a: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in Test Plan, so it can be reviewed by Management Team and re-used for other projects.</a:t>
            </a:r>
            <a:endParaRPr lang="en-US"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tx2"/>
              </a:solidFill>
            </a:endParaRPr>
          </a:p>
        </p:txBody>
      </p:sp>
    </p:spTree>
    <p:extLst>
      <p:ext uri="{BB962C8B-B14F-4D97-AF65-F5344CB8AC3E}">
        <p14:creationId xmlns:p14="http://schemas.microsoft.com/office/powerpoint/2010/main" val="3980780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6223-9FCF-BDE4-F191-0DFD3834D951}"/>
              </a:ext>
            </a:extLst>
          </p:cNvPr>
          <p:cNvSpPr>
            <a:spLocks noGrp="1"/>
          </p:cNvSpPr>
          <p:nvPr>
            <p:ph type="title"/>
          </p:nvPr>
        </p:nvSpPr>
        <p:spPr>
          <a:xfrm>
            <a:off x="839755" y="559837"/>
            <a:ext cx="11261759" cy="887964"/>
          </a:xfrm>
        </p:spPr>
        <p:txBody>
          <a:bodyPr>
            <a:normAutofit fontScale="90000"/>
          </a:bodyPr>
          <a:lstStyle/>
          <a:p>
            <a:r>
              <a:rPr lang="en-US" b="0" i="0" dirty="0">
                <a:solidFill>
                  <a:schemeClr val="accent3"/>
                </a:solidFill>
                <a:effectLst/>
                <a:latin typeface="Heebo" pitchFamily="2" charset="-79"/>
                <a:cs typeface="Heebo" pitchFamily="2" charset="-79"/>
              </a:rPr>
              <a:t>Preparing the best test strategy document</a:t>
            </a:r>
            <a:br>
              <a:rPr lang="en-US" b="0" i="0" dirty="0">
                <a:solidFill>
                  <a:schemeClr val="accent3"/>
                </a:solidFill>
                <a:effectLst/>
                <a:latin typeface="Heebo" pitchFamily="2" charset="-79"/>
                <a:cs typeface="Heebo" pitchFamily="2" charset="-79"/>
              </a:rPr>
            </a:br>
            <a:endParaRPr lang="en-US" dirty="0">
              <a:solidFill>
                <a:schemeClr val="accent3"/>
              </a:solidFill>
            </a:endParaRPr>
          </a:p>
        </p:txBody>
      </p:sp>
      <p:pic>
        <p:nvPicPr>
          <p:cNvPr id="5" name="Picture 4">
            <a:extLst>
              <a:ext uri="{FF2B5EF4-FFF2-40B4-BE49-F238E27FC236}">
                <a16:creationId xmlns:a16="http://schemas.microsoft.com/office/drawing/2014/main" id="{DAD9E558-F296-631B-3349-CDFDEF92059C}"/>
              </a:ext>
            </a:extLst>
          </p:cNvPr>
          <p:cNvPicPr>
            <a:picLocks noChangeAspect="1"/>
          </p:cNvPicPr>
          <p:nvPr/>
        </p:nvPicPr>
        <p:blipFill>
          <a:blip r:embed="rId2"/>
          <a:stretch>
            <a:fillRect/>
          </a:stretch>
        </p:blipFill>
        <p:spPr>
          <a:xfrm>
            <a:off x="80962" y="1262063"/>
            <a:ext cx="7853363" cy="1452394"/>
          </a:xfrm>
          <a:prstGeom prst="rect">
            <a:avLst/>
          </a:prstGeom>
        </p:spPr>
      </p:pic>
      <p:pic>
        <p:nvPicPr>
          <p:cNvPr id="7" name="Picture 6">
            <a:extLst>
              <a:ext uri="{FF2B5EF4-FFF2-40B4-BE49-F238E27FC236}">
                <a16:creationId xmlns:a16="http://schemas.microsoft.com/office/drawing/2014/main" id="{7E6C53CD-77DB-76BE-2FCA-9745ADDA950F}"/>
              </a:ext>
            </a:extLst>
          </p:cNvPr>
          <p:cNvPicPr>
            <a:picLocks noChangeAspect="1"/>
          </p:cNvPicPr>
          <p:nvPr/>
        </p:nvPicPr>
        <p:blipFill>
          <a:blip r:embed="rId3"/>
          <a:stretch>
            <a:fillRect/>
          </a:stretch>
        </p:blipFill>
        <p:spPr>
          <a:xfrm>
            <a:off x="80962" y="2812106"/>
            <a:ext cx="7853363" cy="1327696"/>
          </a:xfrm>
          <a:prstGeom prst="rect">
            <a:avLst/>
          </a:prstGeom>
        </p:spPr>
      </p:pic>
      <p:pic>
        <p:nvPicPr>
          <p:cNvPr id="9" name="Picture 8">
            <a:extLst>
              <a:ext uri="{FF2B5EF4-FFF2-40B4-BE49-F238E27FC236}">
                <a16:creationId xmlns:a16="http://schemas.microsoft.com/office/drawing/2014/main" id="{708E5009-1A0A-C469-798A-247BC13F243A}"/>
              </a:ext>
            </a:extLst>
          </p:cNvPr>
          <p:cNvPicPr>
            <a:picLocks noChangeAspect="1"/>
          </p:cNvPicPr>
          <p:nvPr/>
        </p:nvPicPr>
        <p:blipFill>
          <a:blip r:embed="rId4"/>
          <a:stretch>
            <a:fillRect/>
          </a:stretch>
        </p:blipFill>
        <p:spPr>
          <a:xfrm>
            <a:off x="90487" y="4319589"/>
            <a:ext cx="7853364" cy="722288"/>
          </a:xfrm>
          <a:prstGeom prst="rect">
            <a:avLst/>
          </a:prstGeom>
        </p:spPr>
      </p:pic>
      <p:pic>
        <p:nvPicPr>
          <p:cNvPr id="11" name="Picture 10">
            <a:extLst>
              <a:ext uri="{FF2B5EF4-FFF2-40B4-BE49-F238E27FC236}">
                <a16:creationId xmlns:a16="http://schemas.microsoft.com/office/drawing/2014/main" id="{9D9B9AF5-2ED9-C295-3723-CB63D9EC55E7}"/>
              </a:ext>
            </a:extLst>
          </p:cNvPr>
          <p:cNvPicPr>
            <a:picLocks noChangeAspect="1"/>
          </p:cNvPicPr>
          <p:nvPr/>
        </p:nvPicPr>
        <p:blipFill>
          <a:blip r:embed="rId5"/>
          <a:stretch>
            <a:fillRect/>
          </a:stretch>
        </p:blipFill>
        <p:spPr>
          <a:xfrm>
            <a:off x="4557714" y="5288764"/>
            <a:ext cx="7543800" cy="1381125"/>
          </a:xfrm>
          <a:prstGeom prst="rect">
            <a:avLst/>
          </a:prstGeom>
        </p:spPr>
      </p:pic>
    </p:spTree>
    <p:extLst>
      <p:ext uri="{BB962C8B-B14F-4D97-AF65-F5344CB8AC3E}">
        <p14:creationId xmlns:p14="http://schemas.microsoft.com/office/powerpoint/2010/main" val="1299070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B6C7-DECF-B303-54C1-4B87570EA559}"/>
              </a:ext>
            </a:extLst>
          </p:cNvPr>
          <p:cNvSpPr>
            <a:spLocks noGrp="1"/>
          </p:cNvSpPr>
          <p:nvPr>
            <p:ph type="title"/>
          </p:nvPr>
        </p:nvSpPr>
        <p:spPr>
          <a:xfrm>
            <a:off x="858415" y="901532"/>
            <a:ext cx="11103429" cy="1293028"/>
          </a:xfrm>
        </p:spPr>
        <p:txBody>
          <a:bodyPr>
            <a:normAutofit/>
          </a:bodyPr>
          <a:lstStyle/>
          <a:p>
            <a:r>
              <a:rPr lang="en-US" b="0" i="0" dirty="0">
                <a:solidFill>
                  <a:schemeClr val="accent3"/>
                </a:solidFill>
                <a:effectLst/>
                <a:latin typeface="NHaasGroteskDSPro"/>
              </a:rPr>
              <a:t>Testing documentation: frequent mistakes</a:t>
            </a:r>
            <a:endParaRPr lang="en-US" dirty="0">
              <a:solidFill>
                <a:schemeClr val="accent3"/>
              </a:solidFill>
            </a:endParaRPr>
          </a:p>
        </p:txBody>
      </p:sp>
      <p:sp>
        <p:nvSpPr>
          <p:cNvPr id="3" name="Content Placeholder 2">
            <a:extLst>
              <a:ext uri="{FF2B5EF4-FFF2-40B4-BE49-F238E27FC236}">
                <a16:creationId xmlns:a16="http://schemas.microsoft.com/office/drawing/2014/main" id="{3D5240B1-C778-F3C1-C337-0920CECE057B}"/>
              </a:ext>
            </a:extLst>
          </p:cNvPr>
          <p:cNvSpPr>
            <a:spLocks noGrp="1"/>
          </p:cNvSpPr>
          <p:nvPr>
            <p:ph idx="1"/>
          </p:nvPr>
        </p:nvSpPr>
        <p:spPr/>
        <p:txBody>
          <a:bodyPr>
            <a:normAutofit/>
          </a:bodyPr>
          <a:lstStyle/>
          <a:p>
            <a:pPr marL="0" indent="0" algn="just">
              <a:buNone/>
            </a:pPr>
            <a:r>
              <a:rPr lang="en-US" sz="2400" b="1" u="sng" dirty="0">
                <a:latin typeface="Arial" panose="020B0604020202020204" pitchFamily="34" charset="0"/>
                <a:cs typeface="Arial" panose="020B0604020202020204" pitchFamily="34" charset="0"/>
              </a:rPr>
              <a:t>Example #1</a:t>
            </a:r>
          </a:p>
          <a:p>
            <a:pPr marL="0" indent="0" algn="just">
              <a:buNone/>
            </a:pPr>
            <a:r>
              <a:rPr lang="en-US" sz="2400" dirty="0">
                <a:latin typeface="Arial" panose="020B0604020202020204" pitchFamily="34" charset="0"/>
                <a:cs typeface="Arial" panose="020B0604020202020204" pitchFamily="34" charset="0"/>
              </a:rPr>
              <a:t>Your team has grown and it has become difficult to transfer information about processes. The number of issues has grown and all the development processes have slowed down. Despite the lack of project time, you will save a lot more time by introducing test documentation: newly joined QA engineers can read about your processes autonomously and come back to their description when necessary.</a:t>
            </a:r>
          </a:p>
        </p:txBody>
      </p:sp>
    </p:spTree>
    <p:extLst>
      <p:ext uri="{BB962C8B-B14F-4D97-AF65-F5344CB8AC3E}">
        <p14:creationId xmlns:p14="http://schemas.microsoft.com/office/powerpoint/2010/main" val="1001271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7C1A-A20F-6F8D-29E7-F1B1BBCCCEB4}"/>
              </a:ext>
            </a:extLst>
          </p:cNvPr>
          <p:cNvSpPr>
            <a:spLocks noGrp="1"/>
          </p:cNvSpPr>
          <p:nvPr>
            <p:ph type="title"/>
          </p:nvPr>
        </p:nvSpPr>
        <p:spPr>
          <a:xfrm>
            <a:off x="1576873" y="764373"/>
            <a:ext cx="10459617" cy="1293028"/>
          </a:xfrm>
        </p:spPr>
        <p:txBody>
          <a:bodyPr/>
          <a:lstStyle/>
          <a:p>
            <a:r>
              <a:rPr lang="en-US" b="0" i="0" dirty="0">
                <a:solidFill>
                  <a:schemeClr val="accent3"/>
                </a:solidFill>
                <a:effectLst/>
                <a:latin typeface="NHaasGroteskDSPro"/>
              </a:rPr>
              <a:t>Testing documentation: frequent mistakes</a:t>
            </a:r>
            <a:endParaRPr lang="en-US" dirty="0"/>
          </a:p>
        </p:txBody>
      </p:sp>
      <p:sp>
        <p:nvSpPr>
          <p:cNvPr id="3" name="Content Placeholder 2">
            <a:extLst>
              <a:ext uri="{FF2B5EF4-FFF2-40B4-BE49-F238E27FC236}">
                <a16:creationId xmlns:a16="http://schemas.microsoft.com/office/drawing/2014/main" id="{797DA338-9E2A-EEA1-0099-27F9587504F3}"/>
              </a:ext>
            </a:extLst>
          </p:cNvPr>
          <p:cNvSpPr>
            <a:spLocks noGrp="1"/>
          </p:cNvSpPr>
          <p:nvPr>
            <p:ph idx="1"/>
          </p:nvPr>
        </p:nvSpPr>
        <p:spPr>
          <a:xfrm>
            <a:off x="685800" y="1812005"/>
            <a:ext cx="10820400" cy="4024125"/>
          </a:xfrm>
        </p:spPr>
        <p:txBody>
          <a:bodyPr>
            <a:noAutofit/>
          </a:bodyPr>
          <a:lstStyle/>
          <a:p>
            <a:pPr marL="0" indent="0">
              <a:buNone/>
            </a:pPr>
            <a:r>
              <a:rPr lang="en-US" sz="1400" b="1" u="sng" dirty="0">
                <a:latin typeface="Arial" panose="020B0604020202020204" pitchFamily="34" charset="0"/>
                <a:cs typeface="Arial" panose="020B0604020202020204" pitchFamily="34" charset="0"/>
              </a:rPr>
              <a:t>Example #2</a:t>
            </a:r>
          </a:p>
          <a:p>
            <a:r>
              <a:rPr lang="en-US" sz="1400" dirty="0">
                <a:latin typeface="Arial" panose="020B0604020202020204" pitchFamily="34" charset="0"/>
                <a:cs typeface="Arial" panose="020B0604020202020204" pitchFamily="34" charset="0"/>
              </a:rPr>
              <a:t>Imagine the following situation: the project had vague exit criteria. Each team member interpreted them their own way, which resulted in major bugs crashing into the release. As a result, the product release had to be postponed for a few weeks, because the team logged the wrong severity level.</a:t>
            </a:r>
          </a:p>
          <a:p>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This was only an example of how incomplete quality criteria can affect product development. If you have already encountered such an issue, it’s time to think about formalizing quality and acceptance criteria via the test plan section.</a:t>
            </a:r>
          </a:p>
          <a:p>
            <a:endParaRPr lang="en-US" sz="1400" dirty="0">
              <a:latin typeface="Arial" panose="020B0604020202020204" pitchFamily="34" charset="0"/>
              <a:cs typeface="Arial" panose="020B0604020202020204" pitchFamily="34" charset="0"/>
            </a:endParaRPr>
          </a:p>
          <a:p>
            <a:pPr marL="0" indent="0">
              <a:buNone/>
            </a:pPr>
            <a:r>
              <a:rPr lang="en-US" sz="1400" b="1" u="sng" dirty="0">
                <a:solidFill>
                  <a:schemeClr val="accent3"/>
                </a:solidFill>
                <a:latin typeface="Arial" panose="020B0604020202020204" pitchFamily="34" charset="0"/>
                <a:cs typeface="Arial" panose="020B0604020202020204" pitchFamily="34" charset="0"/>
              </a:rPr>
              <a:t>Good release criteria examples: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“All tickets in the release backlog are implemented, deployed, and tested in accordance with the acceptance criteria and ticket description.”</a:t>
            </a:r>
          </a:p>
          <a:p>
            <a:r>
              <a:rPr lang="en-US" sz="1400" dirty="0">
                <a:latin typeface="Arial" panose="020B0604020202020204" pitchFamily="34" charset="0"/>
                <a:cs typeface="Arial" panose="020B0604020202020204" pitchFamily="34" charset="0"/>
              </a:rPr>
              <a:t>“Complete set of manual and automated tests passed after code freeze.”</a:t>
            </a:r>
          </a:p>
          <a:p>
            <a:r>
              <a:rPr lang="en-US" sz="1400" dirty="0">
                <a:latin typeface="Arial" panose="020B0604020202020204" pitchFamily="34" charset="0"/>
                <a:cs typeface="Arial" panose="020B0604020202020204" pitchFamily="34" charset="0"/>
              </a:rPr>
              <a:t>“All E2E scenarios are completed.”</a:t>
            </a:r>
          </a:p>
          <a:p>
            <a:r>
              <a:rPr lang="en-US" sz="1400" dirty="0">
                <a:latin typeface="Arial" panose="020B0604020202020204" pitchFamily="34" charset="0"/>
                <a:cs typeface="Arial" panose="020B0604020202020204" pitchFamily="34" charset="0"/>
              </a:rPr>
              <a:t>“All failed scripts have been analyzed with bug reports added to the bug tracker.”</a:t>
            </a:r>
          </a:p>
          <a:p>
            <a:r>
              <a:rPr lang="en-US" sz="1400" dirty="0">
                <a:latin typeface="Arial" panose="020B0604020202020204" pitchFamily="34" charset="0"/>
                <a:cs typeface="Arial" panose="020B0604020202020204" pitchFamily="34" charset="0"/>
              </a:rPr>
              <a:t>“Compatibility tests passed in accordance with the first priority list of browsers and OS described in the test strategy.”</a:t>
            </a:r>
          </a:p>
          <a:p>
            <a:r>
              <a:rPr lang="en-US" sz="1400" dirty="0">
                <a:latin typeface="Arial" panose="020B0604020202020204" pitchFamily="34" charset="0"/>
                <a:cs typeface="Arial" panose="020B0604020202020204" pitchFamily="34" charset="0"/>
              </a:rPr>
              <a:t>“No open bugs with Critical or Major priority.”</a:t>
            </a:r>
          </a:p>
        </p:txBody>
      </p:sp>
    </p:spTree>
    <p:extLst>
      <p:ext uri="{BB962C8B-B14F-4D97-AF65-F5344CB8AC3E}">
        <p14:creationId xmlns:p14="http://schemas.microsoft.com/office/powerpoint/2010/main" val="3169293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2CBA-D191-E412-031A-98D5238E5233}"/>
              </a:ext>
            </a:extLst>
          </p:cNvPr>
          <p:cNvSpPr>
            <a:spLocks noGrp="1"/>
          </p:cNvSpPr>
          <p:nvPr>
            <p:ph type="title"/>
          </p:nvPr>
        </p:nvSpPr>
        <p:spPr>
          <a:xfrm>
            <a:off x="1091681" y="764373"/>
            <a:ext cx="11000791" cy="1293028"/>
          </a:xfrm>
        </p:spPr>
        <p:txBody>
          <a:bodyPr/>
          <a:lstStyle/>
          <a:p>
            <a:r>
              <a:rPr lang="en-US" b="0" i="0" dirty="0">
                <a:solidFill>
                  <a:schemeClr val="accent3"/>
                </a:solidFill>
                <a:effectLst/>
                <a:latin typeface="NHaasGroteskDSPro"/>
              </a:rPr>
              <a:t>Testing documentation: frequent mistakes</a:t>
            </a:r>
            <a:endParaRPr lang="en-US" dirty="0"/>
          </a:p>
        </p:txBody>
      </p:sp>
      <p:sp>
        <p:nvSpPr>
          <p:cNvPr id="3" name="Content Placeholder 2">
            <a:extLst>
              <a:ext uri="{FF2B5EF4-FFF2-40B4-BE49-F238E27FC236}">
                <a16:creationId xmlns:a16="http://schemas.microsoft.com/office/drawing/2014/main" id="{882111CE-8B6D-D50D-7B32-7633650252BD}"/>
              </a:ext>
            </a:extLst>
          </p:cNvPr>
          <p:cNvSpPr>
            <a:spLocks noGrp="1"/>
          </p:cNvSpPr>
          <p:nvPr>
            <p:ph idx="1"/>
          </p:nvPr>
        </p:nvSpPr>
        <p:spPr/>
        <p:txBody>
          <a:bodyPr/>
          <a:lstStyle/>
          <a:p>
            <a:pPr marL="0" indent="0" algn="just">
              <a:buNone/>
            </a:pPr>
            <a:r>
              <a:rPr lang="en-US" b="1" u="sng" dirty="0">
                <a:latin typeface="Arial" panose="020B0604020202020204" pitchFamily="34" charset="0"/>
                <a:cs typeface="Arial" panose="020B0604020202020204" pitchFamily="34" charset="0"/>
              </a:rPr>
              <a:t>Example #3</a:t>
            </a:r>
          </a:p>
          <a:p>
            <a:pPr marL="0" indent="0" algn="just">
              <a:buNone/>
            </a:pPr>
            <a:r>
              <a:rPr lang="en-US" dirty="0">
                <a:latin typeface="Arial" panose="020B0604020202020204" pitchFamily="34" charset="0"/>
                <a:cs typeface="Arial" panose="020B0604020202020204" pitchFamily="34" charset="0"/>
              </a:rPr>
              <a:t>During testing, the team may encounter various problems that can affect timing or quality: dropped testing environments, a team member taking sick leave, unexpected code freeze, poor requirement details, changes in requirements when they are half-finished, and so on. The team should have an emergency plan to minimize the damage from the triggered risk and a plan of countermeasures to prevent such risks. This is why I think risk assessment is one of the most important sections of the test plan. It consists of a list of risks, their likelihood, impact on the testing process, priority, and a response plan.</a:t>
            </a:r>
          </a:p>
        </p:txBody>
      </p:sp>
    </p:spTree>
    <p:extLst>
      <p:ext uri="{BB962C8B-B14F-4D97-AF65-F5344CB8AC3E}">
        <p14:creationId xmlns:p14="http://schemas.microsoft.com/office/powerpoint/2010/main" val="213625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a:extLst>
              <a:ext uri="{FF2B5EF4-FFF2-40B4-BE49-F238E27FC236}">
                <a16:creationId xmlns:a16="http://schemas.microsoft.com/office/drawing/2014/main" id="{E1BE83FF-96D5-D4FC-E175-666BCFA20A04}"/>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6B9A7B-E325-5BE1-B630-087C9C04E385}"/>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Any Questions</a:t>
            </a:r>
          </a:p>
        </p:txBody>
      </p:sp>
    </p:spTree>
    <p:extLst>
      <p:ext uri="{BB962C8B-B14F-4D97-AF65-F5344CB8AC3E}">
        <p14:creationId xmlns:p14="http://schemas.microsoft.com/office/powerpoint/2010/main" val="102183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0AD8-C833-2E08-8B7F-2A64D9DFE7CA}"/>
              </a:ext>
            </a:extLst>
          </p:cNvPr>
          <p:cNvSpPr>
            <a:spLocks noGrp="1"/>
          </p:cNvSpPr>
          <p:nvPr>
            <p:ph type="title"/>
          </p:nvPr>
        </p:nvSpPr>
        <p:spPr/>
        <p:txBody>
          <a:bodyPr>
            <a:normAutofit/>
          </a:bodyPr>
          <a:lstStyle/>
          <a:p>
            <a:r>
              <a:rPr lang="en-US" sz="3600" b="1" dirty="0">
                <a:solidFill>
                  <a:schemeClr val="accent4"/>
                </a:solidFill>
                <a:effectLst/>
                <a:latin typeface="Arial" panose="020B0604020202020204" pitchFamily="34" charset="0"/>
                <a:ea typeface="Times New Roman" panose="02020603050405020304" pitchFamily="18" charset="0"/>
              </a:rPr>
              <a:t>How to write a Test Plan</a:t>
            </a:r>
            <a:endParaRPr lang="en-US" sz="3600" dirty="0">
              <a:solidFill>
                <a:schemeClr val="accent4"/>
              </a:solidFill>
            </a:endParaRPr>
          </a:p>
        </p:txBody>
      </p:sp>
      <p:pic>
        <p:nvPicPr>
          <p:cNvPr id="4" name="Content Placeholder 3" descr="Diagram&#10;&#10;Description automatically generated">
            <a:extLst>
              <a:ext uri="{FF2B5EF4-FFF2-40B4-BE49-F238E27FC236}">
                <a16:creationId xmlns:a16="http://schemas.microsoft.com/office/drawing/2014/main" id="{5CF28D4E-9488-7CB9-CE2F-6D6D86E695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9894" y="1778377"/>
            <a:ext cx="7156579" cy="5041650"/>
          </a:xfrm>
          <a:prstGeom prst="rect">
            <a:avLst/>
          </a:prstGeom>
          <a:noFill/>
          <a:ln>
            <a:noFill/>
          </a:ln>
        </p:spPr>
      </p:pic>
    </p:spTree>
    <p:extLst>
      <p:ext uri="{BB962C8B-B14F-4D97-AF65-F5344CB8AC3E}">
        <p14:creationId xmlns:p14="http://schemas.microsoft.com/office/powerpoint/2010/main" val="187928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EA3B-C0B2-F1E2-47A3-253C20FE0180}"/>
              </a:ext>
            </a:extLst>
          </p:cNvPr>
          <p:cNvSpPr>
            <a:spLocks noGrp="1"/>
          </p:cNvSpPr>
          <p:nvPr>
            <p:ph type="title"/>
          </p:nvPr>
        </p:nvSpPr>
        <p:spPr>
          <a:xfrm>
            <a:off x="2811624" y="0"/>
            <a:ext cx="8610600" cy="1293028"/>
          </a:xfrm>
        </p:spPr>
        <p:txBody>
          <a:bodyPr>
            <a:normAutofit/>
          </a:bodyPr>
          <a:lstStyle/>
          <a:p>
            <a:r>
              <a:rPr lang="en-US" sz="2800" b="1" dirty="0">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t>Step 1) Analyze the product</a:t>
            </a:r>
            <a:endParaRPr lang="en-US" sz="2800" dirty="0">
              <a:solidFill>
                <a:schemeClr val="accent4"/>
              </a:solidFill>
            </a:endParaRPr>
          </a:p>
        </p:txBody>
      </p:sp>
      <p:sp>
        <p:nvSpPr>
          <p:cNvPr id="3" name="Content Placeholder 2">
            <a:extLst>
              <a:ext uri="{FF2B5EF4-FFF2-40B4-BE49-F238E27FC236}">
                <a16:creationId xmlns:a16="http://schemas.microsoft.com/office/drawing/2014/main" id="{BD870EC3-0B55-F35B-91D0-7839F32457ED}"/>
              </a:ext>
            </a:extLst>
          </p:cNvPr>
          <p:cNvSpPr>
            <a:spLocks noGrp="1"/>
          </p:cNvSpPr>
          <p:nvPr>
            <p:ph idx="1"/>
          </p:nvPr>
        </p:nvSpPr>
        <p:spPr>
          <a:xfrm>
            <a:off x="0" y="1416937"/>
            <a:ext cx="10820400" cy="4024125"/>
          </a:xfrm>
        </p:spPr>
        <p:txBody>
          <a:bodyPr>
            <a:normAutofit lnSpcReduction="10000"/>
          </a:bodyPr>
          <a:lstStyle/>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How can you test a product </a:t>
            </a:r>
            <a:r>
              <a:rPr lang="en-US" sz="1800" b="1" dirty="0">
                <a:solidFill>
                  <a:schemeClr val="tx2"/>
                </a:solidFill>
                <a:effectLst/>
                <a:latin typeface="Arial" panose="020B0604020202020204" pitchFamily="34" charset="0"/>
                <a:ea typeface="Times New Roman" panose="02020603050405020304" pitchFamily="18" charset="0"/>
              </a:rPr>
              <a:t>without</a:t>
            </a:r>
            <a:r>
              <a:rPr lang="en-US" sz="1800" dirty="0">
                <a:solidFill>
                  <a:schemeClr val="tx2"/>
                </a:solidFill>
                <a:effectLst/>
                <a:latin typeface="Arial" panose="020B0604020202020204" pitchFamily="34" charset="0"/>
                <a:ea typeface="Times New Roman" panose="02020603050405020304" pitchFamily="18" charset="0"/>
              </a:rPr>
              <a:t> any information about it? The answer is </a:t>
            </a:r>
            <a:r>
              <a:rPr lang="en-US" sz="1800" b="1" dirty="0">
                <a:solidFill>
                  <a:schemeClr val="accent3">
                    <a:lumMod val="60000"/>
                    <a:lumOff val="40000"/>
                  </a:schemeClr>
                </a:solidFill>
                <a:effectLst/>
                <a:latin typeface="Arial" panose="020B0604020202020204" pitchFamily="34" charset="0"/>
                <a:ea typeface="Times New Roman" panose="02020603050405020304" pitchFamily="18" charset="0"/>
              </a:rPr>
              <a:t>Impossible</a:t>
            </a:r>
            <a:r>
              <a:rPr lang="en-US" sz="1800" b="1" dirty="0">
                <a:solidFill>
                  <a:schemeClr val="tx2"/>
                </a:solidFill>
                <a:effectLst/>
                <a:latin typeface="Arial" panose="020B0604020202020204" pitchFamily="34" charset="0"/>
                <a:ea typeface="Times New Roman" panose="02020603050405020304" pitchFamily="18" charset="0"/>
              </a:rPr>
              <a:t>. </a:t>
            </a:r>
            <a:r>
              <a:rPr lang="en-US" sz="1800" dirty="0">
                <a:solidFill>
                  <a:schemeClr val="tx2"/>
                </a:solidFill>
                <a:effectLst/>
                <a:latin typeface="Arial" panose="020B0604020202020204" pitchFamily="34" charset="0"/>
                <a:ea typeface="Times New Roman" panose="02020603050405020304" pitchFamily="18" charset="0"/>
              </a:rPr>
              <a:t>You must learn a product </a:t>
            </a:r>
            <a:r>
              <a:rPr lang="en-US" sz="1800" b="1" dirty="0">
                <a:solidFill>
                  <a:schemeClr val="accent3">
                    <a:lumMod val="60000"/>
                    <a:lumOff val="40000"/>
                  </a:schemeClr>
                </a:solidFill>
                <a:effectLst/>
                <a:latin typeface="Arial" panose="020B0604020202020204" pitchFamily="34" charset="0"/>
                <a:ea typeface="Times New Roman" panose="02020603050405020304" pitchFamily="18" charset="0"/>
              </a:rPr>
              <a:t>thoroughly</a:t>
            </a:r>
            <a:r>
              <a:rPr lang="en-US" sz="1800" b="1" dirty="0">
                <a:solidFill>
                  <a:schemeClr val="tx2"/>
                </a:solidFill>
                <a:effectLst/>
                <a:latin typeface="Arial" panose="020B0604020202020204" pitchFamily="34" charset="0"/>
                <a:ea typeface="Times New Roman" panose="02020603050405020304" pitchFamily="18" charset="0"/>
              </a:rPr>
              <a:t> </a:t>
            </a:r>
            <a:r>
              <a:rPr lang="en-US" sz="1800" dirty="0">
                <a:solidFill>
                  <a:schemeClr val="tx2"/>
                </a:solidFill>
                <a:effectLst/>
                <a:latin typeface="Arial" panose="020B0604020202020204" pitchFamily="34" charset="0"/>
                <a:ea typeface="Times New Roman" panose="02020603050405020304" pitchFamily="18" charset="0"/>
              </a:rPr>
              <a:t>before testing it.</a:t>
            </a:r>
            <a:endParaRPr lang="en-US" sz="1800" dirty="0">
              <a:solidFill>
                <a:schemeClr val="tx2"/>
              </a:solidFill>
              <a:effectLst/>
              <a:latin typeface="Times New Roman" panose="02020603050405020304" pitchFamily="18" charset="0"/>
              <a:ea typeface="Times New Roman" panose="02020603050405020304" pitchFamily="18" charset="0"/>
            </a:endParaRPr>
          </a:p>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Example: The product under test is Guru99 banking website. You should research clients and the end users to know their needs and expectations from the application</a:t>
            </a:r>
            <a:endParaRPr lang="en-US" sz="1800" dirty="0">
              <a:solidFill>
                <a:schemeClr val="tx2"/>
              </a:solidFill>
              <a:effectLst/>
              <a:latin typeface="Times New Roman" panose="02020603050405020304" pitchFamily="18" charset="0"/>
              <a:ea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Who will use the website?</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What is it used for?</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How will it work?</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What are software/ hardware the product uses?</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You can use the following approach to analyze the site</a:t>
            </a:r>
          </a:p>
          <a:p>
            <a:pPr marL="0">
              <a:spcBef>
                <a:spcPts val="0"/>
              </a:spcBef>
            </a:pPr>
            <a:r>
              <a:rPr lang="en-US" sz="1800" dirty="0">
                <a:solidFill>
                  <a:schemeClr val="tx2"/>
                </a:solidFill>
                <a:effectLst/>
                <a:latin typeface="Arial" panose="020B0604020202020204" pitchFamily="34" charset="0"/>
                <a:ea typeface="Times New Roman" panose="02020603050405020304" pitchFamily="18" charset="0"/>
              </a:rPr>
              <a:t>You should take a </a:t>
            </a:r>
            <a:r>
              <a:rPr lang="en-US" sz="1800" b="1" dirty="0">
                <a:solidFill>
                  <a:schemeClr val="tx2"/>
                </a:solidFill>
                <a:effectLst/>
                <a:latin typeface="Arial" panose="020B0604020202020204" pitchFamily="34" charset="0"/>
                <a:ea typeface="Times New Roman" panose="02020603050405020304" pitchFamily="18" charset="0"/>
              </a:rPr>
              <a:t>look around</a:t>
            </a:r>
            <a:r>
              <a:rPr lang="en-US" sz="1800" dirty="0">
                <a:solidFill>
                  <a:schemeClr val="tx2"/>
                </a:solidFill>
                <a:effectLst/>
                <a:latin typeface="Arial" panose="020B0604020202020204" pitchFamily="34" charset="0"/>
                <a:ea typeface="Times New Roman" panose="02020603050405020304" pitchFamily="18" charset="0"/>
              </a:rPr>
              <a:t> this website and also</a:t>
            </a:r>
            <a:br>
              <a:rPr lang="en-US" sz="1800" dirty="0">
                <a:solidFill>
                  <a:schemeClr val="tx2"/>
                </a:solidFill>
                <a:effectLst/>
                <a:latin typeface="Arial" panose="020B0604020202020204" pitchFamily="34" charset="0"/>
                <a:ea typeface="Times New Roman" panose="02020603050405020304" pitchFamily="18" charset="0"/>
              </a:rPr>
            </a:br>
            <a:r>
              <a:rPr lang="en-US" sz="1800" dirty="0">
                <a:solidFill>
                  <a:schemeClr val="tx2"/>
                </a:solidFill>
                <a:effectLst/>
                <a:latin typeface="Arial" panose="020B0604020202020204" pitchFamily="34" charset="0"/>
                <a:ea typeface="Times New Roman" panose="02020603050405020304" pitchFamily="18" charset="0"/>
              </a:rPr>
              <a:t> </a:t>
            </a:r>
            <a:r>
              <a:rPr lang="en-US" sz="1800" dirty="0">
                <a:solidFill>
                  <a:schemeClr val="accent6">
                    <a:lumMod val="60000"/>
                    <a:lumOff val="40000"/>
                  </a:schemeClr>
                </a:solidFill>
                <a:effectLst/>
                <a:latin typeface="Arial" panose="020B0604020202020204" pitchFamily="34" charset="0"/>
                <a:ea typeface="Times New Roman" panose="02020603050405020304" pitchFamily="18" charset="0"/>
              </a:rPr>
              <a:t>review product documentation</a:t>
            </a:r>
            <a:r>
              <a:rPr lang="en-US" sz="1800" dirty="0">
                <a:solidFill>
                  <a:schemeClr val="tx2"/>
                </a:solidFill>
                <a:effectLst/>
                <a:latin typeface="Arial" panose="020B0604020202020204" pitchFamily="34" charset="0"/>
                <a:ea typeface="Times New Roman" panose="02020603050405020304" pitchFamily="18" charset="0"/>
              </a:rPr>
              <a:t>. Review of product </a:t>
            </a:r>
            <a:br>
              <a:rPr lang="en-US" sz="1800" dirty="0">
                <a:solidFill>
                  <a:schemeClr val="tx2"/>
                </a:solidFill>
                <a:effectLst/>
                <a:latin typeface="Arial" panose="020B0604020202020204" pitchFamily="34" charset="0"/>
                <a:ea typeface="Times New Roman" panose="02020603050405020304" pitchFamily="18" charset="0"/>
              </a:rPr>
            </a:br>
            <a:r>
              <a:rPr lang="en-US" sz="1800" dirty="0">
                <a:solidFill>
                  <a:schemeClr val="tx2"/>
                </a:solidFill>
                <a:effectLst/>
                <a:latin typeface="Arial" panose="020B0604020202020204" pitchFamily="34" charset="0"/>
                <a:ea typeface="Times New Roman" panose="02020603050405020304" pitchFamily="18" charset="0"/>
              </a:rPr>
              <a:t>documentation helps you to understand all the features </a:t>
            </a:r>
            <a:br>
              <a:rPr lang="en-US" sz="1800" dirty="0">
                <a:solidFill>
                  <a:schemeClr val="tx2"/>
                </a:solidFill>
                <a:effectLst/>
                <a:latin typeface="Arial" panose="020B0604020202020204" pitchFamily="34" charset="0"/>
                <a:ea typeface="Times New Roman" panose="02020603050405020304" pitchFamily="18" charset="0"/>
              </a:rPr>
            </a:br>
            <a:r>
              <a:rPr lang="en-US" sz="1800" dirty="0">
                <a:solidFill>
                  <a:schemeClr val="tx2"/>
                </a:solidFill>
                <a:effectLst/>
                <a:latin typeface="Arial" panose="020B0604020202020204" pitchFamily="34" charset="0"/>
                <a:ea typeface="Times New Roman" panose="02020603050405020304" pitchFamily="18" charset="0"/>
              </a:rPr>
              <a:t>of the website as well as how to use it. If you are </a:t>
            </a:r>
            <a:br>
              <a:rPr lang="en-US" sz="1800" dirty="0">
                <a:solidFill>
                  <a:schemeClr val="tx2"/>
                </a:solidFill>
                <a:effectLst/>
                <a:latin typeface="Arial" panose="020B0604020202020204" pitchFamily="34" charset="0"/>
                <a:ea typeface="Times New Roman" panose="02020603050405020304" pitchFamily="18" charset="0"/>
              </a:rPr>
            </a:br>
            <a:r>
              <a:rPr lang="en-US" sz="1800" dirty="0">
                <a:solidFill>
                  <a:schemeClr val="tx2"/>
                </a:solidFill>
                <a:effectLst/>
                <a:latin typeface="Arial" panose="020B0604020202020204" pitchFamily="34" charset="0"/>
                <a:ea typeface="Times New Roman" panose="02020603050405020304" pitchFamily="18" charset="0"/>
              </a:rPr>
              <a:t>unclear on any items, you might</a:t>
            </a:r>
            <a:r>
              <a:rPr lang="en-US" sz="1800" dirty="0">
                <a:solidFill>
                  <a:schemeClr val="accent6">
                    <a:lumMod val="60000"/>
                    <a:lumOff val="40000"/>
                  </a:schemeClr>
                </a:solidFill>
                <a:effectLst/>
                <a:latin typeface="Arial" panose="020B0604020202020204" pitchFamily="34" charset="0"/>
                <a:ea typeface="Times New Roman" panose="02020603050405020304" pitchFamily="18" charset="0"/>
              </a:rPr>
              <a:t> interview customer</a:t>
            </a:r>
            <a:r>
              <a:rPr lang="en-US" sz="1800" dirty="0">
                <a:solidFill>
                  <a:schemeClr val="tx2"/>
                </a:solidFill>
                <a:effectLst/>
                <a:latin typeface="Arial" panose="020B0604020202020204" pitchFamily="34" charset="0"/>
                <a:ea typeface="Times New Roman" panose="02020603050405020304" pitchFamily="18" charset="0"/>
              </a:rPr>
              <a:t>, </a:t>
            </a:r>
            <a:br>
              <a:rPr lang="en-US" sz="1800" dirty="0">
                <a:solidFill>
                  <a:schemeClr val="tx2"/>
                </a:solidFill>
                <a:effectLst/>
                <a:latin typeface="Arial" panose="020B0604020202020204" pitchFamily="34" charset="0"/>
                <a:ea typeface="Times New Roman" panose="02020603050405020304" pitchFamily="18" charset="0"/>
              </a:rPr>
            </a:br>
            <a:r>
              <a:rPr lang="en-US" sz="1800" dirty="0">
                <a:solidFill>
                  <a:schemeClr val="tx2"/>
                </a:solidFill>
                <a:effectLst/>
                <a:latin typeface="Arial" panose="020B0604020202020204" pitchFamily="34" charset="0"/>
                <a:ea typeface="Times New Roman" panose="02020603050405020304" pitchFamily="18" charset="0"/>
              </a:rPr>
              <a:t>developer, designer to get more information.</a:t>
            </a:r>
            <a:endParaRPr lang="en-US" sz="1800" dirty="0">
              <a:solidFill>
                <a:schemeClr val="tx2"/>
              </a:solidFill>
              <a:effectLst/>
              <a:latin typeface="Times New Roman" panose="02020603050405020304" pitchFamily="18" charset="0"/>
              <a:ea typeface="Times New Roman" panose="02020603050405020304" pitchFamily="18" charset="0"/>
            </a:endParaRPr>
          </a:p>
          <a:p>
            <a:pPr marL="0" marR="0">
              <a:spcBef>
                <a:spcPts val="0"/>
              </a:spcBef>
            </a:pPr>
            <a:endParaRPr lang="en-US" sz="1800" dirty="0">
              <a:solidFill>
                <a:schemeClr val="tx2"/>
              </a:solidFill>
              <a:effectLst/>
              <a:latin typeface="Times New Roman" panose="02020603050405020304" pitchFamily="18" charset="0"/>
              <a:ea typeface="Times New Roman" panose="02020603050405020304" pitchFamily="18" charset="0"/>
            </a:endParaRPr>
          </a:p>
          <a:p>
            <a:endParaRPr lang="en-US" dirty="0"/>
          </a:p>
        </p:txBody>
      </p:sp>
      <p:pic>
        <p:nvPicPr>
          <p:cNvPr id="6" name="Picture 5" descr="A picture containing diagram&#10;&#10;Description automatically generated">
            <a:extLst>
              <a:ext uri="{FF2B5EF4-FFF2-40B4-BE49-F238E27FC236}">
                <a16:creationId xmlns:a16="http://schemas.microsoft.com/office/drawing/2014/main" id="{7541439E-74C8-C7CD-331D-18CE699B85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6404" y="3000375"/>
            <a:ext cx="6375596" cy="3851922"/>
          </a:xfrm>
          <a:prstGeom prst="rect">
            <a:avLst/>
          </a:prstGeom>
          <a:noFill/>
          <a:ln>
            <a:noFill/>
          </a:ln>
        </p:spPr>
      </p:pic>
    </p:spTree>
    <p:extLst>
      <p:ext uri="{BB962C8B-B14F-4D97-AF65-F5344CB8AC3E}">
        <p14:creationId xmlns:p14="http://schemas.microsoft.com/office/powerpoint/2010/main" val="68809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FCAA8CB-C110-08E9-5116-CA181DC71A9C}"/>
              </a:ext>
            </a:extLst>
          </p:cNvPr>
          <p:cNvSpPr>
            <a:spLocks noGrp="1"/>
          </p:cNvSpPr>
          <p:nvPr>
            <p:ph type="title"/>
          </p:nvPr>
        </p:nvSpPr>
        <p:spPr>
          <a:xfrm>
            <a:off x="539221" y="1621623"/>
            <a:ext cx="3306744" cy="1293028"/>
          </a:xfrm>
        </p:spPr>
        <p:txBody>
          <a:bodyPr>
            <a:normAutofit fontScale="90000"/>
          </a:bodyPr>
          <a:lstStyle/>
          <a:p>
            <a:pPr algn="ctr"/>
            <a:r>
              <a:rPr lang="en-US" sz="2800" b="1" dirty="0">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t>Step 1) </a:t>
            </a:r>
            <a:br>
              <a:rPr lang="en-US" sz="2800" b="1" dirty="0">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br>
            <a:r>
              <a:rPr lang="en-US" sz="2800" b="1" dirty="0">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t>Analyze the product</a:t>
            </a:r>
            <a:br>
              <a:rPr lang="en-US" sz="2800" b="1" dirty="0">
                <a:solidFill>
                  <a:schemeClr val="accent4"/>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800" dirty="0">
              <a:solidFill>
                <a:schemeClr val="accent4"/>
              </a:solidFill>
            </a:endParaRPr>
          </a:p>
        </p:txBody>
      </p:sp>
      <p:sp useBgFill="1">
        <p:nvSpPr>
          <p:cNvPr id="1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 text, application&#10;&#10;Description automatically generated">
            <a:extLst>
              <a:ext uri="{FF2B5EF4-FFF2-40B4-BE49-F238E27FC236}">
                <a16:creationId xmlns:a16="http://schemas.microsoft.com/office/drawing/2014/main" id="{A5E74A16-853C-0823-2521-8B8EC5385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906934" y="1343025"/>
            <a:ext cx="6246842" cy="4685365"/>
          </a:xfrm>
          <a:prstGeom prst="rect">
            <a:avLst/>
          </a:prstGeom>
          <a:noFill/>
        </p:spPr>
      </p:pic>
    </p:spTree>
    <p:extLst>
      <p:ext uri="{BB962C8B-B14F-4D97-AF65-F5344CB8AC3E}">
        <p14:creationId xmlns:p14="http://schemas.microsoft.com/office/powerpoint/2010/main" val="143132206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1AE6-414F-8675-A2A1-FAF953FA6013}"/>
              </a:ext>
            </a:extLst>
          </p:cNvPr>
          <p:cNvSpPr>
            <a:spLocks noGrp="1"/>
          </p:cNvSpPr>
          <p:nvPr>
            <p:ph type="title"/>
          </p:nvPr>
        </p:nvSpPr>
        <p:spPr/>
        <p:txBody>
          <a:bodyPr>
            <a:normAutofit/>
          </a:bodyPr>
          <a:lstStyle/>
          <a:p>
            <a:r>
              <a:rPr lang="en-US" sz="2800" b="1" dirty="0">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t>Step 2) Develop Test Strategy</a:t>
            </a:r>
            <a:endParaRPr lang="en-US" sz="2800" dirty="0">
              <a:solidFill>
                <a:schemeClr val="accent4"/>
              </a:solidFill>
            </a:endParaRPr>
          </a:p>
        </p:txBody>
      </p:sp>
      <p:sp>
        <p:nvSpPr>
          <p:cNvPr id="3" name="Content Placeholder 2">
            <a:extLst>
              <a:ext uri="{FF2B5EF4-FFF2-40B4-BE49-F238E27FC236}">
                <a16:creationId xmlns:a16="http://schemas.microsoft.com/office/drawing/2014/main" id="{A38DB694-6853-3661-3F21-320A6F5B78E3}"/>
              </a:ext>
            </a:extLst>
          </p:cNvPr>
          <p:cNvSpPr>
            <a:spLocks noGrp="1"/>
          </p:cNvSpPr>
          <p:nvPr>
            <p:ph idx="1"/>
          </p:nvPr>
        </p:nvSpPr>
        <p:spPr/>
        <p:txBody>
          <a:bodyPr/>
          <a:lstStyle/>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Test Strategy is a </a:t>
            </a:r>
            <a:r>
              <a:rPr lang="en-US" sz="1800" b="1" dirty="0">
                <a:solidFill>
                  <a:schemeClr val="tx2"/>
                </a:solidFill>
                <a:effectLst/>
                <a:latin typeface="Arial" panose="020B0604020202020204" pitchFamily="34" charset="0"/>
                <a:ea typeface="Times New Roman" panose="02020603050405020304" pitchFamily="18" charset="0"/>
              </a:rPr>
              <a:t>critical step </a:t>
            </a:r>
            <a:r>
              <a:rPr lang="en-US" sz="1800" dirty="0">
                <a:solidFill>
                  <a:schemeClr val="tx2"/>
                </a:solidFill>
                <a:effectLst/>
                <a:latin typeface="Arial" panose="020B0604020202020204" pitchFamily="34" charset="0"/>
                <a:ea typeface="Times New Roman" panose="02020603050405020304" pitchFamily="18" charset="0"/>
              </a:rPr>
              <a:t>in making a Test Plan in Software Testing. A Test Strategy document, is a high-level document, which is usually developed by Test Manager. This document defines:</a:t>
            </a:r>
            <a:endParaRPr lang="en-US" sz="1800" dirty="0">
              <a:solidFill>
                <a:schemeClr val="tx2"/>
              </a:solidFill>
              <a:effectLst/>
              <a:latin typeface="Times New Roman" panose="02020603050405020304" pitchFamily="18" charset="0"/>
              <a:ea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The project’s </a:t>
            </a:r>
            <a:r>
              <a:rPr lang="en-US" sz="1600" b="1"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testing objectives</a:t>
            </a:r>
            <a:r>
              <a:rPr lang="en-US" sz="1600"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 and the means to achieve them</a:t>
            </a:r>
            <a:endParaRPr lang="en-US" sz="16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Determines testing </a:t>
            </a:r>
            <a:r>
              <a:rPr lang="en-US" sz="1600" b="1"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effort</a:t>
            </a:r>
            <a:r>
              <a:rPr lang="en-US" sz="1600"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 and </a:t>
            </a:r>
            <a:r>
              <a:rPr lang="en-US" sz="1600" b="1" dirty="0">
                <a:solidFill>
                  <a:schemeClr val="accent6">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costs</a:t>
            </a:r>
            <a:endParaRPr lang="en-US" sz="16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Back to your project, you need to develop Test Strategy for testing that banking website. You should follow steps below</a:t>
            </a:r>
            <a:endParaRPr lang="en-US" sz="1800" dirty="0">
              <a:solidFill>
                <a:schemeClr val="tx2"/>
              </a:solidFill>
              <a:effectLst/>
              <a:latin typeface="Times New Roman" panose="02020603050405020304" pitchFamily="18" charset="0"/>
              <a:ea typeface="Times New Roman" panose="02020603050405020304" pitchFamily="18" charset="0"/>
            </a:endParaRPr>
          </a:p>
          <a:p>
            <a:endParaRPr lang="en-US" dirty="0">
              <a:solidFill>
                <a:schemeClr val="tx2"/>
              </a:solidFill>
            </a:endParaRPr>
          </a:p>
        </p:txBody>
      </p:sp>
      <p:pic>
        <p:nvPicPr>
          <p:cNvPr id="4" name="Picture 3" descr="A picture containing shape&#10;&#10;Description automatically generated">
            <a:extLst>
              <a:ext uri="{FF2B5EF4-FFF2-40B4-BE49-F238E27FC236}">
                <a16:creationId xmlns:a16="http://schemas.microsoft.com/office/drawing/2014/main" id="{F78B3398-4377-78CB-86CB-9401A7FB99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9253" y="4485296"/>
            <a:ext cx="8306772" cy="1481197"/>
          </a:xfrm>
          <a:prstGeom prst="rect">
            <a:avLst/>
          </a:prstGeom>
          <a:noFill/>
          <a:ln>
            <a:noFill/>
          </a:ln>
        </p:spPr>
      </p:pic>
    </p:spTree>
    <p:extLst>
      <p:ext uri="{BB962C8B-B14F-4D97-AF65-F5344CB8AC3E}">
        <p14:creationId xmlns:p14="http://schemas.microsoft.com/office/powerpoint/2010/main" val="245507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3755-5FB2-A2FE-370D-500554D4BB50}"/>
              </a:ext>
            </a:extLst>
          </p:cNvPr>
          <p:cNvSpPr>
            <a:spLocks noGrp="1"/>
          </p:cNvSpPr>
          <p:nvPr>
            <p:ph type="title"/>
          </p:nvPr>
        </p:nvSpPr>
        <p:spPr/>
        <p:txBody>
          <a:bodyPr/>
          <a:lstStyle/>
          <a:p>
            <a:r>
              <a:rPr lang="en-US" sz="4000" b="1"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Step 2.1) Define Scope of Testing</a:t>
            </a:r>
            <a:endParaRPr lang="en-US" dirty="0"/>
          </a:p>
        </p:txBody>
      </p:sp>
      <p:sp>
        <p:nvSpPr>
          <p:cNvPr id="3" name="Content Placeholder 2">
            <a:extLst>
              <a:ext uri="{FF2B5EF4-FFF2-40B4-BE49-F238E27FC236}">
                <a16:creationId xmlns:a16="http://schemas.microsoft.com/office/drawing/2014/main" id="{FE691631-7905-A487-49D3-8F103EB0CDA7}"/>
              </a:ext>
            </a:extLst>
          </p:cNvPr>
          <p:cNvSpPr>
            <a:spLocks noGrp="1"/>
          </p:cNvSpPr>
          <p:nvPr>
            <p:ph idx="1"/>
          </p:nvPr>
        </p:nvSpPr>
        <p:spPr/>
        <p:txBody>
          <a:bodyPr/>
          <a:lstStyle/>
          <a:p>
            <a:pPr marL="0" marR="0">
              <a:lnSpc>
                <a:spcPts val="1875"/>
              </a:lnSpc>
              <a:spcBef>
                <a:spcPts val="0"/>
              </a:spcBef>
              <a:spcAft>
                <a:spcPts val="600"/>
              </a:spcAft>
            </a:pPr>
            <a:endParaRPr lang="en-US" sz="18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Before the start of any test activity, scope of the testing should be known. You must think hard about it.</a:t>
            </a:r>
            <a:endParaRPr lang="en-US" sz="1800" dirty="0">
              <a:solidFill>
                <a:schemeClr val="tx2"/>
              </a:solidFill>
              <a:effectLst/>
              <a:latin typeface="Times New Roman" panose="02020603050405020304" pitchFamily="18" charset="0"/>
              <a:ea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The components of the system to be tested (hardware, software, middleware, etc.) are defined as “</a:t>
            </a:r>
            <a:r>
              <a:rPr lang="en-US" sz="1600" b="1"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in scope</a:t>
            </a: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The components of the system that will not be tested also need to be clearly defined as being “</a:t>
            </a:r>
            <a:r>
              <a:rPr lang="en-US" sz="1600" b="1"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out of scope</a:t>
            </a: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pPr>
            <a:r>
              <a:rPr lang="en-US" sz="1800" dirty="0">
                <a:solidFill>
                  <a:schemeClr val="tx2"/>
                </a:solidFill>
                <a:effectLst/>
                <a:latin typeface="Arial" panose="020B0604020202020204" pitchFamily="34" charset="0"/>
                <a:ea typeface="Times New Roman" panose="02020603050405020304" pitchFamily="18" charset="0"/>
              </a:rPr>
              <a:t>Defining the scope of your testing project is very important for all stakeholders. A precise scope helps</a:t>
            </a:r>
          </a:p>
          <a:p>
            <a:pPr marL="914400" lvl="2">
              <a:spcBef>
                <a:spcPts val="0"/>
              </a:spcBef>
            </a:pP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Give everyone a </a:t>
            </a:r>
            <a:r>
              <a:rPr lang="en-US" sz="1600" b="1"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confidence &amp; accurate information</a:t>
            </a:r>
            <a:r>
              <a:rPr lang="en-US" sz="16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of the testing you are doing</a:t>
            </a:r>
            <a:endParaRPr lang="en-US" sz="16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914400" lvl="2">
              <a:spcBef>
                <a:spcPts val="0"/>
              </a:spcBef>
            </a:pPr>
            <a:r>
              <a:rPr lang="en-US" sz="1600" dirty="0">
                <a:solidFill>
                  <a:schemeClr val="tx2"/>
                </a:solidFill>
                <a:effectLst/>
                <a:latin typeface="Arial" panose="020B0604020202020204" pitchFamily="34" charset="0"/>
                <a:ea typeface="Calibri" panose="020F0502020204030204" pitchFamily="34" charset="0"/>
              </a:rPr>
              <a:t>All project members will have a </a:t>
            </a:r>
            <a:r>
              <a:rPr lang="en-US" sz="1600" b="1" dirty="0">
                <a:solidFill>
                  <a:schemeClr val="tx2"/>
                </a:solidFill>
                <a:effectLst/>
                <a:latin typeface="Arial" panose="020B0604020202020204" pitchFamily="34" charset="0"/>
                <a:ea typeface="Calibri" panose="020F0502020204030204" pitchFamily="34" charset="0"/>
              </a:rPr>
              <a:t>clear</a:t>
            </a:r>
            <a:r>
              <a:rPr lang="en-US" sz="1600" dirty="0">
                <a:solidFill>
                  <a:schemeClr val="tx2"/>
                </a:solidFill>
                <a:effectLst/>
                <a:latin typeface="Arial" panose="020B0604020202020204" pitchFamily="34" charset="0"/>
                <a:ea typeface="Calibri" panose="020F0502020204030204" pitchFamily="34" charset="0"/>
              </a:rPr>
              <a:t> understanding about what is tested and what is not</a:t>
            </a:r>
          </a:p>
          <a:p>
            <a:pPr marL="685800" lvl="2" indent="0">
              <a:spcBef>
                <a:spcPts val="0"/>
              </a:spcBef>
              <a:buNone/>
            </a:pPr>
            <a:endParaRPr lang="en-US" sz="1600" dirty="0">
              <a:solidFill>
                <a:schemeClr val="tx2"/>
              </a:solidFill>
              <a:latin typeface="Arial" panose="020B0604020202020204" pitchFamily="34" charset="0"/>
              <a:ea typeface="Calibri" panose="020F0502020204030204" pitchFamily="34" charset="0"/>
            </a:endParaRPr>
          </a:p>
          <a:p>
            <a:pPr marL="685800" lvl="2" indent="0">
              <a:spcBef>
                <a:spcPts val="0"/>
              </a:spcBef>
              <a:buNone/>
            </a:pPr>
            <a:r>
              <a:rPr lang="en-US" sz="1600" b="1" u="sng" dirty="0">
                <a:solidFill>
                  <a:schemeClr val="bg1"/>
                </a:solidFill>
                <a:effectLst/>
                <a:highlight>
                  <a:srgbClr val="FFFF00"/>
                </a:highlight>
                <a:latin typeface="Arial" panose="020B0604020202020204" pitchFamily="34" charset="0"/>
                <a:ea typeface="Calibri" panose="020F0502020204030204" pitchFamily="34" charset="0"/>
              </a:rPr>
              <a:t>How do you determine scope your project?</a:t>
            </a:r>
          </a:p>
          <a:p>
            <a:pPr marL="685800" lvl="2" indent="0">
              <a:spcBef>
                <a:spcPts val="0"/>
              </a:spcBef>
              <a:buNone/>
            </a:pPr>
            <a:r>
              <a:rPr lang="en-US" sz="1600" dirty="0">
                <a:solidFill>
                  <a:schemeClr val="tx2"/>
                </a:solidFill>
                <a:effectLst/>
                <a:latin typeface="Arial" panose="020B0604020202020204" pitchFamily="34" charset="0"/>
                <a:ea typeface="Calibri" panose="020F0502020204030204" pitchFamily="34" charset="0"/>
              </a:rPr>
              <a:t>To determine scope, you must –</a:t>
            </a:r>
          </a:p>
          <a:p>
            <a:pPr marL="1371600" lvl="3">
              <a:spcBef>
                <a:spcPts val="0"/>
              </a:spcBef>
            </a:pPr>
            <a:r>
              <a:rPr lang="en-US" sz="1400" dirty="0">
                <a:solidFill>
                  <a:schemeClr val="accent6">
                    <a:lumMod val="60000"/>
                    <a:lumOff val="40000"/>
                  </a:schemeClr>
                </a:solidFill>
                <a:effectLst/>
                <a:latin typeface="Arial" panose="020B0604020202020204" pitchFamily="34" charset="0"/>
                <a:ea typeface="Calibri" panose="020F0502020204030204" pitchFamily="34" charset="0"/>
              </a:rPr>
              <a:t>Precise customer requirement</a:t>
            </a:r>
          </a:p>
          <a:p>
            <a:pPr marL="1371600" lvl="3">
              <a:spcBef>
                <a:spcPts val="0"/>
              </a:spcBef>
            </a:pPr>
            <a:r>
              <a:rPr lang="en-US" sz="1400" dirty="0">
                <a:solidFill>
                  <a:schemeClr val="accent6">
                    <a:lumMod val="60000"/>
                    <a:lumOff val="40000"/>
                  </a:schemeClr>
                </a:solidFill>
                <a:effectLst/>
                <a:latin typeface="Arial" panose="020B0604020202020204" pitchFamily="34" charset="0"/>
                <a:ea typeface="Calibri" panose="020F0502020204030204" pitchFamily="34" charset="0"/>
              </a:rPr>
              <a:t>Project Budget</a:t>
            </a:r>
          </a:p>
          <a:p>
            <a:pPr marL="1371600" lvl="3">
              <a:spcBef>
                <a:spcPts val="0"/>
              </a:spcBef>
            </a:pPr>
            <a:r>
              <a:rPr lang="en-US" sz="1400" dirty="0">
                <a:solidFill>
                  <a:schemeClr val="accent6">
                    <a:lumMod val="60000"/>
                    <a:lumOff val="40000"/>
                  </a:schemeClr>
                </a:solidFill>
                <a:effectLst/>
                <a:latin typeface="Arial" panose="020B0604020202020204" pitchFamily="34" charset="0"/>
                <a:ea typeface="Calibri" panose="020F0502020204030204" pitchFamily="34" charset="0"/>
              </a:rPr>
              <a:t>Product Specification</a:t>
            </a:r>
          </a:p>
          <a:p>
            <a:pPr marL="1371600" lvl="3">
              <a:spcBef>
                <a:spcPts val="0"/>
              </a:spcBef>
            </a:pPr>
            <a:r>
              <a:rPr lang="en-US" sz="1400" dirty="0">
                <a:solidFill>
                  <a:schemeClr val="accent6">
                    <a:lumMod val="60000"/>
                    <a:lumOff val="40000"/>
                  </a:schemeClr>
                </a:solidFill>
                <a:effectLst/>
                <a:latin typeface="Arial" panose="020B0604020202020204" pitchFamily="34" charset="0"/>
                <a:ea typeface="Calibri" panose="020F0502020204030204" pitchFamily="34" charset="0"/>
              </a:rPr>
              <a:t>Skills &amp; talent of your test team</a:t>
            </a:r>
          </a:p>
          <a:p>
            <a:pPr marL="914400" lvl="2">
              <a:spcBef>
                <a:spcPts val="0"/>
              </a:spcBef>
            </a:pPr>
            <a:endParaRPr lang="en-US" sz="1600" dirty="0">
              <a:solidFill>
                <a:schemeClr val="tx2"/>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25948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A87F-EC26-4794-5B69-7CEDBB3498DC}"/>
              </a:ext>
            </a:extLst>
          </p:cNvPr>
          <p:cNvSpPr>
            <a:spLocks noGrp="1"/>
          </p:cNvSpPr>
          <p:nvPr>
            <p:ph type="title"/>
          </p:nvPr>
        </p:nvSpPr>
        <p:spPr/>
        <p:txBody>
          <a:bodyPr/>
          <a:lstStyle/>
          <a:p>
            <a:r>
              <a:rPr lang="en-US" dirty="0"/>
              <a:t>Step 2.2) Identify Testing Type </a:t>
            </a:r>
          </a:p>
        </p:txBody>
      </p:sp>
      <p:sp>
        <p:nvSpPr>
          <p:cNvPr id="3" name="Content Placeholder 2">
            <a:extLst>
              <a:ext uri="{FF2B5EF4-FFF2-40B4-BE49-F238E27FC236}">
                <a16:creationId xmlns:a16="http://schemas.microsoft.com/office/drawing/2014/main" id="{2ACBA44B-3CBD-A220-866B-5D797DD60362}"/>
              </a:ext>
            </a:extLst>
          </p:cNvPr>
          <p:cNvSpPr>
            <a:spLocks noGrp="1"/>
          </p:cNvSpPr>
          <p:nvPr>
            <p:ph idx="1"/>
          </p:nvPr>
        </p:nvSpPr>
        <p:spPr>
          <a:xfrm>
            <a:off x="685800" y="2194560"/>
            <a:ext cx="5080518" cy="4500925"/>
          </a:xfrm>
        </p:spPr>
        <p:txBody>
          <a:bodyPr>
            <a:noAutofit/>
          </a:bodyPr>
          <a:lstStyle/>
          <a:p>
            <a:pPr algn="just">
              <a:lnSpc>
                <a:spcPct val="100000"/>
              </a:lnSpc>
            </a:pPr>
            <a:r>
              <a:rPr lang="en-US" sz="1600" dirty="0">
                <a:latin typeface="Arial" panose="020B0604020202020204" pitchFamily="34" charset="0"/>
                <a:cs typeface="Arial" panose="020B0604020202020204" pitchFamily="34" charset="0"/>
              </a:rPr>
              <a:t>A Testing Type is a standard test procedure that gives an expected test outcome.</a:t>
            </a:r>
          </a:p>
          <a:p>
            <a:pPr algn="just">
              <a:lnSpc>
                <a:spcPct val="100000"/>
              </a:lnSpc>
            </a:pPr>
            <a:r>
              <a:rPr lang="en-US" sz="1600" dirty="0">
                <a:latin typeface="Arial" panose="020B0604020202020204" pitchFamily="34" charset="0"/>
                <a:cs typeface="Arial" panose="020B0604020202020204" pitchFamily="34" charset="0"/>
              </a:rPr>
              <a:t>Each testing type is formulated to identify a specific type of product bugs. But all Testing Types are aimed at achieving one common goal “Early detection of all the defects before releasing the product to the customer”</a:t>
            </a:r>
          </a:p>
          <a:p>
            <a:pPr algn="just">
              <a:lnSpc>
                <a:spcPct val="100000"/>
              </a:lnSpc>
            </a:pPr>
            <a:r>
              <a:rPr lang="en-US" sz="1600" dirty="0">
                <a:latin typeface="Arial" panose="020B0604020202020204" pitchFamily="34" charset="0"/>
                <a:cs typeface="Arial" panose="020B0604020202020204" pitchFamily="34" charset="0"/>
              </a:rPr>
              <a:t>There are tons of Testing Types for testing software product. Your team cannot have enough efforts to handle all kind of testing. As Test Manager, you must set priority of the Testing Types</a:t>
            </a:r>
          </a:p>
          <a:p>
            <a:pPr lvl="1" algn="just">
              <a:lnSpc>
                <a:spcPct val="100000"/>
              </a:lnSpc>
            </a:pPr>
            <a:r>
              <a:rPr lang="en-US" sz="1600" dirty="0">
                <a:solidFill>
                  <a:schemeClr val="accent3"/>
                </a:solidFill>
                <a:latin typeface="Arial" panose="020B0604020202020204" pitchFamily="34" charset="0"/>
                <a:cs typeface="Arial" panose="020B0604020202020204" pitchFamily="34" charset="0"/>
              </a:rPr>
              <a:t>Which Testing Types should be focused for web application testing?</a:t>
            </a:r>
          </a:p>
          <a:p>
            <a:pPr lvl="1" algn="just">
              <a:lnSpc>
                <a:spcPct val="100000"/>
              </a:lnSpc>
            </a:pPr>
            <a:r>
              <a:rPr lang="en-US" sz="1600" dirty="0">
                <a:solidFill>
                  <a:schemeClr val="accent3"/>
                </a:solidFill>
                <a:latin typeface="Arial" panose="020B0604020202020204" pitchFamily="34" charset="0"/>
                <a:cs typeface="Arial" panose="020B0604020202020204" pitchFamily="34" charset="0"/>
              </a:rPr>
              <a:t>Which Testing Types should be ignored for saving cost?</a:t>
            </a:r>
          </a:p>
          <a:p>
            <a:pPr algn="just">
              <a:lnSpc>
                <a:spcPct val="100000"/>
              </a:lnSpc>
            </a:pPr>
            <a:endParaRPr lang="en-US" sz="1600" dirty="0">
              <a:latin typeface="Arial" panose="020B0604020202020204" pitchFamily="34" charset="0"/>
              <a:cs typeface="Arial" panose="020B0604020202020204" pitchFamily="34" charset="0"/>
            </a:endParaRPr>
          </a:p>
          <a:p>
            <a:pPr algn="just">
              <a:lnSpc>
                <a:spcPct val="100000"/>
              </a:lnSpc>
            </a:pPr>
            <a:endParaRPr lang="en-US" sz="1600" dirty="0">
              <a:latin typeface="Arial" panose="020B0604020202020204" pitchFamily="34" charset="0"/>
              <a:cs typeface="Arial" panose="020B0604020202020204" pitchFamily="34" charset="0"/>
            </a:endParaRPr>
          </a:p>
        </p:txBody>
      </p:sp>
      <p:pic>
        <p:nvPicPr>
          <p:cNvPr id="4" name="Picture 3" descr="Diagram, text&#10;&#10;Description automatically generated">
            <a:extLst>
              <a:ext uri="{FF2B5EF4-FFF2-40B4-BE49-F238E27FC236}">
                <a16:creationId xmlns:a16="http://schemas.microsoft.com/office/drawing/2014/main" id="{87B6B882-BC50-AECB-8022-B5BA2FDD1F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8029" y="2194560"/>
            <a:ext cx="5943600" cy="4022090"/>
          </a:xfrm>
          <a:prstGeom prst="rect">
            <a:avLst/>
          </a:prstGeom>
          <a:noFill/>
          <a:ln>
            <a:noFill/>
          </a:ln>
        </p:spPr>
      </p:pic>
      <p:sp>
        <p:nvSpPr>
          <p:cNvPr id="5" name="TextBox 4">
            <a:extLst>
              <a:ext uri="{FF2B5EF4-FFF2-40B4-BE49-F238E27FC236}">
                <a16:creationId xmlns:a16="http://schemas.microsoft.com/office/drawing/2014/main" id="{EF7CDD8E-FF55-E492-83BA-70A6CD4B8D6D}"/>
              </a:ext>
            </a:extLst>
          </p:cNvPr>
          <p:cNvSpPr txBox="1"/>
          <p:nvPr/>
        </p:nvSpPr>
        <p:spPr>
          <a:xfrm flipH="1">
            <a:off x="6334549" y="6326153"/>
            <a:ext cx="5551094" cy="369332"/>
          </a:xfrm>
          <a:prstGeom prst="rect">
            <a:avLst/>
          </a:prstGeom>
          <a:noFill/>
        </p:spPr>
        <p:txBody>
          <a:bodyPr wrap="square" rtlCol="0">
            <a:spAutoFit/>
          </a:bodyPr>
          <a:lstStyle/>
          <a:p>
            <a:r>
              <a:rPr lang="en-US" b="1" u="sng" dirty="0">
                <a:solidFill>
                  <a:schemeClr val="accent3"/>
                </a:solidFill>
              </a:rPr>
              <a:t>Commonly Used Test Types</a:t>
            </a:r>
          </a:p>
        </p:txBody>
      </p:sp>
    </p:spTree>
    <p:extLst>
      <p:ext uri="{BB962C8B-B14F-4D97-AF65-F5344CB8AC3E}">
        <p14:creationId xmlns:p14="http://schemas.microsoft.com/office/powerpoint/2010/main" val="267997080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295</TotalTime>
  <Words>2987</Words>
  <Application>Microsoft Office PowerPoint</Application>
  <PresentationFormat>Widescreen</PresentationFormat>
  <Paragraphs>219</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Century Gothic</vt:lpstr>
      <vt:lpstr>Heebo</vt:lpstr>
      <vt:lpstr>NHaasGroteskDSPro</vt:lpstr>
      <vt:lpstr>Nunito</vt:lpstr>
      <vt:lpstr>Symbol</vt:lpstr>
      <vt:lpstr>Times New Roman</vt:lpstr>
      <vt:lpstr>Vapor Trail</vt:lpstr>
      <vt:lpstr>Software Testing</vt:lpstr>
      <vt:lpstr>TEST Plan</vt:lpstr>
      <vt:lpstr>What is the Importance of Test Plan?</vt:lpstr>
      <vt:lpstr>How to write a Test Plan</vt:lpstr>
      <vt:lpstr>Step 1) Analyze the product</vt:lpstr>
      <vt:lpstr>Step 1)  Analyze the product </vt:lpstr>
      <vt:lpstr>Step 2) Develop Test Strategy</vt:lpstr>
      <vt:lpstr>Step 2.1) Define Scope of Testing</vt:lpstr>
      <vt:lpstr>Step 2.2) Identify Testing Type </vt:lpstr>
      <vt:lpstr>Step 2.3) Document Risk &amp; Issues</vt:lpstr>
      <vt:lpstr>Step 2.4) Create Test Logistics</vt:lpstr>
      <vt:lpstr>Step 3) Define Test Objective</vt:lpstr>
      <vt:lpstr>Step 4) Define Test Criteria</vt:lpstr>
      <vt:lpstr>Suspension Criteria Example</vt:lpstr>
      <vt:lpstr>Exit criteria example</vt:lpstr>
      <vt:lpstr>Step 5) Resource Planning</vt:lpstr>
      <vt:lpstr>Human Resource EXAMPLE</vt:lpstr>
      <vt:lpstr>System Resource EXAMPLE</vt:lpstr>
      <vt:lpstr>Step 6) Plan Test Environment</vt:lpstr>
      <vt:lpstr> Example-- test environment of the banking website </vt:lpstr>
      <vt:lpstr>Step 7) Schedule &amp; Estimation</vt:lpstr>
      <vt:lpstr>Schedule and estimations conti…</vt:lpstr>
      <vt:lpstr>Schedule and estimations Example</vt:lpstr>
      <vt:lpstr>Step 8) Test Deliverables</vt:lpstr>
      <vt:lpstr>Test plan procedures</vt:lpstr>
      <vt:lpstr>Critical components of a test strategy document </vt:lpstr>
      <vt:lpstr>Test Strategy vs. Test Plan </vt:lpstr>
      <vt:lpstr>Preparing the best test strategy document </vt:lpstr>
      <vt:lpstr>Preparing the best test strategy document </vt:lpstr>
      <vt:lpstr>Preparing the best test strategy document </vt:lpstr>
      <vt:lpstr>Testing documentation: frequent mistakes</vt:lpstr>
      <vt:lpstr>Testing documentation: frequent mistakes</vt:lpstr>
      <vt:lpstr>Testing documentation: frequent mistakes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Sana Rizwan</dc:creator>
  <cp:lastModifiedBy>Sana Rizwan</cp:lastModifiedBy>
  <cp:revision>46</cp:revision>
  <dcterms:created xsi:type="dcterms:W3CDTF">2022-10-03T17:45:18Z</dcterms:created>
  <dcterms:modified xsi:type="dcterms:W3CDTF">2022-10-13T08:40:02Z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