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6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970B-A218-4D07-8416-6375D821F2A0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5A67-117E-42AC-8C03-08717BB3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</a:t>
            </a:r>
            <a:r>
              <a:rPr lang="en-US" b="1" dirty="0" smtClean="0">
                <a:solidFill>
                  <a:prstClr val="black"/>
                </a:solidFill>
              </a:rPr>
              <a:t>Engineering Excellence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00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9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2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6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7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4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58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27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32292" y="1969862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465F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7150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251"/>
            <a:ext cx="245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92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5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1" y="2286004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1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0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5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>
            <a:normAutofit/>
          </a:bodyPr>
          <a:lstStyle>
            <a:lvl1pPr algn="ctr">
              <a:defRPr sz="3600" b="1" cap="small" baseline="0">
                <a:solidFill>
                  <a:srgbClr val="0AA1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800600" y="959827"/>
            <a:ext cx="350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 # 1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55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4"/>
            <a:ext cx="8382000" cy="864207"/>
          </a:xfrm>
          <a:noFill/>
        </p:spPr>
        <p:txBody>
          <a:bodyPr lIns="182880" anchor="ctr" anchorCtr="0">
            <a:normAutofit/>
          </a:bodyPr>
          <a:lstStyle>
            <a:lvl1pPr algn="l">
              <a:defRPr lang="en-US" sz="3600" b="1" dirty="0">
                <a:solidFill>
                  <a:srgbClr val="0AA1C5"/>
                </a:solidFill>
                <a:effectLst/>
                <a:latin typeface="Garamond" pitchFamily="18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9009"/>
            <a:ext cx="8382000" cy="5536592"/>
          </a:xfrm>
        </p:spPr>
        <p:txBody>
          <a:bodyPr tIns="91440" rIns="365760" bIns="91440">
            <a:normAutofit/>
          </a:bodyPr>
          <a:lstStyle>
            <a:lvl1pPr marL="457200" indent="-457200" algn="just"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6450" indent="-349250" algn="just">
              <a:buFont typeface="Wingdings" panose="05000000000000000000" pitchFamily="2" charset="2"/>
              <a:buChar char="q"/>
              <a:defRPr sz="20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3650" indent="-349250" algn="just">
              <a:buFont typeface="Wingdings" panose="05000000000000000000" pitchFamily="2" charset="2"/>
              <a:buChar char="q"/>
              <a:defRPr sz="1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20850" indent="-349250" algn="just">
              <a:buFont typeface="Wingdings" panose="05000000000000000000" pitchFamily="2" charset="2"/>
              <a:buChar char="q"/>
              <a:defRPr sz="16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q"/>
              <a:defRPr sz="1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48640" y="990600"/>
            <a:ext cx="7680960" cy="0"/>
          </a:xfrm>
          <a:prstGeom prst="line">
            <a:avLst/>
          </a:prstGeom>
          <a:ln w="69850">
            <a:solidFill>
              <a:srgbClr val="0AA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2" y="0"/>
            <a:ext cx="144984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384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94030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20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2124"/>
      </p:ext>
    </p:extLst>
  </p:cSld>
  <p:clrMapOvr>
    <a:masterClrMapping/>
  </p:clrMapOvr>
  <p:transition spd="slow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03891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2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37015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46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55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5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4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4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4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194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6BC3-6E26-480D-B65C-C72DE89A649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45EC-B8E4-4527-8135-A46CF613CD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2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5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4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398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00501" y="1828800"/>
            <a:ext cx="4025601" cy="762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CSC432 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Information Security 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5001" y="4419600"/>
            <a:ext cx="2836446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Dr. Adnan Ahmad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57" y="1500191"/>
            <a:ext cx="1607344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57" y="304803"/>
            <a:ext cx="1607344" cy="1419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793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3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92 C 0.04036 -0.00092 0.40469 -0.00185 0.52695 -0.00254 C 0.64909 -0.00301 0.79466 0.00232 0.73294 -0.00509 C 0.67591 -0.03379 0.74687 0.03912 0.74687 -0.00023 " pathEditMode="relative" rAng="0" ptsTypes="AA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8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Systems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may fail for many reasons, including</a:t>
            </a:r>
          </a:p>
          <a:p>
            <a:endParaRPr lang="en-US" dirty="0" smtClean="0"/>
          </a:p>
          <a:p>
            <a:r>
              <a:rPr lang="en-US" dirty="0" smtClean="0"/>
              <a:t>Reliability </a:t>
            </a:r>
            <a:r>
              <a:rPr lang="en-US" dirty="0"/>
              <a:t>deals with accidental failures</a:t>
            </a:r>
          </a:p>
          <a:p>
            <a:endParaRPr lang="en-US" dirty="0" smtClean="0"/>
          </a:p>
          <a:p>
            <a:r>
              <a:rPr lang="en-US" dirty="0" smtClean="0"/>
              <a:t>Usability </a:t>
            </a:r>
            <a:r>
              <a:rPr lang="en-US" dirty="0"/>
              <a:t>deals with problems arising from </a:t>
            </a:r>
            <a:r>
              <a:rPr lang="en-US" dirty="0" smtClean="0"/>
              <a:t>operating mistakes </a:t>
            </a:r>
            <a:r>
              <a:rPr lang="en-US" dirty="0"/>
              <a:t>made by users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deals with intentional failures created </a:t>
            </a:r>
            <a:r>
              <a:rPr lang="en-US" dirty="0" smtClean="0"/>
              <a:t>by intelligent </a:t>
            </a:r>
            <a:r>
              <a:rPr lang="en-US" dirty="0"/>
              <a:t>parties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is about computing in the presence of an adversary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security, reliability, and usability are all related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1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Drives the Attackers?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Adversarial motivations:</a:t>
            </a:r>
          </a:p>
          <a:p>
            <a:pPr lvl="1"/>
            <a:r>
              <a:rPr lang="en-GB" dirty="0" smtClean="0"/>
              <a:t>Money</a:t>
            </a:r>
            <a:r>
              <a:rPr lang="en-GB" dirty="0"/>
              <a:t>, fame, malice, revenge, curiosity, politics, terror....</a:t>
            </a:r>
          </a:p>
          <a:p>
            <a:r>
              <a:rPr lang="en-GB" dirty="0" smtClean="0"/>
              <a:t>Fake </a:t>
            </a:r>
            <a:r>
              <a:rPr lang="en-GB" dirty="0"/>
              <a:t>websites: identity theft, steal money</a:t>
            </a:r>
          </a:p>
          <a:p>
            <a:r>
              <a:rPr lang="en-GB" dirty="0" smtClean="0"/>
              <a:t>Control </a:t>
            </a:r>
            <a:r>
              <a:rPr lang="en-GB" dirty="0"/>
              <a:t>victim’s machine: send spam, </a:t>
            </a:r>
            <a:r>
              <a:rPr lang="en-GB" dirty="0" smtClean="0"/>
              <a:t>capture passwords</a:t>
            </a:r>
            <a:endParaRPr lang="en-GB" dirty="0"/>
          </a:p>
          <a:p>
            <a:r>
              <a:rPr lang="en-GB" dirty="0" smtClean="0"/>
              <a:t>Industrial </a:t>
            </a:r>
            <a:r>
              <a:rPr lang="en-GB" dirty="0"/>
              <a:t>espionage and international politics</a:t>
            </a:r>
          </a:p>
          <a:p>
            <a:r>
              <a:rPr lang="en-GB" dirty="0" smtClean="0"/>
              <a:t>Attack </a:t>
            </a:r>
            <a:r>
              <a:rPr lang="en-GB" dirty="0"/>
              <a:t>on website, extort money</a:t>
            </a:r>
          </a:p>
          <a:p>
            <a:r>
              <a:rPr lang="en-GB" dirty="0" smtClean="0"/>
              <a:t>Wreak </a:t>
            </a:r>
            <a:r>
              <a:rPr lang="en-GB" dirty="0"/>
              <a:t>havoc, achieve fame and glory</a:t>
            </a:r>
          </a:p>
          <a:p>
            <a:r>
              <a:rPr lang="en-GB" dirty="0" smtClean="0"/>
              <a:t>Access </a:t>
            </a:r>
            <a:r>
              <a:rPr lang="en-GB" dirty="0"/>
              <a:t>copy-protected movies and videos, </a:t>
            </a:r>
            <a:r>
              <a:rPr lang="en-GB" dirty="0" smtClean="0"/>
              <a:t>entitlement or </a:t>
            </a:r>
            <a:r>
              <a:rPr lang="en-GB" dirty="0"/>
              <a:t>pleasure</a:t>
            </a:r>
          </a:p>
        </p:txBody>
      </p:sp>
    </p:spTree>
    <p:extLst>
      <p:ext uri="{BB962C8B-B14F-4D97-AF65-F5344CB8AC3E}">
        <p14:creationId xmlns:p14="http://schemas.microsoft.com/office/powerpoint/2010/main" val="22001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(Mutually-Related)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consumers actually care about security?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is expensive to implement</a:t>
            </a:r>
          </a:p>
          <a:p>
            <a:endParaRPr lang="en-US" dirty="0" smtClean="0"/>
          </a:p>
          <a:p>
            <a:r>
              <a:rPr lang="en-US" dirty="0" smtClean="0"/>
              <a:t>Plenty </a:t>
            </a:r>
            <a:r>
              <a:rPr lang="en-US" dirty="0"/>
              <a:t>of legacy software</a:t>
            </a:r>
          </a:p>
          <a:p>
            <a:endParaRPr lang="en-US" dirty="0" smtClean="0"/>
          </a:p>
          <a:p>
            <a:r>
              <a:rPr lang="en-US" dirty="0" smtClean="0"/>
              <a:t>Easier </a:t>
            </a:r>
            <a:r>
              <a:rPr lang="en-US" dirty="0"/>
              <a:t>to write “insecure” code</a:t>
            </a:r>
          </a:p>
          <a:p>
            <a:endParaRPr lang="en-US" smtClean="0"/>
          </a:p>
          <a:p>
            <a:r>
              <a:rPr lang="en-US" smtClean="0"/>
              <a:t>Some </a:t>
            </a:r>
            <a:r>
              <a:rPr lang="en-US" dirty="0"/>
              <a:t>languages (like C) are unsafe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2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Layers </a:t>
            </a:r>
            <a:r>
              <a:rPr lang="en-US" u="sng" dirty="0"/>
              <a:t>of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lock is as strong as the weakest door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0480" y="2667000"/>
            <a:ext cx="19202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Security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0" y="3124200"/>
            <a:ext cx="246888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Network </a:t>
            </a:r>
            <a:r>
              <a:rPr lang="en-US" sz="1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1840" y="3581400"/>
            <a:ext cx="3017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Operating System </a:t>
            </a:r>
            <a:r>
              <a:rPr lang="en-US" sz="1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7520" y="4038600"/>
            <a:ext cx="356616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Security</a:t>
            </a:r>
            <a:endParaRPr lang="en-US" sz="16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6050" y="4495800"/>
            <a:ext cx="4114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</a:t>
            </a:r>
            <a:r>
              <a:rPr lang="en-US" sz="1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2" y="1752748"/>
            <a:ext cx="685693" cy="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Data Security </a:t>
            </a:r>
            <a:r>
              <a:rPr lang="en-US" dirty="0"/>
              <a:t>continues to be an issue for organizations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only are we </a:t>
            </a:r>
            <a:r>
              <a:rPr lang="en-US" dirty="0" smtClean="0"/>
              <a:t>hear </a:t>
            </a:r>
            <a:r>
              <a:rPr lang="en-US" dirty="0"/>
              <a:t>about the successful penetration of </a:t>
            </a:r>
            <a:r>
              <a:rPr lang="en-US" dirty="0" smtClean="0"/>
              <a:t>web </a:t>
            </a:r>
            <a:r>
              <a:rPr lang="en-US" dirty="0"/>
              <a:t>sites and hacking of networks, but we also have new laws and regulations that affect the protection of </a:t>
            </a:r>
            <a:r>
              <a:rPr lang="en-US" dirty="0" smtClean="0"/>
              <a:t>information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Australian Internet privacy policy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COMSATS Internet policy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3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response to these issues, more and more vendors are appearing with tools that offer some protection and claim that their product was the solution to the security problem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looking at all of this information, it would appear that the big issues in security can be solved with technology</a:t>
            </a:r>
          </a:p>
          <a:p>
            <a:endParaRPr lang="en-US" dirty="0" smtClean="0"/>
          </a:p>
          <a:p>
            <a:r>
              <a:rPr lang="en-US" dirty="0" smtClean="0"/>
              <a:t>Unfortunately</a:t>
            </a:r>
            <a:r>
              <a:rPr lang="en-US" dirty="0"/>
              <a:t>, security issues are much more complex than that</a:t>
            </a:r>
          </a:p>
        </p:txBody>
      </p:sp>
    </p:spTree>
    <p:extLst>
      <p:ext uri="{BB962C8B-B14F-4D97-AF65-F5344CB8AC3E}">
        <p14:creationId xmlns:p14="http://schemas.microsoft.com/office/powerpoint/2010/main" val="8365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start with the basics …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what is security?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Freedom from danger, safety; freedom from fear or </a:t>
            </a:r>
            <a:r>
              <a:rPr lang="en-US" dirty="0" smtClean="0"/>
              <a:t>anxiety</a:t>
            </a:r>
          </a:p>
          <a:p>
            <a:endParaRPr lang="en-US" dirty="0"/>
          </a:p>
          <a:p>
            <a:r>
              <a:rPr lang="en-US" dirty="0"/>
              <a:t>Security in computer terminology</a:t>
            </a:r>
          </a:p>
          <a:p>
            <a:pPr marL="0" indent="0">
              <a:buNone/>
            </a:pPr>
            <a:r>
              <a:rPr lang="en-US" b="1" dirty="0"/>
              <a:t>Measures adopted to prevent the unauthorized use, misuse, modification, or denial of use of knowledge, facts, data, or capabilities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Mechanisms </a:t>
            </a:r>
            <a:r>
              <a:rPr lang="en-US" b="1" dirty="0"/>
              <a:t>to prevent, detect, and recover from network attacks, or for auditing </a:t>
            </a:r>
            <a:r>
              <a:rPr lang="en-US" b="1" dirty="0" smtClean="0"/>
              <a:t>purposes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</a:t>
            </a:r>
            <a:r>
              <a:rPr lang="en-US" dirty="0"/>
              <a:t>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/>
              <a:t>s</a:t>
            </a:r>
            <a:r>
              <a:rPr lang="en-US" dirty="0" smtClean="0"/>
              <a:t>ecured network?</a:t>
            </a:r>
            <a:endParaRPr lang="en-US" dirty="0"/>
          </a:p>
          <a:p>
            <a:endParaRPr lang="en-US" dirty="0"/>
          </a:p>
          <a:p>
            <a:r>
              <a:rPr lang="en-US" dirty="0"/>
              <a:t>A network is “secured” if it has deployed adequate measures for prevention of, detection of, and recovery from attack</a:t>
            </a:r>
          </a:p>
        </p:txBody>
      </p:sp>
    </p:spTree>
    <p:extLst>
      <p:ext uri="{BB962C8B-B14F-4D97-AF65-F5344CB8AC3E}">
        <p14:creationId xmlns:p14="http://schemas.microsoft.com/office/powerpoint/2010/main" val="23820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</a:t>
            </a:r>
            <a:r>
              <a:rPr lang="en-US" dirty="0"/>
              <a:t>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very bottom, security is a </a:t>
            </a:r>
            <a:r>
              <a:rPr lang="en-US" dirty="0" smtClean="0"/>
              <a:t>people’s </a:t>
            </a:r>
            <a:r>
              <a:rPr lang="en-US" dirty="0"/>
              <a:t>issue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not solve the basic problem with technology, but we can manage the security problem through the dedicated application of well-thought-out security processes and </a:t>
            </a:r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</a:t>
            </a:r>
            <a:r>
              <a:rPr lang="en-US" dirty="0"/>
              <a:t>– First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what we have learnt</a:t>
            </a:r>
          </a:p>
          <a:p>
            <a:endParaRPr lang="en-US" dirty="0"/>
          </a:p>
          <a:p>
            <a:r>
              <a:rPr lang="en-US" dirty="0"/>
              <a:t>You could build the biggest fortress in the world and someone could just come up with a bigger battering ram</a:t>
            </a:r>
          </a:p>
          <a:p>
            <a:endParaRPr lang="en-US" dirty="0"/>
          </a:p>
          <a:p>
            <a:r>
              <a:rPr lang="en-US" dirty="0"/>
              <a:t>Security is the name given to the preventative steps you take to guard your information and your </a:t>
            </a:r>
            <a:r>
              <a:rPr lang="en-US" dirty="0" smtClean="0"/>
              <a:t>capabilities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2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048006"/>
            <a:ext cx="6057900" cy="13620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Course 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16920797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 </a:t>
            </a:r>
            <a:r>
              <a:rPr lang="en-US" dirty="0"/>
              <a:t>– </a:t>
            </a:r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Security Principles To Follow</a:t>
            </a:r>
          </a:p>
          <a:p>
            <a:endParaRPr lang="en-US" sz="1100" dirty="0" smtClean="0"/>
          </a:p>
          <a:p>
            <a:r>
              <a:rPr lang="en-US" dirty="0" smtClean="0"/>
              <a:t>A </a:t>
            </a:r>
            <a:r>
              <a:rPr lang="en-US" dirty="0"/>
              <a:t>100% secure environment is a </a:t>
            </a:r>
            <a:r>
              <a:rPr lang="en-US" dirty="0" smtClean="0"/>
              <a:t>myth</a:t>
            </a:r>
            <a:endParaRPr lang="en-US" dirty="0"/>
          </a:p>
          <a:p>
            <a:r>
              <a:rPr lang="en-US" dirty="0"/>
              <a:t>The more you know about someone else, the better you can defend yourself from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The </a:t>
            </a:r>
            <a:r>
              <a:rPr lang="en-US" dirty="0"/>
              <a:t>more someone knows about you, the better they can exploit you</a:t>
            </a:r>
          </a:p>
          <a:p>
            <a:r>
              <a:rPr lang="en-US" dirty="0"/>
              <a:t>Security through obscurity doesn’t work</a:t>
            </a:r>
          </a:p>
          <a:p>
            <a:r>
              <a:rPr lang="en-US" dirty="0" smtClean="0"/>
              <a:t>Never </a:t>
            </a:r>
            <a:r>
              <a:rPr lang="en-US" dirty="0"/>
              <a:t>assume that all security risks are from the outside, and not the inside</a:t>
            </a:r>
          </a:p>
          <a:p>
            <a:r>
              <a:rPr lang="en-US" dirty="0"/>
              <a:t>Never assume that your users know what they are doing</a:t>
            </a:r>
          </a:p>
          <a:p>
            <a:r>
              <a:rPr lang="en-US" dirty="0"/>
              <a:t>Security is only as good as the weakest link in the chain</a:t>
            </a:r>
          </a:p>
          <a:p>
            <a:r>
              <a:rPr lang="en-US" dirty="0"/>
              <a:t>Security is a process, not an end product</a:t>
            </a:r>
          </a:p>
        </p:txBody>
      </p:sp>
    </p:spTree>
    <p:extLst>
      <p:ext uri="{BB962C8B-B14F-4D97-AF65-F5344CB8AC3E}">
        <p14:creationId xmlns:p14="http://schemas.microsoft.com/office/powerpoint/2010/main" val="68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and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Pre-requisites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No (as per your SOS)</a:t>
            </a:r>
          </a:p>
          <a:p>
            <a:r>
              <a:rPr lang="en-US" dirty="0" smtClean="0"/>
              <a:t>But I would strongly recommend this course for those who;</a:t>
            </a:r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familiar with basic computer </a:t>
            </a:r>
            <a:r>
              <a:rPr lang="en-US" sz="2400" dirty="0" smtClean="0"/>
              <a:t>networks</a:t>
            </a:r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preparing to investigate more details in selected topics and recent developments in network </a:t>
            </a:r>
            <a:r>
              <a:rPr lang="en-US" sz="2400" dirty="0" smtClean="0"/>
              <a:t>security</a:t>
            </a:r>
          </a:p>
          <a:p>
            <a:endParaRPr lang="en-US" dirty="0" smtClean="0"/>
          </a:p>
          <a:p>
            <a:r>
              <a:rPr lang="en-US" u="sng" dirty="0" smtClean="0"/>
              <a:t>This </a:t>
            </a:r>
            <a:r>
              <a:rPr lang="en-US" u="sng" dirty="0"/>
              <a:t>is a theory course</a:t>
            </a:r>
            <a:r>
              <a:rPr lang="en-US" dirty="0"/>
              <a:t>! Largely definitions and proofs, although </a:t>
            </a:r>
            <a:r>
              <a:rPr lang="en-US" dirty="0" smtClean="0"/>
              <a:t>of applied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930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Teaching Methodology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Tell </a:t>
            </a:r>
            <a:r>
              <a:rPr lang="en-US" dirty="0">
                <a:latin typeface="Garamond" pitchFamily="18" charset="0"/>
              </a:rPr>
              <a:t>me and I forget. </a:t>
            </a: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Teach </a:t>
            </a:r>
            <a:r>
              <a:rPr lang="en-US" dirty="0">
                <a:latin typeface="Garamond" pitchFamily="18" charset="0"/>
              </a:rPr>
              <a:t>me and I remember. </a:t>
            </a: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Involve </a:t>
            </a:r>
            <a:r>
              <a:rPr lang="en-US" dirty="0">
                <a:latin typeface="Garamond" pitchFamily="18" charset="0"/>
              </a:rPr>
              <a:t>me and I learn</a:t>
            </a:r>
            <a:r>
              <a:rPr lang="en-US" b="1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Garamond" pitchFamily="18" charset="0"/>
              </a:rPr>
              <a:t/>
            </a:r>
            <a:br>
              <a:rPr lang="en-US" b="1" dirty="0">
                <a:latin typeface="Garamond" pitchFamily="18" charset="0"/>
              </a:rPr>
            </a:br>
            <a:endParaRPr lang="en-US" b="1" dirty="0" smtClean="0">
              <a:latin typeface="Garamond" pitchFamily="18" charset="0"/>
            </a:endParaRPr>
          </a:p>
          <a:p>
            <a:pPr lvl="1" algn="r"/>
            <a:r>
              <a:rPr lang="en-US" b="1" i="1" dirty="0" smtClean="0">
                <a:latin typeface="Garamond" pitchFamily="18" charset="0"/>
              </a:rPr>
              <a:t>Benjamin </a:t>
            </a:r>
            <a:r>
              <a:rPr lang="en-US" b="1" i="1" dirty="0">
                <a:latin typeface="Garamond" pitchFamily="18" charset="0"/>
              </a:rPr>
              <a:t>Franklin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testing…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 wonder what that line at the bottom of the browser means?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 firewall is?</a:t>
            </a:r>
          </a:p>
          <a:p>
            <a:r>
              <a:rPr lang="en-US" dirty="0"/>
              <a:t>Have you ever been </a:t>
            </a:r>
            <a:r>
              <a:rPr lang="en-US" dirty="0" smtClean="0"/>
              <a:t>authenticated?</a:t>
            </a:r>
            <a:endParaRPr lang="en-US" dirty="0"/>
          </a:p>
          <a:p>
            <a:r>
              <a:rPr lang="en-US" dirty="0"/>
              <a:t>Has your computer ever been hacked?</a:t>
            </a:r>
          </a:p>
          <a:p>
            <a:r>
              <a:rPr lang="en-US" dirty="0"/>
              <a:t>What is a </a:t>
            </a:r>
            <a:r>
              <a:rPr lang="en-US" dirty="0" smtClean="0"/>
              <a:t>VPN?</a:t>
            </a:r>
            <a:endParaRPr lang="en-US" dirty="0"/>
          </a:p>
          <a:p>
            <a:r>
              <a:rPr lang="en-US" dirty="0"/>
              <a:t>DNS compromised, heard of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CSC348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b="1" dirty="0" smtClean="0"/>
              <a:t>https</a:t>
            </a:r>
            <a:r>
              <a:rPr lang="en-US" sz="2000" dirty="0" smtClean="0"/>
              <a:t> </a:t>
            </a:r>
            <a:r>
              <a:rPr lang="en-US" sz="2000" dirty="0"/>
              <a:t>invokes the Secure Socket Layer (SSL) </a:t>
            </a:r>
            <a:r>
              <a:rPr lang="en-US" sz="2000" dirty="0" smtClean="0"/>
              <a:t>communication security </a:t>
            </a:r>
            <a:r>
              <a:rPr lang="en-US" sz="2000" dirty="0"/>
              <a:t>protocol to securely transmit your </a:t>
            </a:r>
            <a:r>
              <a:rPr lang="en-US" sz="2000" dirty="0" smtClean="0"/>
              <a:t>data to the </a:t>
            </a:r>
            <a:r>
              <a:rPr lang="en-US" sz="2000" dirty="0"/>
              <a:t>server</a:t>
            </a:r>
          </a:p>
          <a:p>
            <a:r>
              <a:rPr lang="en-US" sz="2000" dirty="0"/>
              <a:t>SSL uses </a:t>
            </a:r>
            <a:r>
              <a:rPr lang="en-US" sz="2000" dirty="0" smtClean="0"/>
              <a:t>cryptography, which is used in Network Security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186316"/>
            <a:ext cx="6343650" cy="399528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1300142"/>
            <a:ext cx="3160873" cy="6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CSC348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uses of cryptography</a:t>
            </a:r>
          </a:p>
          <a:p>
            <a:pPr lvl="1"/>
            <a:r>
              <a:rPr lang="en-US" sz="2400" dirty="0"/>
              <a:t>ATM machines</a:t>
            </a:r>
          </a:p>
          <a:p>
            <a:pPr lvl="1"/>
            <a:r>
              <a:rPr lang="en-US" sz="2400" dirty="0"/>
              <a:t>On-line banking</a:t>
            </a:r>
          </a:p>
          <a:p>
            <a:pPr lvl="1"/>
            <a:r>
              <a:rPr lang="en-US" sz="2400" dirty="0"/>
              <a:t>Remote login and file transfer using </a:t>
            </a:r>
            <a:r>
              <a:rPr lang="en-US" sz="2400" dirty="0" smtClean="0"/>
              <a:t>SSH</a:t>
            </a:r>
          </a:p>
          <a:p>
            <a:pPr lvl="1"/>
            <a:r>
              <a:rPr lang="en-US" sz="2400" dirty="0"/>
              <a:t>Digital rights management‎</a:t>
            </a:r>
          </a:p>
          <a:p>
            <a:pPr lvl="1"/>
            <a:r>
              <a:rPr lang="en-US" sz="2400" dirty="0"/>
              <a:t>E-commerce‎</a:t>
            </a:r>
          </a:p>
          <a:p>
            <a:pPr lvl="1"/>
            <a:r>
              <a:rPr lang="en-US" sz="2400" dirty="0"/>
              <a:t>Secret </a:t>
            </a:r>
            <a:r>
              <a:rPr lang="en-US" sz="2400" dirty="0" smtClean="0"/>
              <a:t>broadcasting</a:t>
            </a:r>
          </a:p>
          <a:p>
            <a:pPr lvl="1"/>
            <a:r>
              <a:rPr lang="en-US" sz="2400" dirty="0" smtClean="0"/>
              <a:t>And many others….</a:t>
            </a:r>
          </a:p>
          <a:p>
            <a:pPr lvl="1"/>
            <a:r>
              <a:rPr lang="en-US" sz="2400" b="1" dirty="0" smtClean="0"/>
              <a:t>Almost everywhere 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30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Why is security necessary?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Because people aren’t always nice</a:t>
            </a:r>
          </a:p>
          <a:p>
            <a:r>
              <a:rPr lang="en-US" dirty="0"/>
              <a:t>Because a lot of money is handled by computers</a:t>
            </a:r>
          </a:p>
          <a:p>
            <a:r>
              <a:rPr lang="en-US" dirty="0"/>
              <a:t>Because a lot of important information is handled by computers</a:t>
            </a:r>
          </a:p>
          <a:p>
            <a:r>
              <a:rPr lang="en-US" dirty="0"/>
              <a:t>Because our society is increasingly dependent on correct operation of </a:t>
            </a:r>
            <a:r>
              <a:rPr lang="en-US" dirty="0" smtClean="0"/>
              <a:t>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smtClean="0"/>
              <a:t>CSC432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art of war teaches us to rely not on the likelihood of the enemy's not coming, but on our own readiness to receive him; not on the chance of his not attacking, but rather on the fact that we have made our position unassailable</a:t>
            </a:r>
            <a:r>
              <a:rPr lang="en-US" dirty="0" smtClean="0"/>
              <a:t>.“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	</a:t>
            </a:r>
          </a:p>
          <a:p>
            <a:pPr marL="0" indent="0" algn="r">
              <a:buNone/>
            </a:pPr>
            <a:r>
              <a:rPr lang="en-US" dirty="0" smtClean="0"/>
              <a:t>The </a:t>
            </a:r>
            <a:r>
              <a:rPr lang="en-US" dirty="0"/>
              <a:t>Art of War,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Sun </a:t>
            </a:r>
            <a:r>
              <a:rPr lang="en-US" dirty="0"/>
              <a:t>Tzu</a:t>
            </a:r>
          </a:p>
        </p:txBody>
      </p:sp>
    </p:spTree>
    <p:extLst>
      <p:ext uri="{BB962C8B-B14F-4D97-AF65-F5344CB8AC3E}">
        <p14:creationId xmlns:p14="http://schemas.microsoft.com/office/powerpoint/2010/main" val="16881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How do security breaches impact </a:t>
            </a:r>
            <a:r>
              <a:rPr lang="en-US" u="sng" dirty="0" smtClean="0"/>
              <a:t>organizations?</a:t>
            </a: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Effectiveness </a:t>
            </a:r>
            <a:r>
              <a:rPr lang="en-US" dirty="0"/>
              <a:t>of primary operations are reduced</a:t>
            </a:r>
          </a:p>
          <a:p>
            <a:r>
              <a:rPr lang="en-US" dirty="0"/>
              <a:t>Financial loss</a:t>
            </a:r>
          </a:p>
          <a:p>
            <a:r>
              <a:rPr lang="en-US" dirty="0"/>
              <a:t>Damage to assets</a:t>
            </a:r>
          </a:p>
          <a:p>
            <a:r>
              <a:rPr lang="en-US" dirty="0"/>
              <a:t>Harm to individuals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69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917</Words>
  <Application>Microsoft Office PowerPoint</Application>
  <PresentationFormat>On-screen Show (4:3)</PresentationFormat>
  <Paragraphs>171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Training</vt:lpstr>
      <vt:lpstr>CSC432 – Information Security </vt:lpstr>
      <vt:lpstr>Course Introduction and Overview</vt:lpstr>
      <vt:lpstr>Teaching Methodology</vt:lpstr>
      <vt:lpstr>Some Background testing… </vt:lpstr>
      <vt:lpstr>Welcome to CSC348</vt:lpstr>
      <vt:lpstr>Welcome to CSC348 </vt:lpstr>
      <vt:lpstr>Data Security</vt:lpstr>
      <vt:lpstr>Welcome to CSC432</vt:lpstr>
      <vt:lpstr>Data Security</vt:lpstr>
      <vt:lpstr>How Systems Fail</vt:lpstr>
      <vt:lpstr>What Drives the Attackers?</vt:lpstr>
      <vt:lpstr>Other (Mutually-Related) Issues</vt:lpstr>
      <vt:lpstr>Data Security</vt:lpstr>
      <vt:lpstr>Data Security</vt:lpstr>
      <vt:lpstr>Data Security</vt:lpstr>
      <vt:lpstr>Data Security</vt:lpstr>
      <vt:lpstr>Data Security – First Concepts</vt:lpstr>
      <vt:lpstr>Data Security – First Concepts</vt:lpstr>
      <vt:lpstr>Data Security – First Concepts</vt:lpstr>
      <vt:lpstr>Data Security – basic principles</vt:lpstr>
      <vt:lpstr>Course Overview and Introduction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CSC332 – Data Security  and Encryption</dc:title>
  <dc:creator>Dr. Ahmad</dc:creator>
  <cp:lastModifiedBy>Adnan</cp:lastModifiedBy>
  <cp:revision>25</cp:revision>
  <dcterms:created xsi:type="dcterms:W3CDTF">2006-08-16T00:00:00Z</dcterms:created>
  <dcterms:modified xsi:type="dcterms:W3CDTF">2022-09-20T07:51:27Z</dcterms:modified>
</cp:coreProperties>
</file>