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sldIdLst>
    <p:sldId id="256" r:id="rId5"/>
    <p:sldId id="270" r:id="rId6"/>
    <p:sldId id="275" r:id="rId7"/>
    <p:sldId id="276" r:id="rId8"/>
    <p:sldId id="277" r:id="rId9"/>
    <p:sldId id="279" r:id="rId10"/>
    <p:sldId id="281" r:id="rId11"/>
    <p:sldId id="282" r:id="rId12"/>
    <p:sldId id="273" r:id="rId13"/>
    <p:sldId id="272" r:id="rId14"/>
    <p:sldId id="271" r:id="rId15"/>
    <p:sldId id="274"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Types%20of%20Acceptance%20Testing.docx"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Software Testing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endParaRPr lang="en-US" dirty="0"/>
          </a:p>
          <a:p>
            <a:r>
              <a:rPr lang="en-US" sz="3200" dirty="0"/>
              <a:t>Sana Rizwan</a:t>
            </a:r>
          </a:p>
          <a:p>
            <a:r>
              <a:rPr lang="en-US" sz="1600" dirty="0"/>
              <a:t>Assistant Professor</a:t>
            </a:r>
          </a:p>
          <a:p>
            <a:r>
              <a:rPr lang="en-US" sz="1600" dirty="0"/>
              <a:t>Department of Computer Science, CUI Lahore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D3C4-81AB-D014-BFF6-ADCA74A919F9}"/>
              </a:ext>
            </a:extLst>
          </p:cNvPr>
          <p:cNvSpPr>
            <a:spLocks noGrp="1"/>
          </p:cNvSpPr>
          <p:nvPr>
            <p:ph type="title"/>
          </p:nvPr>
        </p:nvSpPr>
        <p:spPr/>
        <p:txBody>
          <a:bodyPr/>
          <a:lstStyle/>
          <a:p>
            <a:r>
              <a:rPr lang="en-US" dirty="0"/>
              <a:t>Component testing</a:t>
            </a:r>
          </a:p>
        </p:txBody>
      </p:sp>
      <p:sp>
        <p:nvSpPr>
          <p:cNvPr id="3" name="Content Placeholder 2">
            <a:extLst>
              <a:ext uri="{FF2B5EF4-FFF2-40B4-BE49-F238E27FC236}">
                <a16:creationId xmlns:a16="http://schemas.microsoft.com/office/drawing/2014/main" id="{BFC11AC5-1EC3-F1BB-D33A-5E39A82541F7}"/>
              </a:ext>
            </a:extLst>
          </p:cNvPr>
          <p:cNvSpPr>
            <a:spLocks noGrp="1"/>
          </p:cNvSpPr>
          <p:nvPr>
            <p:ph idx="1"/>
          </p:nvPr>
        </p:nvSpPr>
        <p:spPr>
          <a:xfrm>
            <a:off x="685800" y="2194561"/>
            <a:ext cx="4660641" cy="2377440"/>
          </a:xfrm>
        </p:spPr>
        <p:txBody>
          <a:bodyPr/>
          <a:lstStyle/>
          <a:p>
            <a:pPr marL="0" indent="0" algn="just">
              <a:buNone/>
            </a:pPr>
            <a:r>
              <a:rPr lang="en-US" dirty="0"/>
              <a:t>Component testing is verifying and validating the functionality, performance, compliance to requirements for a particular component. This testing is limited to that particular component.</a:t>
            </a:r>
          </a:p>
        </p:txBody>
      </p:sp>
      <p:pic>
        <p:nvPicPr>
          <p:cNvPr id="5" name="Picture 4">
            <a:extLst>
              <a:ext uri="{FF2B5EF4-FFF2-40B4-BE49-F238E27FC236}">
                <a16:creationId xmlns:a16="http://schemas.microsoft.com/office/drawing/2014/main" id="{708ECB54-8B3A-2DE0-5B1B-37F7B0B0C912}"/>
              </a:ext>
            </a:extLst>
          </p:cNvPr>
          <p:cNvPicPr>
            <a:picLocks noChangeAspect="1"/>
          </p:cNvPicPr>
          <p:nvPr/>
        </p:nvPicPr>
        <p:blipFill>
          <a:blip r:embed="rId2"/>
          <a:stretch>
            <a:fillRect/>
          </a:stretch>
        </p:blipFill>
        <p:spPr>
          <a:xfrm>
            <a:off x="5607017" y="2025397"/>
            <a:ext cx="6315075" cy="4362450"/>
          </a:xfrm>
          <a:prstGeom prst="rect">
            <a:avLst/>
          </a:prstGeom>
        </p:spPr>
      </p:pic>
      <p:pic>
        <p:nvPicPr>
          <p:cNvPr id="1026" name="Picture 2" descr="See the source image">
            <a:extLst>
              <a:ext uri="{FF2B5EF4-FFF2-40B4-BE49-F238E27FC236}">
                <a16:creationId xmlns:a16="http://schemas.microsoft.com/office/drawing/2014/main" id="{13A12AF1-96E9-2663-1451-51A0F20D0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782" y="4634042"/>
            <a:ext cx="38766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45AF-51F8-4DA3-1CA5-67F959AFB57F}"/>
              </a:ext>
            </a:extLst>
          </p:cNvPr>
          <p:cNvSpPr>
            <a:spLocks noGrp="1"/>
          </p:cNvSpPr>
          <p:nvPr>
            <p:ph type="title"/>
          </p:nvPr>
        </p:nvSpPr>
        <p:spPr>
          <a:xfrm>
            <a:off x="1091682" y="764373"/>
            <a:ext cx="10414518" cy="1293028"/>
          </a:xfrm>
        </p:spPr>
        <p:txBody>
          <a:bodyPr/>
          <a:lstStyle/>
          <a:p>
            <a:r>
              <a:rPr lang="en-US" dirty="0"/>
              <a:t>Component integration testing</a:t>
            </a:r>
          </a:p>
        </p:txBody>
      </p:sp>
      <p:sp>
        <p:nvSpPr>
          <p:cNvPr id="3" name="Content Placeholder 2">
            <a:extLst>
              <a:ext uri="{FF2B5EF4-FFF2-40B4-BE49-F238E27FC236}">
                <a16:creationId xmlns:a16="http://schemas.microsoft.com/office/drawing/2014/main" id="{3A4158FD-AE5F-33A8-7652-A55007B492E1}"/>
              </a:ext>
            </a:extLst>
          </p:cNvPr>
          <p:cNvSpPr>
            <a:spLocks noGrp="1"/>
          </p:cNvSpPr>
          <p:nvPr>
            <p:ph idx="1"/>
          </p:nvPr>
        </p:nvSpPr>
        <p:spPr/>
        <p:txBody>
          <a:bodyPr/>
          <a:lstStyle/>
          <a:p>
            <a:r>
              <a:rPr lang="en-US" dirty="0"/>
              <a:t>It tests the interactions between software components and is done after component testing.</a:t>
            </a:r>
          </a:p>
          <a:p>
            <a:r>
              <a:rPr lang="en-US" dirty="0"/>
              <a:t>The software components themselves may be specified at different times by different specification groups, yet the integration of all of the pieces must work together.</a:t>
            </a:r>
          </a:p>
          <a:p>
            <a:r>
              <a:rPr lang="en-US" dirty="0"/>
              <a:t>It is important to cover negative cases as well because components might make assumption with respect to the data.</a:t>
            </a:r>
          </a:p>
        </p:txBody>
      </p:sp>
    </p:spTree>
    <p:extLst>
      <p:ext uri="{BB962C8B-B14F-4D97-AF65-F5344CB8AC3E}">
        <p14:creationId xmlns:p14="http://schemas.microsoft.com/office/powerpoint/2010/main" val="121653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A466-C83F-1B54-A6FF-ECAE3931F35A}"/>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06EE6088-BC20-45B9-C7A6-87EA22410832}"/>
              </a:ext>
            </a:extLst>
          </p:cNvPr>
          <p:cNvPicPr>
            <a:picLocks noGrp="1" noChangeAspect="1"/>
          </p:cNvPicPr>
          <p:nvPr>
            <p:ph idx="1"/>
          </p:nvPr>
        </p:nvPicPr>
        <p:blipFill>
          <a:blip r:embed="rId2"/>
          <a:stretch>
            <a:fillRect/>
          </a:stretch>
        </p:blipFill>
        <p:spPr>
          <a:xfrm>
            <a:off x="6333930" y="3494318"/>
            <a:ext cx="5858069" cy="3353962"/>
          </a:xfrm>
        </p:spPr>
      </p:pic>
      <p:pic>
        <p:nvPicPr>
          <p:cNvPr id="5" name="Picture 4">
            <a:extLst>
              <a:ext uri="{FF2B5EF4-FFF2-40B4-BE49-F238E27FC236}">
                <a16:creationId xmlns:a16="http://schemas.microsoft.com/office/drawing/2014/main" id="{3163CCE8-82E3-D122-385C-C01D06EFB060}"/>
              </a:ext>
            </a:extLst>
          </p:cNvPr>
          <p:cNvPicPr>
            <a:picLocks noChangeAspect="1"/>
          </p:cNvPicPr>
          <p:nvPr/>
        </p:nvPicPr>
        <p:blipFill>
          <a:blip r:embed="rId3"/>
          <a:stretch>
            <a:fillRect/>
          </a:stretch>
        </p:blipFill>
        <p:spPr>
          <a:xfrm>
            <a:off x="9331" y="9335"/>
            <a:ext cx="6324600" cy="3484984"/>
          </a:xfrm>
          <a:prstGeom prst="rect">
            <a:avLst/>
          </a:prstGeom>
        </p:spPr>
      </p:pic>
      <p:pic>
        <p:nvPicPr>
          <p:cNvPr id="7" name="Picture 6">
            <a:extLst>
              <a:ext uri="{FF2B5EF4-FFF2-40B4-BE49-F238E27FC236}">
                <a16:creationId xmlns:a16="http://schemas.microsoft.com/office/drawing/2014/main" id="{E93737D6-7AC8-C18A-0D54-39977027C1B5}"/>
              </a:ext>
            </a:extLst>
          </p:cNvPr>
          <p:cNvPicPr>
            <a:picLocks noChangeAspect="1"/>
          </p:cNvPicPr>
          <p:nvPr/>
        </p:nvPicPr>
        <p:blipFill>
          <a:blip r:embed="rId4"/>
          <a:stretch>
            <a:fillRect/>
          </a:stretch>
        </p:blipFill>
        <p:spPr>
          <a:xfrm>
            <a:off x="0" y="3519510"/>
            <a:ext cx="6333931" cy="3328770"/>
          </a:xfrm>
          <a:prstGeom prst="rect">
            <a:avLst/>
          </a:prstGeom>
        </p:spPr>
      </p:pic>
      <p:pic>
        <p:nvPicPr>
          <p:cNvPr id="9" name="Picture 8">
            <a:extLst>
              <a:ext uri="{FF2B5EF4-FFF2-40B4-BE49-F238E27FC236}">
                <a16:creationId xmlns:a16="http://schemas.microsoft.com/office/drawing/2014/main" id="{7CFA9CF1-C6D9-1EDD-1C90-893A76ABD995}"/>
              </a:ext>
            </a:extLst>
          </p:cNvPr>
          <p:cNvPicPr>
            <a:picLocks noChangeAspect="1"/>
          </p:cNvPicPr>
          <p:nvPr/>
        </p:nvPicPr>
        <p:blipFill>
          <a:blip r:embed="rId5"/>
          <a:stretch>
            <a:fillRect/>
          </a:stretch>
        </p:blipFill>
        <p:spPr>
          <a:xfrm>
            <a:off x="6333931" y="-23835"/>
            <a:ext cx="5848738" cy="3543345"/>
          </a:xfrm>
          <a:prstGeom prst="rect">
            <a:avLst/>
          </a:prstGeom>
        </p:spPr>
      </p:pic>
    </p:spTree>
    <p:extLst>
      <p:ext uri="{BB962C8B-B14F-4D97-AF65-F5344CB8AC3E}">
        <p14:creationId xmlns:p14="http://schemas.microsoft.com/office/powerpoint/2010/main" val="421084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B6CA-87D0-CFDF-2858-DCE10D2B8DDF}"/>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FD4297B7-9B09-A2F8-A552-967941684424}"/>
              </a:ext>
            </a:extLst>
          </p:cNvPr>
          <p:cNvSpPr>
            <a:spLocks noGrp="1"/>
          </p:cNvSpPr>
          <p:nvPr>
            <p:ph idx="1"/>
          </p:nvPr>
        </p:nvSpPr>
        <p:spPr/>
        <p:txBody>
          <a:bodyPr>
            <a:normAutofit/>
          </a:bodyPr>
          <a:lstStyle/>
          <a:p>
            <a:pPr algn="just"/>
            <a:r>
              <a:rPr lang="en-US" dirty="0"/>
              <a:t>It is very important to complete a full test cycle and ST is the stage where it is done.</a:t>
            </a:r>
          </a:p>
          <a:p>
            <a:pPr algn="just"/>
            <a:r>
              <a:rPr lang="en-US" dirty="0"/>
              <a:t>ST is performed in an environment that is similar to the production environment and hence stakeholders can get a good idea of the user’s reaction.</a:t>
            </a:r>
          </a:p>
          <a:p>
            <a:pPr algn="just"/>
            <a:r>
              <a:rPr lang="en-US" dirty="0"/>
              <a:t>It helps to minimize after-deployment troubleshooting and support calls.</a:t>
            </a:r>
          </a:p>
          <a:p>
            <a:pPr algn="just"/>
            <a:r>
              <a:rPr lang="en-US" dirty="0"/>
              <a:t>In this STLC stage Application Architecture and Business requirements, both are tested.</a:t>
            </a:r>
          </a:p>
          <a:p>
            <a:pPr algn="just"/>
            <a:endParaRPr lang="en-US" dirty="0"/>
          </a:p>
          <a:p>
            <a:pPr algn="just"/>
            <a:endParaRPr lang="en-US" dirty="0"/>
          </a:p>
        </p:txBody>
      </p:sp>
    </p:spTree>
    <p:extLst>
      <p:ext uri="{BB962C8B-B14F-4D97-AF65-F5344CB8AC3E}">
        <p14:creationId xmlns:p14="http://schemas.microsoft.com/office/powerpoint/2010/main" val="11181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5BB9-2960-1CF7-7478-F245BCBA120C}"/>
              </a:ext>
            </a:extLst>
          </p:cNvPr>
          <p:cNvSpPr>
            <a:spLocks noGrp="1"/>
          </p:cNvSpPr>
          <p:nvPr>
            <p:ph type="title"/>
          </p:nvPr>
        </p:nvSpPr>
        <p:spPr>
          <a:xfrm>
            <a:off x="5355770" y="764373"/>
            <a:ext cx="6150429" cy="1293028"/>
          </a:xfrm>
        </p:spPr>
        <p:txBody>
          <a:bodyPr/>
          <a:lstStyle/>
          <a:p>
            <a:r>
              <a:rPr lang="en-US" dirty="0"/>
              <a:t>System Testing</a:t>
            </a:r>
          </a:p>
        </p:txBody>
      </p:sp>
      <p:pic>
        <p:nvPicPr>
          <p:cNvPr id="5" name="Picture 4">
            <a:extLst>
              <a:ext uri="{FF2B5EF4-FFF2-40B4-BE49-F238E27FC236}">
                <a16:creationId xmlns:a16="http://schemas.microsoft.com/office/drawing/2014/main" id="{7076E0F9-F6CF-BE2A-D6DD-4E5B121D8335}"/>
              </a:ext>
            </a:extLst>
          </p:cNvPr>
          <p:cNvPicPr>
            <a:picLocks noChangeAspect="1"/>
          </p:cNvPicPr>
          <p:nvPr/>
        </p:nvPicPr>
        <p:blipFill>
          <a:blip r:embed="rId2"/>
          <a:stretch>
            <a:fillRect/>
          </a:stretch>
        </p:blipFill>
        <p:spPr>
          <a:xfrm>
            <a:off x="0" y="-74644"/>
            <a:ext cx="5246362" cy="3233408"/>
          </a:xfrm>
          <a:prstGeom prst="rect">
            <a:avLst/>
          </a:prstGeom>
          <a:ln>
            <a:noFill/>
          </a:ln>
          <a:effectLst>
            <a:softEdge rad="112500"/>
          </a:effectLst>
        </p:spPr>
      </p:pic>
      <p:pic>
        <p:nvPicPr>
          <p:cNvPr id="7" name="Picture 6">
            <a:extLst>
              <a:ext uri="{FF2B5EF4-FFF2-40B4-BE49-F238E27FC236}">
                <a16:creationId xmlns:a16="http://schemas.microsoft.com/office/drawing/2014/main" id="{10147CDE-C307-9D7A-EFAC-B8A3C3E640CF}"/>
              </a:ext>
            </a:extLst>
          </p:cNvPr>
          <p:cNvPicPr>
            <a:picLocks noChangeAspect="1"/>
          </p:cNvPicPr>
          <p:nvPr/>
        </p:nvPicPr>
        <p:blipFill>
          <a:blip r:embed="rId3"/>
          <a:stretch>
            <a:fillRect/>
          </a:stretch>
        </p:blipFill>
        <p:spPr>
          <a:xfrm>
            <a:off x="5246362" y="2304660"/>
            <a:ext cx="6945637" cy="4570445"/>
          </a:xfrm>
          <a:prstGeom prst="rect">
            <a:avLst/>
          </a:prstGeom>
          <a:ln>
            <a:noFill/>
          </a:ln>
          <a:effectLst>
            <a:softEdge rad="112500"/>
          </a:effectLst>
        </p:spPr>
      </p:pic>
    </p:spTree>
    <p:extLst>
      <p:ext uri="{BB962C8B-B14F-4D97-AF65-F5344CB8AC3E}">
        <p14:creationId xmlns:p14="http://schemas.microsoft.com/office/powerpoint/2010/main" val="395944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6940-D5F3-0684-EF6E-6112E42C8696}"/>
              </a:ext>
            </a:extLst>
          </p:cNvPr>
          <p:cNvSpPr>
            <a:spLocks noGrp="1"/>
          </p:cNvSpPr>
          <p:nvPr>
            <p:ph type="title"/>
          </p:nvPr>
        </p:nvSpPr>
        <p:spPr>
          <a:xfrm>
            <a:off x="542170" y="1260627"/>
            <a:ext cx="3521830" cy="4953741"/>
          </a:xfrm>
        </p:spPr>
        <p:txBody>
          <a:bodyPr anchor="t">
            <a:normAutofit/>
          </a:bodyPr>
          <a:lstStyle/>
          <a:p>
            <a:r>
              <a:rPr lang="en-US" sz="3700" dirty="0"/>
              <a:t>Acceptance Testing</a:t>
            </a:r>
          </a:p>
        </p:txBody>
      </p:sp>
      <p:sp>
        <p:nvSpPr>
          <p:cNvPr id="3" name="Content Placeholder 2">
            <a:extLst>
              <a:ext uri="{FF2B5EF4-FFF2-40B4-BE49-F238E27FC236}">
                <a16:creationId xmlns:a16="http://schemas.microsoft.com/office/drawing/2014/main" id="{58551302-4C87-924D-0126-83FAA78D07A2}"/>
              </a:ext>
            </a:extLst>
          </p:cNvPr>
          <p:cNvSpPr>
            <a:spLocks noGrp="1"/>
          </p:cNvSpPr>
          <p:nvPr>
            <p:ph idx="1"/>
          </p:nvPr>
        </p:nvSpPr>
        <p:spPr>
          <a:xfrm>
            <a:off x="4225962" y="1164922"/>
            <a:ext cx="7280238" cy="2986325"/>
          </a:xfrm>
        </p:spPr>
        <p:txBody>
          <a:bodyPr>
            <a:normAutofit lnSpcReduction="10000"/>
          </a:bodyPr>
          <a:lstStyle/>
          <a:p>
            <a:pPr marL="0" indent="0" algn="just">
              <a:buNone/>
            </a:pPr>
            <a:r>
              <a:rPr lang="en-US" sz="1400" b="0" i="0" dirty="0">
                <a:solidFill>
                  <a:schemeClr val="tx2"/>
                </a:solidFill>
                <a:effectLst/>
                <a:latin typeface="Work Sans" pitchFamily="2" charset="0"/>
              </a:rPr>
              <a:t>Once the </a:t>
            </a:r>
            <a:r>
              <a:rPr lang="en-US" sz="1400" b="0" i="0" u="none" strike="noStrike" dirty="0">
                <a:solidFill>
                  <a:schemeClr val="tx2"/>
                </a:solidFill>
                <a:effectLst/>
                <a:latin typeface="Work Sans" pitchFamily="2" charset="0"/>
              </a:rPr>
              <a:t>System Testing process</a:t>
            </a:r>
            <a:r>
              <a:rPr lang="en-US" sz="1400" b="0" i="0" dirty="0">
                <a:solidFill>
                  <a:schemeClr val="tx2"/>
                </a:solidFill>
                <a:effectLst/>
                <a:latin typeface="Work Sans" pitchFamily="2" charset="0"/>
              </a:rPr>
              <a:t> is completed by the testing team and is signed-off, the entire Product/application is handed over to the customer/few users of customers/both, to test for its acceptability i.e., Product/application should be flawless in meeting both the critical and major Business requirements. Also, end-to-end business flows are verified like in a real-time scenarios.</a:t>
            </a:r>
          </a:p>
          <a:p>
            <a:pPr marL="0" indent="0">
              <a:buNone/>
            </a:pPr>
            <a:endParaRPr lang="en-US" sz="1200" dirty="0">
              <a:latin typeface="Work Sans" pitchFamily="2" charset="0"/>
            </a:endParaRPr>
          </a:p>
          <a:p>
            <a:pPr marL="0" indent="0" algn="just">
              <a:buNone/>
            </a:pPr>
            <a:r>
              <a:rPr lang="en-US" sz="1400" b="0" i="0" dirty="0">
                <a:solidFill>
                  <a:schemeClr val="accent1">
                    <a:lumMod val="40000"/>
                    <a:lumOff val="60000"/>
                  </a:schemeClr>
                </a:solidFill>
                <a:effectLst/>
                <a:latin typeface="Work Sans" pitchFamily="2" charset="0"/>
              </a:rPr>
              <a:t>This is a </a:t>
            </a:r>
            <a:r>
              <a:rPr lang="en-US" sz="1400" b="0" i="0" u="none" strike="noStrike" dirty="0">
                <a:solidFill>
                  <a:schemeClr val="accent1">
                    <a:lumMod val="40000"/>
                    <a:lumOff val="60000"/>
                  </a:schemeClr>
                </a:solidFill>
                <a:effectLst/>
                <a:latin typeface="Work Sans" pitchFamily="2" charset="0"/>
              </a:rPr>
              <a:t>black-box testing technique</a:t>
            </a:r>
            <a:r>
              <a:rPr lang="en-US" sz="1400" b="0" i="0" dirty="0">
                <a:solidFill>
                  <a:schemeClr val="accent1">
                    <a:lumMod val="40000"/>
                    <a:lumOff val="60000"/>
                  </a:schemeClr>
                </a:solidFill>
                <a:effectLst/>
                <a:latin typeface="Work Sans" pitchFamily="2" charset="0"/>
              </a:rPr>
              <a:t> where only the functionality is verified to ensure that the product meets the specified acceptance criteria (no need for design/implementation knowledge).</a:t>
            </a:r>
          </a:p>
          <a:p>
            <a:pPr marL="0" indent="0">
              <a:buNone/>
            </a:pPr>
            <a:endParaRPr lang="en-US" sz="1200" b="0" i="0" dirty="0">
              <a:effectLst/>
              <a:latin typeface="Work Sans" pitchFamily="2" charset="0"/>
            </a:endParaRPr>
          </a:p>
          <a:p>
            <a:pPr marL="0" indent="0">
              <a:buNone/>
            </a:pPr>
            <a:r>
              <a:rPr lang="en-US" sz="1400" b="0" i="0" dirty="0">
                <a:solidFill>
                  <a:schemeClr val="accent3">
                    <a:lumMod val="40000"/>
                    <a:lumOff val="60000"/>
                  </a:schemeClr>
                </a:solidFill>
                <a:effectLst/>
                <a:latin typeface="Work Sans" pitchFamily="2" charset="0"/>
              </a:rPr>
              <a:t>The production-like environment will be the testing environment for Accepting Testing (Usually termed as Staging, Pre-Prod, Fail-Over, UAT environment).</a:t>
            </a:r>
            <a:br>
              <a:rPr lang="en-US" sz="1400" dirty="0">
                <a:solidFill>
                  <a:schemeClr val="accent3">
                    <a:lumMod val="40000"/>
                    <a:lumOff val="60000"/>
                  </a:schemeClr>
                </a:solidFill>
              </a:rPr>
            </a:br>
            <a:endParaRPr lang="en-US" sz="1400" dirty="0">
              <a:solidFill>
                <a:schemeClr val="accent3">
                  <a:lumMod val="40000"/>
                  <a:lumOff val="60000"/>
                </a:schemeClr>
              </a:solidFill>
            </a:endParaRPr>
          </a:p>
        </p:txBody>
      </p:sp>
      <p:pic>
        <p:nvPicPr>
          <p:cNvPr id="1026" name="Picture 2" descr="Acceptance Testing Phases">
            <a:extLst>
              <a:ext uri="{FF2B5EF4-FFF2-40B4-BE49-F238E27FC236}">
                <a16:creationId xmlns:a16="http://schemas.microsoft.com/office/drawing/2014/main" id="{343304D1-43F7-7F38-113F-A8045625D4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9100" y="4217102"/>
            <a:ext cx="7197356" cy="199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3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946D-18D8-7221-9A01-DCEB18AEC87A}"/>
              </a:ext>
            </a:extLst>
          </p:cNvPr>
          <p:cNvSpPr>
            <a:spLocks noGrp="1"/>
          </p:cNvSpPr>
          <p:nvPr>
            <p:ph type="title"/>
          </p:nvPr>
        </p:nvSpPr>
        <p:spPr/>
        <p:txBody>
          <a:bodyPr/>
          <a:lstStyle/>
          <a:p>
            <a:r>
              <a:rPr lang="en-US" dirty="0"/>
              <a:t>Why acceptance testing?</a:t>
            </a:r>
          </a:p>
        </p:txBody>
      </p:sp>
      <p:sp>
        <p:nvSpPr>
          <p:cNvPr id="3" name="Content Placeholder 2">
            <a:extLst>
              <a:ext uri="{FF2B5EF4-FFF2-40B4-BE49-F238E27FC236}">
                <a16:creationId xmlns:a16="http://schemas.microsoft.com/office/drawing/2014/main" id="{41A13975-BA6A-E541-94CE-7AD468BFDD7C}"/>
              </a:ext>
            </a:extLst>
          </p:cNvPr>
          <p:cNvSpPr>
            <a:spLocks noGrp="1"/>
          </p:cNvSpPr>
          <p:nvPr>
            <p:ph idx="1"/>
          </p:nvPr>
        </p:nvSpPr>
        <p:spPr/>
        <p:txBody>
          <a:bodyPr/>
          <a:lstStyle/>
          <a:p>
            <a:pPr marL="0" indent="0" algn="just">
              <a:buNone/>
            </a:pPr>
            <a:r>
              <a:rPr lang="en-US" b="0" i="0" dirty="0">
                <a:solidFill>
                  <a:schemeClr val="tx2"/>
                </a:solidFill>
                <a:effectLst/>
                <a:latin typeface="Work Sans" pitchFamily="2" charset="0"/>
              </a:rPr>
              <a:t>Though System testing has been completed successfully, the Acceptance test is demanded by the customer. Tests conducted here are repetitive, as they would have been covered in System testing.</a:t>
            </a:r>
          </a:p>
          <a:p>
            <a:pPr marL="0" indent="0" algn="l">
              <a:buNone/>
            </a:pPr>
            <a:r>
              <a:rPr lang="en-US" b="1" i="1" dirty="0">
                <a:solidFill>
                  <a:schemeClr val="accent6">
                    <a:lumMod val="60000"/>
                    <a:lumOff val="40000"/>
                  </a:schemeClr>
                </a:solidFill>
                <a:effectLst/>
                <a:latin typeface="Verdana Pro Light" panose="020B0604020202020204" pitchFamily="34" charset="0"/>
              </a:rPr>
              <a:t>Then, why is this testing is conducted by customers?</a:t>
            </a:r>
            <a:endParaRPr lang="en-US" b="0" i="1" dirty="0">
              <a:solidFill>
                <a:schemeClr val="accent6">
                  <a:lumMod val="60000"/>
                  <a:lumOff val="40000"/>
                </a:schemeClr>
              </a:solidFill>
              <a:effectLst/>
              <a:latin typeface="Verdana Pro Light" panose="020B0604020202020204" pitchFamily="34" charset="0"/>
            </a:endParaRPr>
          </a:p>
          <a:p>
            <a:pPr marL="0" indent="0" algn="l">
              <a:buNone/>
            </a:pPr>
            <a:r>
              <a:rPr lang="en-US" sz="2400" b="1" i="0" u="sng" dirty="0">
                <a:solidFill>
                  <a:schemeClr val="accent1">
                    <a:lumMod val="40000"/>
                    <a:lumOff val="60000"/>
                  </a:schemeClr>
                </a:solidFill>
                <a:effectLst/>
                <a:latin typeface="Work Sans" pitchFamily="2" charset="0"/>
              </a:rPr>
              <a:t>This is because:</a:t>
            </a:r>
            <a:endParaRPr lang="en-US" sz="2400" b="0" i="0" u="sng" dirty="0">
              <a:solidFill>
                <a:schemeClr val="accent1">
                  <a:lumMod val="40000"/>
                  <a:lumOff val="60000"/>
                </a:schemeClr>
              </a:solidFill>
              <a:effectLst/>
              <a:latin typeface="Work Sans" pitchFamily="2" charset="0"/>
            </a:endParaRPr>
          </a:p>
          <a:p>
            <a:pPr algn="l">
              <a:buFont typeface="Arial" panose="020B0604020202020204" pitchFamily="34" charset="0"/>
              <a:buChar char="•"/>
            </a:pPr>
            <a:r>
              <a:rPr lang="en-US" b="0" i="0" dirty="0">
                <a:solidFill>
                  <a:schemeClr val="tx2"/>
                </a:solidFill>
                <a:effectLst/>
                <a:latin typeface="Work Sans" pitchFamily="2" charset="0"/>
              </a:rPr>
              <a:t>To gain confidence in the product that is getting released to the market.</a:t>
            </a:r>
          </a:p>
          <a:p>
            <a:pPr algn="l">
              <a:buFont typeface="Arial" panose="020B0604020202020204" pitchFamily="34" charset="0"/>
              <a:buChar char="•"/>
            </a:pPr>
            <a:r>
              <a:rPr lang="en-US" b="0" i="0" dirty="0">
                <a:solidFill>
                  <a:schemeClr val="tx2"/>
                </a:solidFill>
                <a:effectLst/>
                <a:latin typeface="Work Sans" pitchFamily="2" charset="0"/>
              </a:rPr>
              <a:t>To ensure that the product is working in the way it has to.</a:t>
            </a:r>
          </a:p>
          <a:p>
            <a:pPr algn="l">
              <a:buFont typeface="Arial" panose="020B0604020202020204" pitchFamily="34" charset="0"/>
              <a:buChar char="•"/>
            </a:pPr>
            <a:r>
              <a:rPr lang="en-US" b="0" i="0" dirty="0">
                <a:solidFill>
                  <a:schemeClr val="tx2"/>
                </a:solidFill>
                <a:effectLst/>
                <a:latin typeface="Work Sans" pitchFamily="2" charset="0"/>
              </a:rPr>
              <a:t>To ensure that the product matches current market standards and is competitive enough with the other similar products in the market.</a:t>
            </a:r>
          </a:p>
          <a:p>
            <a:endParaRPr lang="en-US" dirty="0">
              <a:solidFill>
                <a:schemeClr val="tx2"/>
              </a:solidFill>
            </a:endParaRPr>
          </a:p>
        </p:txBody>
      </p:sp>
    </p:spTree>
    <p:extLst>
      <p:ext uri="{BB962C8B-B14F-4D97-AF65-F5344CB8AC3E}">
        <p14:creationId xmlns:p14="http://schemas.microsoft.com/office/powerpoint/2010/main" val="313224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80F0-DC5B-C035-3BBA-2C2BD0AFD53D}"/>
              </a:ext>
            </a:extLst>
          </p:cNvPr>
          <p:cNvSpPr>
            <a:spLocks noGrp="1"/>
          </p:cNvSpPr>
          <p:nvPr>
            <p:ph type="title"/>
          </p:nvPr>
        </p:nvSpPr>
        <p:spPr>
          <a:xfrm>
            <a:off x="4245429" y="764373"/>
            <a:ext cx="7819053" cy="1293028"/>
          </a:xfrm>
        </p:spPr>
        <p:txBody>
          <a:bodyPr>
            <a:normAutofit/>
          </a:bodyPr>
          <a:lstStyle/>
          <a:p>
            <a:r>
              <a:rPr lang="en-US" sz="3600" dirty="0"/>
              <a:t>Types of acceptance testing</a:t>
            </a:r>
          </a:p>
        </p:txBody>
      </p:sp>
      <p:sp>
        <p:nvSpPr>
          <p:cNvPr id="2055" name="Rectangle 2054">
            <a:extLst>
              <a:ext uri="{FF2B5EF4-FFF2-40B4-BE49-F238E27FC236}">
                <a16:creationId xmlns:a16="http://schemas.microsoft.com/office/drawing/2014/main" id="{39A1E4BA-7C9E-4CDE-8BA8-AD6D6C78A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96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8C4428-C570-171D-1A24-568279728399}"/>
              </a:ext>
            </a:extLst>
          </p:cNvPr>
          <p:cNvPicPr>
            <a:picLocks noChangeAspect="1"/>
          </p:cNvPicPr>
          <p:nvPr/>
        </p:nvPicPr>
        <p:blipFill>
          <a:blip r:embed="rId2"/>
          <a:stretch>
            <a:fillRect/>
          </a:stretch>
        </p:blipFill>
        <p:spPr>
          <a:xfrm>
            <a:off x="481510" y="1605915"/>
            <a:ext cx="3577373" cy="3646169"/>
          </a:xfrm>
          <a:prstGeom prst="rect">
            <a:avLst/>
          </a:prstGeom>
          <a:ln>
            <a:noFill/>
          </a:ln>
          <a:effectLst>
            <a:softEdge rad="112500"/>
          </a:effectLst>
        </p:spPr>
      </p:pic>
      <p:sp>
        <p:nvSpPr>
          <p:cNvPr id="3" name="Content Placeholder 2">
            <a:extLst>
              <a:ext uri="{FF2B5EF4-FFF2-40B4-BE49-F238E27FC236}">
                <a16:creationId xmlns:a16="http://schemas.microsoft.com/office/drawing/2014/main" id="{80AE8D10-FE7F-90CA-41A3-16B241373611}"/>
              </a:ext>
            </a:extLst>
          </p:cNvPr>
          <p:cNvSpPr>
            <a:spLocks noGrp="1"/>
          </p:cNvSpPr>
          <p:nvPr>
            <p:ph idx="1"/>
          </p:nvPr>
        </p:nvSpPr>
        <p:spPr>
          <a:xfrm>
            <a:off x="4673600" y="2743200"/>
            <a:ext cx="6832600" cy="3475485"/>
          </a:xfrm>
        </p:spPr>
        <p:txBody>
          <a:bodyPr>
            <a:normAutofit/>
          </a:bodyPr>
          <a:lstStyle/>
          <a:p>
            <a:pPr marL="457200" indent="-457200">
              <a:buFont typeface="+mj-lt"/>
              <a:buAutoNum type="arabicPeriod"/>
            </a:pPr>
            <a:r>
              <a:rPr lang="en-US" sz="1700" b="0" i="0" dirty="0">
                <a:effectLst/>
                <a:latin typeface="Work Sans" pitchFamily="2" charset="0"/>
              </a:rPr>
              <a:t>User Acceptance Testing (UAT)</a:t>
            </a:r>
          </a:p>
          <a:p>
            <a:pPr marL="457200" indent="-457200">
              <a:buFont typeface="+mj-lt"/>
              <a:buAutoNum type="arabicPeriod"/>
            </a:pPr>
            <a:r>
              <a:rPr lang="en-US" sz="1700" b="0" i="0" dirty="0">
                <a:effectLst/>
                <a:latin typeface="Work Sans" pitchFamily="2" charset="0"/>
              </a:rPr>
              <a:t>Business Acceptance Testing (BAT)</a:t>
            </a:r>
          </a:p>
          <a:p>
            <a:pPr marL="457200" indent="-457200">
              <a:buFont typeface="+mj-lt"/>
              <a:buAutoNum type="arabicPeriod"/>
            </a:pPr>
            <a:r>
              <a:rPr lang="en-US" sz="1700" b="0" i="0" dirty="0">
                <a:effectLst/>
                <a:latin typeface="Work Sans" pitchFamily="2" charset="0"/>
              </a:rPr>
              <a:t>Contract Acceptance Testing (CAT)</a:t>
            </a:r>
          </a:p>
          <a:p>
            <a:pPr marL="457200" indent="-457200">
              <a:buFont typeface="+mj-lt"/>
              <a:buAutoNum type="arabicPeriod"/>
            </a:pPr>
            <a:r>
              <a:rPr lang="en-US" sz="1700" b="0" i="0" dirty="0">
                <a:effectLst/>
                <a:latin typeface="Work Sans" pitchFamily="2" charset="0"/>
              </a:rPr>
              <a:t>Regulations/Compliance Acceptance Testing (RAT)</a:t>
            </a:r>
            <a:endParaRPr lang="en-US" sz="1700" dirty="0">
              <a:latin typeface="Work Sans" pitchFamily="2" charset="0"/>
            </a:endParaRPr>
          </a:p>
          <a:p>
            <a:pPr marL="457200" indent="-457200">
              <a:buFont typeface="+mj-lt"/>
              <a:buAutoNum type="arabicPeriod"/>
            </a:pPr>
            <a:r>
              <a:rPr lang="en-US" sz="1700" b="0" i="0" dirty="0">
                <a:effectLst/>
                <a:latin typeface="Work Sans" pitchFamily="2" charset="0"/>
              </a:rPr>
              <a:t>Operational Acceptance Testing (OAT) </a:t>
            </a:r>
          </a:p>
          <a:p>
            <a:pPr marL="457200" indent="-457200">
              <a:buFont typeface="+mj-lt"/>
              <a:buAutoNum type="arabicPeriod"/>
            </a:pPr>
            <a:r>
              <a:rPr lang="en-US" sz="1700" b="0" i="0" dirty="0">
                <a:effectLst/>
                <a:latin typeface="Work Sans" pitchFamily="2" charset="0"/>
              </a:rPr>
              <a:t>Alpha Testing</a:t>
            </a:r>
          </a:p>
          <a:p>
            <a:pPr marL="457200" indent="-457200">
              <a:buFont typeface="+mj-lt"/>
              <a:buAutoNum type="arabicPeriod"/>
            </a:pPr>
            <a:r>
              <a:rPr lang="en-US" sz="1700" b="0" i="0" dirty="0">
                <a:effectLst/>
                <a:latin typeface="Work Sans" pitchFamily="2" charset="0"/>
              </a:rPr>
              <a:t>Beta Testing/Field Testing</a:t>
            </a:r>
          </a:p>
          <a:p>
            <a:pPr marL="0" indent="0">
              <a:buNone/>
            </a:pPr>
            <a:r>
              <a:rPr lang="en-US" sz="1700" b="1" u="sng" dirty="0">
                <a:solidFill>
                  <a:schemeClr val="accent6">
                    <a:lumMod val="60000"/>
                    <a:lumOff val="40000"/>
                  </a:schemeClr>
                </a:solidFill>
                <a:latin typeface="Work Sans" pitchFamily="2" charset="0"/>
                <a:hlinkClick r:id="rId3" action="ppaction://hlinkfile"/>
              </a:rPr>
              <a:t>For More Information MS Word File Link</a:t>
            </a:r>
            <a:endParaRPr lang="en-US" sz="1700" b="1" i="0" u="sng" dirty="0">
              <a:solidFill>
                <a:schemeClr val="accent6">
                  <a:lumMod val="60000"/>
                  <a:lumOff val="40000"/>
                </a:schemeClr>
              </a:solidFill>
              <a:effectLst/>
              <a:latin typeface="Work Sans" pitchFamily="2" charset="0"/>
            </a:endParaRPr>
          </a:p>
        </p:txBody>
      </p:sp>
    </p:spTree>
    <p:extLst>
      <p:ext uri="{BB962C8B-B14F-4D97-AF65-F5344CB8AC3E}">
        <p14:creationId xmlns:p14="http://schemas.microsoft.com/office/powerpoint/2010/main" val="377506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A70E-10F1-CEC1-CB8A-454D0360D584}"/>
              </a:ext>
            </a:extLst>
          </p:cNvPr>
          <p:cNvSpPr>
            <a:spLocks noGrp="1"/>
          </p:cNvSpPr>
          <p:nvPr>
            <p:ph type="title"/>
          </p:nvPr>
        </p:nvSpPr>
        <p:spPr>
          <a:xfrm>
            <a:off x="6484775" y="764373"/>
            <a:ext cx="5514391" cy="1293028"/>
          </a:xfrm>
        </p:spPr>
        <p:txBody>
          <a:bodyPr>
            <a:normAutofit/>
          </a:bodyPr>
          <a:lstStyle/>
          <a:p>
            <a:r>
              <a:rPr lang="en-US" sz="1800" b="1" i="0" dirty="0">
                <a:solidFill>
                  <a:schemeClr val="accent6">
                    <a:lumMod val="60000"/>
                    <a:lumOff val="40000"/>
                  </a:schemeClr>
                </a:solidFill>
                <a:effectLst/>
                <a:latin typeface="Work Sans" pitchFamily="2" charset="0"/>
              </a:rPr>
              <a:t>Differences between System Testing, Acceptance Testing, and User Acceptance Testing</a:t>
            </a:r>
            <a:br>
              <a:rPr lang="en-US" sz="1800" b="1" i="0" dirty="0">
                <a:solidFill>
                  <a:schemeClr val="accent6">
                    <a:lumMod val="60000"/>
                    <a:lumOff val="40000"/>
                  </a:schemeClr>
                </a:solidFill>
                <a:effectLst/>
                <a:latin typeface="Work Sans" pitchFamily="2" charset="0"/>
              </a:rPr>
            </a:br>
            <a:endParaRPr lang="en-US" sz="1800" dirty="0">
              <a:solidFill>
                <a:schemeClr val="accent6">
                  <a:lumMod val="60000"/>
                  <a:lumOff val="40000"/>
                </a:schemeClr>
              </a:solidFill>
            </a:endParaRPr>
          </a:p>
        </p:txBody>
      </p:sp>
      <p:pic>
        <p:nvPicPr>
          <p:cNvPr id="8" name="Content Placeholder 7">
            <a:extLst>
              <a:ext uri="{FF2B5EF4-FFF2-40B4-BE49-F238E27FC236}">
                <a16:creationId xmlns:a16="http://schemas.microsoft.com/office/drawing/2014/main" id="{7B0312A5-05A8-2461-3C40-2822E5952024}"/>
              </a:ext>
            </a:extLst>
          </p:cNvPr>
          <p:cNvPicPr>
            <a:picLocks noGrp="1" noChangeAspect="1"/>
          </p:cNvPicPr>
          <p:nvPr>
            <p:ph idx="1"/>
          </p:nvPr>
        </p:nvPicPr>
        <p:blipFill>
          <a:blip r:embed="rId2"/>
          <a:stretch>
            <a:fillRect/>
          </a:stretch>
        </p:blipFill>
        <p:spPr>
          <a:xfrm>
            <a:off x="0" y="7152"/>
            <a:ext cx="6224719" cy="4517223"/>
          </a:xfrm>
        </p:spPr>
      </p:pic>
      <p:pic>
        <p:nvPicPr>
          <p:cNvPr id="10" name="Picture 9">
            <a:extLst>
              <a:ext uri="{FF2B5EF4-FFF2-40B4-BE49-F238E27FC236}">
                <a16:creationId xmlns:a16="http://schemas.microsoft.com/office/drawing/2014/main" id="{A88A32E3-51EA-DA20-867A-7BDBAFCC9561}"/>
              </a:ext>
            </a:extLst>
          </p:cNvPr>
          <p:cNvPicPr>
            <a:picLocks noChangeAspect="1"/>
          </p:cNvPicPr>
          <p:nvPr/>
        </p:nvPicPr>
        <p:blipFill>
          <a:blip r:embed="rId3"/>
          <a:stretch>
            <a:fillRect/>
          </a:stretch>
        </p:blipFill>
        <p:spPr>
          <a:xfrm>
            <a:off x="6224719" y="4023863"/>
            <a:ext cx="5957755" cy="2855560"/>
          </a:xfrm>
          <a:prstGeom prst="rect">
            <a:avLst/>
          </a:prstGeom>
        </p:spPr>
      </p:pic>
      <p:pic>
        <p:nvPicPr>
          <p:cNvPr id="12" name="Picture 11">
            <a:extLst>
              <a:ext uri="{FF2B5EF4-FFF2-40B4-BE49-F238E27FC236}">
                <a16:creationId xmlns:a16="http://schemas.microsoft.com/office/drawing/2014/main" id="{2D4A4CAC-B73D-FF5F-D521-ABB8FB86290F}"/>
              </a:ext>
            </a:extLst>
          </p:cNvPr>
          <p:cNvPicPr>
            <a:picLocks noChangeAspect="1"/>
          </p:cNvPicPr>
          <p:nvPr/>
        </p:nvPicPr>
        <p:blipFill>
          <a:blip r:embed="rId4"/>
          <a:stretch>
            <a:fillRect/>
          </a:stretch>
        </p:blipFill>
        <p:spPr>
          <a:xfrm>
            <a:off x="6224719" y="3524250"/>
            <a:ext cx="5957755" cy="499613"/>
          </a:xfrm>
          <a:prstGeom prst="rect">
            <a:avLst/>
          </a:prstGeom>
        </p:spPr>
      </p:pic>
    </p:spTree>
    <p:extLst>
      <p:ext uri="{BB962C8B-B14F-4D97-AF65-F5344CB8AC3E}">
        <p14:creationId xmlns:p14="http://schemas.microsoft.com/office/powerpoint/2010/main" val="366649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1925-5689-2B4E-9C5D-7257A88F70CD}"/>
              </a:ext>
            </a:extLst>
          </p:cNvPr>
          <p:cNvSpPr>
            <a:spLocks noGrp="1"/>
          </p:cNvSpPr>
          <p:nvPr>
            <p:ph type="title"/>
          </p:nvPr>
        </p:nvSpPr>
        <p:spPr/>
        <p:txBody>
          <a:bodyPr/>
          <a:lstStyle/>
          <a:p>
            <a:r>
              <a:rPr lang="en-US" dirty="0"/>
              <a:t>Software Testing</a:t>
            </a:r>
          </a:p>
        </p:txBody>
      </p:sp>
      <p:sp>
        <p:nvSpPr>
          <p:cNvPr id="6" name="TextBox 5">
            <a:extLst>
              <a:ext uri="{FF2B5EF4-FFF2-40B4-BE49-F238E27FC236}">
                <a16:creationId xmlns:a16="http://schemas.microsoft.com/office/drawing/2014/main" id="{A993BE27-32BC-B243-F92D-C498055B5ADF}"/>
              </a:ext>
            </a:extLst>
          </p:cNvPr>
          <p:cNvSpPr txBox="1"/>
          <p:nvPr/>
        </p:nvSpPr>
        <p:spPr>
          <a:xfrm>
            <a:off x="533400" y="1821130"/>
            <a:ext cx="10972800" cy="646331"/>
          </a:xfrm>
          <a:prstGeom prst="rect">
            <a:avLst/>
          </a:prstGeom>
          <a:noFill/>
        </p:spPr>
        <p:txBody>
          <a:bodyPr wrap="square">
            <a:spAutoFit/>
          </a:bodyPr>
          <a:lstStyle/>
          <a:p>
            <a:r>
              <a:rPr lang="en-US" b="0" i="0" dirty="0">
                <a:solidFill>
                  <a:srgbClr val="273239"/>
                </a:solidFill>
                <a:effectLst/>
                <a:highlight>
                  <a:srgbClr val="FFFF00"/>
                </a:highlight>
                <a:latin typeface="urw-din"/>
              </a:rPr>
              <a:t>Testing is the process of executing a program to find errors. To make our software perform well it should be error-free. If testing is done successfully it will remove all the errors from the software. </a:t>
            </a:r>
            <a:endParaRPr lang="en-US" dirty="0">
              <a:highlight>
                <a:srgbClr val="FFFF00"/>
              </a:highlight>
            </a:endParaRPr>
          </a:p>
        </p:txBody>
      </p:sp>
      <p:sp>
        <p:nvSpPr>
          <p:cNvPr id="8" name="TextBox 7">
            <a:extLst>
              <a:ext uri="{FF2B5EF4-FFF2-40B4-BE49-F238E27FC236}">
                <a16:creationId xmlns:a16="http://schemas.microsoft.com/office/drawing/2014/main" id="{0C017366-4C3E-43A9-9FF4-A892C59680ED}"/>
              </a:ext>
            </a:extLst>
          </p:cNvPr>
          <p:cNvSpPr txBox="1"/>
          <p:nvPr/>
        </p:nvSpPr>
        <p:spPr>
          <a:xfrm>
            <a:off x="626710" y="4128138"/>
            <a:ext cx="10751197" cy="2308324"/>
          </a:xfrm>
          <a:prstGeom prst="rect">
            <a:avLst/>
          </a:prstGeom>
          <a:noFill/>
        </p:spPr>
        <p:txBody>
          <a:bodyPr wrap="square">
            <a:spAutoFit/>
          </a:bodyPr>
          <a:lstStyle/>
          <a:p>
            <a:pPr algn="l" fontAlgn="base"/>
            <a:endParaRPr lang="en-US" b="1" i="0" dirty="0">
              <a:solidFill>
                <a:schemeClr val="tx2"/>
              </a:solidFill>
              <a:effectLst/>
              <a:latin typeface="urw-din"/>
            </a:endParaRPr>
          </a:p>
          <a:p>
            <a:pPr algn="l" fontAlgn="base"/>
            <a:r>
              <a:rPr lang="en-US" b="0" i="0" dirty="0">
                <a:solidFill>
                  <a:schemeClr val="tx2"/>
                </a:solidFill>
                <a:effectLst/>
                <a:latin typeface="urw-din"/>
              </a:rPr>
              <a:t>(</a:t>
            </a:r>
            <a:r>
              <a:rPr lang="en-US" b="0" i="0" dirty="0" err="1">
                <a:solidFill>
                  <a:schemeClr val="tx2"/>
                </a:solidFill>
                <a:effectLst/>
                <a:latin typeface="urw-din"/>
              </a:rPr>
              <a:t>i</a:t>
            </a:r>
            <a:r>
              <a:rPr lang="en-US" b="0" i="0" dirty="0">
                <a:solidFill>
                  <a:schemeClr val="tx2"/>
                </a:solidFill>
                <a:effectLst/>
                <a:latin typeface="urw-din"/>
              </a:rPr>
              <a:t>) All the tests should meet the customer requirements.</a:t>
            </a:r>
            <a:br>
              <a:rPr lang="en-US" b="0" i="0" dirty="0">
                <a:solidFill>
                  <a:schemeClr val="tx2"/>
                </a:solidFill>
                <a:effectLst/>
                <a:latin typeface="urw-din"/>
              </a:rPr>
            </a:br>
            <a:r>
              <a:rPr lang="en-US" b="0" i="0" dirty="0">
                <a:solidFill>
                  <a:schemeClr val="tx2"/>
                </a:solidFill>
                <a:effectLst/>
                <a:latin typeface="urw-din"/>
              </a:rPr>
              <a:t>(ii) To make our software testing should be performed by a third party.</a:t>
            </a:r>
            <a:br>
              <a:rPr lang="en-US" b="0" i="0" dirty="0">
                <a:solidFill>
                  <a:schemeClr val="tx2"/>
                </a:solidFill>
                <a:effectLst/>
                <a:latin typeface="urw-din"/>
              </a:rPr>
            </a:br>
            <a:r>
              <a:rPr lang="en-US" b="0" i="0" dirty="0">
                <a:solidFill>
                  <a:schemeClr val="tx2"/>
                </a:solidFill>
                <a:effectLst/>
                <a:latin typeface="urw-din"/>
              </a:rPr>
              <a:t>(iii) Exhaustive testing is not possible. As we need the optimal amount of testing based on the risk assessment of the application. </a:t>
            </a:r>
            <a:br>
              <a:rPr lang="en-US" b="0" i="0" dirty="0">
                <a:solidFill>
                  <a:schemeClr val="tx2"/>
                </a:solidFill>
                <a:effectLst/>
                <a:latin typeface="urw-din"/>
              </a:rPr>
            </a:br>
            <a:r>
              <a:rPr lang="en-US" b="0" i="0" dirty="0">
                <a:solidFill>
                  <a:schemeClr val="tx2"/>
                </a:solidFill>
                <a:effectLst/>
                <a:latin typeface="urw-din"/>
              </a:rPr>
              <a:t>(iv) All the tests to be conducted should be planned before implementing it </a:t>
            </a:r>
            <a:br>
              <a:rPr lang="en-US" b="0" i="0" dirty="0">
                <a:solidFill>
                  <a:schemeClr val="tx2"/>
                </a:solidFill>
                <a:effectLst/>
                <a:latin typeface="urw-din"/>
              </a:rPr>
            </a:br>
            <a:r>
              <a:rPr lang="en-US" b="0" i="0" dirty="0">
                <a:solidFill>
                  <a:schemeClr val="tx2"/>
                </a:solidFill>
                <a:effectLst/>
                <a:latin typeface="urw-din"/>
              </a:rPr>
              <a:t>(v) It follows the Pareto rule(80/20 rule) which states that 80% of errors come from 20% of program components. </a:t>
            </a:r>
            <a:br>
              <a:rPr lang="en-US" b="0" i="0" dirty="0">
                <a:solidFill>
                  <a:schemeClr val="tx2"/>
                </a:solidFill>
                <a:effectLst/>
                <a:latin typeface="urw-din"/>
              </a:rPr>
            </a:br>
            <a:r>
              <a:rPr lang="en-US" b="0" i="0" dirty="0">
                <a:solidFill>
                  <a:schemeClr val="tx2"/>
                </a:solidFill>
                <a:effectLst/>
                <a:latin typeface="urw-din"/>
              </a:rPr>
              <a:t>(vi) Start testing with small parts and extend it to large parts. </a:t>
            </a:r>
          </a:p>
        </p:txBody>
      </p:sp>
      <p:sp>
        <p:nvSpPr>
          <p:cNvPr id="9" name="Title 1">
            <a:extLst>
              <a:ext uri="{FF2B5EF4-FFF2-40B4-BE49-F238E27FC236}">
                <a16:creationId xmlns:a16="http://schemas.microsoft.com/office/drawing/2014/main" id="{D0DF6CDE-A46A-AEDF-A326-E3E960AAC52C}"/>
              </a:ext>
            </a:extLst>
          </p:cNvPr>
          <p:cNvSpPr txBox="1">
            <a:spLocks/>
          </p:cNvSpPr>
          <p:nvPr/>
        </p:nvSpPr>
        <p:spPr>
          <a:xfrm>
            <a:off x="626710" y="2782486"/>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dirty="0"/>
              <a:t>Principles of testing</a:t>
            </a:r>
          </a:p>
        </p:txBody>
      </p:sp>
    </p:spTree>
    <p:extLst>
      <p:ext uri="{BB962C8B-B14F-4D97-AF65-F5344CB8AC3E}">
        <p14:creationId xmlns:p14="http://schemas.microsoft.com/office/powerpoint/2010/main" val="27348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10161656" cy="5222117"/>
          </a:xfrm>
        </p:spPr>
        <p:txBody>
          <a:bodyPr anchor="ctr">
            <a:normAutofit/>
          </a:bodyPr>
          <a:lstStyle/>
          <a:p>
            <a:pPr algn="r"/>
            <a:r>
              <a:rPr lang="en-US" sz="5400" dirty="0"/>
              <a:t>Chapter 3 – Testing in software life cycle </a:t>
            </a:r>
          </a:p>
        </p:txBody>
      </p:sp>
    </p:spTree>
    <p:extLst>
      <p:ext uri="{BB962C8B-B14F-4D97-AF65-F5344CB8AC3E}">
        <p14:creationId xmlns:p14="http://schemas.microsoft.com/office/powerpoint/2010/main" val="214707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6955-6CBD-0514-4047-291667C348B4}"/>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93D1C9EF-0FF6-8866-1C90-11BFA2BAE247}"/>
              </a:ext>
            </a:extLst>
          </p:cNvPr>
          <p:cNvSpPr>
            <a:spLocks noGrp="1"/>
          </p:cNvSpPr>
          <p:nvPr>
            <p:ph idx="1"/>
          </p:nvPr>
        </p:nvSpPr>
        <p:spPr/>
        <p:txBody>
          <a:bodyPr/>
          <a:lstStyle/>
          <a:p>
            <a:pPr marL="0" indent="0" algn="l" fontAlgn="base">
              <a:buNone/>
            </a:pPr>
            <a:r>
              <a:rPr lang="en-US" b="1" i="0" dirty="0">
                <a:solidFill>
                  <a:schemeClr val="tx2"/>
                </a:solidFill>
                <a:effectLst/>
                <a:latin typeface="urw-din"/>
              </a:rPr>
              <a:t>1</a:t>
            </a:r>
            <a:r>
              <a:rPr lang="en-US" b="1" i="0" dirty="0">
                <a:solidFill>
                  <a:schemeClr val="bg2"/>
                </a:solidFill>
                <a:effectLst/>
                <a:highlight>
                  <a:srgbClr val="FFFF00"/>
                </a:highlight>
                <a:latin typeface="urw-din"/>
              </a:rPr>
              <a:t>. Unit Testing</a:t>
            </a:r>
          </a:p>
          <a:p>
            <a:pPr marL="0" indent="0" algn="l" fontAlgn="base">
              <a:buNone/>
            </a:pPr>
            <a:r>
              <a:rPr lang="en-US" b="0" i="0" dirty="0">
                <a:solidFill>
                  <a:schemeClr val="tx2"/>
                </a:solidFill>
                <a:effectLst/>
                <a:latin typeface="urw-din"/>
              </a:rPr>
              <a:t>It focuses on the smallest unit of software design. In this, we test an individual unit or group of interrelated units. It is often done by the programmer by using sample input and observing its corresponding outputs. </a:t>
            </a:r>
          </a:p>
          <a:p>
            <a:pPr marL="0" indent="0" fontAlgn="base">
              <a:buNone/>
            </a:pPr>
            <a:r>
              <a:rPr lang="en-US" dirty="0">
                <a:solidFill>
                  <a:schemeClr val="tx2"/>
                </a:solidFill>
                <a:latin typeface="urw-din"/>
              </a:rPr>
              <a:t>Example:</a:t>
            </a:r>
            <a:r>
              <a:rPr lang="en-US" dirty="0">
                <a:solidFill>
                  <a:schemeClr val="tx2"/>
                </a:solidFill>
                <a:highlight>
                  <a:srgbClr val="808080"/>
                </a:highlight>
                <a:latin typeface="urw-din"/>
              </a:rPr>
              <a:t> </a:t>
            </a:r>
          </a:p>
          <a:p>
            <a:pPr marL="457200" indent="-457200" fontAlgn="base">
              <a:buAutoNum type="alphaLcParenR"/>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In a program we are checking if the loop, method, or function is working fine. </a:t>
            </a:r>
          </a:p>
          <a:p>
            <a:pPr marL="457200" indent="-457200" fontAlgn="base">
              <a:buAutoNum type="alphaLcParenR"/>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Misunderstood or incorrect, arithmetic precedence. </a:t>
            </a:r>
          </a:p>
          <a:p>
            <a:pPr marL="457200" indent="-457200" fontAlgn="base">
              <a:buAutoNum type="alphaLcParenR"/>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Incorrect initialization</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lgn="l" fontAlgn="base">
              <a:buNone/>
            </a:pPr>
            <a:endParaRPr lang="en-US" dirty="0">
              <a:solidFill>
                <a:schemeClr val="tx2"/>
              </a:solidFill>
              <a:latin typeface="urw-din"/>
            </a:endParaRPr>
          </a:p>
          <a:p>
            <a:pPr marL="0" indent="0" algn="l" fontAlgn="base">
              <a:buNone/>
            </a:pPr>
            <a:endParaRPr lang="en-US" b="0" i="0" dirty="0">
              <a:solidFill>
                <a:schemeClr val="tx2"/>
              </a:solidFill>
              <a:effectLst/>
              <a:latin typeface="urw-din"/>
            </a:endParaRPr>
          </a:p>
          <a:p>
            <a:endParaRPr lang="en-US" dirty="0">
              <a:solidFill>
                <a:schemeClr val="tx2"/>
              </a:solidFill>
            </a:endParaRPr>
          </a:p>
        </p:txBody>
      </p:sp>
    </p:spTree>
    <p:extLst>
      <p:ext uri="{BB962C8B-B14F-4D97-AF65-F5344CB8AC3E}">
        <p14:creationId xmlns:p14="http://schemas.microsoft.com/office/powerpoint/2010/main" val="314423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0E3E-E3D8-C778-100C-BDA300292B3D}"/>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D5B96794-3126-C399-8650-69F65BD71083}"/>
              </a:ext>
            </a:extLst>
          </p:cNvPr>
          <p:cNvSpPr>
            <a:spLocks noGrp="1"/>
          </p:cNvSpPr>
          <p:nvPr>
            <p:ph idx="1"/>
          </p:nvPr>
        </p:nvSpPr>
        <p:spPr/>
        <p:txBody>
          <a:bodyPr>
            <a:normAutofit fontScale="92500"/>
          </a:bodyPr>
          <a:lstStyle/>
          <a:p>
            <a:pPr marL="0" indent="0" algn="l" fontAlgn="base">
              <a:buNone/>
            </a:pPr>
            <a:r>
              <a:rPr lang="en-US" b="1" i="0" dirty="0">
                <a:solidFill>
                  <a:schemeClr val="bg1"/>
                </a:solidFill>
                <a:effectLst/>
                <a:highlight>
                  <a:srgbClr val="FFFF00"/>
                </a:highlight>
                <a:latin typeface="urw-din"/>
              </a:rPr>
              <a:t>2. Integration Testing</a:t>
            </a:r>
          </a:p>
          <a:p>
            <a:pPr marL="0" indent="0" algn="l" fontAlgn="base">
              <a:buNone/>
            </a:pPr>
            <a:r>
              <a:rPr lang="en-US" b="0" i="0" dirty="0">
                <a:solidFill>
                  <a:schemeClr val="tx2"/>
                </a:solidFill>
                <a:effectLst/>
                <a:latin typeface="urw-din"/>
              </a:rPr>
              <a:t>The objective is to take unit-tested components and build a program structure that has been dictated by design. Integration testing is testing in which a group of components is combined to produce output. </a:t>
            </a:r>
          </a:p>
          <a:p>
            <a:pPr marL="0" indent="0" algn="l" fontAlgn="base">
              <a:buNone/>
            </a:pPr>
            <a:r>
              <a:rPr lang="en-US" b="0" i="0" dirty="0">
                <a:solidFill>
                  <a:schemeClr val="tx2"/>
                </a:solidFill>
                <a:effectLst/>
                <a:latin typeface="urw-din"/>
              </a:rPr>
              <a:t>Integration testing is of four types: (</a:t>
            </a:r>
            <a:r>
              <a:rPr lang="en-US" b="0" i="0" dirty="0" err="1">
                <a:solidFill>
                  <a:schemeClr val="tx2"/>
                </a:solidFill>
                <a:effectLst/>
                <a:latin typeface="urw-din"/>
              </a:rPr>
              <a:t>i</a:t>
            </a:r>
            <a:r>
              <a:rPr lang="en-US" b="0" i="0" dirty="0">
                <a:solidFill>
                  <a:schemeClr val="tx2"/>
                </a:solidFill>
                <a:effectLst/>
                <a:latin typeface="urw-din"/>
              </a:rPr>
              <a:t>) Top-down (ii) Bottom-up (iii) Sandwich (iv) Big-Bang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a:t>
            </a:r>
            <a:endParaRPr lang="en-US" b="0" i="0" dirty="0">
              <a:solidFill>
                <a:schemeClr val="tx2"/>
              </a:solidFill>
              <a:effectLst/>
              <a:highlight>
                <a:srgbClr val="808080"/>
              </a:highlight>
              <a:latin typeface="urw-din"/>
            </a:endParaRPr>
          </a:p>
          <a:p>
            <a:pPr marL="457200" indent="-457200">
              <a:buAutoNum type="alphaLcParenBoth"/>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Black Box testing:- It is used for validation. In this, we ignore internal working mechanisms and focus on </a:t>
            </a:r>
            <a:r>
              <a:rPr kumimoji="0" lang="en-US" altLang="en-US" sz="2400" b="1" i="0" u="none" strike="noStrike" cap="none" normalizeH="0" baseline="0" dirty="0">
                <a:ln>
                  <a:noFill/>
                </a:ln>
                <a:solidFill>
                  <a:schemeClr val="tx2"/>
                </a:solidFill>
                <a:effectLst/>
                <a:highlight>
                  <a:srgbClr val="808080"/>
                </a:highlight>
                <a:latin typeface="Consolas" panose="020B0609020204030204" pitchFamily="49" charset="0"/>
              </a:rPr>
              <a:t>what is the output?</a:t>
            </a: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 </a:t>
            </a:r>
          </a:p>
          <a:p>
            <a:pPr marL="457200" indent="-457200">
              <a:buAutoNum type="alphaLcParenBoth"/>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White box testing:- It is used for verification. In this, we focus on internal mechanisms i.e. </a:t>
            </a:r>
            <a:r>
              <a:rPr kumimoji="0" lang="en-US" altLang="en-US" sz="2400" b="1" i="0" u="none" strike="noStrike" cap="none" normalizeH="0" baseline="0" dirty="0">
                <a:ln>
                  <a:noFill/>
                </a:ln>
                <a:solidFill>
                  <a:schemeClr val="tx2"/>
                </a:solidFill>
                <a:effectLst/>
                <a:highlight>
                  <a:srgbClr val="808080"/>
                </a:highlight>
                <a:latin typeface="Consolas" panose="020B0609020204030204" pitchFamily="49" charset="0"/>
              </a:rPr>
              <a:t>how the output is achieved?</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endParaRPr lang="en-US" dirty="0">
              <a:solidFill>
                <a:schemeClr val="tx2"/>
              </a:solidFill>
            </a:endParaRPr>
          </a:p>
        </p:txBody>
      </p:sp>
    </p:spTree>
    <p:extLst>
      <p:ext uri="{BB962C8B-B14F-4D97-AF65-F5344CB8AC3E}">
        <p14:creationId xmlns:p14="http://schemas.microsoft.com/office/powerpoint/2010/main" val="377441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AE10-E028-6B7C-57AD-DDCBE86AF5A4}"/>
              </a:ext>
            </a:extLst>
          </p:cNvPr>
          <p:cNvSpPr>
            <a:spLocks noGrp="1"/>
          </p:cNvSpPr>
          <p:nvPr>
            <p:ph type="title"/>
          </p:nvPr>
        </p:nvSpPr>
        <p:spPr/>
        <p:txBody>
          <a:bodyPr/>
          <a:lstStyle/>
          <a:p>
            <a:r>
              <a:rPr lang="en-US" dirty="0"/>
              <a:t>Types of testing…</a:t>
            </a:r>
            <a:br>
              <a:rPr lang="en-US" dirty="0"/>
            </a:br>
            <a:endParaRPr lang="en-US" dirty="0"/>
          </a:p>
        </p:txBody>
      </p:sp>
      <p:sp>
        <p:nvSpPr>
          <p:cNvPr id="3" name="Content Placeholder 2">
            <a:extLst>
              <a:ext uri="{FF2B5EF4-FFF2-40B4-BE49-F238E27FC236}">
                <a16:creationId xmlns:a16="http://schemas.microsoft.com/office/drawing/2014/main" id="{A0CD5770-124E-43F9-D96F-9008C1CDA732}"/>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3. Regression Testing</a:t>
            </a:r>
          </a:p>
          <a:p>
            <a:pPr marL="0" indent="0" algn="l" fontAlgn="base">
              <a:buNone/>
            </a:pPr>
            <a:r>
              <a:rPr lang="en-US" b="0" i="0" dirty="0">
                <a:solidFill>
                  <a:schemeClr val="tx2"/>
                </a:solidFill>
                <a:effectLst/>
                <a:latin typeface="urw-din"/>
              </a:rPr>
              <a:t>Every time a new module is added leads to changes in the program. This type of testing makes sure that the whole component works properly even after adding components to the complete program.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 </a:t>
            </a:r>
          </a:p>
          <a:p>
            <a:pPr marL="0" indent="0" fontAlgn="base">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In school, record suppose we have module staff, students and finance combining these modules and checking if on integration of these modules works fine in regression testing</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lgn="l" fontAlgn="base">
              <a:buNone/>
            </a:pPr>
            <a:endParaRPr lang="en-US" b="0" i="0" dirty="0">
              <a:solidFill>
                <a:schemeClr val="tx2"/>
              </a:solidFill>
              <a:effectLst/>
              <a:latin typeface="urw-din"/>
            </a:endParaRPr>
          </a:p>
          <a:p>
            <a:endParaRPr lang="en-US" dirty="0">
              <a:solidFill>
                <a:schemeClr val="tx2"/>
              </a:solidFill>
            </a:endParaRPr>
          </a:p>
        </p:txBody>
      </p:sp>
    </p:spTree>
    <p:extLst>
      <p:ext uri="{BB962C8B-B14F-4D97-AF65-F5344CB8AC3E}">
        <p14:creationId xmlns:p14="http://schemas.microsoft.com/office/powerpoint/2010/main" val="378827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171F-6946-8745-7F2D-A8E2F77B4A30}"/>
              </a:ext>
            </a:extLst>
          </p:cNvPr>
          <p:cNvSpPr>
            <a:spLocks noGrp="1"/>
          </p:cNvSpPr>
          <p:nvPr>
            <p:ph type="title"/>
          </p:nvPr>
        </p:nvSpPr>
        <p:spPr/>
        <p:txBody>
          <a:bodyPr/>
          <a:lstStyle/>
          <a:p>
            <a:r>
              <a:rPr lang="en-US" dirty="0"/>
              <a:t>Types of testing…</a:t>
            </a:r>
            <a:br>
              <a:rPr lang="en-US" dirty="0"/>
            </a:br>
            <a:endParaRPr lang="en-US" dirty="0"/>
          </a:p>
        </p:txBody>
      </p:sp>
      <p:sp>
        <p:nvSpPr>
          <p:cNvPr id="3" name="Content Placeholder 2">
            <a:extLst>
              <a:ext uri="{FF2B5EF4-FFF2-40B4-BE49-F238E27FC236}">
                <a16:creationId xmlns:a16="http://schemas.microsoft.com/office/drawing/2014/main" id="{DA004CC7-FFA7-684D-C08E-C70D00253E07}"/>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4. Smoke Testing</a:t>
            </a:r>
          </a:p>
          <a:p>
            <a:pPr marL="0" indent="0" algn="l" fontAlgn="base">
              <a:buNone/>
            </a:pPr>
            <a:r>
              <a:rPr lang="en-US" b="0" i="0" dirty="0">
                <a:solidFill>
                  <a:schemeClr val="tx2"/>
                </a:solidFill>
                <a:effectLst/>
                <a:latin typeface="urw-din"/>
              </a:rPr>
              <a:t>This test is done to make sure that the software under testing is ready or stable for further testing. It is called a smoke test as the testing of an initial pass is done to check if it did not catch the fire or smoke in the initial switch on.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 </a:t>
            </a:r>
          </a:p>
          <a:p>
            <a:pPr marL="0" indent="0" fontAlgn="base">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If the project has 2 modules so before going to the module make sure that module 1 works properly</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algn="l" fontAlgn="base"/>
            <a:endParaRPr lang="en-US" b="0" i="0" dirty="0">
              <a:solidFill>
                <a:schemeClr val="tx2"/>
              </a:solidFill>
              <a:effectLst/>
              <a:latin typeface="urw-din"/>
            </a:endParaRPr>
          </a:p>
          <a:p>
            <a:endParaRPr lang="en-US" dirty="0">
              <a:solidFill>
                <a:schemeClr val="tx2"/>
              </a:solidFill>
            </a:endParaRPr>
          </a:p>
        </p:txBody>
      </p:sp>
    </p:spTree>
    <p:extLst>
      <p:ext uri="{BB962C8B-B14F-4D97-AF65-F5344CB8AC3E}">
        <p14:creationId xmlns:p14="http://schemas.microsoft.com/office/powerpoint/2010/main" val="74545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D5B2-990C-A632-5B56-59BE579BEED8}"/>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0BC29176-0D83-62A0-826F-1FC89A641E95}"/>
              </a:ext>
            </a:extLst>
          </p:cNvPr>
          <p:cNvSpPr>
            <a:spLocks noGrp="1"/>
          </p:cNvSpPr>
          <p:nvPr>
            <p:ph idx="1"/>
          </p:nvPr>
        </p:nvSpPr>
        <p:spPr/>
        <p:txBody>
          <a:bodyPr/>
          <a:lstStyle/>
          <a:p>
            <a:pPr marL="0" indent="0" algn="l" fontAlgn="base">
              <a:buNone/>
            </a:pPr>
            <a:r>
              <a:rPr lang="en-US" b="1" i="0" dirty="0">
                <a:solidFill>
                  <a:schemeClr val="bg2"/>
                </a:solidFill>
                <a:effectLst/>
                <a:highlight>
                  <a:srgbClr val="FFFF00"/>
                </a:highlight>
                <a:latin typeface="urw-din"/>
              </a:rPr>
              <a:t>5. Alpha Testing</a:t>
            </a:r>
          </a:p>
          <a:p>
            <a:pPr marL="0" indent="0" algn="l" fontAlgn="base">
              <a:buNone/>
            </a:pPr>
            <a:r>
              <a:rPr lang="en-US" b="0" i="0" dirty="0">
                <a:solidFill>
                  <a:schemeClr val="tx2"/>
                </a:solidFill>
                <a:effectLst/>
                <a:latin typeface="urw-din"/>
              </a:rPr>
              <a:t>This is a type of validation testing. It is a type of </a:t>
            </a:r>
            <a:r>
              <a:rPr lang="en-US" b="0" i="1" dirty="0">
                <a:solidFill>
                  <a:schemeClr val="tx2"/>
                </a:solidFill>
                <a:effectLst/>
                <a:latin typeface="urw-din"/>
              </a:rPr>
              <a:t>acceptance testing </a:t>
            </a:r>
            <a:r>
              <a:rPr lang="en-US" b="0" i="0" dirty="0">
                <a:solidFill>
                  <a:schemeClr val="tx2"/>
                </a:solidFill>
                <a:effectLst/>
                <a:latin typeface="urw-din"/>
              </a:rPr>
              <a:t>which is done before the product is released to customers. It is typically done by QA people. </a:t>
            </a:r>
          </a:p>
          <a:p>
            <a:pPr marL="0" indent="0" algn="l" fontAlgn="base">
              <a:buNone/>
            </a:pPr>
            <a:br>
              <a:rPr lang="en-US" b="0" i="0" dirty="0">
                <a:solidFill>
                  <a:schemeClr val="tx2"/>
                </a:solidFill>
                <a:effectLst/>
                <a:latin typeface="urw-din"/>
              </a:rPr>
            </a:br>
            <a:r>
              <a:rPr lang="en-US" b="0" i="0" dirty="0">
                <a:solidFill>
                  <a:schemeClr val="tx2"/>
                </a:solidFill>
                <a:effectLst/>
                <a:latin typeface="urw-din"/>
              </a:rPr>
              <a:t>Example:</a:t>
            </a:r>
          </a:p>
          <a:p>
            <a:pPr marL="0" indent="0" fontAlgn="base">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When software testing is performed internally within the organization</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lgn="l" fontAlgn="base">
              <a:buNone/>
            </a:pPr>
            <a:endParaRPr lang="en-US" b="0" i="0" dirty="0">
              <a:solidFill>
                <a:schemeClr val="tx2"/>
              </a:solidFill>
              <a:effectLst/>
              <a:latin typeface="urw-din"/>
            </a:endParaRPr>
          </a:p>
          <a:p>
            <a:pPr marL="0" indent="0">
              <a:buNone/>
            </a:pPr>
            <a:endParaRPr lang="en-US" dirty="0">
              <a:solidFill>
                <a:schemeClr val="tx2"/>
              </a:solidFill>
            </a:endParaRPr>
          </a:p>
        </p:txBody>
      </p:sp>
    </p:spTree>
    <p:extLst>
      <p:ext uri="{BB962C8B-B14F-4D97-AF65-F5344CB8AC3E}">
        <p14:creationId xmlns:p14="http://schemas.microsoft.com/office/powerpoint/2010/main" val="24755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CCE3-4AC9-B1EF-1DE5-D86C7D4EE0D6}"/>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CE6A76F7-D2D6-B97A-14C9-9328D7693C16}"/>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6. Beta Testing</a:t>
            </a:r>
          </a:p>
          <a:p>
            <a:pPr marL="0" indent="0" algn="l" fontAlgn="base">
              <a:buNone/>
            </a:pPr>
            <a:r>
              <a:rPr lang="en-US" b="0" i="0" dirty="0">
                <a:solidFill>
                  <a:schemeClr val="tx2"/>
                </a:solidFill>
                <a:effectLst/>
                <a:latin typeface="urw-din"/>
              </a:rPr>
              <a:t>The beta test is conducted at one or more customer sites by the end-user of the software. This version is released for a limited number of users for testing in a real-time environment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a:t>
            </a:r>
          </a:p>
          <a:p>
            <a:pPr marL="0" indent="0" algn="l" fontAlgn="base">
              <a:buNone/>
            </a:pPr>
            <a:endParaRPr lang="en-US" dirty="0">
              <a:solidFill>
                <a:schemeClr val="tx2"/>
              </a:solidFill>
              <a:latin typeface="urw-din"/>
            </a:endParaRPr>
          </a:p>
          <a:p>
            <a:pPr marL="0" indent="0" fontAlgn="base">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When software testing is performed for the limited number of people</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lgn="l" fontAlgn="base">
              <a:buNone/>
            </a:pPr>
            <a:endParaRPr lang="en-US" b="0" i="0" dirty="0">
              <a:solidFill>
                <a:schemeClr val="tx2"/>
              </a:solidFill>
              <a:effectLst/>
              <a:latin typeface="urw-din"/>
            </a:endParaRPr>
          </a:p>
          <a:p>
            <a:pPr marL="0" indent="0">
              <a:buNone/>
            </a:pPr>
            <a:endParaRPr lang="en-US" dirty="0">
              <a:solidFill>
                <a:schemeClr val="tx2"/>
              </a:solidFill>
            </a:endParaRPr>
          </a:p>
        </p:txBody>
      </p:sp>
    </p:spTree>
    <p:extLst>
      <p:ext uri="{BB962C8B-B14F-4D97-AF65-F5344CB8AC3E}">
        <p14:creationId xmlns:p14="http://schemas.microsoft.com/office/powerpoint/2010/main" val="2437984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0167-69A6-71BA-59FE-361E6DA4B2FE}"/>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70095F22-95A3-6F8F-8549-B1F329F33B54}"/>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7. System Testing</a:t>
            </a:r>
          </a:p>
          <a:p>
            <a:pPr marL="0" indent="0" algn="l" fontAlgn="base">
              <a:buNone/>
            </a:pPr>
            <a:r>
              <a:rPr lang="en-US" b="0" i="0" dirty="0">
                <a:solidFill>
                  <a:schemeClr val="tx2"/>
                </a:solidFill>
                <a:effectLst/>
                <a:latin typeface="urw-din"/>
              </a:rPr>
              <a:t>This software is tested such that it works fine for the different operating systems. It is covered under the black box testing technique. In this, we just focus on the required input and output without focusing on internal working. </a:t>
            </a:r>
            <a:br>
              <a:rPr lang="en-US" b="0" i="0" dirty="0">
                <a:solidFill>
                  <a:schemeClr val="tx2"/>
                </a:solidFill>
                <a:effectLst/>
                <a:latin typeface="urw-din"/>
              </a:rPr>
            </a:br>
            <a:r>
              <a:rPr lang="en-US" b="0" i="0" dirty="0">
                <a:solidFill>
                  <a:schemeClr val="tx2"/>
                </a:solidFill>
                <a:effectLst/>
                <a:latin typeface="urw-din"/>
              </a:rPr>
              <a:t>In this, we have security testing, recovery testing, stress testing, and performance testing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a:t>
            </a:r>
          </a:p>
          <a:p>
            <a:pPr marL="0" indent="0" fontAlgn="base">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This includes functional as well as nonfunctional testing</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lgn="l" fontAlgn="base">
              <a:buNone/>
            </a:pPr>
            <a:endParaRPr lang="en-US" b="0" i="0" dirty="0">
              <a:solidFill>
                <a:srgbClr val="273239"/>
              </a:solidFill>
              <a:effectLst/>
              <a:latin typeface="urw-din"/>
            </a:endParaRPr>
          </a:p>
          <a:p>
            <a:pPr marL="0" indent="0">
              <a:buNone/>
            </a:pPr>
            <a:endParaRPr lang="en-US" dirty="0"/>
          </a:p>
        </p:txBody>
      </p:sp>
    </p:spTree>
    <p:extLst>
      <p:ext uri="{BB962C8B-B14F-4D97-AF65-F5344CB8AC3E}">
        <p14:creationId xmlns:p14="http://schemas.microsoft.com/office/powerpoint/2010/main" val="123207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5AE5-0083-9EC4-2740-4A3A01C8C952}"/>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48ED3103-43E1-7A17-3AFF-9940449D6B13}"/>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8. Stress Testing</a:t>
            </a:r>
          </a:p>
          <a:p>
            <a:pPr marL="0" indent="0" algn="l" fontAlgn="base">
              <a:buNone/>
            </a:pPr>
            <a:r>
              <a:rPr lang="en-US" b="0" i="0" dirty="0">
                <a:solidFill>
                  <a:schemeClr val="tx2"/>
                </a:solidFill>
                <a:effectLst/>
                <a:latin typeface="urw-din"/>
              </a:rPr>
              <a:t>In this, we give unfavorable conditions to the system and check how they perform in those conditions. </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a:t>
            </a:r>
            <a:r>
              <a:rPr lang="en-US" b="0" i="0" dirty="0">
                <a:solidFill>
                  <a:schemeClr val="tx2"/>
                </a:solidFill>
                <a:effectLst/>
                <a:highlight>
                  <a:srgbClr val="808080"/>
                </a:highlight>
                <a:latin typeface="urw-din"/>
              </a:rPr>
              <a:t> </a:t>
            </a:r>
          </a:p>
          <a:p>
            <a:pPr marL="457200" indent="-457200">
              <a:buAutoNum type="alphaLcParenBoth"/>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Test cases that require maximum memory or other resources are executed </a:t>
            </a:r>
          </a:p>
          <a:p>
            <a:pPr marL="457200" indent="-457200">
              <a:buAutoNum type="alphaLcParenBoth"/>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Test cases that may cause thrashing in a virtual operating system </a:t>
            </a:r>
          </a:p>
          <a:p>
            <a:pPr marL="457200" indent="-457200">
              <a:buAutoNum type="alphaLcParenBoth"/>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Test cases that may cause excessive disk requirement</a:t>
            </a:r>
            <a:r>
              <a:rPr kumimoji="0" lang="en-US" altLang="en-US" sz="1200" b="0" i="0" u="none" strike="noStrike" cap="none" normalizeH="0" baseline="0" dirty="0">
                <a:ln>
                  <a:noFill/>
                </a:ln>
                <a:solidFill>
                  <a:schemeClr val="tx2"/>
                </a:solidFill>
                <a:effectLst/>
                <a:highlight>
                  <a:srgbClr val="808080"/>
                </a:highlight>
              </a:rPr>
              <a:t> </a:t>
            </a:r>
            <a:endParaRPr kumimoji="0" lang="en-US" altLang="en-US" sz="3600" b="0" i="0" u="none" strike="noStrike" cap="none" normalizeH="0" baseline="0" dirty="0">
              <a:ln>
                <a:noFill/>
              </a:ln>
              <a:solidFill>
                <a:schemeClr val="tx2"/>
              </a:solidFill>
              <a:effectLst/>
              <a:highlight>
                <a:srgbClr val="808080"/>
              </a:highlight>
              <a:latin typeface="Arial" panose="020B0604020202020204" pitchFamily="34" charset="0"/>
            </a:endParaRPr>
          </a:p>
          <a:p>
            <a:pPr marL="0" indent="0">
              <a:buNone/>
            </a:pPr>
            <a:endParaRPr lang="en-US" dirty="0">
              <a:solidFill>
                <a:schemeClr val="tx2"/>
              </a:solidFill>
            </a:endParaRPr>
          </a:p>
        </p:txBody>
      </p:sp>
    </p:spTree>
    <p:extLst>
      <p:ext uri="{BB962C8B-B14F-4D97-AF65-F5344CB8AC3E}">
        <p14:creationId xmlns:p14="http://schemas.microsoft.com/office/powerpoint/2010/main" val="408414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9719-F576-B4C6-D597-7458667B079B}"/>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B4C966FE-65E2-8E74-D584-CF371D7D9FA4}"/>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9. Performance Testing</a:t>
            </a:r>
          </a:p>
          <a:p>
            <a:pPr marL="0" indent="0" algn="l" fontAlgn="base">
              <a:buNone/>
            </a:pPr>
            <a:r>
              <a:rPr lang="en-US" b="0" i="0" dirty="0">
                <a:solidFill>
                  <a:schemeClr val="tx2"/>
                </a:solidFill>
                <a:effectLst/>
                <a:latin typeface="urw-din"/>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br>
              <a:rPr lang="en-US" b="0" i="0" dirty="0">
                <a:solidFill>
                  <a:schemeClr val="tx2"/>
                </a:solidFill>
                <a:effectLst/>
                <a:latin typeface="urw-din"/>
              </a:rPr>
            </a:br>
            <a:endParaRPr lang="en-US" b="0" i="0" dirty="0">
              <a:solidFill>
                <a:schemeClr val="tx2"/>
              </a:solidFill>
              <a:effectLst/>
              <a:latin typeface="urw-din"/>
            </a:endParaRPr>
          </a:p>
          <a:p>
            <a:pPr marL="0" indent="0" algn="l" fontAlgn="base">
              <a:buNone/>
            </a:pPr>
            <a:r>
              <a:rPr lang="en-US" b="0" i="0" dirty="0">
                <a:solidFill>
                  <a:schemeClr val="tx2"/>
                </a:solidFill>
                <a:effectLst/>
                <a:latin typeface="urw-din"/>
              </a:rPr>
              <a:t>Example:</a:t>
            </a:r>
          </a:p>
          <a:p>
            <a:pPr marL="0" indent="0">
              <a:buNone/>
            </a:pPr>
            <a:r>
              <a:rPr kumimoji="0" lang="en-US" altLang="en-US" sz="2400" b="0" i="0" u="none" strike="noStrike" cap="none" normalizeH="0" baseline="0" dirty="0">
                <a:ln>
                  <a:noFill/>
                </a:ln>
                <a:solidFill>
                  <a:schemeClr val="tx2"/>
                </a:solidFill>
                <a:effectLst/>
                <a:highlight>
                  <a:srgbClr val="808080"/>
                </a:highlight>
                <a:latin typeface="Consolas" panose="020B0609020204030204" pitchFamily="49" charset="0"/>
              </a:rPr>
              <a:t>Checking several processor cycles.</a:t>
            </a:r>
            <a:r>
              <a:rPr kumimoji="0" lang="en-US" altLang="en-US" sz="1200" b="0" i="0" u="none" strike="noStrike" cap="none" normalizeH="0" baseline="0" dirty="0">
                <a:ln>
                  <a:noFill/>
                </a:ln>
                <a:solidFill>
                  <a:schemeClr val="tx2"/>
                </a:solidFill>
                <a:effectLst/>
              </a:rPr>
              <a:t> </a:t>
            </a:r>
            <a:endParaRPr kumimoji="0" lang="en-US" altLang="en-US" sz="3600" b="0" i="0" u="none" strike="noStrike" cap="none" normalizeH="0" baseline="0" dirty="0">
              <a:ln>
                <a:noFill/>
              </a:ln>
              <a:solidFill>
                <a:schemeClr val="tx2"/>
              </a:solidFill>
              <a:effectLst/>
              <a:latin typeface="Arial" panose="020B0604020202020204" pitchFamily="34" charset="0"/>
            </a:endParaRPr>
          </a:p>
          <a:p>
            <a:pPr marL="0" indent="0">
              <a:buNone/>
            </a:pPr>
            <a:endParaRPr lang="en-US" dirty="0">
              <a:solidFill>
                <a:schemeClr val="tx2"/>
              </a:solidFill>
            </a:endParaRPr>
          </a:p>
        </p:txBody>
      </p:sp>
    </p:spTree>
    <p:extLst>
      <p:ext uri="{BB962C8B-B14F-4D97-AF65-F5344CB8AC3E}">
        <p14:creationId xmlns:p14="http://schemas.microsoft.com/office/powerpoint/2010/main" val="2659452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5A7A-203C-4144-BA70-5B5CFBC33B14}"/>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00F57193-F7A8-61DD-A3D2-AABDBD5257A6}"/>
              </a:ext>
            </a:extLst>
          </p:cNvPr>
          <p:cNvSpPr>
            <a:spLocks noGrp="1"/>
          </p:cNvSpPr>
          <p:nvPr>
            <p:ph idx="1"/>
          </p:nvPr>
        </p:nvSpPr>
        <p:spPr/>
        <p:txBody>
          <a:bodyPr/>
          <a:lstStyle/>
          <a:p>
            <a:pPr marL="0" indent="0" algn="l" fontAlgn="base">
              <a:buNone/>
            </a:pPr>
            <a:r>
              <a:rPr lang="en-US" b="1" i="0" dirty="0">
                <a:solidFill>
                  <a:schemeClr val="bg1"/>
                </a:solidFill>
                <a:effectLst/>
                <a:highlight>
                  <a:srgbClr val="FFFF00"/>
                </a:highlight>
                <a:latin typeface="urw-din"/>
              </a:rPr>
              <a:t>10. Object-Oriented Testing</a:t>
            </a:r>
          </a:p>
          <a:p>
            <a:pPr marL="0" indent="0" algn="l" fontAlgn="base">
              <a:buNone/>
            </a:pPr>
            <a:r>
              <a:rPr lang="en-US" b="0" i="0" dirty="0">
                <a:solidFill>
                  <a:schemeClr val="tx2"/>
                </a:solidFill>
                <a:effectLst/>
                <a:latin typeface="urw-din"/>
              </a:rPr>
              <a:t>This testing is a combination of various testing techniques that help to verify and validate object-oriented software. This testing is done in the following manner: </a:t>
            </a:r>
          </a:p>
          <a:p>
            <a:pPr algn="l" fontAlgn="base">
              <a:buFont typeface="Arial" panose="020B0604020202020204" pitchFamily="34" charset="0"/>
              <a:buChar char="•"/>
            </a:pPr>
            <a:r>
              <a:rPr lang="en-US" b="0" i="0" dirty="0">
                <a:solidFill>
                  <a:schemeClr val="tx2"/>
                </a:solidFill>
                <a:effectLst/>
                <a:latin typeface="urw-din"/>
              </a:rPr>
              <a:t>Testing of Requirements</a:t>
            </a:r>
          </a:p>
          <a:p>
            <a:pPr algn="l" fontAlgn="base">
              <a:buFont typeface="Arial" panose="020B0604020202020204" pitchFamily="34" charset="0"/>
              <a:buChar char="•"/>
            </a:pPr>
            <a:r>
              <a:rPr lang="en-US" b="0" i="0" dirty="0">
                <a:solidFill>
                  <a:schemeClr val="tx2"/>
                </a:solidFill>
                <a:effectLst/>
                <a:latin typeface="urw-din"/>
              </a:rPr>
              <a:t>Design and Analysis of Testing</a:t>
            </a:r>
          </a:p>
          <a:p>
            <a:pPr algn="l" fontAlgn="base">
              <a:buFont typeface="Arial" panose="020B0604020202020204" pitchFamily="34" charset="0"/>
              <a:buChar char="•"/>
            </a:pPr>
            <a:r>
              <a:rPr lang="en-US" b="0" i="0" dirty="0">
                <a:solidFill>
                  <a:schemeClr val="tx2"/>
                </a:solidFill>
                <a:effectLst/>
                <a:latin typeface="urw-din"/>
              </a:rPr>
              <a:t>Testing of Code</a:t>
            </a:r>
          </a:p>
          <a:p>
            <a:pPr algn="l" fontAlgn="base">
              <a:buFont typeface="Arial" panose="020B0604020202020204" pitchFamily="34" charset="0"/>
              <a:buChar char="•"/>
            </a:pPr>
            <a:r>
              <a:rPr lang="en-US" b="0" i="0" dirty="0">
                <a:solidFill>
                  <a:schemeClr val="tx2"/>
                </a:solidFill>
                <a:effectLst/>
                <a:latin typeface="urw-din"/>
              </a:rPr>
              <a:t>Integration testing</a:t>
            </a:r>
          </a:p>
          <a:p>
            <a:pPr algn="l" fontAlgn="base">
              <a:buFont typeface="Arial" panose="020B0604020202020204" pitchFamily="34" charset="0"/>
              <a:buChar char="•"/>
            </a:pPr>
            <a:r>
              <a:rPr lang="en-US" b="0" i="0" dirty="0">
                <a:solidFill>
                  <a:schemeClr val="tx2"/>
                </a:solidFill>
                <a:effectLst/>
                <a:latin typeface="urw-din"/>
              </a:rPr>
              <a:t>System testing</a:t>
            </a:r>
          </a:p>
          <a:p>
            <a:pPr algn="l" fontAlgn="base">
              <a:buFont typeface="Arial" panose="020B0604020202020204" pitchFamily="34" charset="0"/>
              <a:buChar char="•"/>
            </a:pPr>
            <a:r>
              <a:rPr lang="en-US" b="0" i="0" dirty="0">
                <a:solidFill>
                  <a:schemeClr val="tx2"/>
                </a:solidFill>
                <a:effectLst/>
                <a:latin typeface="urw-din"/>
              </a:rPr>
              <a:t>User Testing</a:t>
            </a:r>
          </a:p>
          <a:p>
            <a:endParaRPr lang="en-US" dirty="0">
              <a:solidFill>
                <a:schemeClr val="tx2"/>
              </a:solidFill>
            </a:endParaRPr>
          </a:p>
        </p:txBody>
      </p:sp>
    </p:spTree>
    <p:extLst>
      <p:ext uri="{BB962C8B-B14F-4D97-AF65-F5344CB8AC3E}">
        <p14:creationId xmlns:p14="http://schemas.microsoft.com/office/powerpoint/2010/main" val="326632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0BF9-8D27-02B2-2065-1044C6059F7B}"/>
              </a:ext>
            </a:extLst>
          </p:cNvPr>
          <p:cNvSpPr>
            <a:spLocks noGrp="1"/>
          </p:cNvSpPr>
          <p:nvPr>
            <p:ph type="title"/>
          </p:nvPr>
        </p:nvSpPr>
        <p:spPr>
          <a:xfrm>
            <a:off x="1156996" y="764373"/>
            <a:ext cx="10349204"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BBE4B320-53FC-E8B5-EB9E-579172CAA5DF}"/>
              </a:ext>
            </a:extLst>
          </p:cNvPr>
          <p:cNvSpPr>
            <a:spLocks noGrp="1"/>
          </p:cNvSpPr>
          <p:nvPr>
            <p:ph idx="1"/>
          </p:nvPr>
        </p:nvSpPr>
        <p:spPr/>
        <p:txBody>
          <a:bodyPr>
            <a:normAutofit fontScale="92500" lnSpcReduction="10000"/>
          </a:bodyPr>
          <a:lstStyle/>
          <a:p>
            <a:pPr marL="0" indent="0" algn="just">
              <a:buNone/>
            </a:pPr>
            <a:r>
              <a:rPr lang="en-US" b="1" u="sng" dirty="0">
                <a:solidFill>
                  <a:schemeClr val="accent6">
                    <a:lumMod val="75000"/>
                  </a:schemeClr>
                </a:solidFill>
              </a:rPr>
              <a:t>1. Waterfall Model</a:t>
            </a:r>
          </a:p>
          <a:p>
            <a:pPr marL="0" indent="0" algn="just">
              <a:buNone/>
            </a:pPr>
            <a:r>
              <a:rPr lang="en-US" b="1" u="sng" dirty="0">
                <a:solidFill>
                  <a:schemeClr val="accent3">
                    <a:lumMod val="40000"/>
                    <a:lumOff val="60000"/>
                  </a:schemeClr>
                </a:solidFill>
              </a:rPr>
              <a:t>Advantages</a:t>
            </a:r>
          </a:p>
          <a:p>
            <a:pPr algn="just"/>
            <a:r>
              <a:rPr lang="en-US" dirty="0"/>
              <a:t>Easy to implement and maintain.</a:t>
            </a:r>
          </a:p>
          <a:p>
            <a:pPr algn="just"/>
            <a:r>
              <a:rPr lang="en-US" dirty="0"/>
              <a:t>The initial phase of rigorous scrutiny of requirements and systems helps in saving time later in the developmental phase</a:t>
            </a:r>
          </a:p>
          <a:p>
            <a:pPr algn="just"/>
            <a:r>
              <a:rPr lang="en-US" dirty="0"/>
              <a:t>The requirement of resources is minimal and testing is done after completion of each phase.</a:t>
            </a:r>
          </a:p>
          <a:p>
            <a:pPr marL="0" indent="0" algn="just">
              <a:buNone/>
            </a:pPr>
            <a:r>
              <a:rPr lang="en-US" b="1" u="sng" dirty="0">
                <a:solidFill>
                  <a:schemeClr val="accent3">
                    <a:lumMod val="40000"/>
                    <a:lumOff val="60000"/>
                  </a:schemeClr>
                </a:solidFill>
              </a:rPr>
              <a:t>Disadvantages</a:t>
            </a:r>
          </a:p>
          <a:p>
            <a:pPr algn="just"/>
            <a:r>
              <a:rPr lang="en-US" dirty="0"/>
              <a:t>It is not possible to alter or update requirements</a:t>
            </a:r>
          </a:p>
          <a:p>
            <a:pPr algn="just"/>
            <a:r>
              <a:rPr lang="en-US" dirty="0"/>
              <a:t>You cannot make changes once you are into the next phase.</a:t>
            </a:r>
          </a:p>
          <a:p>
            <a:pPr algn="just"/>
            <a:r>
              <a:rPr lang="en-US" dirty="0"/>
              <a:t>Cannot start the next phase until the previous phase is completed</a:t>
            </a:r>
          </a:p>
        </p:txBody>
      </p:sp>
    </p:spTree>
    <p:extLst>
      <p:ext uri="{BB962C8B-B14F-4D97-AF65-F5344CB8AC3E}">
        <p14:creationId xmlns:p14="http://schemas.microsoft.com/office/powerpoint/2010/main" val="188617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16" name="Picture 4115">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118" name="Picture 4117">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098" name="Picture 2" descr="See the source image">
            <a:extLst>
              <a:ext uri="{FF2B5EF4-FFF2-40B4-BE49-F238E27FC236}">
                <a16:creationId xmlns:a16="http://schemas.microsoft.com/office/drawing/2014/main" id="{E1BE83FF-96D5-D4FC-E175-666BCFA20A04}"/>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6B9A7B-E325-5BE1-B630-087C9C04E385}"/>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Any Questions</a:t>
            </a:r>
          </a:p>
        </p:txBody>
      </p:sp>
    </p:spTree>
    <p:extLst>
      <p:ext uri="{BB962C8B-B14F-4D97-AF65-F5344CB8AC3E}">
        <p14:creationId xmlns:p14="http://schemas.microsoft.com/office/powerpoint/2010/main" val="102183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147F-7123-7C62-8C48-EA330614CBF5}"/>
              </a:ext>
            </a:extLst>
          </p:cNvPr>
          <p:cNvSpPr>
            <a:spLocks noGrp="1"/>
          </p:cNvSpPr>
          <p:nvPr>
            <p:ph type="title"/>
          </p:nvPr>
        </p:nvSpPr>
        <p:spPr>
          <a:xfrm>
            <a:off x="1110343" y="764373"/>
            <a:ext cx="10395857"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3662EBF1-4857-CB6C-3DEF-9ECC9E73AA56}"/>
              </a:ext>
            </a:extLst>
          </p:cNvPr>
          <p:cNvSpPr>
            <a:spLocks noGrp="1"/>
          </p:cNvSpPr>
          <p:nvPr>
            <p:ph idx="1"/>
          </p:nvPr>
        </p:nvSpPr>
        <p:spPr/>
        <p:txBody>
          <a:bodyPr>
            <a:normAutofit fontScale="92500" lnSpcReduction="20000"/>
          </a:bodyPr>
          <a:lstStyle/>
          <a:p>
            <a:pPr marL="0" indent="0" algn="just">
              <a:buNone/>
            </a:pPr>
            <a:r>
              <a:rPr lang="en-US" b="1" u="sng" dirty="0">
                <a:solidFill>
                  <a:schemeClr val="accent6">
                    <a:lumMod val="75000"/>
                  </a:schemeClr>
                </a:solidFill>
              </a:rPr>
              <a:t>2. V-Model</a:t>
            </a:r>
          </a:p>
          <a:p>
            <a:pPr marL="0" indent="0" algn="just">
              <a:buNone/>
            </a:pPr>
            <a:r>
              <a:rPr lang="en-US" b="1" u="sng" dirty="0">
                <a:solidFill>
                  <a:schemeClr val="accent3">
                    <a:lumMod val="40000"/>
                    <a:lumOff val="60000"/>
                  </a:schemeClr>
                </a:solidFill>
              </a:rPr>
              <a:t>Advantages</a:t>
            </a:r>
          </a:p>
          <a:p>
            <a:pPr algn="just"/>
            <a:r>
              <a:rPr lang="en-US" dirty="0"/>
              <a:t>Easy to use the model since testing activities like planning and test designing are done before coding</a:t>
            </a:r>
          </a:p>
          <a:p>
            <a:pPr algn="just"/>
            <a:r>
              <a:rPr lang="en-US" dirty="0"/>
              <a:t>Saves time and enhances chances of success.</a:t>
            </a:r>
          </a:p>
          <a:p>
            <a:pPr algn="just"/>
            <a:r>
              <a:rPr lang="en-US" dirty="0"/>
              <a:t>Defects are mostly found at an early stage and downward flow of defects is generally avoided</a:t>
            </a:r>
          </a:p>
          <a:p>
            <a:pPr marL="0" indent="0" algn="just">
              <a:buNone/>
            </a:pPr>
            <a:r>
              <a:rPr lang="en-US" b="1" u="sng" dirty="0">
                <a:solidFill>
                  <a:schemeClr val="accent3">
                    <a:lumMod val="40000"/>
                    <a:lumOff val="60000"/>
                  </a:schemeClr>
                </a:solidFill>
              </a:rPr>
              <a:t>Disadvantages</a:t>
            </a:r>
          </a:p>
          <a:p>
            <a:pPr marL="0" indent="0" algn="just">
              <a:buNone/>
            </a:pPr>
            <a:endParaRPr lang="en-US" dirty="0"/>
          </a:p>
          <a:p>
            <a:pPr algn="just"/>
            <a:r>
              <a:rPr lang="en-US" dirty="0"/>
              <a:t>It is a rigid model</a:t>
            </a:r>
          </a:p>
          <a:p>
            <a:pPr algn="just"/>
            <a:r>
              <a:rPr lang="en-US" dirty="0"/>
              <a:t>Early prototypes of the product are not available since the software is developed during the implementation phase</a:t>
            </a:r>
          </a:p>
          <a:p>
            <a:pPr algn="just"/>
            <a:r>
              <a:rPr lang="en-US" dirty="0"/>
              <a:t>If there are changes in the midway, then the test document needs to be updated</a:t>
            </a:r>
          </a:p>
          <a:p>
            <a:pPr marL="0" indent="0" algn="just">
              <a:buNone/>
            </a:pPr>
            <a:endParaRPr lang="en-US" b="1" u="sng" dirty="0">
              <a:solidFill>
                <a:schemeClr val="accent6">
                  <a:lumMod val="75000"/>
                </a:schemeClr>
              </a:solidFill>
            </a:endParaRPr>
          </a:p>
        </p:txBody>
      </p:sp>
    </p:spTree>
    <p:extLst>
      <p:ext uri="{BB962C8B-B14F-4D97-AF65-F5344CB8AC3E}">
        <p14:creationId xmlns:p14="http://schemas.microsoft.com/office/powerpoint/2010/main" val="96051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F96-ED88-5A9D-C04A-762352F32400}"/>
              </a:ext>
            </a:extLst>
          </p:cNvPr>
          <p:cNvSpPr>
            <a:spLocks noGrp="1"/>
          </p:cNvSpPr>
          <p:nvPr>
            <p:ph type="title"/>
          </p:nvPr>
        </p:nvSpPr>
        <p:spPr>
          <a:xfrm>
            <a:off x="1073020" y="764373"/>
            <a:ext cx="10433180"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3B799769-D0BB-737A-4625-486C74C26141}"/>
              </a:ext>
            </a:extLst>
          </p:cNvPr>
          <p:cNvSpPr>
            <a:spLocks noGrp="1"/>
          </p:cNvSpPr>
          <p:nvPr>
            <p:ph idx="1"/>
          </p:nvPr>
        </p:nvSpPr>
        <p:spPr/>
        <p:txBody>
          <a:bodyPr>
            <a:normAutofit fontScale="92500" lnSpcReduction="20000"/>
          </a:bodyPr>
          <a:lstStyle/>
          <a:p>
            <a:pPr marL="0" indent="0" algn="just">
              <a:buNone/>
            </a:pPr>
            <a:r>
              <a:rPr lang="en-US" b="1" u="sng" dirty="0">
                <a:solidFill>
                  <a:schemeClr val="accent6">
                    <a:lumMod val="75000"/>
                  </a:schemeClr>
                </a:solidFill>
              </a:rPr>
              <a:t>3 . Agile Model</a:t>
            </a:r>
          </a:p>
          <a:p>
            <a:pPr marL="0" indent="0" algn="just">
              <a:buNone/>
            </a:pPr>
            <a:r>
              <a:rPr lang="en-US" b="1" u="sng" dirty="0">
                <a:solidFill>
                  <a:schemeClr val="accent3">
                    <a:lumMod val="40000"/>
                    <a:lumOff val="60000"/>
                  </a:schemeClr>
                </a:solidFill>
              </a:rPr>
              <a:t>Advantages</a:t>
            </a:r>
          </a:p>
          <a:p>
            <a:pPr algn="just"/>
            <a:r>
              <a:rPr lang="en-US" dirty="0"/>
              <a:t>Ensure customer satisfaction with rapid and continuous development of deliverables.</a:t>
            </a:r>
          </a:p>
          <a:p>
            <a:pPr algn="just"/>
            <a:r>
              <a:rPr lang="en-US" dirty="0"/>
              <a:t>It is a flexible model as customers, developers and testers continuously interact with each other</a:t>
            </a:r>
          </a:p>
          <a:p>
            <a:pPr algn="just"/>
            <a:r>
              <a:rPr lang="en-US" dirty="0"/>
              <a:t>Working software can be developed quickly and product can be adapted to changing requirements regularly</a:t>
            </a:r>
          </a:p>
          <a:p>
            <a:pPr marL="0" indent="0" algn="just">
              <a:buNone/>
            </a:pPr>
            <a:r>
              <a:rPr lang="en-US" b="1" u="sng" dirty="0">
                <a:solidFill>
                  <a:schemeClr val="accent3">
                    <a:lumMod val="40000"/>
                    <a:lumOff val="60000"/>
                  </a:schemeClr>
                </a:solidFill>
              </a:rPr>
              <a:t>Disadvantages</a:t>
            </a:r>
          </a:p>
          <a:p>
            <a:pPr algn="just"/>
            <a:r>
              <a:rPr lang="en-US" dirty="0"/>
              <a:t>In large and complex software development cases it becomes difficult to assess the effort required at the beginning of the cycle</a:t>
            </a:r>
          </a:p>
          <a:p>
            <a:pPr algn="just"/>
            <a:r>
              <a:rPr lang="en-US" dirty="0"/>
              <a:t>Due to continuous interaction with the customer, the project can go off track if the customer is not clear about the goals</a:t>
            </a:r>
          </a:p>
        </p:txBody>
      </p:sp>
    </p:spTree>
    <p:extLst>
      <p:ext uri="{BB962C8B-B14F-4D97-AF65-F5344CB8AC3E}">
        <p14:creationId xmlns:p14="http://schemas.microsoft.com/office/powerpoint/2010/main" val="3703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F96-ED88-5A9D-C04A-762352F32400}"/>
              </a:ext>
            </a:extLst>
          </p:cNvPr>
          <p:cNvSpPr>
            <a:spLocks noGrp="1"/>
          </p:cNvSpPr>
          <p:nvPr>
            <p:ph type="title"/>
          </p:nvPr>
        </p:nvSpPr>
        <p:spPr>
          <a:xfrm>
            <a:off x="1073020" y="764373"/>
            <a:ext cx="10433180"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3B799769-D0BB-737A-4625-486C74C26141}"/>
              </a:ext>
            </a:extLst>
          </p:cNvPr>
          <p:cNvSpPr>
            <a:spLocks noGrp="1"/>
          </p:cNvSpPr>
          <p:nvPr>
            <p:ph idx="1"/>
          </p:nvPr>
        </p:nvSpPr>
        <p:spPr/>
        <p:txBody>
          <a:bodyPr>
            <a:normAutofit lnSpcReduction="10000"/>
          </a:bodyPr>
          <a:lstStyle/>
          <a:p>
            <a:pPr marL="0" indent="0" algn="just">
              <a:buNone/>
            </a:pPr>
            <a:r>
              <a:rPr lang="en-US" b="1" u="sng" dirty="0">
                <a:solidFill>
                  <a:schemeClr val="accent6">
                    <a:lumMod val="75000"/>
                  </a:schemeClr>
                </a:solidFill>
              </a:rPr>
              <a:t>4. Spiral Model</a:t>
            </a:r>
          </a:p>
          <a:p>
            <a:pPr marL="0" indent="0" algn="just">
              <a:buNone/>
            </a:pPr>
            <a:r>
              <a:rPr lang="en-US" b="1" u="sng" dirty="0">
                <a:solidFill>
                  <a:schemeClr val="accent3">
                    <a:lumMod val="40000"/>
                    <a:lumOff val="60000"/>
                  </a:schemeClr>
                </a:solidFill>
              </a:rPr>
              <a:t>Advantages</a:t>
            </a:r>
          </a:p>
          <a:p>
            <a:pPr algn="just"/>
            <a:r>
              <a:rPr lang="en-US" dirty="0"/>
              <a:t>Risk avoidance chance is enhanced due to the importance on risk analysis.</a:t>
            </a:r>
          </a:p>
          <a:p>
            <a:pPr algn="just"/>
            <a:r>
              <a:rPr lang="en-US" dirty="0"/>
              <a:t>Its a good model for complex and large systems.</a:t>
            </a:r>
          </a:p>
          <a:p>
            <a:pPr algn="just"/>
            <a:r>
              <a:rPr lang="en-US" dirty="0"/>
              <a:t>Depending on the changed circumstances additional functionalities can be added later on</a:t>
            </a:r>
          </a:p>
          <a:p>
            <a:pPr algn="just"/>
            <a:r>
              <a:rPr lang="en-US" dirty="0"/>
              <a:t>Software is produced early in the cycle</a:t>
            </a:r>
          </a:p>
          <a:p>
            <a:pPr marL="0" indent="0" algn="just">
              <a:buNone/>
            </a:pPr>
            <a:r>
              <a:rPr lang="en-US" b="1" u="sng" dirty="0">
                <a:solidFill>
                  <a:schemeClr val="accent3">
                    <a:lumMod val="40000"/>
                    <a:lumOff val="60000"/>
                  </a:schemeClr>
                </a:solidFill>
              </a:rPr>
              <a:t>Disadvantages</a:t>
            </a:r>
          </a:p>
          <a:p>
            <a:pPr algn="just"/>
            <a:r>
              <a:rPr lang="en-US" dirty="0"/>
              <a:t>Its a costly model and requires highly specialized expertise in risk analysis</a:t>
            </a:r>
          </a:p>
          <a:p>
            <a:pPr algn="just"/>
            <a:r>
              <a:rPr lang="en-US" dirty="0"/>
              <a:t>It does not work well in simpler projects</a:t>
            </a:r>
          </a:p>
        </p:txBody>
      </p:sp>
    </p:spTree>
    <p:extLst>
      <p:ext uri="{BB962C8B-B14F-4D97-AF65-F5344CB8AC3E}">
        <p14:creationId xmlns:p14="http://schemas.microsoft.com/office/powerpoint/2010/main" val="77223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F96-ED88-5A9D-C04A-762352F32400}"/>
              </a:ext>
            </a:extLst>
          </p:cNvPr>
          <p:cNvSpPr>
            <a:spLocks noGrp="1"/>
          </p:cNvSpPr>
          <p:nvPr>
            <p:ph type="title"/>
          </p:nvPr>
        </p:nvSpPr>
        <p:spPr>
          <a:xfrm>
            <a:off x="1073020" y="764373"/>
            <a:ext cx="10433180"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3B799769-D0BB-737A-4625-486C74C26141}"/>
              </a:ext>
            </a:extLst>
          </p:cNvPr>
          <p:cNvSpPr>
            <a:spLocks noGrp="1"/>
          </p:cNvSpPr>
          <p:nvPr>
            <p:ph idx="1"/>
          </p:nvPr>
        </p:nvSpPr>
        <p:spPr/>
        <p:txBody>
          <a:bodyPr>
            <a:normAutofit/>
          </a:bodyPr>
          <a:lstStyle/>
          <a:p>
            <a:pPr marL="0" indent="0" algn="just">
              <a:buNone/>
            </a:pPr>
            <a:r>
              <a:rPr lang="en-US" b="1" u="sng" dirty="0">
                <a:solidFill>
                  <a:schemeClr val="accent6">
                    <a:lumMod val="75000"/>
                  </a:schemeClr>
                </a:solidFill>
              </a:rPr>
              <a:t>5. Rational Unified Process</a:t>
            </a:r>
          </a:p>
          <a:p>
            <a:pPr marL="0" indent="0" algn="just">
              <a:buNone/>
            </a:pPr>
            <a:r>
              <a:rPr lang="en-US" b="1" u="sng" dirty="0">
                <a:solidFill>
                  <a:schemeClr val="accent3">
                    <a:lumMod val="40000"/>
                    <a:lumOff val="60000"/>
                  </a:schemeClr>
                </a:solidFill>
              </a:rPr>
              <a:t>Advantages</a:t>
            </a:r>
          </a:p>
          <a:p>
            <a:pPr algn="just"/>
            <a:r>
              <a:rPr lang="en-US" dirty="0"/>
              <a:t>With an emphasis on accurate documentation this model is able to resolve risks associated with changing requirements of the client</a:t>
            </a:r>
          </a:p>
          <a:p>
            <a:pPr algn="just"/>
            <a:r>
              <a:rPr lang="en-US" dirty="0"/>
              <a:t>Integration takes less time as the process goes on throughout the SDLC.</a:t>
            </a:r>
          </a:p>
          <a:p>
            <a:pPr marL="0" indent="0" algn="just">
              <a:buNone/>
            </a:pPr>
            <a:r>
              <a:rPr lang="en-US" b="1" u="sng" dirty="0">
                <a:solidFill>
                  <a:schemeClr val="accent3">
                    <a:lumMod val="40000"/>
                    <a:lumOff val="60000"/>
                  </a:schemeClr>
                </a:solidFill>
              </a:rPr>
              <a:t>Disadvantages</a:t>
            </a:r>
          </a:p>
          <a:p>
            <a:pPr algn="just"/>
            <a:r>
              <a:rPr lang="en-US" dirty="0"/>
              <a:t>The biggest disadvantage is that the team members need to be experts in their niche.</a:t>
            </a:r>
          </a:p>
          <a:p>
            <a:pPr algn="just"/>
            <a:r>
              <a:rPr lang="en-US" dirty="0"/>
              <a:t>In big projects such continuous integration, it might give rise to confusions</a:t>
            </a:r>
          </a:p>
        </p:txBody>
      </p:sp>
    </p:spTree>
    <p:extLst>
      <p:ext uri="{BB962C8B-B14F-4D97-AF65-F5344CB8AC3E}">
        <p14:creationId xmlns:p14="http://schemas.microsoft.com/office/powerpoint/2010/main" val="344307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F96-ED88-5A9D-C04A-762352F32400}"/>
              </a:ext>
            </a:extLst>
          </p:cNvPr>
          <p:cNvSpPr>
            <a:spLocks noGrp="1"/>
          </p:cNvSpPr>
          <p:nvPr>
            <p:ph type="title"/>
          </p:nvPr>
        </p:nvSpPr>
        <p:spPr>
          <a:xfrm>
            <a:off x="1073020" y="764373"/>
            <a:ext cx="10433180" cy="1293028"/>
          </a:xfrm>
        </p:spPr>
        <p:txBody>
          <a:bodyPr/>
          <a:lstStyle/>
          <a:p>
            <a:r>
              <a:rPr lang="en-US" dirty="0"/>
              <a:t>6 Types of Software Testing Models</a:t>
            </a:r>
          </a:p>
        </p:txBody>
      </p:sp>
      <p:sp>
        <p:nvSpPr>
          <p:cNvPr id="3" name="Content Placeholder 2">
            <a:extLst>
              <a:ext uri="{FF2B5EF4-FFF2-40B4-BE49-F238E27FC236}">
                <a16:creationId xmlns:a16="http://schemas.microsoft.com/office/drawing/2014/main" id="{3B799769-D0BB-737A-4625-486C74C26141}"/>
              </a:ext>
            </a:extLst>
          </p:cNvPr>
          <p:cNvSpPr>
            <a:spLocks noGrp="1"/>
          </p:cNvSpPr>
          <p:nvPr>
            <p:ph idx="1"/>
          </p:nvPr>
        </p:nvSpPr>
        <p:spPr/>
        <p:txBody>
          <a:bodyPr>
            <a:normAutofit fontScale="92500"/>
          </a:bodyPr>
          <a:lstStyle/>
          <a:p>
            <a:pPr marL="0" indent="0" algn="just">
              <a:buNone/>
            </a:pPr>
            <a:r>
              <a:rPr lang="en-US" b="1" u="sng" dirty="0">
                <a:solidFill>
                  <a:schemeClr val="accent6">
                    <a:lumMod val="75000"/>
                  </a:schemeClr>
                </a:solidFill>
              </a:rPr>
              <a:t>6. Rapid Application Development Process</a:t>
            </a:r>
          </a:p>
          <a:p>
            <a:pPr marL="0" indent="0" algn="just">
              <a:buNone/>
            </a:pPr>
            <a:r>
              <a:rPr lang="en-US" b="1" u="sng" dirty="0">
                <a:solidFill>
                  <a:schemeClr val="accent3">
                    <a:lumMod val="40000"/>
                    <a:lumOff val="60000"/>
                  </a:schemeClr>
                </a:solidFill>
              </a:rPr>
              <a:t>Advantages</a:t>
            </a:r>
          </a:p>
          <a:p>
            <a:pPr algn="just"/>
            <a:r>
              <a:rPr lang="en-US" dirty="0"/>
              <a:t>The development time is reduced due to simultaneous development of components and the components can be reused</a:t>
            </a:r>
          </a:p>
          <a:p>
            <a:pPr algn="just"/>
            <a:r>
              <a:rPr lang="en-US" dirty="0"/>
              <a:t>A lot of integration issues are resolved due to integration from the initial stage.</a:t>
            </a:r>
          </a:p>
          <a:p>
            <a:pPr marL="0" indent="0" algn="just">
              <a:buNone/>
            </a:pPr>
            <a:r>
              <a:rPr lang="en-US" b="1" u="sng" dirty="0">
                <a:solidFill>
                  <a:schemeClr val="accent3">
                    <a:lumMod val="40000"/>
                    <a:lumOff val="60000"/>
                  </a:schemeClr>
                </a:solidFill>
              </a:rPr>
              <a:t>Disadvantages</a:t>
            </a:r>
          </a:p>
          <a:p>
            <a:pPr algn="just"/>
            <a:r>
              <a:rPr lang="en-US" dirty="0"/>
              <a:t>It requires a strong team of highly capable developers with individual efficacy in identifying business requirements</a:t>
            </a:r>
          </a:p>
          <a:p>
            <a:pPr algn="just"/>
            <a:r>
              <a:rPr lang="en-US" dirty="0"/>
              <a:t>It is a module based model, so systems that can be modularized can only be developed in this model</a:t>
            </a:r>
          </a:p>
          <a:p>
            <a:pPr algn="just"/>
            <a:r>
              <a:rPr lang="en-US" dirty="0"/>
              <a:t>As the cost is high, the model is not suitable for cheaper projects.</a:t>
            </a:r>
          </a:p>
        </p:txBody>
      </p:sp>
    </p:spTree>
    <p:extLst>
      <p:ext uri="{BB962C8B-B14F-4D97-AF65-F5344CB8AC3E}">
        <p14:creationId xmlns:p14="http://schemas.microsoft.com/office/powerpoint/2010/main" val="33175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1BEC-AF7E-A296-6A9E-EDB35D3DD912}"/>
              </a:ext>
            </a:extLst>
          </p:cNvPr>
          <p:cNvSpPr>
            <a:spLocks noGrp="1"/>
          </p:cNvSpPr>
          <p:nvPr>
            <p:ph type="title"/>
          </p:nvPr>
        </p:nvSpPr>
        <p:spPr>
          <a:xfrm>
            <a:off x="940059" y="1576136"/>
            <a:ext cx="10311882" cy="1293028"/>
          </a:xfrm>
        </p:spPr>
        <p:txBody>
          <a:bodyPr/>
          <a:lstStyle/>
          <a:p>
            <a:r>
              <a:rPr lang="en-US" dirty="0"/>
              <a:t>Software testing conical model</a:t>
            </a:r>
          </a:p>
        </p:txBody>
      </p:sp>
      <p:pic>
        <p:nvPicPr>
          <p:cNvPr id="5" name="Content Placeholder 4">
            <a:extLst>
              <a:ext uri="{FF2B5EF4-FFF2-40B4-BE49-F238E27FC236}">
                <a16:creationId xmlns:a16="http://schemas.microsoft.com/office/drawing/2014/main" id="{8BBC0685-DB60-B928-BAD1-9CC027F4FABE}"/>
              </a:ext>
            </a:extLst>
          </p:cNvPr>
          <p:cNvPicPr>
            <a:picLocks noGrp="1" noChangeAspect="1"/>
          </p:cNvPicPr>
          <p:nvPr>
            <p:ph idx="1"/>
          </p:nvPr>
        </p:nvPicPr>
        <p:blipFill>
          <a:blip r:embed="rId2"/>
          <a:stretch>
            <a:fillRect/>
          </a:stretch>
        </p:blipFill>
        <p:spPr>
          <a:xfrm>
            <a:off x="0" y="2971800"/>
            <a:ext cx="5667375" cy="3886200"/>
          </a:xfrm>
        </p:spPr>
      </p:pic>
      <p:pic>
        <p:nvPicPr>
          <p:cNvPr id="7" name="Picture 6">
            <a:extLst>
              <a:ext uri="{FF2B5EF4-FFF2-40B4-BE49-F238E27FC236}">
                <a16:creationId xmlns:a16="http://schemas.microsoft.com/office/drawing/2014/main" id="{AACDF4B4-F779-E7A8-1F1F-CC77CEA2370A}"/>
              </a:ext>
            </a:extLst>
          </p:cNvPr>
          <p:cNvPicPr>
            <a:picLocks noChangeAspect="1"/>
          </p:cNvPicPr>
          <p:nvPr/>
        </p:nvPicPr>
        <p:blipFill>
          <a:blip r:embed="rId3"/>
          <a:stretch>
            <a:fillRect/>
          </a:stretch>
        </p:blipFill>
        <p:spPr>
          <a:xfrm>
            <a:off x="6591300" y="3000375"/>
            <a:ext cx="5600700" cy="3857625"/>
          </a:xfrm>
          <a:prstGeom prst="rect">
            <a:avLst/>
          </a:prstGeom>
        </p:spPr>
      </p:pic>
    </p:spTree>
    <p:extLst>
      <p:ext uri="{BB962C8B-B14F-4D97-AF65-F5344CB8AC3E}">
        <p14:creationId xmlns:p14="http://schemas.microsoft.com/office/powerpoint/2010/main" val="28370439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234</TotalTime>
  <Words>1900</Words>
  <Application>Microsoft Office PowerPoint</Application>
  <PresentationFormat>Widescreen</PresentationFormat>
  <Paragraphs>167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Century Gothic</vt:lpstr>
      <vt:lpstr>Consolas</vt:lpstr>
      <vt:lpstr>urw-din</vt:lpstr>
      <vt:lpstr>Verdana Pro Light</vt:lpstr>
      <vt:lpstr>Work Sans</vt:lpstr>
      <vt:lpstr>Vapor Trail</vt:lpstr>
      <vt:lpstr>Software Testing</vt:lpstr>
      <vt:lpstr>Chapter 3 – Testing in software life cycle </vt:lpstr>
      <vt:lpstr>6 Types of Software Testing Models</vt:lpstr>
      <vt:lpstr>6 Types of Software Testing Models</vt:lpstr>
      <vt:lpstr>6 Types of Software Testing Models</vt:lpstr>
      <vt:lpstr>6 Types of Software Testing Models</vt:lpstr>
      <vt:lpstr>6 Types of Software Testing Models</vt:lpstr>
      <vt:lpstr>6 Types of Software Testing Models</vt:lpstr>
      <vt:lpstr>Software testing conical model</vt:lpstr>
      <vt:lpstr>Component testing</vt:lpstr>
      <vt:lpstr>Component integration testing</vt:lpstr>
      <vt:lpstr>PowerPoint Presentation</vt:lpstr>
      <vt:lpstr>System Testing</vt:lpstr>
      <vt:lpstr>System Testing</vt:lpstr>
      <vt:lpstr>Acceptance Testing</vt:lpstr>
      <vt:lpstr>Why acceptance testing?</vt:lpstr>
      <vt:lpstr>Types of acceptance testing</vt:lpstr>
      <vt:lpstr>Differences between System Testing, Acceptance Testing, and User Acceptance Testing </vt:lpstr>
      <vt:lpstr>Software Testing</vt:lpstr>
      <vt:lpstr>Types of testing</vt:lpstr>
      <vt:lpstr>Types of testing…</vt:lpstr>
      <vt:lpstr>Types of testing… </vt:lpstr>
      <vt:lpstr>Types of testing… </vt:lpstr>
      <vt:lpstr>Types of testing…</vt:lpstr>
      <vt:lpstr>Types of testing…</vt:lpstr>
      <vt:lpstr>Types of testing…</vt:lpstr>
      <vt:lpstr>Types of testing…</vt:lpstr>
      <vt:lpstr>Types of testing…</vt:lpstr>
      <vt:lpstr>Types of testing…</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Sana Rizwan</dc:creator>
  <cp:lastModifiedBy>Sana Rizwan</cp:lastModifiedBy>
  <cp:revision>68</cp:revision>
  <dcterms:created xsi:type="dcterms:W3CDTF">2022-09-12T18:37:30Z</dcterms:created>
  <dcterms:modified xsi:type="dcterms:W3CDTF">2022-10-03T14:25:31Z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