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87" r:id="rId18"/>
    <p:sldId id="291" r:id="rId19"/>
    <p:sldId id="292" r:id="rId20"/>
    <p:sldId id="293" r:id="rId21"/>
    <p:sldId id="288" r:id="rId22"/>
    <p:sldId id="294" r:id="rId23"/>
    <p:sldId id="295" r:id="rId24"/>
    <p:sldId id="296" r:id="rId25"/>
    <p:sldId id="28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1" d="100"/>
          <a:sy n="81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E78FE-00C9-4A58-BF46-4EDE42E8C1A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F278-6036-4BEA-8F07-CC54B3F9A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Microsoft </a:t>
            </a:r>
            <a:r>
              <a:rPr lang="en-US" b="1" dirty="0">
                <a:solidFill>
                  <a:prstClr val="black"/>
                </a:solidFill>
              </a:rPr>
              <a:t>Engineering Excellence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0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1" y="2286002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1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0922771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>
            <a:normAutofit/>
          </a:bodyPr>
          <a:lstStyle>
            <a:lvl1pPr algn="ctr">
              <a:defRPr sz="3600" b="1" cap="small" baseline="0">
                <a:solidFill>
                  <a:srgbClr val="0AA1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800600" y="959825"/>
            <a:ext cx="350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Module # 2</a:t>
            </a:r>
          </a:p>
        </p:txBody>
      </p:sp>
    </p:spTree>
    <p:extLst>
      <p:ext uri="{BB962C8B-B14F-4D97-AF65-F5344CB8AC3E}">
        <p14:creationId xmlns:p14="http://schemas.microsoft.com/office/powerpoint/2010/main" val="32090717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2"/>
            <a:ext cx="8382000" cy="864207"/>
          </a:xfrm>
          <a:noFill/>
        </p:spPr>
        <p:txBody>
          <a:bodyPr lIns="182880" anchor="ctr" anchorCtr="0">
            <a:normAutofit/>
          </a:bodyPr>
          <a:lstStyle>
            <a:lvl1pPr algn="l">
              <a:defRPr lang="en-US" sz="3600" b="1" dirty="0">
                <a:solidFill>
                  <a:srgbClr val="0AA1C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9009"/>
            <a:ext cx="8382000" cy="5536592"/>
          </a:xfrm>
        </p:spPr>
        <p:txBody>
          <a:bodyPr tIns="91440" rIns="365760" bIns="91440">
            <a:normAutofit/>
          </a:bodyPr>
          <a:lstStyle>
            <a:lvl1pPr marL="457200" indent="-457200" algn="just">
              <a:buFont typeface="Wingdings" panose="05000000000000000000" pitchFamily="2" charset="2"/>
              <a:buChar char="q"/>
              <a:defRPr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6450" indent="-349250" algn="just">
              <a:buFont typeface="Wingdings" panose="05000000000000000000" pitchFamily="2" charset="2"/>
              <a:buChar char="q"/>
              <a:defRPr sz="20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3650" indent="-349250" algn="just">
              <a:buFont typeface="Wingdings" panose="05000000000000000000" pitchFamily="2" charset="2"/>
              <a:buChar char="q"/>
              <a:defRPr sz="1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20850" indent="-349250" algn="just">
              <a:buFont typeface="Wingdings" panose="05000000000000000000" pitchFamily="2" charset="2"/>
              <a:buChar char="q"/>
              <a:defRPr sz="16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q"/>
              <a:defRPr sz="1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48640" y="990600"/>
            <a:ext cx="7680960" cy="0"/>
          </a:xfrm>
          <a:prstGeom prst="line">
            <a:avLst/>
          </a:prstGeom>
          <a:ln w="69850">
            <a:solidFill>
              <a:srgbClr val="0AA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0"/>
            <a:ext cx="144984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38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92812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80146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69362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8513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40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9960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94503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72839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2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2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2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48494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32292" y="1969862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465F4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57150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251"/>
            <a:ext cx="245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2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2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399" y="-109183"/>
            <a:ext cx="818707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61/fa08/papers/stack_smashing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checkpoint.com/cyber-hub/cyber-security/what-is-cyber-attack/what-is-a-buffer-overflow/#:~:text=A%20buffer%20overflow%20attack%20is,in%20other%20parts%20of%20memory" TargetMode="External"/><Relationship Id="rId4" Type="http://schemas.openxmlformats.org/officeDocument/2006/relationships/hyperlink" Target="https://cs155.stanford.edu/papers/formatstring-1.2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00502" y="1828800"/>
            <a:ext cx="4025601" cy="762000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CSC432 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– Information Security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15001" y="4419600"/>
            <a:ext cx="2836446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Dr. Adnan Ahmad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57" y="1500195"/>
            <a:ext cx="1607344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57" y="304803"/>
            <a:ext cx="1607344" cy="1419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1314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3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92 C 0.04036 -0.00092 0.40469 -0.00185 0.52695 -0.00254 C 0.64909 -0.00301 0.79466 0.00232 0.73294 -0.00509 C 0.67591 -0.03379 0.74687 0.03912 0.74687 -0.00023 " pathEditMode="relative" rAng="0" ptsTypes="AA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83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– First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organization needs to decide for itself where between the two extremes of total security and total access they need to be</a:t>
            </a:r>
          </a:p>
          <a:p>
            <a:r>
              <a:rPr lang="en-US" dirty="0"/>
              <a:t>A policy needs to articulate this, and then define how that will be enforced with practices and such</a:t>
            </a:r>
          </a:p>
          <a:p>
            <a:r>
              <a:rPr lang="en-US" dirty="0"/>
              <a:t>Everything that is done in the name of security, then, must enforce that policy uniformly</a:t>
            </a:r>
          </a:p>
        </p:txBody>
      </p:sp>
    </p:spTree>
    <p:extLst>
      <p:ext uri="{BB962C8B-B14F-4D97-AF65-F5344CB8AC3E}">
        <p14:creationId xmlns:p14="http://schemas.microsoft.com/office/powerpoint/2010/main" val="9060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that provides salary information to a second system that print checks.</a:t>
            </a:r>
          </a:p>
          <a:p>
            <a:pPr lvl="1"/>
            <a:r>
              <a:rPr lang="en-US" dirty="0"/>
              <a:t>Huge financial loss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company has several branch offices and each downloads the database copy daily. </a:t>
            </a:r>
          </a:p>
          <a:p>
            <a:pPr lvl="1"/>
            <a:r>
              <a:rPr lang="en-US" dirty="0"/>
              <a:t>The branch office uses the database to recommend the salary, but the main office use the original database for the final calculations.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Recoverable !</a:t>
            </a:r>
          </a:p>
        </p:txBody>
      </p:sp>
    </p:spTree>
    <p:extLst>
      <p:ext uri="{BB962C8B-B14F-4D97-AF65-F5344CB8AC3E}">
        <p14:creationId xmlns:p14="http://schemas.microsoft.com/office/powerpoint/2010/main" val="9934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Rational Thinking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company where 10000 documents are processed per month with no security mechanism. </a:t>
            </a:r>
          </a:p>
          <a:p>
            <a:r>
              <a:rPr lang="en-US" dirty="0"/>
              <a:t>Security breaches occur about twice per month, and almost 100 documents are compromised per breach. The administrator needs to restart the processing of the breached documents.</a:t>
            </a:r>
          </a:p>
          <a:p>
            <a:r>
              <a:rPr lang="en-US" dirty="0"/>
              <a:t>Each document’s processing worth about $20, and the documents compromised tend to be about half processed when they are restarted. </a:t>
            </a:r>
          </a:p>
          <a:p>
            <a:r>
              <a:rPr lang="en-US" dirty="0"/>
              <a:t>If some security mechanism is installed, it will increase the average processing cost about 1% for all the documents. </a:t>
            </a:r>
          </a:p>
          <a:p>
            <a:endParaRPr lang="en-US" dirty="0"/>
          </a:p>
          <a:p>
            <a:r>
              <a:rPr lang="en-US" dirty="0"/>
              <a:t>Should the company install security mechanism?</a:t>
            </a:r>
          </a:p>
        </p:txBody>
      </p:sp>
    </p:spTree>
    <p:extLst>
      <p:ext uri="{BB962C8B-B14F-4D97-AF65-F5344CB8AC3E}">
        <p14:creationId xmlns:p14="http://schemas.microsoft.com/office/powerpoint/2010/main" val="27301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Security Goals (the CIA triad)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84" y="2057400"/>
            <a:ext cx="333326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Confidentiality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only sender, intended receiver should “understand” message contents</a:t>
            </a:r>
          </a:p>
          <a:p>
            <a:r>
              <a:rPr lang="en-US" dirty="0"/>
              <a:t>Covers both data confidentiality and privacy</a:t>
            </a:r>
          </a:p>
          <a:p>
            <a:pPr lvl="1"/>
            <a:r>
              <a:rPr lang="en-US" b="1" dirty="0"/>
              <a:t>Data confidentiality</a:t>
            </a:r>
          </a:p>
          <a:p>
            <a:pPr lvl="1"/>
            <a:r>
              <a:rPr lang="en-US" dirty="0"/>
              <a:t>Assures that confidential information is not disclosed to unauthorized individuals.</a:t>
            </a:r>
          </a:p>
          <a:p>
            <a:pPr lvl="1"/>
            <a:r>
              <a:rPr lang="en-US" b="1" dirty="0"/>
              <a:t>Privacy</a:t>
            </a:r>
          </a:p>
          <a:p>
            <a:pPr lvl="1"/>
            <a:r>
              <a:rPr lang="en-US" dirty="0"/>
              <a:t>Assures that individuals control the information related to them </a:t>
            </a:r>
          </a:p>
          <a:p>
            <a:pPr lvl="2"/>
            <a:r>
              <a:rPr lang="en-US" dirty="0"/>
              <a:t>What may be collected and stored</a:t>
            </a:r>
          </a:p>
          <a:p>
            <a:pPr lvl="2"/>
            <a:r>
              <a:rPr lang="en-US" dirty="0"/>
              <a:t>by whom</a:t>
            </a:r>
          </a:p>
          <a:p>
            <a:pPr lvl="2"/>
            <a:r>
              <a:rPr lang="en-US" dirty="0"/>
              <a:t>To whom that information may be disclosed.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Confidentiality</a:t>
            </a:r>
            <a:r>
              <a:rPr lang="en-US" dirty="0"/>
              <a:t>: </a:t>
            </a:r>
          </a:p>
          <a:p>
            <a:r>
              <a:rPr lang="en-US" dirty="0"/>
              <a:t>Student grade information is an asset whose confidentiality is considered to be highly important by students. </a:t>
            </a:r>
          </a:p>
          <a:p>
            <a:r>
              <a:rPr lang="en-US" dirty="0"/>
              <a:t>United States – Family Educational Rights and Privacy Act (FERPA) </a:t>
            </a:r>
          </a:p>
          <a:p>
            <a:pPr lvl="1"/>
            <a:r>
              <a:rPr lang="en-US" dirty="0"/>
              <a:t>Grade information (high rating)</a:t>
            </a:r>
          </a:p>
          <a:p>
            <a:pPr lvl="2"/>
            <a:r>
              <a:rPr lang="en-US" dirty="0"/>
              <a:t>Available to students, their parents, and employees that require the information to do their job. </a:t>
            </a:r>
          </a:p>
          <a:p>
            <a:pPr lvl="1"/>
            <a:r>
              <a:rPr lang="en-US" dirty="0"/>
              <a:t>Student enrollment information (moderate rating) </a:t>
            </a:r>
          </a:p>
          <a:p>
            <a:pPr lvl="2"/>
            <a:r>
              <a:rPr lang="en-US" dirty="0"/>
              <a:t>Less likely to be targeted than grade information, and </a:t>
            </a:r>
          </a:p>
          <a:p>
            <a:pPr lvl="2"/>
            <a:r>
              <a:rPr lang="en-US" dirty="0"/>
              <a:t>Results in less damage if disclosed. </a:t>
            </a:r>
          </a:p>
          <a:p>
            <a:pPr lvl="1"/>
            <a:r>
              <a:rPr lang="en-US" dirty="0"/>
              <a:t>Directory information (lists of students/faculty) (low rating) </a:t>
            </a:r>
          </a:p>
          <a:p>
            <a:pPr lvl="1"/>
            <a:r>
              <a:rPr lang="en-US" dirty="0"/>
              <a:t>Typically freely available to the public and published on a school’s Web site.</a:t>
            </a:r>
          </a:p>
        </p:txBody>
      </p:sp>
    </p:spTree>
    <p:extLst>
      <p:ext uri="{BB962C8B-B14F-4D97-AF65-F5344CB8AC3E}">
        <p14:creationId xmlns:p14="http://schemas.microsoft.com/office/powerpoint/2010/main" val="354809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Sender, receiver want to ensure message not altered (in transit, or afterwards) without detection, </a:t>
            </a:r>
          </a:p>
          <a:p>
            <a:pPr lvl="1"/>
            <a:r>
              <a:rPr lang="en-US" dirty="0"/>
              <a:t>and want to be able to prove that the sender did, in fact, send the message</a:t>
            </a:r>
          </a:p>
          <a:p>
            <a:pPr lvl="1"/>
            <a:r>
              <a:rPr lang="en-US" dirty="0"/>
              <a:t>covers both data and system integrity</a:t>
            </a:r>
          </a:p>
          <a:p>
            <a:pPr lvl="1"/>
            <a:r>
              <a:rPr lang="en-US" b="1" dirty="0"/>
              <a:t>Data integrity</a:t>
            </a:r>
          </a:p>
          <a:p>
            <a:pPr lvl="1"/>
            <a:r>
              <a:rPr lang="en-US" dirty="0"/>
              <a:t>Assures that information and programs are changed only in a specified and authorized manner.</a:t>
            </a:r>
          </a:p>
          <a:p>
            <a:pPr lvl="1"/>
            <a:r>
              <a:rPr lang="en-US" b="1" dirty="0"/>
              <a:t>System integrity</a:t>
            </a:r>
          </a:p>
          <a:p>
            <a:pPr lvl="1"/>
            <a:r>
              <a:rPr lang="en-US" dirty="0"/>
              <a:t>Assures that a system performs its intended function in an unimpaired (perfect) manner, </a:t>
            </a:r>
          </a:p>
          <a:p>
            <a:pPr lvl="1"/>
            <a:r>
              <a:rPr lang="en-US" dirty="0"/>
              <a:t>free from deliberate or unauthorized manipulation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6074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Integrity</a:t>
            </a:r>
            <a:r>
              <a:rPr lang="en-US" dirty="0"/>
              <a:t>: </a:t>
            </a:r>
          </a:p>
          <a:p>
            <a:r>
              <a:rPr lang="en-US" dirty="0"/>
              <a:t>Hospital patient’s allergy information database</a:t>
            </a:r>
          </a:p>
          <a:p>
            <a:pPr lvl="1"/>
            <a:r>
              <a:rPr lang="en-US" dirty="0"/>
              <a:t>High requirement for integrity. </a:t>
            </a:r>
          </a:p>
          <a:p>
            <a:pPr lvl="1"/>
            <a:r>
              <a:rPr lang="en-US" dirty="0"/>
              <a:t>The doctor should be able to trust that the information is correct and current. </a:t>
            </a:r>
          </a:p>
          <a:p>
            <a:pPr lvl="1"/>
            <a:r>
              <a:rPr lang="en-US" dirty="0"/>
              <a:t>Inaccurate information could result in serious harm or death to a patient and expose the hospital/doctor to massive liability.</a:t>
            </a:r>
          </a:p>
          <a:p>
            <a:r>
              <a:rPr lang="en-US" dirty="0"/>
              <a:t>If an employee (e.g., a nurse) authorized to view/update this information deliberately falsifies the data to cause harm to the hospital/patient/doctor. </a:t>
            </a:r>
          </a:p>
          <a:p>
            <a:pPr lvl="1"/>
            <a:r>
              <a:rPr lang="en-US" dirty="0"/>
              <a:t>The database needs to be restored to a trusted basis quickly</a:t>
            </a:r>
          </a:p>
          <a:p>
            <a:pPr lvl="1"/>
            <a:r>
              <a:rPr lang="en-US" dirty="0"/>
              <a:t>it should be possible to trace the error back to the person responsible. </a:t>
            </a:r>
          </a:p>
        </p:txBody>
      </p:sp>
    </p:spTree>
    <p:extLst>
      <p:ext uri="{BB962C8B-B14F-4D97-AF65-F5344CB8AC3E}">
        <p14:creationId xmlns:p14="http://schemas.microsoft.com/office/powerpoint/2010/main" val="31089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Integrity</a:t>
            </a:r>
            <a:r>
              <a:rPr lang="en-US" dirty="0"/>
              <a:t>: </a:t>
            </a:r>
          </a:p>
          <a:p>
            <a:r>
              <a:rPr lang="en-US" dirty="0"/>
              <a:t>Web site that offers a forum to registered users to discuss some specific topic </a:t>
            </a:r>
          </a:p>
          <a:p>
            <a:pPr lvl="1"/>
            <a:r>
              <a:rPr lang="en-US" dirty="0"/>
              <a:t>Moderate level of integrity </a:t>
            </a:r>
          </a:p>
          <a:p>
            <a:pPr lvl="1"/>
            <a:r>
              <a:rPr lang="en-US" dirty="0"/>
              <a:t>Either a registered user or a hacker could falsify some entries or deface the Web site. </a:t>
            </a:r>
          </a:p>
          <a:p>
            <a:pPr lvl="1"/>
            <a:r>
              <a:rPr lang="en-US" dirty="0"/>
              <a:t>If the forum exists only for the enjoyment of the users, </a:t>
            </a:r>
          </a:p>
          <a:p>
            <a:pPr lvl="1"/>
            <a:r>
              <a:rPr lang="en-US" dirty="0"/>
              <a:t>brings in little or no advertising revenue, </a:t>
            </a:r>
          </a:p>
          <a:p>
            <a:pPr lvl="1"/>
            <a:r>
              <a:rPr lang="en-US" dirty="0"/>
              <a:t>and is not used for something important such as research, </a:t>
            </a:r>
          </a:p>
          <a:p>
            <a:pPr lvl="1"/>
            <a:r>
              <a:rPr lang="en-US" dirty="0"/>
              <a:t>then potential damage is not severe. </a:t>
            </a:r>
          </a:p>
          <a:p>
            <a:pPr lvl="1"/>
            <a:r>
              <a:rPr lang="en-US" dirty="0"/>
              <a:t>The Web master may experience some data, financial, and time loss.</a:t>
            </a:r>
          </a:p>
        </p:txBody>
      </p:sp>
    </p:spTree>
    <p:extLst>
      <p:ext uri="{BB962C8B-B14F-4D97-AF65-F5344CB8AC3E}">
        <p14:creationId xmlns:p14="http://schemas.microsoft.com/office/powerpoint/2010/main" val="625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Integrity</a:t>
            </a:r>
            <a:r>
              <a:rPr lang="en-US" dirty="0"/>
              <a:t>: </a:t>
            </a:r>
          </a:p>
          <a:p>
            <a:r>
              <a:rPr lang="en-US" dirty="0"/>
              <a:t>An anonymous online poll </a:t>
            </a:r>
          </a:p>
          <a:p>
            <a:pPr lvl="1"/>
            <a:r>
              <a:rPr lang="en-US" dirty="0"/>
              <a:t>Low integrity requirement</a:t>
            </a:r>
          </a:p>
          <a:p>
            <a:pPr lvl="1"/>
            <a:r>
              <a:rPr lang="en-US" dirty="0"/>
              <a:t>Many Web sites, such as news organizations, offer these polls to their users with very few safeguards. </a:t>
            </a:r>
          </a:p>
          <a:p>
            <a:pPr lvl="1"/>
            <a:r>
              <a:rPr lang="en-US" dirty="0"/>
              <a:t>However, the inaccuracy and unscientific nature of such polls is well understood.</a:t>
            </a:r>
          </a:p>
        </p:txBody>
      </p:sp>
    </p:spTree>
    <p:extLst>
      <p:ext uri="{BB962C8B-B14F-4D97-AF65-F5344CB8AC3E}">
        <p14:creationId xmlns:p14="http://schemas.microsoft.com/office/powerpoint/2010/main" val="315548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048004"/>
            <a:ext cx="6057900" cy="1362075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633316292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Availability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Services must be accessible and available to properly authorized users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3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Availability</a:t>
            </a:r>
            <a:r>
              <a:rPr lang="en-US" dirty="0"/>
              <a:t>: </a:t>
            </a:r>
          </a:p>
          <a:p>
            <a:r>
              <a:rPr lang="en-US" dirty="0"/>
              <a:t>The more critical a component or service, the higher is the level of availability required. </a:t>
            </a:r>
          </a:p>
          <a:p>
            <a:pPr lvl="1"/>
            <a:r>
              <a:rPr lang="en-US" dirty="0"/>
              <a:t>Consider a system that provides authentication services for critical systems, applications, and devices. </a:t>
            </a:r>
          </a:p>
          <a:p>
            <a:pPr lvl="1"/>
            <a:r>
              <a:rPr lang="en-US" dirty="0"/>
              <a:t>An interruption of service results in the inability for customers to access computing resources and staff to access the resources they need to perform critical tasks. </a:t>
            </a:r>
          </a:p>
          <a:p>
            <a:pPr lvl="1"/>
            <a:r>
              <a:rPr lang="en-US" dirty="0"/>
              <a:t>The loss of the service translates into a large financial loss in lost employee productivity and potential customer loss.</a:t>
            </a:r>
          </a:p>
          <a:p>
            <a:pPr lvl="1"/>
            <a:r>
              <a:rPr lang="en-US" dirty="0"/>
              <a:t>Facebook losses $ 24, 420 per minute, if it goes down.</a:t>
            </a:r>
          </a:p>
        </p:txBody>
      </p:sp>
    </p:spTree>
    <p:extLst>
      <p:ext uri="{BB962C8B-B14F-4D97-AF65-F5344CB8AC3E}">
        <p14:creationId xmlns:p14="http://schemas.microsoft.com/office/powerpoint/2010/main" val="22369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Availability</a:t>
            </a:r>
            <a:r>
              <a:rPr lang="en-US" dirty="0"/>
              <a:t>: </a:t>
            </a:r>
          </a:p>
          <a:p>
            <a:r>
              <a:rPr lang="en-US" dirty="0"/>
              <a:t>Public Web site for a university</a:t>
            </a:r>
          </a:p>
          <a:p>
            <a:pPr lvl="1"/>
            <a:r>
              <a:rPr lang="en-US" dirty="0"/>
              <a:t>moderate availability requirement</a:t>
            </a:r>
          </a:p>
          <a:p>
            <a:pPr lvl="1"/>
            <a:r>
              <a:rPr lang="en-US" dirty="0"/>
              <a:t>The Web site provides information for current and prospective students and donors. </a:t>
            </a:r>
          </a:p>
          <a:p>
            <a:pPr lvl="1"/>
            <a:r>
              <a:rPr lang="en-US" dirty="0"/>
              <a:t>Such a site is not a critical component of the university’s information system, but its unavailability will cause some embarrassment.</a:t>
            </a:r>
          </a:p>
        </p:txBody>
      </p:sp>
    </p:spTree>
    <p:extLst>
      <p:ext uri="{BB962C8B-B14F-4D97-AF65-F5344CB8AC3E}">
        <p14:creationId xmlns:p14="http://schemas.microsoft.com/office/powerpoint/2010/main" val="17579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Availability</a:t>
            </a:r>
            <a:r>
              <a:rPr lang="en-US" dirty="0"/>
              <a:t>: </a:t>
            </a:r>
          </a:p>
          <a:p>
            <a:r>
              <a:rPr lang="en-US" dirty="0"/>
              <a:t>An online telephone directory lookup application </a:t>
            </a:r>
          </a:p>
          <a:p>
            <a:pPr lvl="1"/>
            <a:r>
              <a:rPr lang="en-US" dirty="0"/>
              <a:t>low availability requirement</a:t>
            </a:r>
          </a:p>
          <a:p>
            <a:pPr lvl="1"/>
            <a:r>
              <a:rPr lang="en-US" dirty="0"/>
              <a:t>Although the temporary loss of the application may be an annoyance, </a:t>
            </a:r>
          </a:p>
          <a:p>
            <a:pPr lvl="1"/>
            <a:r>
              <a:rPr lang="en-US" dirty="0"/>
              <a:t>there are other ways to access the information, such as a hardcopy directory or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784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Authenticity: </a:t>
            </a:r>
          </a:p>
          <a:p>
            <a:pPr lvl="1"/>
            <a:r>
              <a:rPr lang="en-US" dirty="0"/>
              <a:t>The property of being genuine and being able to be verified and trusted; </a:t>
            </a:r>
          </a:p>
          <a:p>
            <a:pPr lvl="1"/>
            <a:r>
              <a:rPr lang="en-US" dirty="0"/>
              <a:t>Confidence in the validity of a transmission, a message, or message originator. </a:t>
            </a:r>
          </a:p>
          <a:p>
            <a:pPr lvl="1"/>
            <a:r>
              <a:rPr lang="en-US" dirty="0"/>
              <a:t>This means verifying that users are who they say they are and that each input arriving at the system came from a trusted source.</a:t>
            </a:r>
          </a:p>
          <a:p>
            <a:r>
              <a:rPr lang="en-US" b="1" dirty="0"/>
              <a:t>Accountability: </a:t>
            </a:r>
          </a:p>
          <a:p>
            <a:pPr lvl="1"/>
            <a:r>
              <a:rPr lang="en-US" dirty="0"/>
              <a:t>Actions of an entity should be traced uniquely to that entity. </a:t>
            </a:r>
          </a:p>
          <a:p>
            <a:pPr lvl="1"/>
            <a:r>
              <a:rPr lang="en-US" dirty="0"/>
              <a:t>This supports nonrepudiation, fault isolation, intrusion detection and prevention, and after-action recovery and legal action. </a:t>
            </a:r>
          </a:p>
          <a:p>
            <a:r>
              <a:rPr lang="en-US" dirty="0"/>
              <a:t>Secure systems are not yet an achievable goal, we must be able to trace a security breach to a responsible party. </a:t>
            </a:r>
          </a:p>
        </p:txBody>
      </p:sp>
    </p:spTree>
    <p:extLst>
      <p:ext uri="{BB962C8B-B14F-4D97-AF65-F5344CB8AC3E}">
        <p14:creationId xmlns:p14="http://schemas.microsoft.com/office/powerpoint/2010/main" val="4106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Types of Attacks</a:t>
            </a:r>
          </a:p>
          <a:p>
            <a:pPr marL="0" indent="0">
              <a:buNone/>
            </a:pPr>
            <a:r>
              <a:rPr lang="en-US" b="1" dirty="0"/>
              <a:t>Passive Attack</a:t>
            </a:r>
          </a:p>
          <a:p>
            <a:pPr lvl="1"/>
            <a:r>
              <a:rPr lang="en-US" dirty="0"/>
              <a:t>Make use of information, but not affect system resources, e.g.</a:t>
            </a:r>
          </a:p>
          <a:p>
            <a:pPr lvl="2"/>
            <a:r>
              <a:rPr lang="en-US" dirty="0"/>
              <a:t>Release message contents</a:t>
            </a:r>
          </a:p>
          <a:p>
            <a:pPr lvl="2"/>
            <a:r>
              <a:rPr lang="en-US" dirty="0"/>
              <a:t>Traffic analysis</a:t>
            </a:r>
          </a:p>
          <a:p>
            <a:pPr lvl="1"/>
            <a:r>
              <a:rPr lang="en-US" u="sng" dirty="0"/>
              <a:t>Relatively hard to detect, but easier to prevent</a:t>
            </a:r>
          </a:p>
          <a:p>
            <a:pPr marL="0" indent="0">
              <a:buNone/>
            </a:pPr>
            <a:r>
              <a:rPr lang="en-US" b="1" dirty="0"/>
              <a:t>Active Attack</a:t>
            </a:r>
          </a:p>
          <a:p>
            <a:pPr lvl="1"/>
            <a:r>
              <a:rPr lang="en-US" dirty="0"/>
              <a:t>Alter system resources or operation, e.g.</a:t>
            </a:r>
          </a:p>
          <a:p>
            <a:pPr lvl="2"/>
            <a:r>
              <a:rPr lang="en-US" dirty="0"/>
              <a:t>Masquerade</a:t>
            </a:r>
          </a:p>
          <a:p>
            <a:pPr lvl="2"/>
            <a:r>
              <a:rPr lang="en-US" dirty="0"/>
              <a:t>Replay</a:t>
            </a:r>
          </a:p>
          <a:p>
            <a:pPr lvl="2"/>
            <a:r>
              <a:rPr lang="en-US" dirty="0"/>
              <a:t>Modification</a:t>
            </a:r>
          </a:p>
          <a:p>
            <a:pPr lvl="2"/>
            <a:r>
              <a:rPr lang="en-US" dirty="0"/>
              <a:t>Denial of service</a:t>
            </a:r>
          </a:p>
          <a:p>
            <a:pPr lvl="1"/>
            <a:r>
              <a:rPr lang="en-US" u="sng" dirty="0"/>
              <a:t>Relatively hard to prevent, but easier to detect</a:t>
            </a:r>
          </a:p>
        </p:txBody>
      </p:sp>
    </p:spTree>
    <p:extLst>
      <p:ext uri="{BB962C8B-B14F-4D97-AF65-F5344CB8AC3E}">
        <p14:creationId xmlns:p14="http://schemas.microsoft.com/office/powerpoint/2010/main" val="16732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Release message contents – Passive Attack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81200"/>
            <a:ext cx="57150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198568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Traffic analysis – Passive Attack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32000"/>
            <a:ext cx="5715000" cy="406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198568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Masquerade – </a:t>
            </a:r>
            <a:r>
              <a:rPr lang="en-US" u="sng"/>
              <a:t>Active Attack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32000"/>
            <a:ext cx="5715000" cy="406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198568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Replay – Active Attack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81200"/>
            <a:ext cx="5715000" cy="406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198568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worry about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Trust</a:t>
            </a:r>
          </a:p>
          <a:p>
            <a:r>
              <a:rPr lang="en-US" dirty="0"/>
              <a:t>An extremely important security concept</a:t>
            </a:r>
          </a:p>
          <a:p>
            <a:pPr lvl="1"/>
            <a:r>
              <a:rPr lang="en-US" dirty="0"/>
              <a:t>You do certain things for those you trust</a:t>
            </a:r>
          </a:p>
          <a:p>
            <a:pPr lvl="1"/>
            <a:r>
              <a:rPr lang="en-US" dirty="0"/>
              <a:t>You don’t do them for those you don’t</a:t>
            </a:r>
          </a:p>
          <a:p>
            <a:r>
              <a:rPr lang="en-US" dirty="0"/>
              <a:t>Seems simple, ???</a:t>
            </a:r>
          </a:p>
          <a:p>
            <a:endParaRPr lang="en-US" dirty="0"/>
          </a:p>
          <a:p>
            <a:r>
              <a:rPr lang="en-US" dirty="0"/>
              <a:t>Problems with trust</a:t>
            </a:r>
          </a:p>
          <a:p>
            <a:pPr lvl="1"/>
            <a:r>
              <a:rPr lang="en-US" sz="2400" dirty="0"/>
              <a:t>How do you express trust?</a:t>
            </a:r>
          </a:p>
          <a:p>
            <a:pPr lvl="1"/>
            <a:r>
              <a:rPr lang="en-US" sz="2400" dirty="0"/>
              <a:t>Why do you trust something?</a:t>
            </a:r>
          </a:p>
          <a:p>
            <a:pPr lvl="1"/>
            <a:r>
              <a:rPr lang="en-US" sz="2400" dirty="0"/>
              <a:t>How can you be sure who you’re dealing with?</a:t>
            </a:r>
          </a:p>
          <a:p>
            <a:pPr lvl="1"/>
            <a:r>
              <a:rPr lang="en-US" sz="2400" dirty="0"/>
              <a:t>What if trust is situational?</a:t>
            </a:r>
          </a:p>
          <a:p>
            <a:pPr lvl="1"/>
            <a:r>
              <a:rPr lang="en-US" sz="2400" dirty="0"/>
              <a:t>What if trust changes?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Modification – Active Attack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81200"/>
            <a:ext cx="5715000" cy="406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198568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Denial of service – Active Attack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81200"/>
            <a:ext cx="5715000" cy="406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198568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446" y="1828800"/>
            <a:ext cx="918744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7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Buffer Overflow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9009"/>
            <a:ext cx="8382000" cy="2336191"/>
          </a:xfrm>
        </p:spPr>
        <p:txBody>
          <a:bodyPr/>
          <a:lstStyle/>
          <a:p>
            <a:r>
              <a:rPr lang="en-US" dirty="0"/>
              <a:t>Buffer: memory used to store user input, has fixed maximum size</a:t>
            </a:r>
          </a:p>
          <a:p>
            <a:r>
              <a:rPr lang="en-US" dirty="0"/>
              <a:t>Buffer overflow: when user input exceeds max buffer size</a:t>
            </a:r>
          </a:p>
          <a:p>
            <a:r>
              <a:rPr lang="en-US" dirty="0"/>
              <a:t>Extra input goes into memory locations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3771900"/>
            <a:ext cx="31432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4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47799"/>
            <a:ext cx="9176026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36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5893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5334000"/>
            <a:ext cx="8382000" cy="10407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Smashing The Stack For Fun And Profit</a:t>
            </a:r>
            <a:endParaRPr lang="en-GB" dirty="0"/>
          </a:p>
          <a:p>
            <a:r>
              <a:rPr lang="en-GB" sz="1600" dirty="0">
                <a:hlinkClick r:id="rId3"/>
              </a:rPr>
              <a:t>http://www-inst.eecs.berkeley.edu/~cs161/fa08/papers/stack_smashing.pdf</a:t>
            </a:r>
            <a:endParaRPr lang="en-GB" sz="1600" dirty="0"/>
          </a:p>
          <a:p>
            <a:r>
              <a:rPr lang="en-GB" sz="1600" dirty="0">
                <a:hlinkClick r:id="rId4"/>
              </a:rPr>
              <a:t>https://cs155.stanford.edu/papers/formatstring-1.2.pdf</a:t>
            </a:r>
            <a:endParaRPr lang="en-GB" sz="1600" dirty="0"/>
          </a:p>
          <a:p>
            <a:r>
              <a:rPr lang="en-GB" sz="1600">
                <a:hlinkClick r:id="rId5"/>
              </a:rPr>
              <a:t>https://www.checkpoint.com/cyber-hub/cyber-security/what-is-cyber-attack/what-is-a-buffer-overflow/#:~:text=A%20buffer%20overflow%20attack%20is,in%20other%20parts%20of%20memory</a:t>
            </a:r>
            <a:r>
              <a:rPr lang="en-GB" sz="1600"/>
              <a:t>.</a:t>
            </a:r>
          </a:p>
          <a:p>
            <a:endParaRPr lang="en-GB" sz="160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594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Trust Input</a:t>
            </a:r>
          </a:p>
          <a:p>
            <a:pPr lvl="1"/>
            <a:r>
              <a:rPr lang="en-US" dirty="0"/>
              <a:t>Always check buffer lengths</a:t>
            </a:r>
          </a:p>
          <a:p>
            <a:r>
              <a:rPr lang="en-US" dirty="0"/>
              <a:t>Prevent Errors</a:t>
            </a:r>
          </a:p>
          <a:p>
            <a:r>
              <a:rPr lang="en-US" dirty="0"/>
              <a:t>Fail Early And Openly</a:t>
            </a:r>
          </a:p>
          <a:p>
            <a:r>
              <a:rPr lang="en-US" dirty="0"/>
              <a:t>Document Assumptions</a:t>
            </a:r>
          </a:p>
          <a:p>
            <a:r>
              <a:rPr lang="en-US" dirty="0"/>
              <a:t>Prevention Over Documentation</a:t>
            </a:r>
          </a:p>
          <a:p>
            <a:r>
              <a:rPr lang="en-US" dirty="0"/>
              <a:t>Automate Everything</a:t>
            </a:r>
          </a:p>
          <a:p>
            <a:r>
              <a:rPr lang="en-US" dirty="0"/>
              <a:t>Simplify And Clarify</a:t>
            </a:r>
          </a:p>
          <a:p>
            <a:r>
              <a:rPr lang="en-US" dirty="0"/>
              <a:t>Question Authority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~ Learn C The Hard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0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never happens!</a:t>
            </a:r>
            <a:endParaRPr lang="en-GB" dirty="0"/>
          </a:p>
        </p:txBody>
      </p:sp>
      <p:pic>
        <p:nvPicPr>
          <p:cNvPr id="5122" name="Picture 2" descr="http://www.icanbarelydraw.com/comic/wp-content/uploads/2014/04/buffer-overflow-6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128682"/>
            <a:ext cx="9220200" cy="47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Analysis: </a:t>
            </a:r>
            <a:r>
              <a:rPr lang="en-GB" dirty="0" err="1"/>
              <a:t>analyzing</a:t>
            </a:r>
            <a:r>
              <a:rPr lang="en-GB" dirty="0"/>
              <a:t> programs without running them</a:t>
            </a:r>
          </a:p>
          <a:p>
            <a:r>
              <a:rPr lang="en-GB" dirty="0"/>
              <a:t>Meta-level compilation</a:t>
            </a:r>
          </a:p>
          <a:p>
            <a:pPr lvl="1"/>
            <a:r>
              <a:rPr lang="en-GB" dirty="0"/>
              <a:t>Find security, synchronization, and memory bugs</a:t>
            </a:r>
          </a:p>
          <a:p>
            <a:pPr lvl="1"/>
            <a:r>
              <a:rPr lang="en-GB" dirty="0"/>
              <a:t>Detect frequent code patterns/idioms and flag code anomalies that don’t fit</a:t>
            </a:r>
          </a:p>
          <a:p>
            <a:r>
              <a:rPr lang="en-GB" dirty="0"/>
              <a:t>Ex: </a:t>
            </a:r>
            <a:r>
              <a:rPr lang="en-GB" dirty="0" err="1"/>
              <a:t>Coverity</a:t>
            </a:r>
            <a:r>
              <a:rPr lang="en-GB" dirty="0"/>
              <a:t>, Fortify, Ounce Labs, </a:t>
            </a:r>
            <a:r>
              <a:rPr lang="en-GB" dirty="0" err="1"/>
              <a:t>Klockwork</a:t>
            </a:r>
            <a:endParaRPr lang="en-GB" dirty="0"/>
          </a:p>
          <a:p>
            <a:pPr lvl="1"/>
            <a:r>
              <a:rPr lang="en-GB" dirty="0" err="1"/>
              <a:t>Coverity</a:t>
            </a:r>
            <a:r>
              <a:rPr lang="en-GB" dirty="0"/>
              <a:t> found bugs in Linux device drivers</a:t>
            </a:r>
          </a:p>
          <a:p>
            <a:pPr lvl="1"/>
            <a:r>
              <a:rPr lang="en-GB" dirty="0"/>
              <a:t>Lots of tools to look for security bugs in Web code</a:t>
            </a:r>
          </a:p>
        </p:txBody>
      </p:sp>
    </p:spTree>
    <p:extLst>
      <p:ext uri="{BB962C8B-B14F-4D97-AF65-F5344CB8AC3E}">
        <p14:creationId xmlns:p14="http://schemas.microsoft.com/office/powerpoint/2010/main" val="3853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 most common security threat!</a:t>
            </a:r>
          </a:p>
          <a:p>
            <a:pPr lvl="1"/>
            <a:r>
              <a:rPr lang="en-US" dirty="0"/>
              <a:t>Used in many worms such as Morris Worm</a:t>
            </a:r>
          </a:p>
          <a:p>
            <a:pPr lvl="1"/>
            <a:r>
              <a:rPr lang="en-US" dirty="0"/>
              <a:t>Affects both stacks and heaps</a:t>
            </a:r>
          </a:p>
          <a:p>
            <a:r>
              <a:rPr lang="en-US" dirty="0"/>
              <a:t>Attacker can run desired code, hijack program execution and change its behavior</a:t>
            </a:r>
          </a:p>
          <a:p>
            <a:r>
              <a:rPr lang="en-US" dirty="0"/>
              <a:t>Prevent by bounds-checking all buffers</a:t>
            </a:r>
          </a:p>
          <a:p>
            <a:pPr lvl="1"/>
            <a:r>
              <a:rPr lang="en-US" dirty="0"/>
              <a:t>And/or use </a:t>
            </a:r>
            <a:r>
              <a:rPr lang="en-US" dirty="0" err="1"/>
              <a:t>StackGuard</a:t>
            </a:r>
            <a:r>
              <a:rPr lang="en-US" dirty="0"/>
              <a:t>, Static Analysis…</a:t>
            </a:r>
          </a:p>
          <a:p>
            <a:r>
              <a:rPr lang="en-US" dirty="0"/>
              <a:t>Type of Memory Corruption:</a:t>
            </a:r>
          </a:p>
          <a:p>
            <a:pPr lvl="1"/>
            <a:r>
              <a:rPr lang="en-US" dirty="0"/>
              <a:t>Format String Vulnerabilities, Integer Overflow, etc…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Further Reading</a:t>
            </a:r>
          </a:p>
          <a:p>
            <a:pPr lvl="1"/>
            <a:r>
              <a:rPr lang="en-US" dirty="0"/>
              <a:t>“Low-Level Software Security by Example” by </a:t>
            </a:r>
            <a:r>
              <a:rPr lang="en-US" dirty="0" err="1"/>
              <a:t>Ulfar</a:t>
            </a:r>
            <a:r>
              <a:rPr lang="en-US" dirty="0"/>
              <a:t> </a:t>
            </a:r>
            <a:r>
              <a:rPr lang="en-US" dirty="0" err="1"/>
              <a:t>Erlingsson</a:t>
            </a:r>
            <a:r>
              <a:rPr lang="en-US" dirty="0"/>
              <a:t>, Yves </a:t>
            </a:r>
            <a:r>
              <a:rPr lang="en-US" dirty="0" err="1"/>
              <a:t>Younan</a:t>
            </a:r>
            <a:r>
              <a:rPr lang="en-US" dirty="0"/>
              <a:t>, and Frank </a:t>
            </a:r>
            <a:r>
              <a:rPr lang="en-US" dirty="0" err="1"/>
              <a:t>Piessens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worry about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Symmetric Trust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057400"/>
            <a:ext cx="1428750" cy="1200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950432"/>
            <a:ext cx="1447240" cy="1215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9805" y="187273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Alice trusts </a:t>
            </a:r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8203" y="31242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69608" y="2375389"/>
            <a:ext cx="800100" cy="182880"/>
          </a:xfrm>
          <a:prstGeom prst="rightArrow">
            <a:avLst/>
          </a:prstGeom>
          <a:solidFill>
            <a:srgbClr val="C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3969608" y="2887876"/>
            <a:ext cx="800100" cy="182880"/>
          </a:xfrm>
          <a:prstGeom prst="rightArrow">
            <a:avLst/>
          </a:prstGeom>
          <a:solidFill>
            <a:srgbClr val="C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Security Services</a:t>
            </a:r>
          </a:p>
          <a:p>
            <a:r>
              <a:rPr lang="en-US" b="1" dirty="0"/>
              <a:t>Authentication</a:t>
            </a:r>
            <a:r>
              <a:rPr lang="en-US" dirty="0"/>
              <a:t> assure that the communicating entity is the one that it claims to be</a:t>
            </a:r>
          </a:p>
          <a:p>
            <a:r>
              <a:rPr lang="en-US" b="1" dirty="0"/>
              <a:t>Access Control</a:t>
            </a:r>
            <a:r>
              <a:rPr lang="en-US" dirty="0"/>
              <a:t> prevent unauthorized use of a resource</a:t>
            </a:r>
          </a:p>
          <a:p>
            <a:r>
              <a:rPr lang="en-US" b="1" dirty="0"/>
              <a:t>Data Confidentiality</a:t>
            </a:r>
            <a:r>
              <a:rPr lang="en-US" dirty="0"/>
              <a:t> protect data from unauthorized disclosure</a:t>
            </a:r>
          </a:p>
          <a:p>
            <a:r>
              <a:rPr lang="en-US" b="1" dirty="0"/>
              <a:t>Data Integrity</a:t>
            </a:r>
            <a:r>
              <a:rPr lang="en-US" dirty="0"/>
              <a:t> assure data received are exactly as sent by authorized entity</a:t>
            </a:r>
          </a:p>
          <a:p>
            <a:r>
              <a:rPr lang="en-US" b="1" dirty="0"/>
              <a:t>Nonrepudiation</a:t>
            </a:r>
            <a:r>
              <a:rPr lang="en-US" dirty="0"/>
              <a:t> protect against denial of one entity involved in communications of having participated in communications</a:t>
            </a:r>
          </a:p>
          <a:p>
            <a:r>
              <a:rPr lang="en-US" b="1" dirty="0"/>
              <a:t>Availability</a:t>
            </a:r>
            <a:r>
              <a:rPr lang="en-US" dirty="0"/>
              <a:t> system is accessible and usable on demand by authorized users according to intended goal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933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Alice</a:t>
            </a:r>
            <a:r>
              <a:rPr lang="en-US" dirty="0"/>
              <a:t> and </a:t>
            </a:r>
            <a:r>
              <a:rPr lang="en-US" b="1" u="sng" dirty="0"/>
              <a:t>Bob</a:t>
            </a:r>
            <a:r>
              <a:rPr lang="en-US" dirty="0"/>
              <a:t> are the two most famous persons in network security</a:t>
            </a:r>
          </a:p>
          <a:p>
            <a:r>
              <a:rPr lang="en-US" dirty="0"/>
              <a:t>They are used everywhere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Alice and Bob want to communicate “securely”</a:t>
            </a:r>
          </a:p>
          <a:p>
            <a:r>
              <a:rPr lang="en-US" dirty="0"/>
              <a:t>Trudy (intruder) may interrupt, intercept, modify, fabricate and so on, to disrupt their communications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7" y="2286000"/>
            <a:ext cx="892834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1" y="2286000"/>
            <a:ext cx="843197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28" y="2286000"/>
            <a:ext cx="699773" cy="27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Who might Alice and Bob be?</a:t>
            </a:r>
          </a:p>
          <a:p>
            <a:endParaRPr lang="en-US" dirty="0"/>
          </a:p>
          <a:p>
            <a:r>
              <a:rPr lang="en-US" dirty="0"/>
              <a:t>Well, real-life Alice(s) and Bob(s)!</a:t>
            </a:r>
          </a:p>
          <a:p>
            <a:r>
              <a:rPr lang="en-US" dirty="0"/>
              <a:t>Web browser/server for electronic transactions (e.g., on-line purchases)</a:t>
            </a:r>
          </a:p>
          <a:p>
            <a:r>
              <a:rPr lang="en-US" dirty="0"/>
              <a:t>On-line banking client/server</a:t>
            </a:r>
          </a:p>
          <a:p>
            <a:r>
              <a:rPr lang="en-US" dirty="0"/>
              <a:t>DNS servers</a:t>
            </a:r>
          </a:p>
          <a:p>
            <a:r>
              <a:rPr lang="en-US" dirty="0"/>
              <a:t>Routers exchanging routing table updates</a:t>
            </a:r>
          </a:p>
          <a:p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3259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Question: What could Trudy do in this case?</a:t>
            </a:r>
          </a:p>
          <a:p>
            <a:pPr marL="0" indent="0">
              <a:buNone/>
            </a:pPr>
            <a:r>
              <a:rPr lang="en-US" dirty="0"/>
              <a:t>Answer: Unfortunately, a lot!</a:t>
            </a:r>
          </a:p>
          <a:p>
            <a:endParaRPr lang="en-US" dirty="0"/>
          </a:p>
          <a:p>
            <a:r>
              <a:rPr lang="en-US" b="1" dirty="0"/>
              <a:t>Interruption</a:t>
            </a:r>
            <a:r>
              <a:rPr lang="en-US" dirty="0"/>
              <a:t>: Somehow disrupt the service being provided by the network to Alice and Bob</a:t>
            </a:r>
          </a:p>
          <a:p>
            <a:r>
              <a:rPr lang="en-US" b="1" dirty="0"/>
              <a:t>Interception</a:t>
            </a:r>
            <a:r>
              <a:rPr lang="en-US" dirty="0"/>
              <a:t>: Eavesdrop on communication meant to be private or confidential</a:t>
            </a:r>
          </a:p>
          <a:p>
            <a:r>
              <a:rPr lang="en-US" b="1" dirty="0"/>
              <a:t>Modification</a:t>
            </a:r>
            <a:r>
              <a:rPr lang="en-US" dirty="0"/>
              <a:t>: Tamper with information or network resources</a:t>
            </a:r>
          </a:p>
          <a:p>
            <a:r>
              <a:rPr lang="en-US" b="1" dirty="0"/>
              <a:t>Fabrication</a:t>
            </a:r>
            <a:r>
              <a:rPr lang="en-US" dirty="0"/>
              <a:t>: Counterfeit information or network resources or services are inserted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198964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How can we protect ourselves from these attacks?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Interruption attacks:</a:t>
            </a:r>
          </a:p>
          <a:p>
            <a:pPr lvl="1"/>
            <a:r>
              <a:rPr lang="en-US" dirty="0"/>
              <a:t>Firewalls, replication, backups, hardware appliances</a:t>
            </a:r>
          </a:p>
          <a:p>
            <a:r>
              <a:rPr lang="en-US" dirty="0"/>
              <a:t>Interception attacks:</a:t>
            </a:r>
          </a:p>
          <a:p>
            <a:pPr lvl="1"/>
            <a:r>
              <a:rPr lang="en-US" dirty="0"/>
              <a:t>Encryption, traffic padding</a:t>
            </a:r>
          </a:p>
          <a:p>
            <a:r>
              <a:rPr lang="en-US" dirty="0"/>
              <a:t>Modification attacks:</a:t>
            </a:r>
          </a:p>
          <a:p>
            <a:pPr lvl="1"/>
            <a:r>
              <a:rPr lang="en-US" dirty="0"/>
              <a:t>Encryption, traffic padding, backups, messaging techniques (checksums, sequence numbers, digests, authentication codes)</a:t>
            </a:r>
          </a:p>
          <a:p>
            <a:r>
              <a:rPr lang="en-US" dirty="0"/>
              <a:t>Fabrication attacks:</a:t>
            </a:r>
          </a:p>
          <a:p>
            <a:pPr lvl="1"/>
            <a:r>
              <a:rPr lang="en-US" dirty="0"/>
              <a:t>Authentication and authorization, firewalls,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0278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Security</a:t>
            </a:r>
            <a:r>
              <a:rPr lang="en-US" dirty="0"/>
              <a:t> is a policy, </a:t>
            </a:r>
            <a:r>
              <a:rPr lang="en-US" b="1" dirty="0"/>
              <a:t>Protection</a:t>
            </a:r>
            <a:r>
              <a:rPr lang="en-US" dirty="0"/>
              <a:t> is a mechanism</a:t>
            </a:r>
          </a:p>
          <a:p>
            <a:r>
              <a:rPr lang="en-US" dirty="0"/>
              <a:t>Protection mechanisms implement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Vulnerability</a:t>
            </a:r>
            <a:r>
              <a:rPr lang="en-US" dirty="0"/>
              <a:t> is a weakness that can allow an attacker to cause problems</a:t>
            </a:r>
          </a:p>
          <a:p>
            <a:r>
              <a:rPr lang="en-US" b="1" dirty="0"/>
              <a:t>Exploit</a:t>
            </a:r>
            <a:r>
              <a:rPr lang="en-US" dirty="0"/>
              <a:t> is an actual incident of taking advantage of a vulnerability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Virus</a:t>
            </a:r>
            <a:r>
              <a:rPr lang="en-US" dirty="0"/>
              <a:t> is a potentially damaging computer program (code), can spread and damage files. It attaches itself to programs, disks, or memory to propagate itself</a:t>
            </a:r>
          </a:p>
          <a:p>
            <a:r>
              <a:rPr lang="en-US" b="1" dirty="0"/>
              <a:t>Worm</a:t>
            </a:r>
            <a:r>
              <a:rPr lang="en-US" dirty="0"/>
              <a:t> copies itself repeatedly, using up resources and possibly shutting down computer or network</a:t>
            </a:r>
          </a:p>
          <a:p>
            <a:r>
              <a:rPr lang="en-US" b="1" dirty="0"/>
              <a:t>Trojan horse</a:t>
            </a:r>
            <a:r>
              <a:rPr lang="en-US" dirty="0"/>
              <a:t> hides within or looks like legitimate program until triggered, does not replicate itself on other computers</a:t>
            </a:r>
          </a:p>
          <a:p>
            <a:r>
              <a:rPr lang="en-US" b="1" dirty="0"/>
              <a:t>Spyware</a:t>
            </a:r>
            <a:r>
              <a:rPr lang="en-US" dirty="0"/>
              <a:t> is program placed on computer without user’s knowledge, collects personal information</a:t>
            </a:r>
          </a:p>
          <a:p>
            <a:r>
              <a:rPr lang="en-US" b="1" dirty="0"/>
              <a:t>Adware</a:t>
            </a:r>
            <a:r>
              <a:rPr lang="en-US" dirty="0"/>
              <a:t> is a program that displays online advertisements</a:t>
            </a:r>
          </a:p>
          <a:p>
            <a:r>
              <a:rPr lang="en-US" b="1" dirty="0"/>
              <a:t>Spam</a:t>
            </a:r>
            <a:r>
              <a:rPr lang="en-US" dirty="0"/>
              <a:t> is unsolicited e-mail message sent to many recipients</a:t>
            </a:r>
          </a:p>
        </p:txBody>
      </p:sp>
    </p:spTree>
    <p:extLst>
      <p:ext uri="{BB962C8B-B14F-4D97-AF65-F5344CB8AC3E}">
        <p14:creationId xmlns:p14="http://schemas.microsoft.com/office/powerpoint/2010/main" val="5155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Hoax </a:t>
            </a:r>
            <a:r>
              <a:rPr lang="en-US" dirty="0"/>
              <a:t>uses emotion to propagate, e.g., child's last wish</a:t>
            </a:r>
          </a:p>
          <a:p>
            <a:r>
              <a:rPr lang="en-US" b="1" dirty="0"/>
              <a:t>Trap door</a:t>
            </a:r>
            <a:r>
              <a:rPr lang="en-US" dirty="0"/>
              <a:t> is an undocumented entry point for debugging purposes</a:t>
            </a:r>
          </a:p>
          <a:p>
            <a:r>
              <a:rPr lang="en-US" b="1" dirty="0"/>
              <a:t>Logic bomb</a:t>
            </a:r>
            <a:r>
              <a:rPr lang="en-US" dirty="0"/>
              <a:t> are instructions that trigger on some event in the future</a:t>
            </a:r>
          </a:p>
          <a:p>
            <a:r>
              <a:rPr lang="en-US" b="1" dirty="0"/>
              <a:t>Zombie</a:t>
            </a:r>
            <a:r>
              <a:rPr lang="en-US" dirty="0"/>
              <a:t> are malicious instructions that can be triggered remotely</a:t>
            </a:r>
          </a:p>
          <a:p>
            <a:r>
              <a:rPr lang="en-US" b="1" dirty="0"/>
              <a:t>Phishing</a:t>
            </a:r>
            <a:r>
              <a:rPr lang="en-US" dirty="0"/>
              <a:t> is a scam in which a perpetrator sends an official looking e-mail that attempts to obtain your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04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THANKS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75863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worry about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Transitive Trust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828800"/>
            <a:ext cx="1428750" cy="1200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832322"/>
            <a:ext cx="1447240" cy="1215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6646" y="2693858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Alice trusts 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162" y="3368331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Bob trusts Carol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133" y="4953000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Carol trusts David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81" y="4003303"/>
            <a:ext cx="1447240" cy="12156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51073" y="2337434"/>
            <a:ext cx="800100" cy="182880"/>
          </a:xfrm>
          <a:prstGeom prst="rightArrow">
            <a:avLst/>
          </a:prstGeom>
          <a:solidFill>
            <a:srgbClr val="C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144551" y="3509989"/>
            <a:ext cx="603938" cy="137160"/>
          </a:xfrm>
          <a:prstGeom prst="rightArrow">
            <a:avLst/>
          </a:prstGeom>
          <a:solidFill>
            <a:srgbClr val="C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3906447" y="4644627"/>
            <a:ext cx="800100" cy="182880"/>
          </a:xfrm>
          <a:prstGeom prst="rightArrow">
            <a:avLst/>
          </a:prstGeom>
          <a:solidFill>
            <a:srgbClr val="C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1889965" y="3547403"/>
            <a:ext cx="603938" cy="137160"/>
          </a:xfrm>
          <a:prstGeom prst="rightArrow">
            <a:avLst/>
          </a:prstGeom>
          <a:solidFill>
            <a:srgbClr val="C6C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0300" y="336833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61" y="4003302"/>
            <a:ext cx="1447240" cy="12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Security vs Absolute Access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very important to understand that in security, one simply cannot say ``what's the best firewall?'‘</a:t>
            </a:r>
          </a:p>
          <a:p>
            <a:endParaRPr lang="en-US" dirty="0"/>
          </a:p>
          <a:p>
            <a:r>
              <a:rPr lang="en-US" dirty="0"/>
              <a:t>There are two extremes: </a:t>
            </a:r>
            <a:r>
              <a:rPr lang="en-US" u="sng" dirty="0"/>
              <a:t>absolute security</a:t>
            </a:r>
            <a:r>
              <a:rPr lang="en-US" dirty="0"/>
              <a:t> and </a:t>
            </a:r>
            <a:r>
              <a:rPr lang="en-US" u="sng" dirty="0"/>
              <a:t>absolute access</a:t>
            </a:r>
          </a:p>
          <a:p>
            <a:endParaRPr lang="en-US" dirty="0"/>
          </a:p>
          <a:p>
            <a:r>
              <a:rPr lang="en-US" dirty="0"/>
              <a:t>The closest we can get to an </a:t>
            </a:r>
            <a:r>
              <a:rPr lang="en-US" u="sng" dirty="0"/>
              <a:t>absolutely secure</a:t>
            </a:r>
            <a:r>
              <a:rPr lang="en-US" dirty="0"/>
              <a:t> machine is one unplugged from the network, powered off, locked in a safe</a:t>
            </a:r>
          </a:p>
          <a:p>
            <a:r>
              <a:rPr lang="en-US" dirty="0"/>
              <a:t>Unfortunately, it isn't useful in this state</a:t>
            </a:r>
          </a:p>
        </p:txBody>
      </p:sp>
    </p:spTree>
    <p:extLst>
      <p:ext uri="{BB962C8B-B14F-4D97-AF65-F5344CB8AC3E}">
        <p14:creationId xmlns:p14="http://schemas.microsoft.com/office/powerpoint/2010/main" val="17971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Security vs Absolute Access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machine with </a:t>
            </a:r>
            <a:r>
              <a:rPr lang="en-US" u="sng" dirty="0"/>
              <a:t>absolute access</a:t>
            </a:r>
            <a:r>
              <a:rPr lang="en-US" dirty="0"/>
              <a:t> is extremely convenient to use: it's simply there, and will do whatever you tell it, without questions, authorization, passwords, or any other mechanism</a:t>
            </a:r>
          </a:p>
          <a:p>
            <a:r>
              <a:rPr lang="en-US" dirty="0"/>
              <a:t>Unfortunately, this isn't practical, either</a:t>
            </a:r>
          </a:p>
          <a:p>
            <a:endParaRPr lang="en-US" dirty="0"/>
          </a:p>
          <a:p>
            <a:r>
              <a:rPr lang="en-US" dirty="0"/>
              <a:t>The internet is a bad neighborhood now, and it isn't long before some bonehead will tell the computer to do something like self-destruct, after which, it isn't useful to you</a:t>
            </a:r>
          </a:p>
        </p:txBody>
      </p:sp>
    </p:spTree>
    <p:extLst>
      <p:ext uri="{BB962C8B-B14F-4D97-AF65-F5344CB8AC3E}">
        <p14:creationId xmlns:p14="http://schemas.microsoft.com/office/powerpoint/2010/main" val="20366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– First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thus depends on </a:t>
            </a:r>
            <a:r>
              <a:rPr lang="en-US" u="sng" dirty="0"/>
              <a:t>the policies we define and the decisions we take</a:t>
            </a:r>
          </a:p>
          <a:p>
            <a:endParaRPr lang="en-US" dirty="0"/>
          </a:p>
          <a:p>
            <a:r>
              <a:rPr lang="en-US" dirty="0"/>
              <a:t>This is no different from our daily lives</a:t>
            </a:r>
          </a:p>
          <a:p>
            <a:r>
              <a:rPr lang="en-US" dirty="0"/>
              <a:t>We constantly make decisions about what risks we're willing to accept</a:t>
            </a:r>
          </a:p>
          <a:p>
            <a:endParaRPr lang="en-US" dirty="0"/>
          </a:p>
          <a:p>
            <a:r>
              <a:rPr lang="en-US" dirty="0"/>
              <a:t>When we get in a car and drive to work, there's a certain risk that we're taking</a:t>
            </a:r>
          </a:p>
          <a:p>
            <a:r>
              <a:rPr lang="en-US" dirty="0"/>
              <a:t>It's possible that something completely out of control will cause us to become part of an accident on the highway</a:t>
            </a:r>
          </a:p>
          <a:p>
            <a:r>
              <a:rPr lang="en-US" dirty="0"/>
              <a:t>When we get on an airplane, we're accepting the level of risk involved as the price of convenience</a:t>
            </a:r>
          </a:p>
        </p:txBody>
      </p:sp>
    </p:spTree>
    <p:extLst>
      <p:ext uri="{BB962C8B-B14F-4D97-AF65-F5344CB8AC3E}">
        <p14:creationId xmlns:p14="http://schemas.microsoft.com/office/powerpoint/2010/main" val="27340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– First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we have a mental picture of what an acceptable risk is, and won't go beyond that in most circumstances</a:t>
            </a:r>
          </a:p>
          <a:p>
            <a:endParaRPr lang="en-US" dirty="0"/>
          </a:p>
          <a:p>
            <a:r>
              <a:rPr lang="en-US" dirty="0"/>
              <a:t>If I happen to be upstairs at home, and want to leave for work, I'm not going to jump out the window</a:t>
            </a:r>
          </a:p>
          <a:p>
            <a:pPr lvl="1"/>
            <a:r>
              <a:rPr lang="en-US" dirty="0"/>
              <a:t>Yes, it would be more convenient, but the risk of injury outweighs the advantage of convenience</a:t>
            </a:r>
          </a:p>
        </p:txBody>
      </p:sp>
    </p:spTree>
    <p:extLst>
      <p:ext uri="{BB962C8B-B14F-4D97-AF65-F5344CB8AC3E}">
        <p14:creationId xmlns:p14="http://schemas.microsoft.com/office/powerpoint/2010/main" val="36640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2429</Words>
  <Application>Microsoft Office PowerPoint</Application>
  <PresentationFormat>On-screen Show (4:3)</PresentationFormat>
  <Paragraphs>318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Georgia</vt:lpstr>
      <vt:lpstr>Segoe UI</vt:lpstr>
      <vt:lpstr>Wingdings</vt:lpstr>
      <vt:lpstr>Office Theme</vt:lpstr>
      <vt:lpstr>Training</vt:lpstr>
      <vt:lpstr>CSC432 – Information Security </vt:lpstr>
      <vt:lpstr>Basic Concepts</vt:lpstr>
      <vt:lpstr>Something to worry about</vt:lpstr>
      <vt:lpstr>Something to worry about</vt:lpstr>
      <vt:lpstr>Something to worry about</vt:lpstr>
      <vt:lpstr>Absolute Security vs Absolute Access</vt:lpstr>
      <vt:lpstr>Absolute Security vs Absolute Access</vt:lpstr>
      <vt:lpstr>Network Security – First Concepts</vt:lpstr>
      <vt:lpstr>Network Security – First Concepts</vt:lpstr>
      <vt:lpstr>Network Security – First Concepts</vt:lpstr>
      <vt:lpstr>Cost benefit analysis</vt:lpstr>
      <vt:lpstr>Some Rational Thinking !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Some additional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Types of Attacks</vt:lpstr>
      <vt:lpstr>Anatomy of a Buffer Overflow</vt:lpstr>
      <vt:lpstr>An Example</vt:lpstr>
      <vt:lpstr>PowerPoint Presentation</vt:lpstr>
      <vt:lpstr>Solution: Defensive Programming</vt:lpstr>
      <vt:lpstr>This never happens!</vt:lpstr>
      <vt:lpstr>Static Analysis Tools</vt:lpstr>
      <vt:lpstr>Summary of Buffer overflow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Key Security Concepts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CSC332 – Data Security  and Encryption</dc:title>
  <dc:creator>Dr. Ahmad</dc:creator>
  <cp:lastModifiedBy>Dr. Muhammad Tayyab Chaudhry</cp:lastModifiedBy>
  <cp:revision>91</cp:revision>
  <dcterms:created xsi:type="dcterms:W3CDTF">2006-08-16T00:00:00Z</dcterms:created>
  <dcterms:modified xsi:type="dcterms:W3CDTF">2023-02-22T20:52:22Z</dcterms:modified>
</cp:coreProperties>
</file>