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00" autoAdjust="0"/>
  </p:normalViewPr>
  <p:slideViewPr>
    <p:cSldViewPr>
      <p:cViewPr varScale="1">
        <p:scale>
          <a:sx n="63" d="100"/>
          <a:sy n="63" d="100"/>
        </p:scale>
        <p:origin x="-15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1C414-CC34-4247-8138-7C9E9FA096C1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59E34-C0FE-4B11-AB3C-412C636C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0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26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Microsoft </a:t>
            </a:r>
            <a:r>
              <a:rPr lang="en-US" b="1" dirty="0" smtClean="0">
                <a:solidFill>
                  <a:prstClr val="black"/>
                </a:solidFill>
              </a:rPr>
              <a:t>Engineering Excellence</a:t>
            </a: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450850"/>
            <a:ext cx="6096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100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1" y="2286002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1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556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>
            <a:normAutofit/>
          </a:bodyPr>
          <a:lstStyle>
            <a:lvl1pPr algn="ctr">
              <a:defRPr sz="3600" b="1" cap="small" baseline="0">
                <a:solidFill>
                  <a:srgbClr val="0AA1C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800600" y="959825"/>
            <a:ext cx="3505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Module # 3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590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2402"/>
            <a:ext cx="8382000" cy="864207"/>
          </a:xfrm>
          <a:noFill/>
        </p:spPr>
        <p:txBody>
          <a:bodyPr lIns="182880" anchor="ctr" anchorCtr="0">
            <a:normAutofit/>
          </a:bodyPr>
          <a:lstStyle>
            <a:lvl1pPr algn="l">
              <a:defRPr lang="en-US" sz="3600" b="1" dirty="0">
                <a:solidFill>
                  <a:srgbClr val="0AA1C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69009"/>
            <a:ext cx="8382000" cy="5536592"/>
          </a:xfrm>
        </p:spPr>
        <p:txBody>
          <a:bodyPr tIns="91440" rIns="365760" bIns="91440">
            <a:normAutofit/>
          </a:bodyPr>
          <a:lstStyle>
            <a:lvl1pPr marL="457200" indent="-457200" algn="just">
              <a:buFont typeface="Wingdings" panose="05000000000000000000" pitchFamily="2" charset="2"/>
              <a:buChar char="q"/>
              <a:defRPr sz="2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6450" indent="-349250" algn="just">
              <a:buFont typeface="Wingdings" panose="05000000000000000000" pitchFamily="2" charset="2"/>
              <a:buChar char="q"/>
              <a:defRPr sz="20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1263650" indent="-349250" algn="just">
              <a:buFont typeface="Wingdings" panose="05000000000000000000" pitchFamily="2" charset="2"/>
              <a:buChar char="q"/>
              <a:defRPr sz="18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720850" indent="-349250" algn="just">
              <a:buFont typeface="Wingdings" panose="05000000000000000000" pitchFamily="2" charset="2"/>
              <a:buChar char="q"/>
              <a:defRPr sz="16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just">
              <a:buFont typeface="Wingdings" panose="05000000000000000000" pitchFamily="2" charset="2"/>
              <a:buChar char="q"/>
              <a:defRPr sz="1400">
                <a:solidFill>
                  <a:srgbClr val="0070C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48640" y="990600"/>
            <a:ext cx="7680960" cy="0"/>
          </a:xfrm>
          <a:prstGeom prst="line">
            <a:avLst/>
          </a:prstGeom>
          <a:ln w="69850">
            <a:solidFill>
              <a:srgbClr val="0AA1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0"/>
            <a:ext cx="144984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640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43479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597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272694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602409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40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934511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143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864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2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2"/>
            <a:ext cx="2895600" cy="365125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2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4778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32292" y="1969862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465F4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57150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251"/>
            <a:ext cx="2457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713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4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2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399" y="-109183"/>
            <a:ext cx="818707" cy="70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4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000502" y="1828800"/>
            <a:ext cx="4025601" cy="762000"/>
          </a:xfrm>
        </p:spPr>
        <p:txBody>
          <a:bodyPr>
            <a:normAutofit fontScale="90000"/>
          </a:bodyPr>
          <a:lstStyle/>
          <a:p>
            <a:r>
              <a:rPr lang="en-US" sz="400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CSC432 </a:t>
            </a:r>
            <a:r>
              <a:rPr lang="en-US" sz="4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information Security </a:t>
            </a:r>
            <a:endParaRPr lang="en-US" sz="4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715001" y="4419600"/>
            <a:ext cx="2836446" cy="533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n-lt"/>
              </a:rPr>
              <a:t>Dr. Adnan Ahmad</a:t>
            </a:r>
            <a:endParaRPr lang="en-US" sz="2400" b="1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457" y="1500195"/>
            <a:ext cx="1607344" cy="1419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957" y="304803"/>
            <a:ext cx="1607344" cy="14192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342162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43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092 C 0.04036 -0.00092 0.40469 -0.00185 0.52695 -0.00254 C 0.64909 -0.00301 0.79466 0.00232 0.73294 -0.00509 C 0.67591 -0.03379 0.74687 0.03912 0.74687 -0.00023 " pathEditMode="relative" rAng="0" ptsTypes="AAAA">
                                      <p:cBhvr>
                                        <p:cTn id="1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83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on password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Dictionary attack</a:t>
            </a:r>
          </a:p>
          <a:p>
            <a:pPr lvl="1"/>
            <a:r>
              <a:rPr lang="en-US" dirty="0" smtClean="0"/>
              <a:t>Guessing of password by repeated trial and error.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26 combination ?</a:t>
            </a:r>
          </a:p>
          <a:p>
            <a:pPr lvl="2"/>
            <a:r>
              <a:rPr lang="en-US" dirty="0" smtClean="0"/>
              <a:t>26</a:t>
            </a:r>
            <a:r>
              <a:rPr lang="en-US" baseline="30000" dirty="0" smtClean="0"/>
              <a:t>length</a:t>
            </a:r>
          </a:p>
          <a:p>
            <a:r>
              <a:rPr lang="en-US" dirty="0" smtClean="0"/>
              <a:t>Counter Guessing</a:t>
            </a:r>
          </a:p>
          <a:p>
            <a:pPr lvl="1"/>
            <a:r>
              <a:rPr lang="en-US" dirty="0" smtClean="0"/>
              <a:t>Proactive password checker</a:t>
            </a:r>
          </a:p>
          <a:p>
            <a:pPr lvl="2"/>
            <a:r>
              <a:rPr lang="en-US" dirty="0" smtClean="0"/>
              <a:t>Rejects easy passwords</a:t>
            </a:r>
          </a:p>
          <a:p>
            <a:pPr lvl="2"/>
            <a:r>
              <a:rPr lang="en-US" dirty="0" smtClean="0"/>
              <a:t>Rejects re-used passwords</a:t>
            </a:r>
          </a:p>
          <a:p>
            <a:pPr lvl="2"/>
            <a:r>
              <a:rPr lang="en-US" dirty="0" smtClean="0"/>
              <a:t>Implements password aging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Passwords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1" u="sng" dirty="0" smtClean="0"/>
          </a:p>
          <a:p>
            <a:endParaRPr lang="en-US" b="1" u="sng" dirty="0"/>
          </a:p>
          <a:p>
            <a:r>
              <a:rPr lang="en-US" b="1" u="sng" dirty="0"/>
              <a:t>The best way to explain how to choose a good password is to explain how they're </a:t>
            </a:r>
            <a:r>
              <a:rPr lang="en-US" b="1" u="sng" dirty="0" smtClean="0"/>
              <a:t>broken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7084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Passwords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Generally</a:t>
            </a:r>
            <a:r>
              <a:rPr lang="en-US" dirty="0"/>
              <a:t>, the attacks on passwords are based on a model known as an offline password-guessing </a:t>
            </a:r>
            <a:r>
              <a:rPr lang="en-US" dirty="0" smtClean="0"/>
              <a:t>attack</a:t>
            </a:r>
          </a:p>
          <a:p>
            <a:r>
              <a:rPr lang="en-US" dirty="0" smtClean="0"/>
              <a:t>The </a:t>
            </a:r>
            <a:r>
              <a:rPr lang="en-US" dirty="0"/>
              <a:t>attacker gets a file of encrypted </a:t>
            </a:r>
            <a:r>
              <a:rPr lang="en-US" dirty="0" smtClean="0"/>
              <a:t>passwords</a:t>
            </a:r>
          </a:p>
          <a:p>
            <a:r>
              <a:rPr lang="en-US" dirty="0" smtClean="0"/>
              <a:t>Turn </a:t>
            </a:r>
            <a:r>
              <a:rPr lang="en-US" dirty="0"/>
              <a:t>that encrypted file into unencrypted passwords, by guessing passwords, and then seeing if they're correct</a:t>
            </a:r>
          </a:p>
          <a:p>
            <a:r>
              <a:rPr lang="en-US" dirty="0"/>
              <a:t>Yes, there are ways to foil this attack, and that's why we can still have four-digit PINs on ATM cards, but it's the correct model for breaking </a:t>
            </a:r>
            <a:r>
              <a:rPr lang="en-US" dirty="0" smtClean="0"/>
              <a:t>passwords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There are commercial programs </a:t>
            </a:r>
            <a:r>
              <a:rPr lang="en-US" dirty="0" smtClean="0"/>
              <a:t>(</a:t>
            </a:r>
            <a:r>
              <a:rPr lang="en-US" dirty="0"/>
              <a:t>hacker tools</a:t>
            </a:r>
            <a:r>
              <a:rPr lang="en-US" dirty="0" smtClean="0"/>
              <a:t>) that </a:t>
            </a:r>
            <a:r>
              <a:rPr lang="en-US" dirty="0"/>
              <a:t>do password </a:t>
            </a:r>
            <a:r>
              <a:rPr lang="en-US" dirty="0" smtClean="0"/>
              <a:t>cracking, and </a:t>
            </a:r>
            <a:r>
              <a:rPr lang="en-US" dirty="0"/>
              <a:t>they're really </a:t>
            </a:r>
            <a:r>
              <a:rPr lang="en-US" dirty="0" smtClean="0"/>
              <a:t>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Passwords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efficiency of password cracking depends on two largely independent things: </a:t>
            </a:r>
            <a:r>
              <a:rPr lang="en-US" u="sng" dirty="0"/>
              <a:t>power and </a:t>
            </a:r>
            <a:r>
              <a:rPr lang="en-US" u="sng" dirty="0" smtClean="0"/>
              <a:t>efficiency</a:t>
            </a:r>
            <a:endParaRPr lang="en-US" u="sng" dirty="0"/>
          </a:p>
          <a:p>
            <a:endParaRPr lang="en-US" dirty="0"/>
          </a:p>
          <a:p>
            <a:r>
              <a:rPr lang="en-US" dirty="0"/>
              <a:t>Power </a:t>
            </a:r>
            <a:r>
              <a:rPr lang="en-US" dirty="0" smtClean="0"/>
              <a:t>(computing power) means powerful computers, test </a:t>
            </a:r>
            <a:r>
              <a:rPr lang="en-US" dirty="0"/>
              <a:t>more passwords per </a:t>
            </a:r>
            <a:r>
              <a:rPr lang="en-US" dirty="0" smtClean="0"/>
              <a:t>second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program advertises eight million per </a:t>
            </a:r>
            <a:r>
              <a:rPr lang="en-US" dirty="0" smtClean="0"/>
              <a:t>second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Efficiency, on the other hand, is </a:t>
            </a:r>
            <a:r>
              <a:rPr lang="en-US" dirty="0"/>
              <a:t>the ability to guess passwords </a:t>
            </a:r>
            <a:r>
              <a:rPr lang="en-US" dirty="0" smtClean="0"/>
              <a:t>cleverly</a:t>
            </a:r>
          </a:p>
          <a:p>
            <a:pPr lvl="1"/>
            <a:r>
              <a:rPr lang="en-US" dirty="0" smtClean="0"/>
              <a:t>Try </a:t>
            </a:r>
            <a:r>
              <a:rPr lang="en-US" dirty="0"/>
              <a:t>the most common passwords first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doesn't make sense to run through every eight-letter combination </a:t>
            </a:r>
            <a:r>
              <a:rPr lang="en-US" dirty="0" smtClean="0"/>
              <a:t>(</a:t>
            </a:r>
            <a:r>
              <a:rPr lang="en-US" dirty="0"/>
              <a:t>200 billion possible passwords</a:t>
            </a:r>
            <a:r>
              <a:rPr lang="en-US" dirty="0" smtClean="0"/>
              <a:t>) from </a:t>
            </a:r>
            <a:r>
              <a:rPr lang="en-US" dirty="0"/>
              <a:t>"</a:t>
            </a:r>
            <a:r>
              <a:rPr lang="en-US" dirty="0" err="1"/>
              <a:t>aaaaaaaa</a:t>
            </a:r>
            <a:r>
              <a:rPr lang="en-US" dirty="0"/>
              <a:t>" to "</a:t>
            </a:r>
            <a:r>
              <a:rPr lang="en-US" dirty="0" err="1" smtClean="0"/>
              <a:t>zzzzzzzz</a:t>
            </a:r>
            <a:r>
              <a:rPr lang="en-US" dirty="0" smtClean="0"/>
              <a:t>“, </a:t>
            </a:r>
            <a:r>
              <a:rPr lang="en-US" dirty="0"/>
              <a:t>in </a:t>
            </a:r>
            <a:r>
              <a:rPr lang="en-US" dirty="0" smtClean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52307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Passwords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Typically passwords </a:t>
            </a:r>
            <a:r>
              <a:rPr lang="en-US" dirty="0"/>
              <a:t>consists of a </a:t>
            </a:r>
            <a:r>
              <a:rPr lang="en-US" u="sng" dirty="0"/>
              <a:t>root plus an </a:t>
            </a:r>
            <a:r>
              <a:rPr lang="en-US" u="sng" dirty="0" smtClean="0"/>
              <a:t>appendage</a:t>
            </a:r>
          </a:p>
          <a:p>
            <a:r>
              <a:rPr lang="en-US" dirty="0" smtClean="0"/>
              <a:t>Root not </a:t>
            </a:r>
            <a:r>
              <a:rPr lang="en-US" dirty="0"/>
              <a:t>necessarily a dictionary word, but </a:t>
            </a:r>
            <a:r>
              <a:rPr lang="en-US" dirty="0" smtClean="0"/>
              <a:t>usually </a:t>
            </a:r>
            <a:r>
              <a:rPr lang="en-US" dirty="0"/>
              <a:t>something </a:t>
            </a:r>
            <a:r>
              <a:rPr lang="en-US" dirty="0" smtClean="0"/>
              <a:t>pronounceable</a:t>
            </a:r>
          </a:p>
          <a:p>
            <a:r>
              <a:rPr lang="en-US" dirty="0" smtClean="0"/>
              <a:t>An </a:t>
            </a:r>
            <a:r>
              <a:rPr lang="en-US" dirty="0"/>
              <a:t>appendage is either a suffix (90% of the time) or a prefix (10% of the </a:t>
            </a:r>
            <a:r>
              <a:rPr lang="en-US" dirty="0" smtClean="0"/>
              <a:t>time)</a:t>
            </a:r>
          </a:p>
          <a:p>
            <a:endParaRPr lang="en-US" dirty="0" smtClean="0"/>
          </a:p>
          <a:p>
            <a:r>
              <a:rPr lang="en-US" dirty="0" smtClean="0"/>
              <a:t>Examples of root, "</a:t>
            </a:r>
            <a:r>
              <a:rPr lang="en-US" dirty="0" err="1" smtClean="0"/>
              <a:t>letmein</a:t>
            </a:r>
            <a:r>
              <a:rPr lang="en-US" dirty="0" smtClean="0"/>
              <a:t>" </a:t>
            </a:r>
            <a:r>
              <a:rPr lang="en-US" dirty="0"/>
              <a:t>"</a:t>
            </a:r>
            <a:r>
              <a:rPr lang="en-US" dirty="0" smtClean="0"/>
              <a:t>temp" </a:t>
            </a:r>
            <a:r>
              <a:rPr lang="en-US" dirty="0"/>
              <a:t>"</a:t>
            </a:r>
            <a:r>
              <a:rPr lang="en-US" dirty="0" smtClean="0"/>
              <a:t>123456“</a:t>
            </a:r>
          </a:p>
          <a:p>
            <a:r>
              <a:rPr lang="en-US" dirty="0" smtClean="0"/>
              <a:t>Examples of suffix appendages, </a:t>
            </a:r>
            <a:r>
              <a:rPr lang="en-US" dirty="0"/>
              <a:t>"</a:t>
            </a:r>
            <a:r>
              <a:rPr lang="en-US" dirty="0" smtClean="0"/>
              <a:t>1" </a:t>
            </a:r>
            <a:r>
              <a:rPr lang="en-US" dirty="0"/>
              <a:t>"</a:t>
            </a:r>
            <a:r>
              <a:rPr lang="en-US" dirty="0" smtClean="0"/>
              <a:t>4u" “2014" “007" "!"</a:t>
            </a:r>
          </a:p>
        </p:txBody>
      </p:sp>
    </p:spTree>
    <p:extLst>
      <p:ext uri="{BB962C8B-B14F-4D97-AF65-F5344CB8AC3E}">
        <p14:creationId xmlns:p14="http://schemas.microsoft.com/office/powerpoint/2010/main" val="133465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Passwords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Password cracking programs use </a:t>
            </a:r>
            <a:r>
              <a:rPr lang="en-US" dirty="0"/>
              <a:t>different </a:t>
            </a:r>
            <a:r>
              <a:rPr lang="en-US" dirty="0" smtClean="0"/>
              <a:t>dictionaries</a:t>
            </a:r>
          </a:p>
          <a:p>
            <a:pPr lvl="1"/>
            <a:r>
              <a:rPr lang="en-US" dirty="0" smtClean="0"/>
              <a:t>English </a:t>
            </a:r>
            <a:r>
              <a:rPr lang="en-US" dirty="0"/>
              <a:t>words, names, foreign words, phonetic patterns and so on for </a:t>
            </a:r>
            <a:r>
              <a:rPr lang="en-US" dirty="0" smtClean="0"/>
              <a:t>roots</a:t>
            </a:r>
          </a:p>
          <a:p>
            <a:pPr lvl="1"/>
            <a:r>
              <a:rPr lang="en-US" dirty="0" smtClean="0"/>
              <a:t>Two </a:t>
            </a:r>
            <a:r>
              <a:rPr lang="en-US" dirty="0"/>
              <a:t>digits, dates</a:t>
            </a:r>
            <a:r>
              <a:rPr lang="en-US" dirty="0" smtClean="0"/>
              <a:t>, postal codes, </a:t>
            </a:r>
            <a:r>
              <a:rPr lang="en-US" dirty="0"/>
              <a:t>single symbols and so on for </a:t>
            </a:r>
            <a:r>
              <a:rPr lang="en-US" dirty="0" smtClean="0"/>
              <a:t>appendages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run the dictionaries with various capitalizations and common substitutions: "$" for "s", "@" for "a," "1" </a:t>
            </a:r>
            <a:r>
              <a:rPr lang="en-US" dirty="0" smtClean="0"/>
              <a:t>for </a:t>
            </a:r>
            <a:r>
              <a:rPr lang="en-US" dirty="0"/>
              <a:t>"l" and so </a:t>
            </a:r>
            <a:r>
              <a:rPr lang="en-US" dirty="0" smtClean="0"/>
              <a:t>on</a:t>
            </a:r>
          </a:p>
          <a:p>
            <a:endParaRPr lang="en-US" dirty="0" smtClean="0"/>
          </a:p>
          <a:p>
            <a:r>
              <a:rPr lang="en-US" dirty="0" smtClean="0"/>
              <a:t>Modern </a:t>
            </a:r>
            <a:r>
              <a:rPr lang="en-US" dirty="0"/>
              <a:t>password crackers combine different words from their dictionaries</a:t>
            </a:r>
          </a:p>
          <a:p>
            <a:pPr lvl="1"/>
            <a:r>
              <a:rPr lang="en-US" dirty="0"/>
              <a:t>They can be fed with any personal information about the password creator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can test names and addresses from the address book, meaningful dates, and any other personal information</a:t>
            </a:r>
          </a:p>
          <a:p>
            <a:pPr lvl="1"/>
            <a:r>
              <a:rPr lang="en-US" dirty="0"/>
              <a:t>If you ever saved an e-mail with your password, or kept it in an obscure file somewhere, or if your program ever stored it in memory, </a:t>
            </a:r>
            <a:r>
              <a:rPr lang="en-US" dirty="0" smtClean="0"/>
              <a:t>they can </a:t>
            </a:r>
            <a:r>
              <a:rPr lang="en-US" dirty="0"/>
              <a:t>grab it</a:t>
            </a:r>
          </a:p>
        </p:txBody>
      </p:sp>
    </p:spTree>
    <p:extLst>
      <p:ext uri="{BB962C8B-B14F-4D97-AF65-F5344CB8AC3E}">
        <p14:creationId xmlns:p14="http://schemas.microsoft.com/office/powerpoint/2010/main" val="180437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Passwords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are schemes </a:t>
            </a:r>
            <a:r>
              <a:rPr lang="en-US" dirty="0"/>
              <a:t>for generating </a:t>
            </a:r>
            <a:r>
              <a:rPr lang="en-US" dirty="0" smtClean="0"/>
              <a:t>passwords, e.g. </a:t>
            </a:r>
            <a:r>
              <a:rPr lang="en-US" dirty="0"/>
              <a:t>string together individual words like "</a:t>
            </a:r>
            <a:r>
              <a:rPr lang="en-US" dirty="0" err="1" smtClean="0"/>
              <a:t>correcthorsebatterystaple</a:t>
            </a:r>
            <a:r>
              <a:rPr lang="en-US" dirty="0" smtClean="0"/>
              <a:t>“</a:t>
            </a:r>
          </a:p>
          <a:p>
            <a:r>
              <a:rPr lang="en-US" dirty="0" smtClean="0"/>
              <a:t>No </a:t>
            </a:r>
            <a:r>
              <a:rPr lang="en-US" dirty="0"/>
              <a:t>longer good </a:t>
            </a:r>
            <a:r>
              <a:rPr lang="en-US" dirty="0" smtClean="0"/>
              <a:t>practice (password </a:t>
            </a:r>
            <a:r>
              <a:rPr lang="en-US" dirty="0"/>
              <a:t>crackers are on to this </a:t>
            </a:r>
            <a:r>
              <a:rPr lang="en-US" dirty="0" smtClean="0"/>
              <a:t>trick)</a:t>
            </a:r>
          </a:p>
          <a:p>
            <a:endParaRPr lang="en-US" dirty="0"/>
          </a:p>
          <a:p>
            <a:r>
              <a:rPr lang="en-US" dirty="0"/>
              <a:t>Last year, </a:t>
            </a:r>
            <a:r>
              <a:rPr lang="en-US" dirty="0" err="1"/>
              <a:t>Ars</a:t>
            </a:r>
            <a:r>
              <a:rPr lang="en-US" dirty="0"/>
              <a:t> </a:t>
            </a:r>
            <a:r>
              <a:rPr lang="en-US" dirty="0" err="1"/>
              <a:t>Technica</a:t>
            </a:r>
            <a:r>
              <a:rPr lang="en-US" dirty="0"/>
              <a:t> gave three experts a 16,000-entry encrypted password file, and asked them to break as many as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The </a:t>
            </a:r>
            <a:r>
              <a:rPr lang="en-US" dirty="0"/>
              <a:t>winner got 90% of them, the loser 62</a:t>
            </a:r>
            <a:r>
              <a:rPr lang="en-US" dirty="0" smtClean="0"/>
              <a:t>%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the same sort of thing we saw in 2012, 2007, and </a:t>
            </a:r>
            <a:r>
              <a:rPr lang="en-US" dirty="0" smtClean="0"/>
              <a:t>earlier</a:t>
            </a:r>
          </a:p>
          <a:p>
            <a:r>
              <a:rPr lang="en-US" dirty="0" smtClean="0"/>
              <a:t>If </a:t>
            </a:r>
            <a:r>
              <a:rPr lang="en-US" dirty="0"/>
              <a:t>there's any new news, it's that this kind of thing is getting easier faster than people </a:t>
            </a:r>
            <a:r>
              <a:rPr lang="en-US" dirty="0" smtClean="0"/>
              <a:t>think</a:t>
            </a:r>
            <a:endParaRPr lang="en-US" dirty="0"/>
          </a:p>
          <a:p>
            <a:r>
              <a:rPr lang="en-US" b="1" u="sng" dirty="0" smtClean="0">
                <a:solidFill>
                  <a:srgbClr val="FF0000"/>
                </a:solidFill>
              </a:rPr>
              <a:t>Pretty </a:t>
            </a:r>
            <a:r>
              <a:rPr lang="en-US" b="1" u="sng" dirty="0">
                <a:solidFill>
                  <a:srgbClr val="FF0000"/>
                </a:solidFill>
              </a:rPr>
              <a:t>much anything that can be remembered can be </a:t>
            </a:r>
            <a:r>
              <a:rPr lang="en-US" b="1" u="sng" dirty="0" smtClean="0">
                <a:solidFill>
                  <a:srgbClr val="FF0000"/>
                </a:solidFill>
              </a:rPr>
              <a:t>cracked</a:t>
            </a:r>
            <a:endParaRPr lang="en-US" b="1" u="sng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Passwords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So, what’s the solution, how to create a strong (secure) password? </a:t>
            </a:r>
          </a:p>
          <a:p>
            <a:r>
              <a:rPr lang="en-US" b="1" u="sng" dirty="0" smtClean="0"/>
              <a:t>Define your own scheme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“So </a:t>
            </a:r>
            <a:r>
              <a:rPr lang="en-US" dirty="0"/>
              <a:t>if you want your password to be hard to guess, you should choose something that this process will miss. My advice is to take a sentence and turn it into a password. Something like "This little piggy went to market" might become "tlpWENT2m". That nine-character password won't be in anyone's dictionary. Of course, don't use this one, because I've written about it. Choose your own </a:t>
            </a:r>
            <a:r>
              <a:rPr lang="en-US" dirty="0" smtClean="0"/>
              <a:t>sentence, ‘something personal’.”</a:t>
            </a:r>
          </a:p>
          <a:p>
            <a:pPr marL="0" indent="0" algn="r">
              <a:buNone/>
            </a:pPr>
            <a:r>
              <a:rPr lang="en-US" dirty="0"/>
              <a:t>"</a:t>
            </a:r>
            <a:r>
              <a:rPr lang="en-US" dirty="0" err="1"/>
              <a:t>Schneier</a:t>
            </a:r>
            <a:r>
              <a:rPr lang="en-US" dirty="0"/>
              <a:t> scheme"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Passwords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Here </a:t>
            </a:r>
            <a:r>
              <a:rPr lang="en-US" dirty="0"/>
              <a:t>are some examples:</a:t>
            </a:r>
          </a:p>
          <a:p>
            <a:endParaRPr lang="en-US" dirty="0"/>
          </a:p>
          <a:p>
            <a:r>
              <a:rPr lang="en-US" dirty="0" smtClean="0"/>
              <a:t>WIw7,mstmstootc </a:t>
            </a:r>
            <a:r>
              <a:rPr lang="en-US" dirty="0"/>
              <a:t>= When I was seven, my sister threw my stuffed </a:t>
            </a:r>
            <a:r>
              <a:rPr lang="en-US" dirty="0" smtClean="0"/>
              <a:t>teddy out of the car</a:t>
            </a:r>
            <a:endParaRPr lang="en-US" dirty="0"/>
          </a:p>
          <a:p>
            <a:r>
              <a:rPr lang="en-US" dirty="0" err="1" smtClean="0"/>
              <a:t>Wow,doestcst</a:t>
            </a:r>
            <a:r>
              <a:rPr lang="en-US" dirty="0" smtClean="0"/>
              <a:t> </a:t>
            </a:r>
            <a:r>
              <a:rPr lang="en-US" dirty="0"/>
              <a:t>= Wow, does that couch smell </a:t>
            </a:r>
            <a:r>
              <a:rPr lang="en-US" dirty="0" smtClean="0"/>
              <a:t>terrible</a:t>
            </a:r>
            <a:endParaRPr lang="en-US" dirty="0"/>
          </a:p>
          <a:p>
            <a:r>
              <a:rPr lang="en-US" dirty="0" err="1" smtClean="0"/>
              <a:t>Ltime@go-inag~faaa</a:t>
            </a:r>
            <a:r>
              <a:rPr lang="en-US" dirty="0"/>
              <a:t>! = Long time ago in a galaxy not far away at </a:t>
            </a:r>
            <a:r>
              <a:rPr lang="en-US" dirty="0" smtClean="0"/>
              <a:t>all</a:t>
            </a:r>
            <a:endParaRPr lang="en-US" dirty="0"/>
          </a:p>
          <a:p>
            <a:r>
              <a:rPr lang="en-US" dirty="0" smtClean="0"/>
              <a:t>uTVM,TPw55:utvm,tpwstillsecure </a:t>
            </a:r>
            <a:r>
              <a:rPr lang="en-US" dirty="0"/>
              <a:t>= Until this very moment, these passwords were still </a:t>
            </a:r>
            <a:r>
              <a:rPr lang="en-US" dirty="0" smtClean="0"/>
              <a:t>secure</a:t>
            </a:r>
          </a:p>
          <a:p>
            <a:endParaRPr lang="en-US" dirty="0" smtClean="0"/>
          </a:p>
          <a:p>
            <a:r>
              <a:rPr lang="en-US" dirty="0" smtClean="0"/>
              <a:t>The idea is to combine </a:t>
            </a:r>
            <a:r>
              <a:rPr lang="en-US" dirty="0"/>
              <a:t>a personally memorable sentence with some personally memorable tricks to modify that sentence into a </a:t>
            </a:r>
            <a:r>
              <a:rPr lang="en-US" dirty="0" smtClean="0"/>
              <a:t>password</a:t>
            </a:r>
          </a:p>
          <a:p>
            <a:pPr lvl="1"/>
            <a:r>
              <a:rPr lang="en-US" dirty="0"/>
              <a:t>Even better is to use random unmemorable alphanumeric passwords</a:t>
            </a:r>
          </a:p>
        </p:txBody>
      </p:sp>
    </p:spTree>
    <p:extLst>
      <p:ext uri="{BB962C8B-B14F-4D97-AF65-F5344CB8AC3E}">
        <p14:creationId xmlns:p14="http://schemas.microsoft.com/office/powerpoint/2010/main" val="73836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Passwords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There's more to passwords than simply choosing a good one:</a:t>
            </a:r>
          </a:p>
          <a:p>
            <a:r>
              <a:rPr lang="en-US" dirty="0" smtClean="0"/>
              <a:t>Never </a:t>
            </a:r>
            <a:r>
              <a:rPr lang="en-US" dirty="0"/>
              <a:t>reuse a password you care </a:t>
            </a:r>
            <a:r>
              <a:rPr lang="en-US" dirty="0" smtClean="0"/>
              <a:t>about</a:t>
            </a:r>
          </a:p>
          <a:p>
            <a:pPr lvl="1"/>
            <a:r>
              <a:rPr lang="en-US" dirty="0" smtClean="0"/>
              <a:t>Even </a:t>
            </a:r>
            <a:r>
              <a:rPr lang="en-US" dirty="0"/>
              <a:t>if you choose a secure password, the site it's for could leak it because of its own </a:t>
            </a:r>
            <a:r>
              <a:rPr lang="en-US" dirty="0" smtClean="0"/>
              <a:t>incompetence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don't want someone who gets your password for one application or site to be able to use it for </a:t>
            </a:r>
            <a:r>
              <a:rPr lang="en-US" dirty="0" smtClean="0"/>
              <a:t>another</a:t>
            </a:r>
            <a:endParaRPr lang="en-US" dirty="0"/>
          </a:p>
          <a:p>
            <a:r>
              <a:rPr lang="en-US" dirty="0" smtClean="0"/>
              <a:t>Don't </a:t>
            </a:r>
            <a:r>
              <a:rPr lang="en-US" dirty="0"/>
              <a:t>bother updating your password </a:t>
            </a:r>
            <a:r>
              <a:rPr lang="en-US" dirty="0" smtClean="0"/>
              <a:t>regularly</a:t>
            </a:r>
          </a:p>
          <a:p>
            <a:pPr lvl="1"/>
            <a:r>
              <a:rPr lang="en-US" dirty="0" smtClean="0"/>
              <a:t>The requirement </a:t>
            </a:r>
            <a:r>
              <a:rPr lang="en-US" dirty="0"/>
              <a:t>90-day </a:t>
            </a:r>
            <a:r>
              <a:rPr lang="en-US" dirty="0" smtClean="0"/>
              <a:t>(or whatever) </a:t>
            </a:r>
            <a:r>
              <a:rPr lang="en-US" dirty="0"/>
              <a:t>password upgrades do more harm than </a:t>
            </a:r>
            <a:r>
              <a:rPr lang="en-US" dirty="0" smtClean="0"/>
              <a:t>good</a:t>
            </a:r>
          </a:p>
          <a:p>
            <a:pPr lvl="1"/>
            <a:r>
              <a:rPr lang="en-US" dirty="0" smtClean="0"/>
              <a:t>Unless </a:t>
            </a:r>
            <a:r>
              <a:rPr lang="en-US" dirty="0"/>
              <a:t>you think your password might be compromised, don't change </a:t>
            </a:r>
            <a:r>
              <a:rPr lang="en-US" dirty="0" smtClean="0"/>
              <a:t>it</a:t>
            </a:r>
          </a:p>
          <a:p>
            <a:r>
              <a:rPr lang="en-US" dirty="0"/>
              <a:t>Beware the "secret </a:t>
            </a:r>
            <a:r>
              <a:rPr lang="en-US" dirty="0" smtClean="0"/>
              <a:t>question“</a:t>
            </a:r>
            <a:endParaRPr lang="en-US" dirty="0"/>
          </a:p>
          <a:p>
            <a:pPr lvl="1"/>
            <a:r>
              <a:rPr lang="en-US" dirty="0" smtClean="0"/>
              <a:t>This backup </a:t>
            </a:r>
            <a:r>
              <a:rPr lang="en-US" dirty="0"/>
              <a:t>system </a:t>
            </a:r>
            <a:r>
              <a:rPr lang="en-US" dirty="0" smtClean="0"/>
              <a:t>is </a:t>
            </a:r>
            <a:r>
              <a:rPr lang="en-US" dirty="0"/>
              <a:t>easier to break than your password</a:t>
            </a:r>
          </a:p>
          <a:p>
            <a:pPr lvl="1"/>
            <a:r>
              <a:rPr lang="en-US" dirty="0" smtClean="0"/>
              <a:t>Never write </a:t>
            </a:r>
            <a:r>
              <a:rPr lang="en-US" dirty="0"/>
              <a:t>your </a:t>
            </a:r>
            <a:r>
              <a:rPr lang="en-US" dirty="0" smtClean="0"/>
              <a:t>passwords </a:t>
            </a:r>
            <a:r>
              <a:rPr lang="en-US" dirty="0"/>
              <a:t>on a piece of paper and secure that piece of </a:t>
            </a:r>
            <a:r>
              <a:rPr lang="en-US" dirty="0" smtClean="0"/>
              <a:t>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4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4"/>
            <a:ext cx="7315200" cy="1362075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Authentication &amp; authorization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663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someone do?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/>
              <a:t>of </a:t>
            </a:r>
            <a:r>
              <a:rPr lang="en-US" dirty="0" smtClean="0"/>
              <a:t>specifying </a:t>
            </a:r>
            <a:r>
              <a:rPr lang="en-US" dirty="0"/>
              <a:t>access rights to </a:t>
            </a:r>
            <a:r>
              <a:rPr lang="en-US" dirty="0" smtClean="0"/>
              <a:t>resources</a:t>
            </a:r>
          </a:p>
          <a:p>
            <a:endParaRPr lang="en-US" dirty="0"/>
          </a:p>
          <a:p>
            <a:r>
              <a:rPr lang="en-US" dirty="0" smtClean="0"/>
              <a:t>The system </a:t>
            </a:r>
            <a:r>
              <a:rPr lang="en-US" dirty="0"/>
              <a:t>uses </a:t>
            </a:r>
            <a:r>
              <a:rPr lang="en-US" dirty="0" smtClean="0"/>
              <a:t>this to </a:t>
            </a:r>
            <a:r>
              <a:rPr lang="en-US" dirty="0"/>
              <a:t>decide </a:t>
            </a:r>
            <a:endParaRPr lang="en-US" dirty="0" smtClean="0"/>
          </a:p>
          <a:p>
            <a:pPr lvl="1"/>
            <a:r>
              <a:rPr lang="en-US" dirty="0" smtClean="0"/>
              <a:t>whether </a:t>
            </a:r>
            <a:r>
              <a:rPr lang="en-US" dirty="0"/>
              <a:t>access requests from (authenticated) consumers shall be approved (granted) or disapproved (rejected). </a:t>
            </a:r>
          </a:p>
        </p:txBody>
      </p:sp>
    </p:spTree>
    <p:extLst>
      <p:ext uri="{BB962C8B-B14F-4D97-AF65-F5344CB8AC3E}">
        <p14:creationId xmlns:p14="http://schemas.microsoft.com/office/powerpoint/2010/main" val="27426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Terms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169008"/>
            <a:ext cx="8382000" cy="55365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high-level </a:t>
            </a:r>
            <a:r>
              <a:rPr lang="en-US" dirty="0"/>
              <a:t>requirements </a:t>
            </a:r>
            <a:r>
              <a:rPr lang="en-US" dirty="0" smtClean="0"/>
              <a:t>that specifies 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access is </a:t>
            </a:r>
            <a:r>
              <a:rPr lang="en-US" dirty="0" smtClean="0"/>
              <a:t>managed</a:t>
            </a:r>
          </a:p>
          <a:p>
            <a:pPr lvl="2"/>
            <a:r>
              <a:rPr lang="en-US" dirty="0" smtClean="0"/>
              <a:t>who </a:t>
            </a:r>
            <a:r>
              <a:rPr lang="en-US" dirty="0"/>
              <a:t>may access </a:t>
            </a:r>
            <a:endParaRPr lang="en-US" dirty="0" smtClean="0"/>
          </a:p>
          <a:p>
            <a:pPr lvl="2"/>
            <a:r>
              <a:rPr lang="en-US" dirty="0" smtClean="0"/>
              <a:t>what information</a:t>
            </a:r>
          </a:p>
          <a:p>
            <a:pPr lvl="1"/>
            <a:r>
              <a:rPr lang="en-US" dirty="0" smtClean="0"/>
              <a:t>A statement of what is, and what is not, allowed</a:t>
            </a:r>
          </a:p>
          <a:p>
            <a:r>
              <a:rPr lang="en-US" dirty="0" smtClean="0"/>
              <a:t>Model </a:t>
            </a:r>
          </a:p>
          <a:p>
            <a:pPr lvl="1"/>
            <a:r>
              <a:rPr lang="en-US" dirty="0" smtClean="0"/>
              <a:t>provides </a:t>
            </a:r>
            <a:r>
              <a:rPr lang="en-US" dirty="0"/>
              <a:t>a formal representation of the access control policy and its working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Mechanism</a:t>
            </a:r>
          </a:p>
          <a:p>
            <a:pPr lvl="1"/>
            <a:r>
              <a:rPr lang="en-US" dirty="0" smtClean="0"/>
              <a:t>defines </a:t>
            </a:r>
            <a:r>
              <a:rPr lang="en-US" dirty="0"/>
              <a:t>the low level (software and hardware) functions </a:t>
            </a:r>
            <a:endParaRPr lang="en-US" dirty="0" smtClean="0"/>
          </a:p>
          <a:p>
            <a:pPr lvl="2"/>
            <a:r>
              <a:rPr lang="en-US" dirty="0" smtClean="0"/>
              <a:t>implement </a:t>
            </a:r>
            <a:r>
              <a:rPr lang="en-US" dirty="0"/>
              <a:t>the controls imposed by the policy and formally stated in the model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Models bridge </a:t>
            </a:r>
            <a:r>
              <a:rPr lang="en-US" dirty="0"/>
              <a:t>the wide gap in abstraction between policy and mechanism.</a:t>
            </a:r>
          </a:p>
        </p:txBody>
      </p:sp>
    </p:spTree>
    <p:extLst>
      <p:ext uri="{BB962C8B-B14F-4D97-AF65-F5344CB8AC3E}">
        <p14:creationId xmlns:p14="http://schemas.microsoft.com/office/powerpoint/2010/main" val="48499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Lampson 1969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Emergence of multiuser environment</a:t>
            </a:r>
          </a:p>
          <a:p>
            <a:pPr lvl="1"/>
            <a:r>
              <a:rPr lang="en-US" dirty="0"/>
              <a:t>people realized the need to prevent </a:t>
            </a:r>
            <a:r>
              <a:rPr lang="en-US" dirty="0" smtClean="0"/>
              <a:t>interference from each 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</a:t>
            </a:r>
            <a:r>
              <a:rPr lang="en-US" dirty="0"/>
              <a:t>, </a:t>
            </a:r>
            <a:r>
              <a:rPr lang="en-US" dirty="0" smtClean="0"/>
              <a:t>a </a:t>
            </a:r>
            <a:r>
              <a:rPr lang="en-US" dirty="0"/>
              <a:t>model </a:t>
            </a:r>
            <a:r>
              <a:rPr lang="en-US" dirty="0" smtClean="0"/>
              <a:t>was developed </a:t>
            </a:r>
          </a:p>
          <a:p>
            <a:pPr lvl="1"/>
            <a:r>
              <a:rPr lang="en-US" dirty="0" smtClean="0"/>
              <a:t>associates </a:t>
            </a:r>
            <a:r>
              <a:rPr lang="en-US" dirty="0"/>
              <a:t>users with identities and </a:t>
            </a:r>
            <a:endParaRPr lang="en-US" dirty="0" smtClean="0"/>
          </a:p>
          <a:p>
            <a:pPr lvl="1"/>
            <a:r>
              <a:rPr lang="en-US" dirty="0" smtClean="0"/>
              <a:t>assigns </a:t>
            </a:r>
            <a:r>
              <a:rPr lang="en-US" dirty="0"/>
              <a:t>permissions over system resources based on those </a:t>
            </a:r>
            <a:r>
              <a:rPr lang="en-US" dirty="0" smtClean="0"/>
              <a:t>identities.</a:t>
            </a:r>
          </a:p>
          <a:p>
            <a:endParaRPr lang="en-US" dirty="0"/>
          </a:p>
          <a:p>
            <a:r>
              <a:rPr lang="en-US" dirty="0" smtClean="0"/>
              <a:t>That </a:t>
            </a:r>
            <a:r>
              <a:rPr lang="en-US" dirty="0"/>
              <a:t>earliest model in 1969, </a:t>
            </a:r>
            <a:endParaRPr lang="en-US" dirty="0" smtClean="0"/>
          </a:p>
          <a:p>
            <a:pPr lvl="1"/>
            <a:r>
              <a:rPr lang="en-US" dirty="0" smtClean="0"/>
              <a:t>introduced </a:t>
            </a:r>
            <a:r>
              <a:rPr lang="en-US" dirty="0"/>
              <a:t>the formal notions of subjects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objects, </a:t>
            </a:r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an access control matrix to hold the access </a:t>
            </a:r>
            <a:r>
              <a:rPr lang="en-US" dirty="0" smtClean="0"/>
              <a:t>permission.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7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Lampson 1969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2362200"/>
            <a:ext cx="8019501" cy="2467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97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Bell-</a:t>
            </a:r>
            <a:r>
              <a:rPr lang="en-US" dirty="0" err="1"/>
              <a:t>LaPadula</a:t>
            </a:r>
            <a:r>
              <a:rPr lang="en-US" dirty="0"/>
              <a:t> </a:t>
            </a:r>
            <a:r>
              <a:rPr lang="en-US" dirty="0" smtClean="0"/>
              <a:t>model 1973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Formulated the </a:t>
            </a:r>
            <a:r>
              <a:rPr lang="en-US" dirty="0"/>
              <a:t>military rules for military security applications into a mathematical model. </a:t>
            </a:r>
            <a:endParaRPr lang="en-US" dirty="0" smtClean="0"/>
          </a:p>
          <a:p>
            <a:pPr lvl="1"/>
            <a:r>
              <a:rPr lang="en-US" dirty="0" smtClean="0"/>
              <a:t>military </a:t>
            </a:r>
            <a:r>
              <a:rPr lang="en-US" dirty="0"/>
              <a:t>security form a hierarchy </a:t>
            </a:r>
            <a:endParaRPr lang="en-US" dirty="0" smtClean="0"/>
          </a:p>
          <a:p>
            <a:pPr lvl="1"/>
            <a:r>
              <a:rPr lang="en-US" dirty="0" smtClean="0"/>
              <a:t>higher </a:t>
            </a:r>
            <a:r>
              <a:rPr lang="en-US" dirty="0"/>
              <a:t>rank documents are only accessible to higher rank </a:t>
            </a:r>
            <a:r>
              <a:rPr lang="en-US" dirty="0" smtClean="0"/>
              <a:t>officials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model introduced the multilevel secure system. </a:t>
            </a:r>
            <a:endParaRPr lang="en-US" dirty="0" smtClean="0"/>
          </a:p>
          <a:p>
            <a:r>
              <a:rPr lang="en-US" dirty="0" smtClean="0"/>
              <a:t>Users </a:t>
            </a:r>
            <a:r>
              <a:rPr lang="en-US" dirty="0"/>
              <a:t>are only allowed to access information which is classified as lower than their own security clearance.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way confidential information is restricted only to the higher ranked officials.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Bell-</a:t>
            </a:r>
            <a:r>
              <a:rPr lang="en-US" dirty="0" err="1"/>
              <a:t>LaPadula</a:t>
            </a:r>
            <a:r>
              <a:rPr lang="en-US" dirty="0"/>
              <a:t> </a:t>
            </a:r>
            <a:r>
              <a:rPr lang="en-US" dirty="0" smtClean="0"/>
              <a:t>model 1973</a:t>
            </a:r>
            <a:endParaRPr lang="en-US" dirty="0"/>
          </a:p>
        </p:txBody>
      </p:sp>
      <p:pic>
        <p:nvPicPr>
          <p:cNvPr id="1026" name="Picture 2" descr="http://study.com/cimages/multimages/16/strong_st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37270"/>
            <a:ext cx="756523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03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Biba’s integrity </a:t>
            </a:r>
            <a:r>
              <a:rPr lang="en-US" dirty="0" smtClean="0"/>
              <a:t>model 1977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5208"/>
            <a:ext cx="8382000" cy="553659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BLP was </a:t>
            </a:r>
            <a:r>
              <a:rPr lang="en-US" dirty="0"/>
              <a:t>designed for the confidentiality of the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nothing </a:t>
            </a:r>
            <a:r>
              <a:rPr lang="en-US" dirty="0" smtClean="0"/>
              <a:t>for integrity. </a:t>
            </a:r>
          </a:p>
          <a:p>
            <a:r>
              <a:rPr lang="en-US" dirty="0" smtClean="0"/>
              <a:t>To bridge this gap, </a:t>
            </a:r>
            <a:r>
              <a:rPr lang="en-US" dirty="0" err="1" smtClean="0"/>
              <a:t>Biba’s</a:t>
            </a:r>
            <a:r>
              <a:rPr lang="en-US" dirty="0" smtClean="0"/>
              <a:t> </a:t>
            </a:r>
            <a:r>
              <a:rPr lang="en-US" dirty="0"/>
              <a:t>integrity model </a:t>
            </a:r>
            <a:r>
              <a:rPr lang="en-US" dirty="0" smtClean="0"/>
              <a:t>was </a:t>
            </a:r>
            <a:r>
              <a:rPr lang="en-US" dirty="0"/>
              <a:t>introduced.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Biba</a:t>
            </a:r>
            <a:r>
              <a:rPr lang="en-US" dirty="0"/>
              <a:t> model allows a subject to read an object, if the object has greater security level than the subject.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model further extends that a subject can only write to an object if the security level of the subject is higher than the object.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general, an object can only be written from the higher levels and read from the lower levels. </a:t>
            </a:r>
          </a:p>
          <a:p>
            <a:endParaRPr lang="en-US" dirty="0"/>
          </a:p>
          <a:p>
            <a:r>
              <a:rPr lang="en-US" dirty="0"/>
              <a:t>It was not an alternative to Bell-</a:t>
            </a:r>
            <a:r>
              <a:rPr lang="en-US" dirty="0" err="1"/>
              <a:t>LaPadula</a:t>
            </a:r>
            <a:r>
              <a:rPr lang="en-US" dirty="0"/>
              <a:t> but can act as an adjunct to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DoD</a:t>
            </a:r>
            <a:r>
              <a:rPr lang="en-US" dirty="0"/>
              <a:t> </a:t>
            </a:r>
            <a:r>
              <a:rPr lang="en-US" dirty="0" smtClean="0"/>
              <a:t>models 1985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32" y="1169009"/>
            <a:ext cx="8382000" cy="5536592"/>
          </a:xfrm>
        </p:spPr>
        <p:txBody>
          <a:bodyPr/>
          <a:lstStyle/>
          <a:p>
            <a:r>
              <a:rPr lang="en-US" dirty="0" smtClean="0"/>
              <a:t>United </a:t>
            </a:r>
            <a:r>
              <a:rPr lang="en-US" dirty="0"/>
              <a:t>States Department of Defense (</a:t>
            </a:r>
            <a:r>
              <a:rPr lang="en-US" dirty="0" err="1"/>
              <a:t>DoD</a:t>
            </a:r>
            <a:r>
              <a:rPr lang="en-US" dirty="0"/>
              <a:t>) published its own standards for military and personal applications, commonly known as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MAC </a:t>
            </a:r>
            <a:r>
              <a:rPr lang="en-US" dirty="0"/>
              <a:t>(mandatory access control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one </a:t>
            </a:r>
            <a:r>
              <a:rPr lang="en-US" dirty="0"/>
              <a:t>administrator who controls every system resource and </a:t>
            </a:r>
            <a:r>
              <a:rPr lang="en-US" dirty="0" smtClean="0"/>
              <a:t>manages </a:t>
            </a:r>
            <a:r>
              <a:rPr lang="en-US" dirty="0"/>
              <a:t>its access for all the users in the system.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DAC </a:t>
            </a:r>
            <a:r>
              <a:rPr lang="en-US" dirty="0"/>
              <a:t>(discretionary </a:t>
            </a:r>
            <a:r>
              <a:rPr lang="en-US" dirty="0" smtClean="0"/>
              <a:t>access </a:t>
            </a:r>
            <a:r>
              <a:rPr lang="en-US" dirty="0"/>
              <a:t>control) </a:t>
            </a:r>
            <a:endParaRPr lang="en-US" dirty="0" smtClean="0"/>
          </a:p>
          <a:p>
            <a:pPr lvl="2"/>
            <a:r>
              <a:rPr lang="en-US" dirty="0"/>
              <a:t>support ownership, local control and other requirements of personal applications.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Clark Wilson </a:t>
            </a:r>
            <a:r>
              <a:rPr lang="en-US" dirty="0" smtClean="0"/>
              <a:t>model 1987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central concepts in their model,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well-formed </a:t>
            </a:r>
            <a:r>
              <a:rPr lang="en-US" dirty="0"/>
              <a:t>transaction </a:t>
            </a:r>
            <a:endParaRPr lang="en-US" dirty="0" smtClean="0"/>
          </a:p>
          <a:p>
            <a:pPr lvl="2"/>
            <a:r>
              <a:rPr lang="en-US" dirty="0"/>
              <a:t>constraints the user to modify data only in authorized way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separation </a:t>
            </a:r>
            <a:r>
              <a:rPr lang="en-US" dirty="0"/>
              <a:t>of duty (</a:t>
            </a:r>
            <a:r>
              <a:rPr lang="en-US" dirty="0" err="1"/>
              <a:t>SoD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ensures </a:t>
            </a:r>
            <a:r>
              <a:rPr lang="en-US" dirty="0"/>
              <a:t>that every critical operation must be completed by at least two users.</a:t>
            </a:r>
          </a:p>
        </p:txBody>
      </p:sp>
    </p:spTree>
    <p:extLst>
      <p:ext uri="{BB962C8B-B14F-4D97-AF65-F5344CB8AC3E}">
        <p14:creationId xmlns:p14="http://schemas.microsoft.com/office/powerpoint/2010/main" val="375974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Chinese wall </a:t>
            </a:r>
            <a:r>
              <a:rPr lang="en-US" dirty="0" smtClean="0"/>
              <a:t>policy 1989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808"/>
            <a:ext cx="8382000" cy="5536592"/>
          </a:xfrm>
        </p:spPr>
        <p:txBody>
          <a:bodyPr/>
          <a:lstStyle/>
          <a:p>
            <a:r>
              <a:rPr lang="en-US" dirty="0"/>
              <a:t>Brewer and </a:t>
            </a:r>
            <a:r>
              <a:rPr lang="en-US" dirty="0" smtClean="0"/>
              <a:t>Nash model</a:t>
            </a:r>
          </a:p>
          <a:p>
            <a:endParaRPr lang="en-US" dirty="0"/>
          </a:p>
          <a:p>
            <a:r>
              <a:rPr lang="en-US" dirty="0" smtClean="0"/>
              <a:t>Distributes objects </a:t>
            </a:r>
            <a:r>
              <a:rPr lang="en-US" dirty="0"/>
              <a:t>in company wise </a:t>
            </a:r>
            <a:r>
              <a:rPr lang="en-US" dirty="0" smtClean="0"/>
              <a:t>dataset</a:t>
            </a:r>
          </a:p>
          <a:p>
            <a:r>
              <a:rPr lang="en-US" dirty="0" smtClean="0"/>
              <a:t>and categorized </a:t>
            </a:r>
            <a:r>
              <a:rPr lang="en-US" dirty="0"/>
              <a:t>them into conflict of interest (COI) circles.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subject can read an object if </a:t>
            </a:r>
            <a:endParaRPr lang="en-US" dirty="0" smtClean="0"/>
          </a:p>
          <a:p>
            <a:pPr lvl="1"/>
            <a:r>
              <a:rPr lang="en-US" dirty="0" smtClean="0"/>
              <a:t>If the </a:t>
            </a:r>
            <a:r>
              <a:rPr lang="en-US" dirty="0"/>
              <a:t>object belongs to the same dataset from which the subject has previously </a:t>
            </a:r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subject had not read some other object from the same conflict of interest circle.</a:t>
            </a:r>
          </a:p>
        </p:txBody>
      </p:sp>
    </p:spTree>
    <p:extLst>
      <p:ext uri="{BB962C8B-B14F-4D97-AF65-F5344CB8AC3E}">
        <p14:creationId xmlns:p14="http://schemas.microsoft.com/office/powerpoint/2010/main" val="18075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Prevention</a:t>
            </a:r>
          </a:p>
          <a:p>
            <a:pPr lvl="1"/>
            <a:r>
              <a:rPr lang="en-US" dirty="0" smtClean="0"/>
              <a:t>How to prevent an attack</a:t>
            </a:r>
          </a:p>
          <a:p>
            <a:r>
              <a:rPr lang="en-US" dirty="0" smtClean="0"/>
              <a:t>Detection</a:t>
            </a:r>
          </a:p>
          <a:p>
            <a:pPr lvl="1"/>
            <a:r>
              <a:rPr lang="en-US" dirty="0" smtClean="0"/>
              <a:t>How to detect an attack</a:t>
            </a:r>
          </a:p>
          <a:p>
            <a:r>
              <a:rPr lang="en-US" dirty="0" smtClean="0"/>
              <a:t>Recover</a:t>
            </a:r>
            <a:endParaRPr lang="en-US" dirty="0"/>
          </a:p>
          <a:p>
            <a:pPr lvl="1"/>
            <a:r>
              <a:rPr lang="en-US" dirty="0" smtClean="0"/>
              <a:t>How to recover from an attack</a:t>
            </a:r>
          </a:p>
        </p:txBody>
      </p:sp>
    </p:spTree>
    <p:extLst>
      <p:ext uri="{BB962C8B-B14F-4D97-AF65-F5344CB8AC3E}">
        <p14:creationId xmlns:p14="http://schemas.microsoft.com/office/powerpoint/2010/main" val="93379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Chinese wall policy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600200"/>
            <a:ext cx="7003952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8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based access </a:t>
            </a:r>
            <a:r>
              <a:rPr lang="en-US" dirty="0" smtClean="0"/>
              <a:t>control 1992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wide </a:t>
            </a:r>
            <a:r>
              <a:rPr lang="en-US" dirty="0" smtClean="0"/>
              <a:t>roles</a:t>
            </a:r>
          </a:p>
          <a:p>
            <a:pPr lvl="1"/>
            <a:r>
              <a:rPr lang="en-US" dirty="0" smtClean="0"/>
              <a:t>which </a:t>
            </a:r>
            <a:r>
              <a:rPr lang="en-US" dirty="0"/>
              <a:t>were assigned permissions over resources.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order to access a resource,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user needs to be a part of some role and </a:t>
            </a:r>
            <a:endParaRPr lang="en-US" dirty="0" smtClean="0"/>
          </a:p>
          <a:p>
            <a:pPr lvl="1"/>
            <a:r>
              <a:rPr lang="en-US" dirty="0" smtClean="0"/>
              <a:t>that </a:t>
            </a:r>
            <a:r>
              <a:rPr lang="en-US" dirty="0"/>
              <a:t>role must have access rights over the requested resource.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3810003"/>
            <a:ext cx="628163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90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based access control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supports </a:t>
            </a:r>
            <a:r>
              <a:rPr lang="en-US" dirty="0"/>
              <a:t>the </a:t>
            </a:r>
            <a:r>
              <a:rPr lang="en-US" dirty="0" smtClean="0"/>
              <a:t>context</a:t>
            </a:r>
          </a:p>
          <a:p>
            <a:r>
              <a:rPr lang="en-US" dirty="0" smtClean="0"/>
              <a:t>In banking system 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decisions at day should be different than the same decisions at night, </a:t>
            </a:r>
            <a:endParaRPr lang="en-US" dirty="0" smtClean="0"/>
          </a:p>
          <a:p>
            <a:r>
              <a:rPr lang="en-US" dirty="0" smtClean="0"/>
              <a:t>In military applications 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decision at war may be completely different than the same decision during peace times.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handle such cases, Rule base access control was introduced to support the context in access control decisions</a:t>
            </a:r>
          </a:p>
        </p:txBody>
      </p:sp>
    </p:spTree>
    <p:extLst>
      <p:ext uri="{BB962C8B-B14F-4D97-AF65-F5344CB8AC3E}">
        <p14:creationId xmlns:p14="http://schemas.microsoft.com/office/powerpoint/2010/main" val="337835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Introduced when </a:t>
            </a:r>
            <a:r>
              <a:rPr lang="en-US" dirty="0"/>
              <a:t>the software systems were extended to cross domains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Agreement of </a:t>
            </a:r>
            <a:r>
              <a:rPr lang="en-US" dirty="0"/>
              <a:t>all the companies over rights associated to some role existing in multiple </a:t>
            </a:r>
            <a:r>
              <a:rPr lang="en-US" dirty="0" smtClean="0"/>
              <a:t>domains. </a:t>
            </a:r>
          </a:p>
          <a:p>
            <a:endParaRPr lang="en-US" dirty="0"/>
          </a:p>
          <a:p>
            <a:r>
              <a:rPr lang="en-US" dirty="0" smtClean="0"/>
              <a:t>Also</a:t>
            </a:r>
            <a:r>
              <a:rPr lang="en-US" dirty="0"/>
              <a:t>, the working rights of one role of one company are restricted to its domain only, which makes the situation more complex.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solution to these problems is given by distributed role based access control (</a:t>
            </a:r>
            <a:r>
              <a:rPr lang="en-US" dirty="0" err="1"/>
              <a:t>dRBAC</a:t>
            </a:r>
            <a:r>
              <a:rPr lang="en-US" dirty="0"/>
              <a:t>) by maintaining separate system domains for each company in the </a:t>
            </a:r>
            <a:r>
              <a:rPr lang="en-US" dirty="0" smtClean="0"/>
              <a:t>collation.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4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access control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176945"/>
              </p:ext>
            </p:extLst>
          </p:nvPr>
        </p:nvGraphicFramePr>
        <p:xfrm>
          <a:off x="1657350" y="1219200"/>
          <a:ext cx="6000750" cy="55050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888"/>
                <a:gridCol w="3190012"/>
                <a:gridCol w="1085850"/>
              </a:tblGrid>
              <a:tr h="474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Application</a:t>
                      </a:r>
                      <a:endParaRPr lang="en-US" sz="1400" dirty="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Requirements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Model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354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Mainframe computers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Time sharing, Prevent users from interfering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Lampson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455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Military applications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Users’ clearance, Multilevel security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Bell-LaPadula 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746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Military applications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Hierarchy of users, confidentiality, secure system state, Admin control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 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354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Personal applications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Ownership, No administrator, user control</a:t>
                      </a:r>
                      <a:endParaRPr lang="en-US" sz="1400" dirty="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DAC 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746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Commercial applications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Integrity, Separation of duties, well-formed transaction</a:t>
                      </a:r>
                      <a:endParaRPr lang="en-US" sz="1400" dirty="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Clark Wilson 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1139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Commercial and government organizations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wide roles, complexity, user overhead, organizational structures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RBAC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354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Organizations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Context aware, situation based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Rule based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  <a:tr h="7469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Collation environment </a:t>
                      </a:r>
                      <a:endParaRPr lang="en-US" sz="1400" dirty="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Security and availability in overlapping domains</a:t>
                      </a:r>
                      <a:endParaRPr lang="en-US" sz="140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dRBAC</a:t>
                      </a:r>
                      <a:endParaRPr lang="en-US" sz="1400" dirty="0">
                        <a:effectLst/>
                        <a:latin typeface="Garamond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02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70C0"/>
                </a:solidFill>
              </a:rPr>
              <a:t>THANKS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571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vs. 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Who are you</a:t>
            </a:r>
          </a:p>
          <a:p>
            <a:pPr lvl="1"/>
            <a:r>
              <a:rPr lang="en-US" dirty="0" smtClean="0"/>
              <a:t>Passwords </a:t>
            </a:r>
          </a:p>
          <a:p>
            <a:pPr lvl="1"/>
            <a:endParaRPr lang="en-US" dirty="0"/>
          </a:p>
          <a:p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What you can do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02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 smtClean="0"/>
              <a:t>Confirms an entity’s identity </a:t>
            </a:r>
          </a:p>
          <a:p>
            <a:pPr lvl="1" algn="l"/>
            <a:r>
              <a:rPr lang="en-US" dirty="0" smtClean="0"/>
              <a:t>Various approaches </a:t>
            </a:r>
          </a:p>
          <a:p>
            <a:pPr lvl="2" algn="l"/>
            <a:r>
              <a:rPr lang="en-US" dirty="0" smtClean="0"/>
              <a:t>Something you know</a:t>
            </a:r>
          </a:p>
          <a:p>
            <a:pPr lvl="3" algn="l"/>
            <a:r>
              <a:rPr lang="en-US" dirty="0" smtClean="0"/>
              <a:t>passwords</a:t>
            </a:r>
          </a:p>
          <a:p>
            <a:pPr lvl="2" algn="l"/>
            <a:r>
              <a:rPr lang="en-US" dirty="0" smtClean="0"/>
              <a:t>Something you have</a:t>
            </a:r>
          </a:p>
          <a:p>
            <a:pPr lvl="3" algn="l"/>
            <a:r>
              <a:rPr lang="en-US" dirty="0" smtClean="0"/>
              <a:t>University ID cards</a:t>
            </a:r>
          </a:p>
          <a:p>
            <a:pPr lvl="3" algn="l"/>
            <a:r>
              <a:rPr lang="en-US" dirty="0" smtClean="0"/>
              <a:t>ATM cards</a:t>
            </a:r>
          </a:p>
          <a:p>
            <a:pPr lvl="2" algn="l"/>
            <a:r>
              <a:rPr lang="en-US" dirty="0" smtClean="0"/>
              <a:t>Something you are</a:t>
            </a:r>
          </a:p>
          <a:p>
            <a:pPr lvl="3" algn="l"/>
            <a:r>
              <a:rPr lang="en-US" dirty="0"/>
              <a:t>Fingerprints </a:t>
            </a:r>
            <a:endParaRPr lang="en-US" dirty="0" smtClean="0"/>
          </a:p>
          <a:p>
            <a:pPr lvl="3" algn="l"/>
            <a:r>
              <a:rPr lang="en-US" dirty="0" smtClean="0"/>
              <a:t>Face recognition </a:t>
            </a:r>
          </a:p>
          <a:p>
            <a:pPr lvl="3" algn="l"/>
            <a:r>
              <a:rPr lang="en-US" dirty="0"/>
              <a:t>Voice recognition</a:t>
            </a:r>
          </a:p>
          <a:p>
            <a:pPr lvl="3" algn="l"/>
            <a:r>
              <a:rPr lang="en-US" dirty="0" smtClean="0"/>
              <a:t>Retina recognition</a:t>
            </a:r>
          </a:p>
          <a:p>
            <a:pPr lvl="1" algn="l"/>
            <a:endParaRPr lang="en-US" dirty="0"/>
          </a:p>
          <a:p>
            <a:pPr lvl="1" algn="l"/>
            <a:r>
              <a:rPr lang="en-US" dirty="0" smtClean="0"/>
              <a:t>Examples ?</a:t>
            </a:r>
          </a:p>
          <a:p>
            <a:pPr lvl="1" algn="l"/>
            <a:r>
              <a:rPr lang="en-US" dirty="0" smtClean="0"/>
              <a:t>Also use in combinations…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Passwords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What </a:t>
            </a:r>
            <a:r>
              <a:rPr lang="en-US" u="sng" dirty="0"/>
              <a:t>is a Password?</a:t>
            </a:r>
          </a:p>
          <a:p>
            <a:r>
              <a:rPr lang="en-US" dirty="0"/>
              <a:t>Combination of characters (available from keyboard)</a:t>
            </a:r>
          </a:p>
          <a:p>
            <a:r>
              <a:rPr lang="en-US" dirty="0"/>
              <a:t>Should be secure and easy to use</a:t>
            </a:r>
          </a:p>
          <a:p>
            <a:r>
              <a:rPr lang="en-US" dirty="0"/>
              <a:t>Passphrase: sequence of words or text</a:t>
            </a:r>
          </a:p>
          <a:p>
            <a:pPr lvl="1"/>
            <a:r>
              <a:rPr lang="en-US" dirty="0"/>
              <a:t>Spaces allowed</a:t>
            </a:r>
          </a:p>
          <a:p>
            <a:pPr lvl="1"/>
            <a:r>
              <a:rPr lang="en-US" dirty="0"/>
              <a:t>Usually longer than password</a:t>
            </a:r>
          </a:p>
        </p:txBody>
      </p:sp>
    </p:spTree>
    <p:extLst>
      <p:ext uri="{BB962C8B-B14F-4D97-AF65-F5344CB8AC3E}">
        <p14:creationId xmlns:p14="http://schemas.microsoft.com/office/powerpoint/2010/main" val="1715414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Passwords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Problems </a:t>
            </a:r>
            <a:r>
              <a:rPr lang="en-US" u="sng" dirty="0"/>
              <a:t>With Passwords</a:t>
            </a:r>
          </a:p>
          <a:p>
            <a:r>
              <a:rPr lang="en-US" dirty="0"/>
              <a:t>Attacker may see the password when it is used</a:t>
            </a:r>
          </a:p>
          <a:p>
            <a:r>
              <a:rPr lang="en-US" dirty="0"/>
              <a:t>Attacker may read </a:t>
            </a:r>
            <a:r>
              <a:rPr lang="en-US" dirty="0" smtClean="0"/>
              <a:t>the file </a:t>
            </a:r>
            <a:r>
              <a:rPr lang="en-US" dirty="0"/>
              <a:t>where computer </a:t>
            </a:r>
            <a:r>
              <a:rPr lang="en-US" dirty="0" smtClean="0"/>
              <a:t>stores password</a:t>
            </a:r>
            <a:endParaRPr lang="en-US" dirty="0"/>
          </a:p>
          <a:p>
            <a:r>
              <a:rPr lang="en-US" dirty="0"/>
              <a:t>Your password might be easy to guess at your computer</a:t>
            </a:r>
          </a:p>
          <a:p>
            <a:r>
              <a:rPr lang="en-US" dirty="0"/>
              <a:t>Your password might be </a:t>
            </a:r>
            <a:r>
              <a:rPr lang="en-US" dirty="0" smtClean="0"/>
              <a:t>crack-able offline </a:t>
            </a:r>
            <a:r>
              <a:rPr lang="en-US" dirty="0"/>
              <a:t>(brute force)</a:t>
            </a:r>
          </a:p>
          <a:p>
            <a:r>
              <a:rPr lang="en-US" dirty="0"/>
              <a:t>Your password might be secure, but the system </a:t>
            </a:r>
            <a:r>
              <a:rPr lang="en-US" dirty="0" smtClean="0"/>
              <a:t>may become </a:t>
            </a:r>
            <a:r>
              <a:rPr lang="en-US" dirty="0"/>
              <a:t>too inconvenient to use (e.g. very </a:t>
            </a:r>
            <a:r>
              <a:rPr lang="en-US" dirty="0" smtClean="0"/>
              <a:t>long password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469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Passwords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Online </a:t>
            </a:r>
            <a:r>
              <a:rPr lang="en-US" u="sng" dirty="0"/>
              <a:t>Password Guessing</a:t>
            </a:r>
          </a:p>
          <a:p>
            <a:r>
              <a:rPr lang="en-US" dirty="0"/>
              <a:t>Try to guess the password while system in use</a:t>
            </a:r>
          </a:p>
          <a:p>
            <a:pPr lvl="1"/>
            <a:r>
              <a:rPr lang="en-US" dirty="0"/>
              <a:t>Attacker has only a limited time</a:t>
            </a:r>
          </a:p>
          <a:p>
            <a:pPr lvl="1"/>
            <a:r>
              <a:rPr lang="en-US" dirty="0"/>
              <a:t>Guesses can be recorded/tracked</a:t>
            </a:r>
          </a:p>
          <a:p>
            <a:r>
              <a:rPr lang="en-US" dirty="0"/>
              <a:t>Security depends on:</a:t>
            </a:r>
          </a:p>
          <a:p>
            <a:pPr lvl="1"/>
            <a:r>
              <a:rPr lang="en-US" dirty="0"/>
              <a:t>Number of incorrect guesses allowed</a:t>
            </a:r>
          </a:p>
          <a:p>
            <a:pPr lvl="1"/>
            <a:r>
              <a:rPr lang="en-US" dirty="0"/>
              <a:t>Consequence of too many incorrect guesses</a:t>
            </a:r>
          </a:p>
          <a:p>
            <a:r>
              <a:rPr lang="en-US" dirty="0"/>
              <a:t>Approaches to make system more secure:</a:t>
            </a:r>
          </a:p>
          <a:p>
            <a:pPr lvl="1"/>
            <a:r>
              <a:rPr lang="en-US" dirty="0"/>
              <a:t>Lock system (e.g. account) if too many guesses</a:t>
            </a:r>
          </a:p>
          <a:p>
            <a:pPr lvl="1"/>
            <a:r>
              <a:rPr lang="en-US" dirty="0"/>
              <a:t>Limit the speed that guesses can be made</a:t>
            </a:r>
          </a:p>
          <a:p>
            <a:pPr lvl="1"/>
            <a:r>
              <a:rPr lang="en-US" dirty="0"/>
              <a:t>Try to find the attacker</a:t>
            </a:r>
          </a:p>
          <a:p>
            <a:pPr lvl="1"/>
            <a:r>
              <a:rPr lang="en-US" dirty="0"/>
              <a:t>Make passwords harder to guess</a:t>
            </a:r>
          </a:p>
        </p:txBody>
      </p:sp>
    </p:spTree>
    <p:extLst>
      <p:ext uri="{BB962C8B-B14F-4D97-AF65-F5344CB8AC3E}">
        <p14:creationId xmlns:p14="http://schemas.microsoft.com/office/powerpoint/2010/main" val="117415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Passwords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Offline </a:t>
            </a:r>
            <a:r>
              <a:rPr lang="en-US" u="sng" dirty="0"/>
              <a:t>Password Guessing</a:t>
            </a:r>
          </a:p>
          <a:p>
            <a:r>
              <a:rPr lang="en-US" dirty="0"/>
              <a:t>Try to guess the password outside of normal operation of system</a:t>
            </a:r>
          </a:p>
          <a:p>
            <a:pPr lvl="1"/>
            <a:r>
              <a:rPr lang="en-US" dirty="0"/>
              <a:t>Attacker has no restrictions on time or computing resources</a:t>
            </a:r>
          </a:p>
          <a:p>
            <a:pPr lvl="1"/>
            <a:r>
              <a:rPr lang="en-US" dirty="0"/>
              <a:t>Guesses are not recorded</a:t>
            </a:r>
          </a:p>
          <a:p>
            <a:r>
              <a:rPr lang="en-US" dirty="0"/>
              <a:t>Passwords are stored on system</a:t>
            </a:r>
          </a:p>
          <a:p>
            <a:pPr lvl="1"/>
            <a:r>
              <a:rPr lang="en-US" dirty="0"/>
              <a:t>Store cryptographic hash of password</a:t>
            </a:r>
          </a:p>
          <a:p>
            <a:pPr lvl="1"/>
            <a:r>
              <a:rPr lang="en-US" dirty="0"/>
              <a:t>Limit read-access to password file/database</a:t>
            </a:r>
          </a:p>
        </p:txBody>
      </p:sp>
    </p:spTree>
    <p:extLst>
      <p:ext uri="{BB962C8B-B14F-4D97-AF65-F5344CB8AC3E}">
        <p14:creationId xmlns:p14="http://schemas.microsoft.com/office/powerpoint/2010/main" val="20911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2010</Words>
  <Application>Microsoft Office PowerPoint</Application>
  <PresentationFormat>On-screen Show (4:3)</PresentationFormat>
  <Paragraphs>292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Training</vt:lpstr>
      <vt:lpstr>CSC432 – information Security </vt:lpstr>
      <vt:lpstr>Authentication &amp; authorization</vt:lpstr>
      <vt:lpstr>Goals of security</vt:lpstr>
      <vt:lpstr>Authentication vs. Authorization</vt:lpstr>
      <vt:lpstr>Passwords</vt:lpstr>
      <vt:lpstr>Passwords</vt:lpstr>
      <vt:lpstr>Passwords</vt:lpstr>
      <vt:lpstr>Passwords</vt:lpstr>
      <vt:lpstr>Passwords</vt:lpstr>
      <vt:lpstr>Attacks on password system</vt:lpstr>
      <vt:lpstr>Passwords</vt:lpstr>
      <vt:lpstr>Passwords</vt:lpstr>
      <vt:lpstr>Passwords</vt:lpstr>
      <vt:lpstr>Passwords</vt:lpstr>
      <vt:lpstr>Passwords</vt:lpstr>
      <vt:lpstr>Passwords</vt:lpstr>
      <vt:lpstr>Passwords</vt:lpstr>
      <vt:lpstr>Passwords</vt:lpstr>
      <vt:lpstr>Passwords</vt:lpstr>
      <vt:lpstr>Authorization</vt:lpstr>
      <vt:lpstr>Important Terms</vt:lpstr>
      <vt:lpstr>Lampson 1969</vt:lpstr>
      <vt:lpstr>Lampson 1969</vt:lpstr>
      <vt:lpstr>Bell-LaPadula model 1973</vt:lpstr>
      <vt:lpstr>Bell-LaPadula model 1973</vt:lpstr>
      <vt:lpstr>Biba’s integrity model 1977</vt:lpstr>
      <vt:lpstr>DoD models 1985</vt:lpstr>
      <vt:lpstr>Clark Wilson model 1987</vt:lpstr>
      <vt:lpstr>Chinese wall policy 1989</vt:lpstr>
      <vt:lpstr>Chinese wall policy</vt:lpstr>
      <vt:lpstr>Role based access control 1992</vt:lpstr>
      <vt:lpstr>Rule based access control </vt:lpstr>
      <vt:lpstr>dRBAC</vt:lpstr>
      <vt:lpstr>Evolution of access control 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CSC332 – Data Security  and Encryption</dc:title>
  <dc:creator>Dr. Ahmad</dc:creator>
  <cp:lastModifiedBy>Adnan</cp:lastModifiedBy>
  <cp:revision>15</cp:revision>
  <dcterms:created xsi:type="dcterms:W3CDTF">2006-08-16T00:00:00Z</dcterms:created>
  <dcterms:modified xsi:type="dcterms:W3CDTF">2022-09-20T07:54:55Z</dcterms:modified>
</cp:coreProperties>
</file>