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2" r:id="rId4"/>
    <p:sldId id="258" r:id="rId5"/>
    <p:sldId id="263" r:id="rId6"/>
    <p:sldId id="264" r:id="rId7"/>
    <p:sldId id="265" r:id="rId8"/>
    <p:sldId id="259"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7"/>
  </p:normalViewPr>
  <p:slideViewPr>
    <p:cSldViewPr snapToGrid="0" snapToObjects="1">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GB"/>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5851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702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GB"/>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72756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GB"/>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60015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50719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GB"/>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3006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GB"/>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708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66522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5440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8839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65351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1112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7712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8059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3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6943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8090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11/21/24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61225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hyperlink" Target="http://flickr.com/photos/thomashawk/5148150885"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2678" y="327298"/>
            <a:ext cx="7772400" cy="1470025"/>
          </a:xfrm>
        </p:spPr>
        <p:txBody>
          <a:bodyPr>
            <a:normAutofit fontScale="90000"/>
          </a:bodyPr>
          <a:lstStyle/>
          <a:p>
            <a:pPr algn="l"/>
            <a:r>
              <a:rPr sz="4800" b="1" dirty="0">
                <a:latin typeface="Calibri" panose="020F0502020204030204" pitchFamily="34" charset="0"/>
                <a:cs typeface="Calibri" panose="020F0502020204030204" pitchFamily="34" charset="0"/>
              </a:rPr>
              <a:t>Used Car Price Prediction Analysis</a:t>
            </a:r>
            <a:r>
              <a:rPr lang="en-US" sz="4800" b="1" dirty="0">
                <a:latin typeface="Calibri" panose="020F0502020204030204" pitchFamily="34" charset="0"/>
                <a:cs typeface="Calibri" panose="020F0502020204030204" pitchFamily="34" charset="0"/>
              </a:rPr>
              <a:t>                </a:t>
            </a:r>
            <a:r>
              <a:rPr lang="en-US" sz="3100" b="1" dirty="0">
                <a:latin typeface="Calibri" panose="020F0502020204030204" pitchFamily="34" charset="0"/>
                <a:cs typeface="Calibri" panose="020F0502020204030204" pitchFamily="34" charset="0"/>
              </a:rPr>
              <a:t>by SHEIKH FAIZAL ALI</a:t>
            </a:r>
            <a:endParaRPr sz="31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226321" y="1797323"/>
            <a:ext cx="5917679" cy="861420"/>
          </a:xfrm>
        </p:spPr>
        <p:txBody>
          <a:bodyPr>
            <a:noAutofit/>
          </a:bodyPr>
          <a:lstStyle/>
          <a:p>
            <a:endParaRPr sz="4400" b="1" u="sng" dirty="0">
              <a:solidFill>
                <a:schemeClr val="tx1"/>
              </a:solidFill>
            </a:endParaRPr>
          </a:p>
        </p:txBody>
      </p:sp>
      <p:sp>
        <p:nvSpPr>
          <p:cNvPr id="9" name="TextBox 8">
            <a:extLst>
              <a:ext uri="{FF2B5EF4-FFF2-40B4-BE49-F238E27FC236}">
                <a16:creationId xmlns:a16="http://schemas.microsoft.com/office/drawing/2014/main" id="{0BC9559B-85D9-E5D9-E76D-8886E37ADD33}"/>
              </a:ext>
            </a:extLst>
          </p:cNvPr>
          <p:cNvSpPr txBox="1"/>
          <p:nvPr/>
        </p:nvSpPr>
        <p:spPr>
          <a:xfrm>
            <a:off x="2041662" y="6858000"/>
            <a:ext cx="5060676" cy="230832"/>
          </a:xfrm>
          <a:prstGeom prst="rect">
            <a:avLst/>
          </a:prstGeom>
          <a:noFill/>
        </p:spPr>
        <p:txBody>
          <a:bodyPr wrap="square" rtlCol="0">
            <a:spAutoFit/>
          </a:bodyPr>
          <a:lstStyle/>
          <a:p>
            <a:r>
              <a:rPr lang="en-US" sz="900">
                <a:hlinkClick r:id="rId2" tooltip="http://flickr.com/photos/thomashawk/5148150885"/>
              </a:rPr>
              <a:t>This Photo</a:t>
            </a:r>
            <a:r>
              <a:rPr lang="en-US" sz="900"/>
              <a:t> by Unknown Author is licensed under </a:t>
            </a:r>
            <a:r>
              <a:rPr lang="en-US" sz="900">
                <a:hlinkClick r:id="rId3" tooltip="https://creativecommons.org/licenses/by-nc/3.0/"/>
              </a:rPr>
              <a:t>CC BY-NC</a:t>
            </a:r>
            <a:endParaRPr lang="en-US" sz="900"/>
          </a:p>
        </p:txBody>
      </p:sp>
      <p:pic>
        <p:nvPicPr>
          <p:cNvPr id="5" name="Picture 4">
            <a:extLst>
              <a:ext uri="{FF2B5EF4-FFF2-40B4-BE49-F238E27FC236}">
                <a16:creationId xmlns:a16="http://schemas.microsoft.com/office/drawing/2014/main" id="{9EE38533-5912-C9D4-0259-C690630B0EA2}"/>
              </a:ext>
            </a:extLst>
          </p:cNvPr>
          <p:cNvPicPr>
            <a:picLocks noChangeAspect="1"/>
          </p:cNvPicPr>
          <p:nvPr/>
        </p:nvPicPr>
        <p:blipFill>
          <a:blip r:embed="rId4">
            <a:extLst>
              <a:ext uri="{837473B0-CC2E-450A-ABE3-18F120FF3D39}">
                <a1611:picAttrSrcUrl xmlns:a1611="http://schemas.microsoft.com/office/drawing/2016/11/main" r:id="rId2"/>
              </a:ext>
            </a:extLst>
          </a:blip>
          <a:srcRect/>
          <a:stretch/>
        </p:blipFill>
        <p:spPr>
          <a:xfrm>
            <a:off x="118753" y="1668920"/>
            <a:ext cx="8609610" cy="5060676"/>
          </a:xfrm>
          <a:prstGeom prst="rect">
            <a:avLst/>
          </a:prstGeom>
          <a:effectLst>
            <a:outerShdw blurRad="1270000" dist="50800" dir="5400000" algn="ctr" rotWithShape="0">
              <a:srgbClr val="000000">
                <a:alpha val="128"/>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Objective: Predicting used car prices based on features like age, brand, city, kilometers</a:t>
            </a:r>
            <a:r>
              <a:rPr lang="en-US" dirty="0"/>
              <a:t> driven</a:t>
            </a:r>
            <a:r>
              <a:rPr dirty="0"/>
              <a:t> and fuel type.</a:t>
            </a:r>
          </a:p>
          <a:p>
            <a:r>
              <a:rPr dirty="0"/>
              <a:t>Data: Collected from multiple cities and car brands to analyze trends and provide actionable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a:bodyPr>
          <a:lstStyle/>
          <a:p>
            <a:r>
              <a:rPr dirty="0"/>
              <a:t>Key Factors Influencing Car Prices:</a:t>
            </a:r>
          </a:p>
          <a:p>
            <a:r>
              <a:rPr dirty="0"/>
              <a:t>1. Age of Vehicle: Significant depreciation with age.</a:t>
            </a:r>
          </a:p>
        </p:txBody>
      </p:sp>
      <p:pic>
        <p:nvPicPr>
          <p:cNvPr id="4" name="Picture 3">
            <a:extLst>
              <a:ext uri="{FF2B5EF4-FFF2-40B4-BE49-F238E27FC236}">
                <a16:creationId xmlns:a16="http://schemas.microsoft.com/office/drawing/2014/main" id="{0AB86199-2D54-0FE5-42F9-920D22414BCC}"/>
              </a:ext>
            </a:extLst>
          </p:cNvPr>
          <p:cNvPicPr>
            <a:picLocks noChangeAspect="1"/>
          </p:cNvPicPr>
          <p:nvPr/>
        </p:nvPicPr>
        <p:blipFill>
          <a:blip r:embed="rId2"/>
          <a:stretch>
            <a:fillRect/>
          </a:stretch>
        </p:blipFill>
        <p:spPr>
          <a:xfrm>
            <a:off x="864382" y="3218212"/>
            <a:ext cx="7415236" cy="3530600"/>
          </a:xfrm>
          <a:prstGeom prst="rect">
            <a:avLst/>
          </a:prstGeom>
        </p:spPr>
      </p:pic>
    </p:spTree>
    <p:extLst>
      <p:ext uri="{BB962C8B-B14F-4D97-AF65-F5344CB8AC3E}">
        <p14:creationId xmlns:p14="http://schemas.microsoft.com/office/powerpoint/2010/main" val="308753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a:bodyPr>
          <a:lstStyle/>
          <a:p>
            <a:r>
              <a:rPr dirty="0"/>
              <a:t>Key Factors Influencing Car Prices:</a:t>
            </a:r>
          </a:p>
          <a:p>
            <a:r>
              <a:rPr dirty="0"/>
              <a:t>2. Fuel Type: Premium pricing for electric vehicles.</a:t>
            </a:r>
          </a:p>
        </p:txBody>
      </p:sp>
      <p:pic>
        <p:nvPicPr>
          <p:cNvPr id="4" name="Picture 3">
            <a:extLst>
              <a:ext uri="{FF2B5EF4-FFF2-40B4-BE49-F238E27FC236}">
                <a16:creationId xmlns:a16="http://schemas.microsoft.com/office/drawing/2014/main" id="{2BF16820-6BA3-F341-9B6A-7BA9187E484F}"/>
              </a:ext>
            </a:extLst>
          </p:cNvPr>
          <p:cNvPicPr>
            <a:picLocks noChangeAspect="1"/>
          </p:cNvPicPr>
          <p:nvPr/>
        </p:nvPicPr>
        <p:blipFill>
          <a:blip r:embed="rId2"/>
          <a:stretch>
            <a:fillRect/>
          </a:stretch>
        </p:blipFill>
        <p:spPr>
          <a:xfrm>
            <a:off x="1318161" y="3390392"/>
            <a:ext cx="5438899" cy="34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a:bodyPr>
          <a:lstStyle/>
          <a:p>
            <a:r>
              <a:rPr dirty="0"/>
              <a:t>Key Factors Influencing Car Prices:</a:t>
            </a:r>
          </a:p>
          <a:p>
            <a:r>
              <a:rPr dirty="0"/>
              <a:t>3. City: Price variations based on regional demand.</a:t>
            </a:r>
          </a:p>
        </p:txBody>
      </p:sp>
      <p:pic>
        <p:nvPicPr>
          <p:cNvPr id="4" name="Picture 3">
            <a:extLst>
              <a:ext uri="{FF2B5EF4-FFF2-40B4-BE49-F238E27FC236}">
                <a16:creationId xmlns:a16="http://schemas.microsoft.com/office/drawing/2014/main" id="{376CD7FA-22A3-2AEE-350F-802FE1DD0E9C}"/>
              </a:ext>
            </a:extLst>
          </p:cNvPr>
          <p:cNvPicPr>
            <a:picLocks noChangeAspect="1"/>
          </p:cNvPicPr>
          <p:nvPr/>
        </p:nvPicPr>
        <p:blipFill>
          <a:blip r:embed="rId2"/>
          <a:stretch>
            <a:fillRect/>
          </a:stretch>
        </p:blipFill>
        <p:spPr>
          <a:xfrm>
            <a:off x="676893" y="3235358"/>
            <a:ext cx="7790213" cy="3495642"/>
          </a:xfrm>
          <a:prstGeom prst="rect">
            <a:avLst/>
          </a:prstGeom>
        </p:spPr>
      </p:pic>
    </p:spTree>
    <p:extLst>
      <p:ext uri="{BB962C8B-B14F-4D97-AF65-F5344CB8AC3E}">
        <p14:creationId xmlns:p14="http://schemas.microsoft.com/office/powerpoint/2010/main" val="85152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a:bodyPr>
          <a:lstStyle/>
          <a:p>
            <a:r>
              <a:rPr dirty="0"/>
              <a:t>Key Factors Influencing Car Prices:</a:t>
            </a:r>
          </a:p>
          <a:p>
            <a:r>
              <a:rPr dirty="0"/>
              <a:t>4. Brand: Luxury brands depreciate faster; mainstream brands retain value better.</a:t>
            </a:r>
          </a:p>
        </p:txBody>
      </p:sp>
      <p:pic>
        <p:nvPicPr>
          <p:cNvPr id="4" name="Picture 3">
            <a:extLst>
              <a:ext uri="{FF2B5EF4-FFF2-40B4-BE49-F238E27FC236}">
                <a16:creationId xmlns:a16="http://schemas.microsoft.com/office/drawing/2014/main" id="{EB11299C-FC91-FC83-C31A-C476C6D61BE4}"/>
              </a:ext>
            </a:extLst>
          </p:cNvPr>
          <p:cNvPicPr>
            <a:picLocks noChangeAspect="1"/>
          </p:cNvPicPr>
          <p:nvPr/>
        </p:nvPicPr>
        <p:blipFill>
          <a:blip r:embed="rId2"/>
          <a:stretch>
            <a:fillRect/>
          </a:stretch>
        </p:blipFill>
        <p:spPr>
          <a:xfrm>
            <a:off x="864382" y="3429000"/>
            <a:ext cx="7056459" cy="3429000"/>
          </a:xfrm>
          <a:prstGeom prst="rect">
            <a:avLst/>
          </a:prstGeom>
        </p:spPr>
      </p:pic>
    </p:spTree>
    <p:extLst>
      <p:ext uri="{BB962C8B-B14F-4D97-AF65-F5344CB8AC3E}">
        <p14:creationId xmlns:p14="http://schemas.microsoft.com/office/powerpoint/2010/main" val="13640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THE </a:t>
            </a:r>
            <a:r>
              <a:rPr dirty="0"/>
              <a:t>EDA</a:t>
            </a:r>
          </a:p>
        </p:txBody>
      </p:sp>
      <p:sp>
        <p:nvSpPr>
          <p:cNvPr id="3" name="Content Placeholder 2"/>
          <p:cNvSpPr>
            <a:spLocks noGrp="1"/>
          </p:cNvSpPr>
          <p:nvPr>
            <p:ph idx="1"/>
          </p:nvPr>
        </p:nvSpPr>
        <p:spPr/>
        <p:txBody>
          <a:bodyPr>
            <a:normAutofit fontScale="85000" lnSpcReduction="10000"/>
          </a:bodyPr>
          <a:lstStyle/>
          <a:p>
            <a:pPr algn="l"/>
            <a:r>
              <a:rPr lang="en-IN" b="1" i="0" u="none" strike="noStrike" dirty="0">
                <a:solidFill>
                  <a:srgbClr val="000000"/>
                </a:solidFill>
                <a:effectLst/>
                <a:latin typeface="Helvetica Neue" panose="02000503000000020004" pitchFamily="2" charset="0"/>
              </a:rPr>
              <a:t>1. We can see that the price varies with the kilometres the cars has been driven. Cars which have high number of kilometres tend to have lower price and vice versa.</a:t>
            </a:r>
          </a:p>
          <a:p>
            <a:pPr algn="l"/>
            <a:r>
              <a:rPr lang="en-IN" b="1" i="0" u="none" strike="noStrike" dirty="0">
                <a:solidFill>
                  <a:srgbClr val="000000"/>
                </a:solidFill>
                <a:effectLst/>
                <a:latin typeface="Helvetica Neue" panose="02000503000000020004" pitchFamily="2" charset="0"/>
              </a:rPr>
              <a:t>2. Cars age matter a lot with the price range. Older cars tend to be very cheaper than the fresher cars.</a:t>
            </a:r>
          </a:p>
          <a:p>
            <a:pPr algn="l"/>
            <a:r>
              <a:rPr lang="en-IN" b="1" i="0" u="none" strike="noStrike" dirty="0">
                <a:solidFill>
                  <a:srgbClr val="000000"/>
                </a:solidFill>
                <a:effectLst/>
                <a:latin typeface="Helvetica Neue" panose="02000503000000020004" pitchFamily="2" charset="0"/>
              </a:rPr>
              <a:t>3. From fuel type and car price comparison we can see that the electric and hybrid cars tend to fetch higher value as compared any other fuel type. After these two variants Diesel cars fetch the third highest value in used cars</a:t>
            </a:r>
          </a:p>
          <a:p>
            <a:pPr algn="l"/>
            <a:r>
              <a:rPr lang="en-IN" b="1" i="0" u="none" strike="noStrike" dirty="0">
                <a:solidFill>
                  <a:srgbClr val="000000"/>
                </a:solidFill>
                <a:effectLst/>
                <a:latin typeface="Helvetica Neue" panose="02000503000000020004" pitchFamily="2" charset="0"/>
              </a:rPr>
              <a:t>4. During our city wise comparison, Bangalore and Faridabad have high priced cars as compared to Gurgaon and Noida where the used car value is among the lowest</a:t>
            </a:r>
          </a:p>
          <a:p>
            <a:pPr algn="l"/>
            <a:r>
              <a:rPr lang="en-IN" b="1" i="0" u="none" strike="noStrike" dirty="0">
                <a:solidFill>
                  <a:srgbClr val="000000"/>
                </a:solidFill>
                <a:effectLst/>
                <a:latin typeface="Helvetica Neue" panose="02000503000000020004" pitchFamily="2" charset="0"/>
              </a:rPr>
              <a:t>5. Hyundai, Maruti, Fiat, Renault tend to have lower value as compared to Mini, Isuzu, MG, Volvo, Jeep.</a:t>
            </a:r>
          </a:p>
          <a:p>
            <a:endParaRPr dirty="0"/>
          </a:p>
        </p:txBody>
      </p:sp>
    </p:spTree>
    <p:extLst>
      <p:ext uri="{BB962C8B-B14F-4D97-AF65-F5344CB8AC3E}">
        <p14:creationId xmlns:p14="http://schemas.microsoft.com/office/powerpoint/2010/main" val="12287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Approach</a:t>
            </a:r>
          </a:p>
        </p:txBody>
      </p:sp>
      <p:sp>
        <p:nvSpPr>
          <p:cNvPr id="3" name="Content Placeholder 2"/>
          <p:cNvSpPr>
            <a:spLocks noGrp="1"/>
          </p:cNvSpPr>
          <p:nvPr>
            <p:ph idx="1"/>
          </p:nvPr>
        </p:nvSpPr>
        <p:spPr/>
        <p:txBody>
          <a:bodyPr>
            <a:normAutofit/>
          </a:bodyPr>
          <a:lstStyle/>
          <a:p>
            <a:r>
              <a:rPr b="1" dirty="0"/>
              <a:t>Regression Model</a:t>
            </a:r>
            <a:r>
              <a:rPr lang="en-US" b="1" dirty="0"/>
              <a:t>:</a:t>
            </a:r>
          </a:p>
          <a:p>
            <a:r>
              <a:rPr lang="en-IN" b="1" dirty="0">
                <a:solidFill>
                  <a:srgbClr val="0E0E0E"/>
                </a:solidFill>
                <a:effectLst/>
                <a:latin typeface=".SF NS"/>
              </a:rPr>
              <a:t>This predictive model is a reliable tool for understanding car price variations based on critical factors like age, fuel type, city, and brand. The insights can guide strategic decisions for both buyers and sellers in the pre-owned car market.</a:t>
            </a:r>
            <a:endParaRPr lang="en-US" b="1" dirty="0"/>
          </a:p>
          <a:p>
            <a:r>
              <a:rPr b="1" dirty="0"/>
              <a:t>Key Findings:</a:t>
            </a:r>
          </a:p>
          <a:p>
            <a:r>
              <a:rPr b="1" dirty="0"/>
              <a:t>- Adjusted R-squared ~70%</a:t>
            </a:r>
            <a:r>
              <a:rPr lang="en-US" b="1" dirty="0"/>
              <a:t>,</a:t>
            </a:r>
            <a:r>
              <a:rPr lang="en-IN" b="1" dirty="0"/>
              <a:t> indicating strong predictive power.</a:t>
            </a:r>
            <a:endParaRPr b="1" dirty="0"/>
          </a:p>
          <a:p>
            <a:r>
              <a:rPr b="1" dirty="0"/>
              <a:t>- Significant features: Vehicle age, fuel type, city, and manufacturer.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THE CLIENT</a:t>
            </a:r>
            <a:endParaRPr dirty="0"/>
          </a:p>
        </p:txBody>
      </p:sp>
      <p:sp>
        <p:nvSpPr>
          <p:cNvPr id="3" name="Content Placeholder 2"/>
          <p:cNvSpPr>
            <a:spLocks noGrp="1"/>
          </p:cNvSpPr>
          <p:nvPr>
            <p:ph idx="1"/>
          </p:nvPr>
        </p:nvSpPr>
        <p:spPr>
          <a:xfrm>
            <a:off x="865970" y="2400302"/>
            <a:ext cx="6345260" cy="3530600"/>
          </a:xfrm>
        </p:spPr>
        <p:txBody>
          <a:bodyPr>
            <a:noAutofit/>
          </a:bodyPr>
          <a:lstStyle/>
          <a:p>
            <a:r>
              <a:rPr lang="en-IN" sz="1600" dirty="0">
                <a:solidFill>
                  <a:srgbClr val="0E0E0E"/>
                </a:solidFill>
                <a:effectLst/>
                <a:latin typeface="Times New Roman" panose="02020603050405020304" pitchFamily="18" charset="0"/>
              </a:rPr>
              <a:t>1. </a:t>
            </a:r>
            <a:r>
              <a:rPr lang="en-IN" b="1" dirty="0">
                <a:solidFill>
                  <a:srgbClr val="0E0E0E"/>
                </a:solidFill>
                <a:effectLst/>
                <a:latin typeface=".SF NS"/>
              </a:rPr>
              <a:t>For Buyers</a:t>
            </a:r>
            <a:r>
              <a:rPr lang="en-IN" sz="1600" b="1" dirty="0">
                <a:solidFill>
                  <a:srgbClr val="0E0E0E"/>
                </a:solidFill>
                <a:effectLst/>
                <a:latin typeface=".SF NS"/>
              </a:rPr>
              <a:t>:</a:t>
            </a:r>
            <a:endParaRPr lang="en-IN" sz="1600" b="1" dirty="0">
              <a:solidFill>
                <a:srgbClr val="0E0E0E"/>
              </a:solidFill>
              <a:latin typeface=".SF NS"/>
            </a:endParaRPr>
          </a:p>
          <a:p>
            <a:r>
              <a:rPr lang="en-IN" sz="1600" dirty="0">
                <a:solidFill>
                  <a:srgbClr val="0E0E0E"/>
                </a:solidFill>
                <a:effectLst/>
                <a:latin typeface=".SF NS"/>
              </a:rPr>
              <a:t>Invest in </a:t>
            </a:r>
            <a:r>
              <a:rPr lang="en-IN" sz="1600" b="1" dirty="0">
                <a:solidFill>
                  <a:srgbClr val="0E0E0E"/>
                </a:solidFill>
                <a:effectLst/>
                <a:latin typeface=".SF NS"/>
              </a:rPr>
              <a:t>electric vehicles</a:t>
            </a:r>
            <a:r>
              <a:rPr lang="en-IN" sz="1600" dirty="0">
                <a:solidFill>
                  <a:srgbClr val="0E0E0E"/>
                </a:solidFill>
                <a:effectLst/>
                <a:latin typeface=".SF NS"/>
              </a:rPr>
              <a:t> to benefit from market demand and potential incentives.</a:t>
            </a:r>
          </a:p>
          <a:p>
            <a:r>
              <a:rPr lang="en-IN" sz="1600" dirty="0">
                <a:solidFill>
                  <a:srgbClr val="0E0E0E"/>
                </a:solidFill>
                <a:effectLst/>
                <a:latin typeface=".SF NS"/>
              </a:rPr>
              <a:t>Consider buying in cities with lower price premiums (e.g., Kolkata).</a:t>
            </a:r>
          </a:p>
          <a:p>
            <a:r>
              <a:rPr lang="en-IN" sz="1600" dirty="0">
                <a:solidFill>
                  <a:srgbClr val="0E0E0E"/>
                </a:solidFill>
                <a:effectLst/>
                <a:latin typeface="Times New Roman" panose="02020603050405020304" pitchFamily="18" charset="0"/>
              </a:rPr>
              <a:t>2</a:t>
            </a:r>
            <a:r>
              <a:rPr lang="en-IN" dirty="0">
                <a:solidFill>
                  <a:srgbClr val="0E0E0E"/>
                </a:solidFill>
                <a:effectLst/>
                <a:latin typeface="Times New Roman" panose="02020603050405020304" pitchFamily="18" charset="0"/>
              </a:rPr>
              <a:t>. </a:t>
            </a:r>
            <a:r>
              <a:rPr lang="en-IN" b="1" dirty="0">
                <a:solidFill>
                  <a:srgbClr val="0E0E0E"/>
                </a:solidFill>
                <a:effectLst/>
                <a:latin typeface=".SF NS"/>
              </a:rPr>
              <a:t>For Sellers:</a:t>
            </a:r>
            <a:endParaRPr lang="en-IN" dirty="0">
              <a:solidFill>
                <a:srgbClr val="0E0E0E"/>
              </a:solidFill>
              <a:effectLst/>
              <a:latin typeface=".SF NS"/>
            </a:endParaRPr>
          </a:p>
          <a:p>
            <a:r>
              <a:rPr lang="en-IN" sz="1600" dirty="0">
                <a:solidFill>
                  <a:srgbClr val="0E0E0E"/>
                </a:solidFill>
                <a:effectLst/>
                <a:latin typeface=".SF NS"/>
              </a:rPr>
              <a:t>Sell cars earlier to minimize depreciation losses.</a:t>
            </a:r>
          </a:p>
          <a:p>
            <a:r>
              <a:rPr lang="en-IN" sz="1600" dirty="0">
                <a:solidFill>
                  <a:srgbClr val="0E0E0E"/>
                </a:solidFill>
                <a:effectLst/>
                <a:latin typeface=".SF NS"/>
              </a:rPr>
              <a:t>Highlight fuel type (Diesel/Electric) and city-specific demand to maximize sale value.</a:t>
            </a:r>
          </a:p>
          <a:p>
            <a:r>
              <a:rPr lang="en-IN" sz="1600" dirty="0">
                <a:solidFill>
                  <a:srgbClr val="0E0E0E"/>
                </a:solidFill>
                <a:effectLst/>
                <a:latin typeface="Times New Roman" panose="02020603050405020304" pitchFamily="18" charset="0"/>
              </a:rPr>
              <a:t>3. </a:t>
            </a:r>
            <a:r>
              <a:rPr lang="en-IN" b="1" dirty="0">
                <a:solidFill>
                  <a:srgbClr val="0E0E0E"/>
                </a:solidFill>
                <a:effectLst/>
                <a:latin typeface=".SF NS"/>
              </a:rPr>
              <a:t>Brand-Specific Insights:</a:t>
            </a:r>
            <a:endParaRPr lang="en-IN" dirty="0">
              <a:solidFill>
                <a:srgbClr val="0E0E0E"/>
              </a:solidFill>
              <a:effectLst/>
              <a:latin typeface=".SF NS"/>
            </a:endParaRPr>
          </a:p>
          <a:p>
            <a:r>
              <a:rPr lang="en-IN" sz="1600" dirty="0">
                <a:solidFill>
                  <a:srgbClr val="0E0E0E"/>
                </a:solidFill>
                <a:effectLst/>
                <a:latin typeface=".SF NS"/>
              </a:rPr>
              <a:t>If selling luxury vehicles (Land Rover, Porsche), focus on niche markets to reduce the impact of steep depreciation.</a:t>
            </a:r>
          </a:p>
          <a:p>
            <a:r>
              <a:rPr lang="en-IN" sz="1600" dirty="0">
                <a:solidFill>
                  <a:srgbClr val="0E0E0E"/>
                </a:solidFill>
                <a:effectLst/>
                <a:latin typeface=".SF NS"/>
              </a:rPr>
              <a:t>Mainstream brands (Hyundai, Honda) offer better retention value.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{AAE2C7F4-690D-C340-AD50-1F0F2D8477D0}tf10001076</Template>
  <TotalTime>28</TotalTime>
  <Words>502</Words>
  <Application>Microsoft Macintosh PowerPoint</Application>
  <PresentationFormat>On-screen Show (4:3)</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.SF NS</vt:lpstr>
      <vt:lpstr>Arial</vt:lpstr>
      <vt:lpstr>Calibri</vt:lpstr>
      <vt:lpstr>Century Gothic</vt:lpstr>
      <vt:lpstr>Helvetica Neue</vt:lpstr>
      <vt:lpstr>Times New Roman</vt:lpstr>
      <vt:lpstr>Wingdings 3</vt:lpstr>
      <vt:lpstr>Ion Boardroom</vt:lpstr>
      <vt:lpstr>Used Car Price Prediction Analysis                by SHEIKH FAIZAL ALI</vt:lpstr>
      <vt:lpstr>Introduction</vt:lpstr>
      <vt:lpstr>Exploratory Data Analysis (EDA)</vt:lpstr>
      <vt:lpstr>Exploratory Data Analysis (EDA)</vt:lpstr>
      <vt:lpstr>Exploratory Data Analysis (EDA)</vt:lpstr>
      <vt:lpstr>Exploratory Data Analysis (EDA)</vt:lpstr>
      <vt:lpstr>INFERENCES FROM THE EDA</vt:lpstr>
      <vt:lpstr>Modeling Approach</vt:lpstr>
      <vt:lpstr>RECOMMENDATIONS FOR THE CLIENT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Analysis                by SHEIKH FAIZAL ALI</dc:title>
  <dc:subject/>
  <dc:creator/>
  <cp:keywords/>
  <dc:description>generated using python-pptx</dc:description>
  <cp:lastModifiedBy>Minaz Ali</cp:lastModifiedBy>
  <cp:revision>2</cp:revision>
  <dcterms:created xsi:type="dcterms:W3CDTF">2013-01-27T09:14:16Z</dcterms:created>
  <dcterms:modified xsi:type="dcterms:W3CDTF">2024-11-21T15:44:39Z</dcterms:modified>
  <cp:category/>
</cp:coreProperties>
</file>