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54CD63-498F-4DDB-99E2-474D94384434}">
  <a:tblStyle styleId="{1C54CD63-498F-4DDB-99E2-474D94384434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1F0EC"/>
          </a:solidFill>
        </a:fill>
      </a:tcStyle>
    </a:wholeTbl>
    <a:band1H>
      <a:tcTxStyle/>
      <a:tcStyle>
        <a:fill>
          <a:solidFill>
            <a:srgbClr val="E1E0D6"/>
          </a:solidFill>
        </a:fill>
      </a:tcStyle>
    </a:band1H>
    <a:band2H>
      <a:tcTxStyle/>
    </a:band2H>
    <a:band1V>
      <a:tcTxStyle/>
      <a:tcStyle>
        <a:fill>
          <a:solidFill>
            <a:srgbClr val="E1E0D6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B6867BBD-5316-45DA-9EFB-B55F68476B1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3d9bf4dd1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13d9bf4dd1_2_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3d9bf4dd1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13d9bf4dd1_2_1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3d9bf4dd1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13d9bf4dd1_2_1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3d9bf4dd1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13d9bf4dd1_2_1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3d9bf4dd1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13d9bf4dd1_2_1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3d9bf4dd1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13d9bf4dd1_2_1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3d9bf4dd1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13d9bf4dd1_2_1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3d9bf4dd1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313d9bf4dd1_2_1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3d9bf4dd1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13d9bf4dd1_2_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3d9bf4dd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13d9bf4dd1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3d9bf4dd1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13d9bf4dd1_2_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3d9bf4dd1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13d9bf4dd1_2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3d9bf4dd1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13d9bf4dd1_2_1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3d9bf4dd1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13d9bf4dd1_2_1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3d9bf4dd1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13d9bf4dd1_2_1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3d9bf4dd1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13d9bf4dd1_2_1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-1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342900" y="3720103"/>
            <a:ext cx="5829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3800"/>
              <a:buFont typeface="Twentieth Century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457950" y="3720103"/>
            <a:ext cx="2400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64132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768096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128001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14"/>
          <p:cNvCxnSpPr/>
          <p:nvPr/>
        </p:nvCxnSpPr>
        <p:spPr>
          <a:xfrm rot="10800000">
            <a:off x="6290132" y="3948080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768096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128001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0" y="-1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42900" y="3720103"/>
            <a:ext cx="5829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3800"/>
              <a:buFont typeface="Twentieth Century"/>
              <a:buNone/>
              <a:defRPr b="0" sz="3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6457950" y="3720103"/>
            <a:ext cx="2400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6413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C8B8A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C8B8A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C8B8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C8B8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C8B8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C8B8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768096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128001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8" name="Google Shape;78;p16"/>
          <p:cNvCxnSpPr/>
          <p:nvPr/>
        </p:nvCxnSpPr>
        <p:spPr>
          <a:xfrm rot="10800000">
            <a:off x="6290132" y="3948080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768096" y="1714500"/>
            <a:ext cx="35661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491990" y="1714500"/>
            <a:ext cx="35661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768096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128001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768096" y="1634727"/>
            <a:ext cx="3566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102875" spcFirstLastPara="1" rIns="1028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0" sz="170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768096" y="2225841"/>
            <a:ext cx="3566100" cy="25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3" type="body"/>
          </p:nvPr>
        </p:nvSpPr>
        <p:spPr>
          <a:xfrm>
            <a:off x="4491990" y="1634727"/>
            <a:ext cx="3566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102875" spcFirstLastPara="1" rIns="1028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0" sz="170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18"/>
          <p:cNvSpPr txBox="1"/>
          <p:nvPr>
            <p:ph idx="4" type="body"/>
          </p:nvPr>
        </p:nvSpPr>
        <p:spPr>
          <a:xfrm>
            <a:off x="4491990" y="2225841"/>
            <a:ext cx="3566100" cy="25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768096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128001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768096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128001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768096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128001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768096" y="353632"/>
            <a:ext cx="32919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3000"/>
              <a:buFont typeface="Twentieth Century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4286250" y="617220"/>
            <a:ext cx="4258800" cy="3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Char char="🢝"/>
              <a:defRPr sz="1500"/>
            </a:lvl2pPr>
            <a:lvl3pPr indent="-3048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🢝"/>
              <a:defRPr sz="1200"/>
            </a:lvl9pPr>
          </a:lstStyle>
          <a:p/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768096" y="1693129"/>
            <a:ext cx="32919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768096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128001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42900" y="3720104"/>
            <a:ext cx="5829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3800"/>
              <a:buFont typeface="Twentieth Century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/>
          <p:nvPr>
            <p:ph idx="2" type="pic"/>
          </p:nvPr>
        </p:nvSpPr>
        <p:spPr>
          <a:xfrm>
            <a:off x="0" y="-1"/>
            <a:ext cx="9141600" cy="3429000"/>
          </a:xfrm>
          <a:prstGeom prst="rect">
            <a:avLst/>
          </a:prstGeom>
          <a:solidFill>
            <a:srgbClr val="C3D7D7"/>
          </a:solidFill>
          <a:ln>
            <a:noFill/>
          </a:ln>
        </p:spPr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6457950" y="3720104"/>
            <a:ext cx="2400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6413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768096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128001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8" name="Google Shape;118;p22"/>
          <p:cNvCxnSpPr/>
          <p:nvPr/>
        </p:nvCxnSpPr>
        <p:spPr>
          <a:xfrm rot="10800000">
            <a:off x="6290132" y="3948080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 rot="5400000">
            <a:off x="2904449" y="-421800"/>
            <a:ext cx="3017400" cy="72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0" type="dt"/>
          </p:nvPr>
        </p:nvSpPr>
        <p:spPr>
          <a:xfrm>
            <a:off x="768096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128001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 rot="5400000">
            <a:off x="5500650" y="1614600"/>
            <a:ext cx="40578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4275" spcFirstLastPara="1" rIns="34275" wrap="square" tIns="6857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 rot="5400000">
            <a:off x="1557225" y="-242850"/>
            <a:ext cx="4057800" cy="5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0" type="dt"/>
          </p:nvPr>
        </p:nvSpPr>
        <p:spPr>
          <a:xfrm>
            <a:off x="768096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128001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 rot="10800000">
            <a:off x="7543800" y="44447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3800"/>
              <a:buFont typeface="Twentieth Century"/>
              <a:buNone/>
              <a:defRPr b="0" i="0" sz="38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36550" lvl="0" marL="457200" marR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Twentieth Century"/>
              <a:buChar char=" "/>
              <a:defRPr b="0" i="0" sz="17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98450" lvl="2" marL="1371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98450" lvl="3" marL="1828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98450" lvl="4" marL="22860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29845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29845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29845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298450" lvl="8" marL="4114800" marR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68096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128001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8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spcBef>
                <a:spcPts val="0"/>
              </a:spcBef>
              <a:buNone/>
              <a:defRPr b="0" i="0" sz="8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spcBef>
                <a:spcPts val="0"/>
              </a:spcBef>
              <a:buNone/>
              <a:defRPr b="0" i="0" sz="8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spcBef>
                <a:spcPts val="0"/>
              </a:spcBef>
              <a:buNone/>
              <a:defRPr b="0" i="0" sz="8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spcBef>
                <a:spcPts val="0"/>
              </a:spcBef>
              <a:buNone/>
              <a:defRPr b="0" i="0" sz="8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spcBef>
                <a:spcPts val="0"/>
              </a:spcBef>
              <a:buNone/>
              <a:defRPr b="0" i="0" sz="8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spcBef>
                <a:spcPts val="0"/>
              </a:spcBef>
              <a:buNone/>
              <a:defRPr b="0" i="0" sz="8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spcBef>
                <a:spcPts val="0"/>
              </a:spcBef>
              <a:buNone/>
              <a:defRPr b="0" i="0" sz="8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spcBef>
                <a:spcPts val="0"/>
              </a:spcBef>
              <a:buNone/>
              <a:defRPr b="0" i="0" sz="8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13"/>
          <p:cNvCxnSpPr/>
          <p:nvPr/>
        </p:nvCxnSpPr>
        <p:spPr>
          <a:xfrm rot="10800000">
            <a:off x="571500" y="619743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6457950" y="3720103"/>
            <a:ext cx="2400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Harmeet Singh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Sheikh Faizal Ali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Sagar Prakash Kulkarni</a:t>
            </a:r>
            <a:endParaRPr sz="1800"/>
          </a:p>
        </p:txBody>
      </p:sp>
      <p:sp>
        <p:nvSpPr>
          <p:cNvPr id="137" name="Google Shape;137;p25"/>
          <p:cNvSpPr txBox="1"/>
          <p:nvPr/>
        </p:nvSpPr>
        <p:spPr>
          <a:xfrm>
            <a:off x="504172" y="1354249"/>
            <a:ext cx="768784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3800"/>
              <a:buFont typeface="Twentieth Century"/>
              <a:buNone/>
            </a:pPr>
            <a:r>
              <a:rPr b="1" i="0" lang="en" sz="3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STOCK ANALYSIS AND </a:t>
            </a:r>
            <a:r>
              <a:rPr b="1" lang="en" sz="3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PORTFOLIO MANAGEMENT</a:t>
            </a:r>
            <a:endParaRPr b="1" i="0" sz="3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606921" y="1736475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8255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 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Annualized Return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825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Font typeface="Calibri"/>
              <a:buChar char=" 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Cumulative Return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825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Font typeface="Calibri"/>
              <a:buChar char=" 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Annualized Risk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825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Font typeface="Calibri"/>
              <a:buChar char=" 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Sharpe Ratio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825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Font typeface="Calibri"/>
              <a:buChar char=" 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Beta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825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Font typeface="Calibri"/>
              <a:buChar char=" 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6.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Expected Return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4"/>
          <p:cNvSpPr txBox="1"/>
          <p:nvPr>
            <p:ph type="title"/>
          </p:nvPr>
        </p:nvSpPr>
        <p:spPr>
          <a:xfrm>
            <a:off x="768100" y="438900"/>
            <a:ext cx="78849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3800"/>
              <a:buFont typeface="Twentieth Century"/>
              <a:buNone/>
            </a:pPr>
            <a:r>
              <a:rPr b="1" lang="en" sz="3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CAPM - Metrics Used for Selection of Stocks</a:t>
            </a:r>
            <a:endParaRPr b="1" sz="3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125" y="1399025"/>
            <a:ext cx="3973800" cy="294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399025"/>
            <a:ext cx="4054224" cy="29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5"/>
          <p:cNvSpPr txBox="1"/>
          <p:nvPr/>
        </p:nvSpPr>
        <p:spPr>
          <a:xfrm>
            <a:off x="598125" y="4341126"/>
            <a:ext cx="80772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Suisse and Deutsche Bank display negative annualized and cumulative returns, making them candidates for exclusion.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stocks lead with the highest annualized and cumulative returns.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5"/>
          <p:cNvSpPr txBox="1"/>
          <p:nvPr>
            <p:ph type="title"/>
          </p:nvPr>
        </p:nvSpPr>
        <p:spPr>
          <a:xfrm>
            <a:off x="768100" y="438900"/>
            <a:ext cx="78849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3800"/>
              <a:buFont typeface="Twentieth Century"/>
              <a:buNone/>
            </a:pPr>
            <a:r>
              <a:rPr b="1" lang="en" sz="3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CAPM - Annualized Returns</a:t>
            </a:r>
            <a:endParaRPr b="1" sz="3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99" y="1563619"/>
            <a:ext cx="3420900" cy="27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8995" y="1563682"/>
            <a:ext cx="4148907" cy="275359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6"/>
          <p:cNvSpPr txBox="1"/>
          <p:nvPr/>
        </p:nvSpPr>
        <p:spPr>
          <a:xfrm>
            <a:off x="768105" y="4317326"/>
            <a:ext cx="82158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Sharpe Ratio combines risk and return, with a higher ratio indicating a better stock.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Stocks with a Sharpe Ratio exceeding that of the S&amp;P 500 include Amazon, Apple, and Google, making them suitable for the final portfolio, while others can be excluded.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6"/>
          <p:cNvSpPr txBox="1"/>
          <p:nvPr>
            <p:ph type="title"/>
          </p:nvPr>
        </p:nvSpPr>
        <p:spPr>
          <a:xfrm>
            <a:off x="768100" y="438900"/>
            <a:ext cx="78849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3800"/>
              <a:buFont typeface="Twentieth Century"/>
              <a:buNone/>
            </a:pPr>
            <a:r>
              <a:rPr b="1" lang="en" sz="3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CAPM - Annualized Risk And Sharpe Ratio</a:t>
            </a:r>
            <a:endParaRPr b="1" sz="3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Google Shape;222;p37"/>
          <p:cNvGraphicFramePr/>
          <p:nvPr/>
        </p:nvGraphicFramePr>
        <p:xfrm>
          <a:off x="923245" y="13261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{1C54CD63-498F-4DDB-99E2-474D94384434}</a:tableStyleId>
              </a:tblPr>
              <a:tblGrid>
                <a:gridCol w="379800"/>
                <a:gridCol w="1589425"/>
                <a:gridCol w="962550"/>
                <a:gridCol w="947875"/>
                <a:gridCol w="977200"/>
                <a:gridCol w="779375"/>
                <a:gridCol w="750050"/>
                <a:gridCol w="911250"/>
              </a:tblGrid>
              <a:tr h="40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S.No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Stocks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Annualized Returns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Cumulative Return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Annualized Risk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Sharpe Ratio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Beta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Expected Return</a:t>
                      </a:r>
                      <a:endParaRPr sz="1100"/>
                    </a:p>
                  </a:txBody>
                  <a:tcPr marT="4775" marB="0" marR="4775" marL="4775" anchor="b"/>
                </a:tc>
              </a:tr>
              <a:tr h="2230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Index-SP500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12.29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193.39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17.36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0.71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12.29</a:t>
                      </a:r>
                      <a:endParaRPr sz="1100"/>
                    </a:p>
                  </a:txBody>
                  <a:tcPr marT="4775" marB="0" marR="4775" marL="4775" anchor="b"/>
                </a:tc>
              </a:tr>
              <a:tr h="2230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Aviation-Alaska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17.87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194.28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37.4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0.48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1.23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14.96</a:t>
                      </a:r>
                      <a:endParaRPr sz="1100"/>
                    </a:p>
                  </a:txBody>
                  <a:tcPr marT="4775" marB="0" marR="4775" marL="4775" anchor="b"/>
                </a:tc>
              </a:tr>
              <a:tr h="2230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Aviation-American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16.03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32.29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51.95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0.31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1.35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16.37</a:t>
                      </a:r>
                      <a:endParaRPr sz="1100"/>
                    </a:p>
                  </a:txBody>
                  <a:tcPr marT="4775" marB="0" marR="4775" marL="4775" anchor="b"/>
                </a:tc>
              </a:tr>
              <a:tr h="2230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Aviation-Hawa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19.29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116.28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47.86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1.23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14.99</a:t>
                      </a:r>
                      <a:endParaRPr sz="1100"/>
                    </a:p>
                  </a:txBody>
                  <a:tcPr marT="4775" marB="0" marR="4775" marL="4775" anchor="b"/>
                </a:tc>
              </a:tr>
              <a:tr h="2230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Finance-CS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-8.19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-76.39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35.25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-0.23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1.37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16.56</a:t>
                      </a:r>
                      <a:endParaRPr sz="1100"/>
                    </a:p>
                  </a:txBody>
                  <a:tcPr marT="4775" marB="0" marR="4775" marL="4775" anchor="b"/>
                </a:tc>
              </a:tr>
              <a:tr h="2230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Finance-Deutsche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-9.62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-84.03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41.87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-0.23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1.54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18.49</a:t>
                      </a:r>
                      <a:endParaRPr sz="1100"/>
                    </a:p>
                  </a:txBody>
                  <a:tcPr marT="4775" marB="0" marR="4775" marL="4775" anchor="b"/>
                </a:tc>
              </a:tr>
              <a:tr h="2230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Finance-Goldman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7.32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36.07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29.1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1.30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15.77</a:t>
                      </a:r>
                      <a:endParaRPr sz="1100"/>
                    </a:p>
                  </a:txBody>
                  <a:tcPr marT="4775" marB="0" marR="4775" marL="4775" anchor="b"/>
                </a:tc>
              </a:tr>
              <a:tr h="2230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Healthcare-Bausch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11.71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-39.65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56.67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0.21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1.32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15.94</a:t>
                      </a:r>
                      <a:endParaRPr sz="1100"/>
                    </a:p>
                  </a:txBody>
                  <a:tcPr marT="4775" marB="0" marR="4775" marL="4775" anchor="b"/>
                </a:tc>
              </a:tr>
              <a:tr h="2230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Healthcare-J&amp;J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10.3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141.1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17.22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0.66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8.39</a:t>
                      </a:r>
                      <a:endParaRPr sz="1100"/>
                    </a:p>
                  </a:txBody>
                  <a:tcPr marT="4775" marB="0" marR="4775" marL="4775" anchor="b"/>
                </a:tc>
              </a:tr>
              <a:tr h="2230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Healthcare-Merck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10.34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126.64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20.72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0.73</a:t>
                      </a:r>
                      <a:endParaRPr sz="1100"/>
                    </a:p>
                  </a:txBody>
                  <a:tcPr marT="4775" marB="0" marR="4775" marL="47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9.21</a:t>
                      </a:r>
                      <a:endParaRPr sz="1100"/>
                    </a:p>
                  </a:txBody>
                  <a:tcPr marT="4775" marB="0" marR="4775" marL="4775" anchor="b"/>
                </a:tc>
              </a:tr>
              <a:tr h="4044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100"/>
                    </a:p>
                  </a:txBody>
                  <a:tcPr marT="4775" marB="0" marR="4775" marL="4775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Technology-Amazon</a:t>
                      </a:r>
                      <a:endParaRPr sz="1100"/>
                    </a:p>
                  </a:txBody>
                  <a:tcPr marT="4775" marB="0" marR="4775" marL="4775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35.22</a:t>
                      </a:r>
                      <a:endParaRPr sz="1100"/>
                    </a:p>
                  </a:txBody>
                  <a:tcPr marT="4775" marB="0" marR="4775" marL="4775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1948.49</a:t>
                      </a:r>
                      <a:endParaRPr sz="1100"/>
                    </a:p>
                  </a:txBody>
                  <a:tcPr marT="4775" marB="0" marR="4775" marL="4775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31.57</a:t>
                      </a:r>
                      <a:endParaRPr sz="1100"/>
                    </a:p>
                  </a:txBody>
                  <a:tcPr marT="4775" marB="0" marR="4775" marL="4775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1.12</a:t>
                      </a:r>
                      <a:endParaRPr sz="1100"/>
                    </a:p>
                  </a:txBody>
                  <a:tcPr marT="4775" marB="0" marR="4775" marL="4775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 sz="1100"/>
                    </a:p>
                  </a:txBody>
                  <a:tcPr marT="4775" marB="0" marR="4775" marL="4775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12.28</a:t>
                      </a:r>
                      <a:endParaRPr sz="1100"/>
                    </a:p>
                  </a:txBody>
                  <a:tcPr marT="4775" marB="0" marR="4775" marL="4775" anchor="b">
                    <a:solidFill>
                      <a:srgbClr val="92D050"/>
                    </a:solidFill>
                  </a:tcPr>
                </a:tc>
              </a:tr>
              <a:tr h="2230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100"/>
                    </a:p>
                  </a:txBody>
                  <a:tcPr marT="4775" marB="0" marR="4775" marL="4775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Technology-Apple</a:t>
                      </a:r>
                      <a:endParaRPr sz="1100"/>
                    </a:p>
                  </a:txBody>
                  <a:tcPr marT="4775" marB="0" marR="4775" marL="4775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28.4</a:t>
                      </a:r>
                      <a:endParaRPr sz="1100"/>
                    </a:p>
                  </a:txBody>
                  <a:tcPr marT="4775" marB="0" marR="4775" marL="4775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1047.77</a:t>
                      </a:r>
                      <a:endParaRPr sz="1100"/>
                    </a:p>
                  </a:txBody>
                  <a:tcPr marT="4775" marB="0" marR="4775" marL="4775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28.13</a:t>
                      </a:r>
                      <a:endParaRPr sz="1100"/>
                    </a:p>
                  </a:txBody>
                  <a:tcPr marT="4775" marB="0" marR="4775" marL="4775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1.01</a:t>
                      </a:r>
                      <a:endParaRPr sz="1100"/>
                    </a:p>
                  </a:txBody>
                  <a:tcPr marT="4775" marB="0" marR="4775" marL="4775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1.06</a:t>
                      </a:r>
                      <a:endParaRPr sz="1100"/>
                    </a:p>
                  </a:txBody>
                  <a:tcPr marT="4775" marB="0" marR="4775" marL="4775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13.02</a:t>
                      </a:r>
                      <a:endParaRPr sz="1100"/>
                    </a:p>
                  </a:txBody>
                  <a:tcPr marT="4775" marB="0" marR="4775" marL="4775" anchor="b">
                    <a:solidFill>
                      <a:srgbClr val="92D050"/>
                    </a:solidFill>
                  </a:tcPr>
                </a:tc>
              </a:tr>
              <a:tr h="2230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100"/>
                    </a:p>
                  </a:txBody>
                  <a:tcPr marT="4775" marB="0" marR="4775" marL="4775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Technology-Google</a:t>
                      </a:r>
                      <a:endParaRPr sz="1100"/>
                    </a:p>
                  </a:txBody>
                  <a:tcPr marT="4775" marB="0" marR="4775" marL="4775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20.6</a:t>
                      </a:r>
                      <a:endParaRPr sz="1100"/>
                    </a:p>
                  </a:txBody>
                  <a:tcPr marT="4775" marB="0" marR="4775" marL="4775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461.28</a:t>
                      </a:r>
                      <a:endParaRPr sz="1100"/>
                    </a:p>
                  </a:txBody>
                  <a:tcPr marT="4775" marB="0" marR="4775" marL="4775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25.86</a:t>
                      </a:r>
                      <a:endParaRPr sz="1100"/>
                    </a:p>
                  </a:txBody>
                  <a:tcPr marT="4775" marB="0" marR="4775" marL="4775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100"/>
                    </a:p>
                  </a:txBody>
                  <a:tcPr marT="4775" marB="0" marR="4775" marL="4775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1.01</a:t>
                      </a:r>
                      <a:endParaRPr sz="1100"/>
                    </a:p>
                  </a:txBody>
                  <a:tcPr marT="4775" marB="0" marR="4775" marL="4775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12.44</a:t>
                      </a:r>
                      <a:endParaRPr sz="1100"/>
                    </a:p>
                  </a:txBody>
                  <a:tcPr marT="4775" marB="0" marR="4775" marL="4775" anchor="b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23" name="Google Shape;223;p37"/>
          <p:cNvSpPr txBox="1"/>
          <p:nvPr>
            <p:ph type="title"/>
          </p:nvPr>
        </p:nvSpPr>
        <p:spPr>
          <a:xfrm>
            <a:off x="768100" y="438900"/>
            <a:ext cx="78849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3800"/>
              <a:buFont typeface="Twentieth Century"/>
              <a:buNone/>
            </a:pPr>
            <a:r>
              <a:rPr b="1" lang="en" sz="3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CAPM - Results</a:t>
            </a:r>
            <a:endParaRPr b="1" sz="3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Google Shape;228;p38"/>
          <p:cNvGraphicFramePr/>
          <p:nvPr/>
        </p:nvGraphicFramePr>
        <p:xfrm>
          <a:off x="3726802" y="17372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{B6867BBD-5316-45DA-9EFB-B55F68476B15}</a:tableStyleId>
              </a:tblPr>
              <a:tblGrid>
                <a:gridCol w="845200"/>
                <a:gridCol w="945825"/>
                <a:gridCol w="908825"/>
                <a:gridCol w="884875"/>
                <a:gridCol w="761700"/>
                <a:gridCol w="851500"/>
              </a:tblGrid>
              <a:tr h="1085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Stocks</a:t>
                      </a:r>
                      <a:endParaRPr sz="1100"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Annualized Returns</a:t>
                      </a:r>
                      <a:endParaRPr sz="1100"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Annualized Risk</a:t>
                      </a:r>
                      <a:endParaRPr sz="1100"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Stock Cumulative Return</a:t>
                      </a:r>
                      <a:endParaRPr sz="1100"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Invested Amount</a:t>
                      </a:r>
                      <a:endParaRPr sz="1100"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Stock Value</a:t>
                      </a:r>
                      <a:endParaRPr sz="1100"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Amazon</a:t>
                      </a:r>
                      <a:endParaRPr sz="1100"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35.22</a:t>
                      </a:r>
                      <a:endParaRPr sz="1100"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31.57</a:t>
                      </a:r>
                      <a:endParaRPr sz="1100"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1948.49</a:t>
                      </a:r>
                      <a:endParaRPr sz="1100"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166667</a:t>
                      </a:r>
                      <a:endParaRPr sz="1100"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3414150</a:t>
                      </a:r>
                      <a:endParaRPr sz="1100"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Apple</a:t>
                      </a:r>
                      <a:endParaRPr sz="1100"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28.40</a:t>
                      </a:r>
                      <a:endParaRPr sz="1100"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28.13</a:t>
                      </a:r>
                      <a:endParaRPr sz="1100"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1047.77</a:t>
                      </a:r>
                      <a:endParaRPr sz="1100"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166667</a:t>
                      </a:r>
                      <a:endParaRPr sz="1100"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1912950</a:t>
                      </a:r>
                      <a:endParaRPr sz="1100"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Google</a:t>
                      </a:r>
                      <a:endParaRPr sz="1100"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20.60</a:t>
                      </a:r>
                      <a:endParaRPr sz="1100"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25.86</a:t>
                      </a:r>
                      <a:endParaRPr sz="1100"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461.28</a:t>
                      </a:r>
                      <a:endParaRPr sz="1100"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166667</a:t>
                      </a:r>
                      <a:endParaRPr sz="1100"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935466</a:t>
                      </a:r>
                      <a:endParaRPr sz="1100"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9" name="Google Shape;229;p38"/>
          <p:cNvSpPr txBox="1"/>
          <p:nvPr/>
        </p:nvSpPr>
        <p:spPr>
          <a:xfrm>
            <a:off x="500875" y="1869325"/>
            <a:ext cx="3309000" cy="18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Invested Fund		: 500,000 USD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Investment Period		: 10 Years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Matured Amount		: 6.2 Million USD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 ROI Portfolio	: 29%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Annualized Risk 		: 28.52%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8"/>
          <p:cNvSpPr txBox="1"/>
          <p:nvPr>
            <p:ph type="title"/>
          </p:nvPr>
        </p:nvSpPr>
        <p:spPr>
          <a:xfrm>
            <a:off x="768100" y="438900"/>
            <a:ext cx="78849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3800"/>
              <a:buFont typeface="Twentieth Century"/>
              <a:buNone/>
            </a:pPr>
            <a:r>
              <a:rPr b="1" lang="en" sz="3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 of Analysis of Recommended Stocks(1-10-2010 to 30-09-2020)</a:t>
            </a:r>
            <a:endParaRPr b="1" sz="3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00" y="1732350"/>
            <a:ext cx="2909400" cy="25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9"/>
          <p:cNvSpPr txBox="1"/>
          <p:nvPr/>
        </p:nvSpPr>
        <p:spPr>
          <a:xfrm>
            <a:off x="162803" y="4272439"/>
            <a:ext cx="83547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volatility of all tech stocks is relatively stable and aligns closely with the S&amp;P 500 index.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tech stocks provide expected returns equal to or exceeding those of the S&amp;P 500 index.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their balanced volatility and strong expected returns, tech stocks are suitable candidates for inclusion in the portfolio.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8450" y="1732350"/>
            <a:ext cx="2999500" cy="2540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8" name="Google Shape;238;p39"/>
          <p:cNvGraphicFramePr/>
          <p:nvPr/>
        </p:nvGraphicFramePr>
        <p:xfrm>
          <a:off x="6234546" y="17733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{B6867BBD-5316-45DA-9EFB-B55F68476B15}</a:tableStyleId>
              </a:tblPr>
              <a:tblGrid>
                <a:gridCol w="1441425"/>
                <a:gridCol w="451350"/>
                <a:gridCol w="698875"/>
              </a:tblGrid>
              <a:tr h="77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Recommended Stocks</a:t>
                      </a:r>
                      <a:endParaRPr sz="1100"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Beta</a:t>
                      </a:r>
                      <a:endParaRPr sz="1100"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Expected Return</a:t>
                      </a:r>
                      <a:endParaRPr sz="1100"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Amazon</a:t>
                      </a:r>
                      <a:endParaRPr sz="1100"/>
                    </a:p>
                  </a:txBody>
                  <a:tcPr marT="4775" marB="0" marR="4775" marL="47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.99</a:t>
                      </a:r>
                      <a:endParaRPr sz="1100"/>
                    </a:p>
                  </a:txBody>
                  <a:tcPr marT="4775" marB="0" marR="4775" marL="47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1100"/>
                    </a:p>
                  </a:txBody>
                  <a:tcPr marT="4775" marB="0" marR="4775" marL="47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38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Apple</a:t>
                      </a:r>
                      <a:endParaRPr sz="1100"/>
                    </a:p>
                  </a:txBody>
                  <a:tcPr marT="4775" marB="0" marR="4775" marL="47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1.06</a:t>
                      </a:r>
                      <a:endParaRPr sz="1100"/>
                    </a:p>
                  </a:txBody>
                  <a:tcPr marT="4775" marB="0" marR="4775" marL="47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13.02</a:t>
                      </a:r>
                      <a:endParaRPr sz="1100"/>
                    </a:p>
                  </a:txBody>
                  <a:tcPr marT="4775" marB="0" marR="4775" marL="47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38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Google</a:t>
                      </a:r>
                      <a:endParaRPr sz="1100"/>
                    </a:p>
                  </a:txBody>
                  <a:tcPr marT="4775" marB="0" marR="4775" marL="47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1.01</a:t>
                      </a:r>
                      <a:endParaRPr sz="1100"/>
                    </a:p>
                  </a:txBody>
                  <a:tcPr marT="4775" marB="0" marR="4775" marL="47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</a:t>
                      </a:r>
                      <a:endParaRPr sz="1100"/>
                    </a:p>
                  </a:txBody>
                  <a:tcPr marT="4775" marB="0" marR="4775" marL="47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39" name="Google Shape;239;p39"/>
          <p:cNvSpPr txBox="1"/>
          <p:nvPr/>
        </p:nvSpPr>
        <p:spPr>
          <a:xfrm>
            <a:off x="3472664" y="1505700"/>
            <a:ext cx="17799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Return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9"/>
          <p:cNvSpPr txBox="1"/>
          <p:nvPr/>
        </p:nvSpPr>
        <p:spPr>
          <a:xfrm>
            <a:off x="340382" y="1496384"/>
            <a:ext cx="17799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Beta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9"/>
          <p:cNvSpPr txBox="1"/>
          <p:nvPr>
            <p:ph type="title"/>
          </p:nvPr>
        </p:nvSpPr>
        <p:spPr>
          <a:xfrm>
            <a:off x="768100" y="438900"/>
            <a:ext cx="78849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3800"/>
              <a:buFont typeface="Twentieth Century"/>
              <a:buNone/>
            </a:pPr>
            <a:r>
              <a:rPr b="1" lang="en" sz="3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Recommended Stocks - Volatility And Expected Returns</a:t>
            </a:r>
            <a:endParaRPr b="1" sz="3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3423150" y="2009400"/>
            <a:ext cx="22977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3800"/>
              <a:buFont typeface="Twentieth Century"/>
              <a:buNone/>
            </a:pPr>
            <a:r>
              <a:rPr b="1" lang="en" sz="3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b="1" sz="3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n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endParaRPr sz="3400"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768096" y="1371600"/>
            <a:ext cx="7290000" cy="3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Objectives: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3429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Explore the stock prices based on trend, correlation between the stocks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3429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Evaluate the stocks based on Capital Asset Pricing Metrics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3429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Suggest investment strategy for the client(i.e Alexa) to achieve her financial goal of getting good but stable returns to fund her NGO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Twentieth Century"/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Data Available: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3429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Data of 12 stocks in the US market and the index SP500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3429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 stocks are from Aviation, Healthcare, Finance and Technology industries.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3429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Three stocks from each of these industries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" sz="3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Investor Understanding</a:t>
            </a:r>
            <a:endParaRPr sz="3400"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1563612"/>
            <a:ext cx="5636198" cy="3275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1738" y="1496325"/>
            <a:ext cx="3985200" cy="17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/>
        </p:nvSpPr>
        <p:spPr>
          <a:xfrm>
            <a:off x="577350" y="1496325"/>
            <a:ext cx="40752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three aviation stocks showed an upward trend until 2017-18.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2017-18 to March 2020, the stock prices fluctuated.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sharp decline in prices was observed in March 2020.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drop may be attributed to the COVID-19 outbreak, which significantly impacted the revenues and profits of all companies in the aviation industry.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decline was especially steep for Alaska Airlines.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March, a slight but positive trend emerged in all stock prices.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has been notable price variation.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March 2020, the stocks have moved in sync with the S&amp;P 500 index.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1700" y="3203925"/>
            <a:ext cx="3985275" cy="17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>
            <p:ph type="title"/>
          </p:nvPr>
        </p:nvSpPr>
        <p:spPr>
          <a:xfrm>
            <a:off x="768100" y="438900"/>
            <a:ext cx="81708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" sz="3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Price Trend - Actual Prices(Aviation)</a:t>
            </a:r>
            <a:endParaRPr sz="3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/>
        </p:nvSpPr>
        <p:spPr>
          <a:xfrm>
            <a:off x="570275" y="1496325"/>
            <a:ext cx="3885600" cy="2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notable difference in price levels between Goldman Sachs and the other two stocks.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Suisse and Deutsche Bank exhibit a clear negative trend, while Goldman Sachs shows a bumpy but generally positive trend.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sharp decline in prices was observed in March 2020. This may be attributed to the COVID-19 outbreak, which adversely affected the financial performance of all companies in the aviation industry.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March, Goldman Sachs began to recover in line with the index, though it has not yet returned to pre-COVID levels.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1750" y="1496325"/>
            <a:ext cx="3985200" cy="17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 txBox="1"/>
          <p:nvPr>
            <p:ph type="title"/>
          </p:nvPr>
        </p:nvSpPr>
        <p:spPr>
          <a:xfrm>
            <a:off x="768100" y="438900"/>
            <a:ext cx="81561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" sz="3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Price Trend - Actual Prices(Finance)</a:t>
            </a:r>
            <a:endParaRPr sz="3400"/>
          </a:p>
        </p:txBody>
      </p:sp>
      <p:pic>
        <p:nvPicPr>
          <p:cNvPr id="165" name="Google Shape;16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1750" y="3203925"/>
            <a:ext cx="3985200" cy="17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/>
        </p:nvSpPr>
        <p:spPr>
          <a:xfrm>
            <a:off x="562725" y="1496325"/>
            <a:ext cx="37476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Bausch began with a low valuation, peaked in mid-2015, and then experienced a sharp decline through 2016 due to allegations of inappropriate accounting practices. The company's significant debt burden further exacerbated its challenges.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Johnson &amp; Johnson and Merck have shown steady growth.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J&amp;J quickly recovered after the COVID-19 outbreak, followed by Merck, while Bausch has yet to bounce back.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1750" y="1496325"/>
            <a:ext cx="3985200" cy="17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 txBox="1"/>
          <p:nvPr>
            <p:ph type="title"/>
          </p:nvPr>
        </p:nvSpPr>
        <p:spPr>
          <a:xfrm>
            <a:off x="768100" y="438900"/>
            <a:ext cx="8376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" sz="3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Price Trend - Actual Prices(Healthcare)</a:t>
            </a:r>
            <a:endParaRPr sz="3400"/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1750" y="3203925"/>
            <a:ext cx="3985200" cy="17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/>
        </p:nvSpPr>
        <p:spPr>
          <a:xfrm>
            <a:off x="570700" y="1496325"/>
            <a:ext cx="3906300" cy="18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Amazon’s growth has been phenomenal, while Apple has shown steady progress.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three stocks display a clear upward trend, with Amazon being the most in demand.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initially led in price but, since 2018, has fallen below Amazon.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levels vary significantly among these stocks, with Apple priced the lowest, leading to higher trading volumes than Google.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1750" y="1496325"/>
            <a:ext cx="3985200" cy="17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1"/>
          <p:cNvSpPr txBox="1"/>
          <p:nvPr>
            <p:ph type="title"/>
          </p:nvPr>
        </p:nvSpPr>
        <p:spPr>
          <a:xfrm>
            <a:off x="768101" y="438900"/>
            <a:ext cx="82734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" sz="3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Price Trend - Actual Prices(Technology)</a:t>
            </a:r>
            <a:endParaRPr sz="3400"/>
          </a:p>
        </p:txBody>
      </p:sp>
      <p:pic>
        <p:nvPicPr>
          <p:cNvPr id="181" name="Google Shape;18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1750" y="3203925"/>
            <a:ext cx="3985200" cy="17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0100" y="1468350"/>
            <a:ext cx="5319300" cy="34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2"/>
          <p:cNvSpPr txBox="1"/>
          <p:nvPr/>
        </p:nvSpPr>
        <p:spPr>
          <a:xfrm>
            <a:off x="553425" y="1468350"/>
            <a:ext cx="30660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Relative Strength Index supports these findings, showing that Technology is the only sector in an uptrend, despite notable differences in price levels.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Healthcare, Johnson&amp;Johnson and Bausch closely follow the index’s movement.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Stocks in the Finance and Healthcare sectors are generally in a downtrend.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2"/>
          <p:cNvSpPr txBox="1"/>
          <p:nvPr>
            <p:ph type="title"/>
          </p:nvPr>
        </p:nvSpPr>
        <p:spPr>
          <a:xfrm>
            <a:off x="768101" y="438900"/>
            <a:ext cx="8376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3800"/>
              <a:buFont typeface="Twentieth Century"/>
              <a:buNone/>
            </a:pPr>
            <a:r>
              <a:rPr b="1" lang="en" sz="3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Relative Strength Index of Stock Prices</a:t>
            </a:r>
            <a:endParaRPr b="1" sz="3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0100" y="1468350"/>
            <a:ext cx="5319300" cy="34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3"/>
          <p:cNvSpPr txBox="1"/>
          <p:nvPr>
            <p:ph type="title"/>
          </p:nvPr>
        </p:nvSpPr>
        <p:spPr>
          <a:xfrm>
            <a:off x="768100" y="438900"/>
            <a:ext cx="8376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" sz="3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Correlation Between </a:t>
            </a:r>
            <a:r>
              <a:rPr b="1" lang="en" sz="3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Price and</a:t>
            </a:r>
            <a:r>
              <a:rPr b="1" lang="en" sz="3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S&amp;P 500</a:t>
            </a:r>
            <a:endParaRPr sz="3400"/>
          </a:p>
        </p:txBody>
      </p:sp>
      <p:sp>
        <p:nvSpPr>
          <p:cNvPr id="195" name="Google Shape;195;p33"/>
          <p:cNvSpPr txBox="1"/>
          <p:nvPr/>
        </p:nvSpPr>
        <p:spPr>
          <a:xfrm>
            <a:off x="571400" y="1468350"/>
            <a:ext cx="31287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Strong Positive Correlation (0.6 to 1):</a:t>
            </a:r>
            <a:r>
              <a:rPr lang="en" sz="1300"/>
              <a:t> Apple, Amazon, Google, Goldman Sachs, Johnson &amp; Johnson, Merck &amp; Co., and Alaska Airlines.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Weak Positive Correlation (0 to 0.6):</a:t>
            </a:r>
            <a:r>
              <a:rPr lang="en" sz="1300"/>
              <a:t> American Airlines, Hawaiian Holdings.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Negative Correlation (0 to -1):</a:t>
            </a:r>
            <a:r>
              <a:rPr lang="en" sz="1300"/>
              <a:t> Bausch Health, Credit Suisse, Deutsche Bank.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