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2" r:id="rId6"/>
    <p:sldId id="263" r:id="rId7"/>
    <p:sldId id="260" r:id="rId8"/>
    <p:sldId id="261" r:id="rId9"/>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255" y="3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5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16" name="bg object 16"/>
          <p:cNvSpPr/>
          <p:nvPr/>
        </p:nvSpPr>
        <p:spPr>
          <a:xfrm>
            <a:off x="7800594" y="0"/>
            <a:ext cx="10488295" cy="10287000"/>
          </a:xfrm>
          <a:custGeom>
            <a:avLst/>
            <a:gdLst/>
            <a:ahLst/>
            <a:cxnLst/>
            <a:rect l="l" t="t" r="r" b="b"/>
            <a:pathLst>
              <a:path w="10488294" h="10287000">
                <a:moveTo>
                  <a:pt x="10487914" y="0"/>
                </a:moveTo>
                <a:lnTo>
                  <a:pt x="0" y="0"/>
                </a:lnTo>
                <a:lnTo>
                  <a:pt x="0" y="10287000"/>
                </a:lnTo>
                <a:lnTo>
                  <a:pt x="10487914" y="10287000"/>
                </a:lnTo>
                <a:lnTo>
                  <a:pt x="10487914" y="0"/>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older 2"/>
          <p:cNvSpPr>
            <a:spLocks noGrp="1"/>
          </p:cNvSpPr>
          <p:nvPr>
            <p:ph type="title"/>
          </p:nvPr>
        </p:nvSpPr>
        <p:spPr>
          <a:xfrm>
            <a:off x="1496558" y="1484668"/>
            <a:ext cx="15307583" cy="825500"/>
          </a:xfrm>
          <a:prstGeom prst="rect">
            <a:avLst/>
          </a:prstGeom>
        </p:spPr>
        <p:txBody>
          <a:bodyPr wrap="square" lIns="0" tIns="0" rIns="0" bIns="0">
            <a:spAutoFit/>
          </a:bodyPr>
          <a:lstStyle>
            <a:lvl1pPr>
              <a:defRPr sz="52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336753" y="4660112"/>
            <a:ext cx="9627193" cy="2307590"/>
          </a:xfrm>
          <a:prstGeom prst="rect">
            <a:avLst/>
          </a:prstGeom>
        </p:spPr>
        <p:txBody>
          <a:bodyPr wrap="square" lIns="0" tIns="0" rIns="0" bIns="0">
            <a:spAutoFit/>
          </a:bodyPr>
          <a:lstStyle>
            <a:lvl1pPr>
              <a:defRPr sz="245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Umair.shaikh0214@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16311" y="1253096"/>
            <a:ext cx="8114665" cy="7661275"/>
          </a:xfrm>
          <a:prstGeom prst="rect">
            <a:avLst/>
          </a:prstGeom>
        </p:spPr>
        <p:txBody>
          <a:bodyPr vert="horz" wrap="square" lIns="0" tIns="14605" rIns="0" bIns="0" rtlCol="0">
            <a:spAutoFit/>
          </a:bodyPr>
          <a:lstStyle/>
          <a:p>
            <a:pPr marL="12065" marR="5080" indent="-635" algn="ctr">
              <a:lnSpc>
                <a:spcPct val="100200"/>
              </a:lnSpc>
              <a:spcBef>
                <a:spcPts val="115"/>
              </a:spcBef>
            </a:pPr>
            <a:r>
              <a:rPr sz="10000" b="1" spc="70" dirty="0">
                <a:solidFill>
                  <a:srgbClr val="FFFFFF"/>
                </a:solidFill>
                <a:latin typeface="Cambria"/>
                <a:cs typeface="Cambria"/>
              </a:rPr>
              <a:t>Unlocking </a:t>
            </a:r>
            <a:r>
              <a:rPr sz="10000" b="1" spc="75" dirty="0">
                <a:solidFill>
                  <a:srgbClr val="FFFFFF"/>
                </a:solidFill>
                <a:latin typeface="Cambria"/>
                <a:cs typeface="Cambria"/>
              </a:rPr>
              <a:t> </a:t>
            </a:r>
            <a:r>
              <a:rPr sz="10000" b="1" spc="105" dirty="0">
                <a:solidFill>
                  <a:srgbClr val="FFFFFF"/>
                </a:solidFill>
                <a:latin typeface="Cambria"/>
                <a:cs typeface="Cambria"/>
              </a:rPr>
              <a:t>Insights: </a:t>
            </a:r>
            <a:r>
              <a:rPr sz="10000" b="1" spc="110" dirty="0">
                <a:solidFill>
                  <a:srgbClr val="FFFFFF"/>
                </a:solidFill>
                <a:latin typeface="Cambria"/>
                <a:cs typeface="Cambria"/>
              </a:rPr>
              <a:t> </a:t>
            </a:r>
            <a:r>
              <a:rPr sz="10000" b="1" spc="50" dirty="0">
                <a:solidFill>
                  <a:srgbClr val="FFFFFF"/>
                </a:solidFill>
                <a:latin typeface="Cambria"/>
                <a:cs typeface="Cambria"/>
              </a:rPr>
              <a:t>Analyzing </a:t>
            </a:r>
            <a:r>
              <a:rPr sz="10000" b="1" spc="55" dirty="0">
                <a:solidFill>
                  <a:srgbClr val="FFFFFF"/>
                </a:solidFill>
                <a:latin typeface="Cambria"/>
                <a:cs typeface="Cambria"/>
              </a:rPr>
              <a:t> </a:t>
            </a:r>
            <a:r>
              <a:rPr sz="10000" b="1" spc="40" dirty="0">
                <a:solidFill>
                  <a:srgbClr val="FFFFFF"/>
                </a:solidFill>
                <a:latin typeface="Cambria"/>
                <a:cs typeface="Cambria"/>
              </a:rPr>
              <a:t>Amazon</a:t>
            </a:r>
            <a:r>
              <a:rPr sz="10000" b="1" spc="55" dirty="0">
                <a:solidFill>
                  <a:srgbClr val="FFFFFF"/>
                </a:solidFill>
                <a:latin typeface="Cambria"/>
                <a:cs typeface="Cambria"/>
              </a:rPr>
              <a:t> </a:t>
            </a:r>
            <a:r>
              <a:rPr sz="10000" b="1" spc="60" dirty="0">
                <a:solidFill>
                  <a:srgbClr val="FFFFFF"/>
                </a:solidFill>
                <a:latin typeface="Cambria"/>
                <a:cs typeface="Cambria"/>
              </a:rPr>
              <a:t>Sales </a:t>
            </a:r>
            <a:r>
              <a:rPr sz="10000" b="1" spc="-2190" dirty="0">
                <a:solidFill>
                  <a:srgbClr val="FFFFFF"/>
                </a:solidFill>
                <a:latin typeface="Cambria"/>
                <a:cs typeface="Cambria"/>
              </a:rPr>
              <a:t> </a:t>
            </a:r>
            <a:r>
              <a:rPr sz="10000" b="1" spc="55" dirty="0">
                <a:solidFill>
                  <a:srgbClr val="FFFFFF"/>
                </a:solidFill>
                <a:latin typeface="Cambria"/>
                <a:cs typeface="Cambria"/>
              </a:rPr>
              <a:t>Data</a:t>
            </a:r>
            <a:endParaRPr sz="10000" dirty="0">
              <a:latin typeface="Cambria"/>
              <a:cs typeface="Cambria"/>
            </a:endParaRPr>
          </a:p>
        </p:txBody>
      </p:sp>
      <p:pic>
        <p:nvPicPr>
          <p:cNvPr id="3" name="object 3"/>
          <p:cNvPicPr/>
          <p:nvPr/>
        </p:nvPicPr>
        <p:blipFill>
          <a:blip r:embed="rId2" cstate="print"/>
          <a:stretch>
            <a:fillRect/>
          </a:stretch>
        </p:blipFill>
        <p:spPr>
          <a:xfrm>
            <a:off x="0" y="0"/>
            <a:ext cx="7778750" cy="10299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2778" y="1429398"/>
            <a:ext cx="4526280" cy="939800"/>
          </a:xfrm>
          <a:prstGeom prst="rect">
            <a:avLst/>
          </a:prstGeom>
        </p:spPr>
        <p:txBody>
          <a:bodyPr vert="horz" wrap="square" lIns="0" tIns="12700" rIns="0" bIns="0" rtlCol="0">
            <a:spAutoFit/>
          </a:bodyPr>
          <a:lstStyle/>
          <a:p>
            <a:pPr marL="12700">
              <a:lnSpc>
                <a:spcPct val="100000"/>
              </a:lnSpc>
              <a:spcBef>
                <a:spcPts val="100"/>
              </a:spcBef>
            </a:pPr>
            <a:r>
              <a:rPr sz="6000" spc="125" dirty="0"/>
              <a:t>Int</a:t>
            </a:r>
            <a:r>
              <a:rPr sz="6000" spc="45" dirty="0"/>
              <a:t>r</a:t>
            </a:r>
            <a:r>
              <a:rPr sz="6000" spc="290" dirty="0"/>
              <a:t>oduction</a:t>
            </a:r>
            <a:endParaRPr sz="6000" dirty="0"/>
          </a:p>
        </p:txBody>
      </p:sp>
      <p:pic>
        <p:nvPicPr>
          <p:cNvPr id="5" name="object 5"/>
          <p:cNvPicPr/>
          <p:nvPr/>
        </p:nvPicPr>
        <p:blipFill>
          <a:blip r:embed="rId2" cstate="print"/>
          <a:stretch>
            <a:fillRect/>
          </a:stretch>
        </p:blipFill>
        <p:spPr>
          <a:xfrm>
            <a:off x="9144000" y="1"/>
            <a:ext cx="9143847" cy="10286847"/>
          </a:xfrm>
          <a:prstGeom prst="rect">
            <a:avLst/>
          </a:prstGeom>
        </p:spPr>
      </p:pic>
      <p:sp>
        <p:nvSpPr>
          <p:cNvPr id="7" name="TextBox 6">
            <a:extLst>
              <a:ext uri="{FF2B5EF4-FFF2-40B4-BE49-F238E27FC236}">
                <a16:creationId xmlns:a16="http://schemas.microsoft.com/office/drawing/2014/main" id="{28CCF98D-5072-44C8-9FD4-F8269463C260}"/>
              </a:ext>
            </a:extLst>
          </p:cNvPr>
          <p:cNvSpPr txBox="1"/>
          <p:nvPr/>
        </p:nvSpPr>
        <p:spPr>
          <a:xfrm>
            <a:off x="692150" y="2940050"/>
            <a:ext cx="7772400" cy="6863417"/>
          </a:xfrm>
          <a:prstGeom prst="rect">
            <a:avLst/>
          </a:prstGeom>
          <a:noFill/>
        </p:spPr>
        <p:txBody>
          <a:bodyPr wrap="square" rtlCol="0">
            <a:spAutoFit/>
          </a:bodyPr>
          <a:lstStyle/>
          <a:p>
            <a:pPr algn="just"/>
            <a:r>
              <a:rPr lang="en-US" sz="4000" b="0" i="0" dirty="0">
                <a:effectLst/>
                <a:latin typeface="Microsoft Uighur" panose="02000000000000000000" pitchFamily="2" charset="-78"/>
                <a:cs typeface="Microsoft Uighur" panose="02000000000000000000" pitchFamily="2" charset="-78"/>
              </a:rPr>
              <a:t>The project "Exploring Amazon Sales Data" aims to analyze and derive insights from historical sales data obtained from Amazon. With the exponential growth of e-commerce platforms like Amazon, understanding sales trends and customer preferences becomes crucial for businesses to make informed decisions regarding product offerings, marketing strategies, and inventory management. By leveraging data analysis techniques, this project seeks to uncover valuable insights that can drive business growth and improve decision-making processes.</a:t>
            </a:r>
            <a:endParaRPr lang="en-IN" sz="4000" dirty="0">
              <a:latin typeface="Microsoft Uighur" panose="02000000000000000000" pitchFamily="2" charset="-78"/>
              <a:cs typeface="Microsoft Uighur" panose="02000000000000000000" pitchFamily="2"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76B6E53-DF9C-43F0-8470-3D148D31ADEA}"/>
              </a:ext>
            </a:extLst>
          </p:cNvPr>
          <p:cNvSpPr>
            <a:spLocks noGrp="1"/>
          </p:cNvSpPr>
          <p:nvPr>
            <p:ph type="title"/>
          </p:nvPr>
        </p:nvSpPr>
        <p:spPr>
          <a:xfrm>
            <a:off x="387350" y="196850"/>
            <a:ext cx="6019800" cy="825500"/>
          </a:xfrm>
        </p:spPr>
        <p:txBody>
          <a:bodyPr/>
          <a:lstStyle/>
          <a:p>
            <a:r>
              <a:rPr lang="en-US" dirty="0"/>
              <a:t>Sales Data Overview</a:t>
            </a:r>
            <a:endParaRPr lang="en-IN" dirty="0"/>
          </a:p>
        </p:txBody>
      </p:sp>
      <p:sp>
        <p:nvSpPr>
          <p:cNvPr id="13" name="TextBox 12">
            <a:extLst>
              <a:ext uri="{FF2B5EF4-FFF2-40B4-BE49-F238E27FC236}">
                <a16:creationId xmlns:a16="http://schemas.microsoft.com/office/drawing/2014/main" id="{D234892C-8F87-442B-873B-33078AF997A3}"/>
              </a:ext>
            </a:extLst>
          </p:cNvPr>
          <p:cNvSpPr txBox="1"/>
          <p:nvPr/>
        </p:nvSpPr>
        <p:spPr>
          <a:xfrm>
            <a:off x="158750" y="1416051"/>
            <a:ext cx="8763000" cy="8186857"/>
          </a:xfrm>
          <a:prstGeom prst="rect">
            <a:avLst/>
          </a:prstGeom>
          <a:noFill/>
        </p:spPr>
        <p:txBody>
          <a:bodyPr wrap="square" rtlCol="0">
            <a:spAutoFit/>
          </a:bodyPr>
          <a:lstStyle/>
          <a:p>
            <a:pPr marL="571500" indent="-571500" algn="just">
              <a:spcAft>
                <a:spcPts val="3000"/>
              </a:spcAft>
              <a:buFont typeface="Arial" panose="020B0604020202020204" pitchFamily="34" charset="0"/>
              <a:buChar char="•"/>
            </a:pPr>
            <a:r>
              <a:rPr lang="en-US" sz="4400" dirty="0">
                <a:latin typeface="Microsoft Uighur" panose="02000000000000000000" pitchFamily="2" charset="-78"/>
                <a:cs typeface="Microsoft Uighur" panose="02000000000000000000" pitchFamily="2" charset="-78"/>
              </a:rPr>
              <a:t>The project begins with the collection of historical sales-data from Amazon, encompassing various product categories, sales regions, and time periods. The dataset contains information such as product IDs, sales quantities, prices, timestamps, and customer demographics. </a:t>
            </a:r>
          </a:p>
          <a:p>
            <a:pPr marL="571500" indent="-571500" algn="just">
              <a:spcAft>
                <a:spcPts val="3000"/>
              </a:spcAft>
              <a:buFont typeface="Arial" panose="020B0604020202020204" pitchFamily="34" charset="0"/>
              <a:buChar char="•"/>
            </a:pPr>
            <a:r>
              <a:rPr lang="en-US" sz="4400" dirty="0">
                <a:latin typeface="Microsoft Uighur" panose="02000000000000000000" pitchFamily="2" charset="-78"/>
                <a:cs typeface="Microsoft Uighur" panose="02000000000000000000" pitchFamily="2" charset="-78"/>
              </a:rPr>
              <a:t>Initial data quality assessment and cleaning procedures are conducted to ensure the reliability and accuracy of the dataset, including handling missing values, outliers, and inconsistencies.</a:t>
            </a:r>
          </a:p>
          <a:p>
            <a:pPr algn="just">
              <a:spcAft>
                <a:spcPts val="3000"/>
              </a:spcAft>
            </a:pPr>
            <a:endParaRPr lang="en-US" sz="3600" dirty="0">
              <a:latin typeface="Microsoft Uighur" panose="02000000000000000000" pitchFamily="2" charset="-78"/>
              <a:cs typeface="Microsoft Uighur" panose="02000000000000000000" pitchFamily="2" charset="-78"/>
            </a:endParaRPr>
          </a:p>
        </p:txBody>
      </p:sp>
      <p:pic>
        <p:nvPicPr>
          <p:cNvPr id="15" name="Picture 14">
            <a:extLst>
              <a:ext uri="{FF2B5EF4-FFF2-40B4-BE49-F238E27FC236}">
                <a16:creationId xmlns:a16="http://schemas.microsoft.com/office/drawing/2014/main" id="{D11F870B-0DCD-415E-BAEC-78D7DB69E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6550" y="723900"/>
            <a:ext cx="8610600" cy="885190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1CF9B303-E749-4BC9-8196-CD60BD7C3026}"/>
              </a:ext>
            </a:extLst>
          </p:cNvPr>
          <p:cNvSpPr txBox="1">
            <a:spLocks/>
          </p:cNvSpPr>
          <p:nvPr/>
        </p:nvSpPr>
        <p:spPr>
          <a:xfrm>
            <a:off x="1073150" y="1568450"/>
            <a:ext cx="7924800" cy="7924800"/>
          </a:xfrm>
          <a:prstGeom prst="rect">
            <a:avLst/>
          </a:prstGeom>
        </p:spPr>
        <p:txBody>
          <a:bodyPr wrap="square" lIns="0" tIns="0" rIns="0" bIns="0">
            <a:normAutofit/>
          </a:bodyPr>
          <a:lstStyle>
            <a:lvl1pPr marL="0">
              <a:defRPr sz="2450" b="0" i="0">
                <a:solidFill>
                  <a:schemeClr val="tx1"/>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endParaRPr lang="en-IN" sz="1500" kern="0" dirty="0"/>
          </a:p>
        </p:txBody>
      </p:sp>
      <p:sp>
        <p:nvSpPr>
          <p:cNvPr id="21" name="TextBox 20">
            <a:extLst>
              <a:ext uri="{FF2B5EF4-FFF2-40B4-BE49-F238E27FC236}">
                <a16:creationId xmlns:a16="http://schemas.microsoft.com/office/drawing/2014/main" id="{799E8403-06DE-4F1E-9468-29F025E17520}"/>
              </a:ext>
            </a:extLst>
          </p:cNvPr>
          <p:cNvSpPr txBox="1"/>
          <p:nvPr/>
        </p:nvSpPr>
        <p:spPr>
          <a:xfrm>
            <a:off x="539750" y="-4977"/>
            <a:ext cx="7119071" cy="584775"/>
          </a:xfrm>
          <a:prstGeom prst="rect">
            <a:avLst/>
          </a:prstGeom>
          <a:noFill/>
        </p:spPr>
        <p:txBody>
          <a:bodyPr wrap="square">
            <a:spAutoFit/>
          </a:bodyPr>
          <a:lstStyle/>
          <a:p>
            <a:pPr marL="0" indent="0">
              <a:buNone/>
            </a:pPr>
            <a:r>
              <a:rPr lang="en-US" sz="32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Sales Trends Analysis in Python</a:t>
            </a:r>
          </a:p>
        </p:txBody>
      </p:sp>
      <p:sp>
        <p:nvSpPr>
          <p:cNvPr id="28" name="TextBox 27">
            <a:extLst>
              <a:ext uri="{FF2B5EF4-FFF2-40B4-BE49-F238E27FC236}">
                <a16:creationId xmlns:a16="http://schemas.microsoft.com/office/drawing/2014/main" id="{667AD5E9-AB38-49D6-AE91-FA86C4AF6FB0}"/>
              </a:ext>
            </a:extLst>
          </p:cNvPr>
          <p:cNvSpPr txBox="1"/>
          <p:nvPr/>
        </p:nvSpPr>
        <p:spPr>
          <a:xfrm>
            <a:off x="311150" y="779677"/>
            <a:ext cx="10591800" cy="8956298"/>
          </a:xfrm>
          <a:prstGeom prst="rect">
            <a:avLst/>
          </a:prstGeom>
          <a:noFill/>
        </p:spPr>
        <p:txBody>
          <a:bodyPr wrap="square">
            <a:spAutoFit/>
          </a:bodyPr>
          <a:lstStyle/>
          <a:p>
            <a:pPr algn="l"/>
            <a:r>
              <a:rPr lang="en-US" sz="3200" b="0" i="0" dirty="0">
                <a:effectLst/>
                <a:latin typeface="Microsoft Uighur" panose="02000000000000000000" pitchFamily="2" charset="-78"/>
                <a:cs typeface="Microsoft Uighur" panose="02000000000000000000" pitchFamily="2" charset="-78"/>
              </a:rPr>
              <a:t>The sales trend analysis delves into the historical sales data to identify patterns, seasonal variations, and trends over time. Leveraging the dataset obtained from Amazon, the analysis begins with exploratory data analysis (EDA) to understand the distribution of sales across different time periods, product categories, and regions. The following steps outline the sales trend analysis process based on the provided Google </a:t>
            </a:r>
            <a:r>
              <a:rPr lang="en-US" sz="3200" b="0" i="0" dirty="0" err="1">
                <a:effectLst/>
                <a:latin typeface="Microsoft Uighur" panose="02000000000000000000" pitchFamily="2" charset="-78"/>
                <a:cs typeface="Microsoft Uighur" panose="02000000000000000000" pitchFamily="2" charset="-78"/>
              </a:rPr>
              <a:t>Colab</a:t>
            </a:r>
            <a:r>
              <a:rPr lang="en-US" sz="3200" b="0" i="0" dirty="0">
                <a:effectLst/>
                <a:latin typeface="Microsoft Uighur" panose="02000000000000000000" pitchFamily="2" charset="-78"/>
                <a:cs typeface="Microsoft Uighur" panose="02000000000000000000" pitchFamily="2" charset="-78"/>
              </a:rPr>
              <a:t> code:</a:t>
            </a:r>
          </a:p>
          <a:p>
            <a:pPr algn="l"/>
            <a:r>
              <a:rPr lang="en-US" sz="3200" b="1" i="0" dirty="0">
                <a:effectLst/>
                <a:latin typeface="Microsoft Uighur" panose="02000000000000000000" pitchFamily="2" charset="-78"/>
                <a:cs typeface="Microsoft Uighur" panose="02000000000000000000" pitchFamily="2" charset="-78"/>
              </a:rPr>
              <a:t>Product Category Analysis:</a:t>
            </a:r>
            <a:endParaRPr lang="en-US" sz="3200" b="0" i="0" dirty="0">
              <a:effectLst/>
              <a:latin typeface="Microsoft Uighur" panose="02000000000000000000" pitchFamily="2" charset="-78"/>
              <a:cs typeface="Microsoft Uighur" panose="02000000000000000000" pitchFamily="2" charset="-78"/>
            </a:endParaRPr>
          </a:p>
          <a:p>
            <a:pPr marL="742950" lvl="1" indent="-285750" algn="l">
              <a:buFont typeface="Arial" panose="020B0604020202020204" pitchFamily="34" charset="0"/>
              <a:buChar char="•"/>
            </a:pPr>
            <a:r>
              <a:rPr lang="en-US" sz="3200" b="0" i="0" dirty="0">
                <a:effectLst/>
                <a:latin typeface="Microsoft Uighur" panose="02000000000000000000" pitchFamily="2" charset="-78"/>
                <a:cs typeface="Microsoft Uighur" panose="02000000000000000000" pitchFamily="2" charset="-78"/>
              </a:rPr>
              <a:t>The dataset is analyzed to understand sales trends across different product categories. This involves aggregating sales data by product category and visualizing the sales performance of each category over time.</a:t>
            </a:r>
          </a:p>
          <a:p>
            <a:pPr marL="742950" lvl="1" indent="-285750" algn="l">
              <a:buFont typeface="Arial" panose="020B0604020202020204" pitchFamily="34" charset="0"/>
              <a:buChar char="•"/>
            </a:pPr>
            <a:r>
              <a:rPr lang="en-US" sz="3200" b="0" i="0" dirty="0">
                <a:effectLst/>
                <a:latin typeface="Microsoft Uighur" panose="02000000000000000000" pitchFamily="2" charset="-78"/>
                <a:cs typeface="Microsoft Uighur" panose="02000000000000000000" pitchFamily="2" charset="-78"/>
              </a:rPr>
              <a:t>Bar charts or stacked area charts can be used to compare the sales volume or revenue generated by each product category, highlighting the best-performing categories and identifying potential opportunities for growth.</a:t>
            </a:r>
          </a:p>
          <a:p>
            <a:pPr algn="l"/>
            <a:r>
              <a:rPr lang="en-US" sz="3200" b="1" i="0" dirty="0">
                <a:effectLst/>
                <a:latin typeface="Microsoft Uighur" panose="02000000000000000000" pitchFamily="2" charset="-78"/>
                <a:cs typeface="Microsoft Uighur" panose="02000000000000000000" pitchFamily="2" charset="-78"/>
              </a:rPr>
              <a:t>Regional Sales Analysis:</a:t>
            </a:r>
            <a:endParaRPr lang="en-US" sz="3200" b="0" i="0" dirty="0">
              <a:effectLst/>
              <a:latin typeface="Microsoft Uighur" panose="02000000000000000000" pitchFamily="2" charset="-78"/>
              <a:cs typeface="Microsoft Uighur" panose="02000000000000000000" pitchFamily="2" charset="-78"/>
            </a:endParaRPr>
          </a:p>
          <a:p>
            <a:pPr marL="742950" lvl="1" indent="-285750" algn="l">
              <a:buFont typeface="Arial" panose="020B0604020202020204" pitchFamily="34" charset="0"/>
              <a:buChar char="•"/>
            </a:pPr>
            <a:r>
              <a:rPr lang="en-US" sz="3200" b="0" i="0" dirty="0">
                <a:effectLst/>
                <a:latin typeface="Microsoft Uighur" panose="02000000000000000000" pitchFamily="2" charset="-78"/>
                <a:cs typeface="Microsoft Uighur" panose="02000000000000000000" pitchFamily="2" charset="-78"/>
              </a:rPr>
              <a:t>Geographical sales analysis is conducted to identify regional variations and preferences. The dataset is segmented based on sales regions or locations, and sales trends are analyzed for each region.</a:t>
            </a:r>
          </a:p>
          <a:p>
            <a:pPr marL="742950" lvl="1" indent="-285750" algn="l">
              <a:buFont typeface="Arial" panose="020B0604020202020204" pitchFamily="34" charset="0"/>
              <a:buChar char="•"/>
            </a:pPr>
            <a:r>
              <a:rPr lang="en-US" sz="3200" b="0" i="0" dirty="0">
                <a:effectLst/>
                <a:latin typeface="Microsoft Uighur" panose="02000000000000000000" pitchFamily="2" charset="-78"/>
                <a:cs typeface="Microsoft Uighur" panose="02000000000000000000" pitchFamily="2" charset="-78"/>
              </a:rPr>
              <a:t>Regional sales maps or heatmaps can be created to visualize the distribution of sales across different geographic areas, highlighting regions with high or low sales volumes.</a:t>
            </a:r>
          </a:p>
        </p:txBody>
      </p:sp>
      <p:pic>
        <p:nvPicPr>
          <p:cNvPr id="30" name="Picture 29">
            <a:extLst>
              <a:ext uri="{FF2B5EF4-FFF2-40B4-BE49-F238E27FC236}">
                <a16:creationId xmlns:a16="http://schemas.microsoft.com/office/drawing/2014/main" id="{D5454A96-53E5-48F5-9430-1A9C754B6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7250" y="703476"/>
            <a:ext cx="7086600" cy="4446374"/>
          </a:xfrm>
          <a:prstGeom prst="rect">
            <a:avLst/>
          </a:prstGeom>
          <a:ln>
            <a:noFill/>
          </a:ln>
          <a:effectLst>
            <a:outerShdw blurRad="190500" algn="tl" rotWithShape="0">
              <a:srgbClr val="000000">
                <a:alpha val="70000"/>
              </a:srgbClr>
            </a:outerShdw>
          </a:effectLst>
        </p:spPr>
      </p:pic>
      <p:pic>
        <p:nvPicPr>
          <p:cNvPr id="32" name="Picture 31">
            <a:extLst>
              <a:ext uri="{FF2B5EF4-FFF2-40B4-BE49-F238E27FC236}">
                <a16:creationId xmlns:a16="http://schemas.microsoft.com/office/drawing/2014/main" id="{5107611D-4E4D-4DFF-8643-DC26A08F0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250" y="5454650"/>
            <a:ext cx="7086600" cy="425163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73B5-9753-414F-8865-9F43C019E3A0}"/>
              </a:ext>
            </a:extLst>
          </p:cNvPr>
          <p:cNvSpPr>
            <a:spLocks noGrp="1"/>
          </p:cNvSpPr>
          <p:nvPr>
            <p:ph type="ctrTitle"/>
          </p:nvPr>
        </p:nvSpPr>
        <p:spPr>
          <a:xfrm>
            <a:off x="387350" y="120650"/>
            <a:ext cx="5867400" cy="830997"/>
          </a:xfrm>
        </p:spPr>
        <p:txBody>
          <a:bodyPr/>
          <a:lstStyle/>
          <a:p>
            <a:r>
              <a:rPr lang="en-IN" sz="5400" b="1" dirty="0">
                <a:ln w="9525">
                  <a:solidFill>
                    <a:schemeClr val="bg1"/>
                  </a:solidFill>
                  <a:prstDash val="solid"/>
                </a:ln>
                <a:effectLst>
                  <a:outerShdw blurRad="12700" dist="38100" dir="2700000" algn="tl" rotWithShape="0">
                    <a:schemeClr val="bg1">
                      <a:lumMod val="50000"/>
                    </a:schemeClr>
                  </a:outerShdw>
                </a:effectLst>
              </a:rPr>
              <a:t>Data Visualization</a:t>
            </a:r>
            <a:endParaRPr lang="en-IN" dirty="0"/>
          </a:p>
        </p:txBody>
      </p:sp>
      <p:pic>
        <p:nvPicPr>
          <p:cNvPr id="5" name="Picture 4">
            <a:extLst>
              <a:ext uri="{FF2B5EF4-FFF2-40B4-BE49-F238E27FC236}">
                <a16:creationId xmlns:a16="http://schemas.microsoft.com/office/drawing/2014/main" id="{F222B4D2-A120-40EC-916B-EAF5256C5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86" y="1263650"/>
            <a:ext cx="9695764" cy="609600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08EC0F03-D54D-4372-B66B-F152C974C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0170" y="1263650"/>
            <a:ext cx="7655580" cy="6096000"/>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D02513D4-10BB-4E46-AE93-11B556569BFA}"/>
              </a:ext>
            </a:extLst>
          </p:cNvPr>
          <p:cNvSpPr txBox="1"/>
          <p:nvPr/>
        </p:nvSpPr>
        <p:spPr>
          <a:xfrm>
            <a:off x="463550" y="7671653"/>
            <a:ext cx="17602200" cy="2554545"/>
          </a:xfrm>
          <a:prstGeom prst="rect">
            <a:avLst/>
          </a:prstGeom>
          <a:noFill/>
        </p:spPr>
        <p:txBody>
          <a:bodyPr wrap="square" rtlCol="0">
            <a:spAutoFit/>
          </a:bodyPr>
          <a:lstStyle/>
          <a:p>
            <a:r>
              <a:rPr lang="en-US" sz="4000" dirty="0">
                <a:latin typeface="Microsoft Uighur" panose="02000000000000000000" pitchFamily="2" charset="-78"/>
                <a:cs typeface="Microsoft Uighur" panose="02000000000000000000" pitchFamily="2" charset="-78"/>
              </a:rPr>
              <a:t>To facilitate the interpretation of sales data and trends, various data visualization techniques are employed. Visualizations include line charts to illustrate sales trends over time, bar charts to compare sales across different product categories or regions, and heatmaps to identify peak sales periods. Scatter plots and regression analysis may also be used to explore correlations between sales performance and other variables such as pricing or marketing efforts.</a:t>
            </a:r>
            <a:endParaRPr lang="en-IN" sz="4000" dirty="0">
              <a:latin typeface="Microsoft Uighur" panose="02000000000000000000" pitchFamily="2" charset="-78"/>
              <a:cs typeface="Microsoft Uighur" panose="02000000000000000000" pitchFamily="2" charset="-78"/>
            </a:endParaRPr>
          </a:p>
        </p:txBody>
      </p:sp>
    </p:spTree>
    <p:extLst>
      <p:ext uri="{BB962C8B-B14F-4D97-AF65-F5344CB8AC3E}">
        <p14:creationId xmlns:p14="http://schemas.microsoft.com/office/powerpoint/2010/main" val="425823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50C6-1876-45EB-8AB7-026DE9314A92}"/>
              </a:ext>
            </a:extLst>
          </p:cNvPr>
          <p:cNvSpPr>
            <a:spLocks noGrp="1"/>
          </p:cNvSpPr>
          <p:nvPr>
            <p:ph type="title"/>
          </p:nvPr>
        </p:nvSpPr>
        <p:spPr>
          <a:xfrm>
            <a:off x="478309" y="196850"/>
            <a:ext cx="15307583" cy="1015663"/>
          </a:xfrm>
        </p:spPr>
        <p:txBody>
          <a:bodyPr/>
          <a:lstStyle/>
          <a:p>
            <a:r>
              <a:rPr lang="en-US" sz="6600" dirty="0"/>
              <a:t>Dashboard</a:t>
            </a:r>
            <a:endParaRPr lang="en-IN" sz="6600" dirty="0"/>
          </a:p>
        </p:txBody>
      </p:sp>
      <p:pic>
        <p:nvPicPr>
          <p:cNvPr id="5" name="Picture 4">
            <a:extLst>
              <a:ext uri="{FF2B5EF4-FFF2-40B4-BE49-F238E27FC236}">
                <a16:creationId xmlns:a16="http://schemas.microsoft.com/office/drawing/2014/main" id="{9208026E-F27E-4163-A431-577645FB885B}"/>
              </a:ext>
            </a:extLst>
          </p:cNvPr>
          <p:cNvPicPr>
            <a:picLocks noChangeAspect="1"/>
          </p:cNvPicPr>
          <p:nvPr/>
        </p:nvPicPr>
        <p:blipFill>
          <a:blip r:embed="rId2"/>
          <a:stretch>
            <a:fillRect/>
          </a:stretch>
        </p:blipFill>
        <p:spPr>
          <a:xfrm>
            <a:off x="443127" y="1568450"/>
            <a:ext cx="17145000" cy="7848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23129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17061942" y="0"/>
                </a:lnTo>
                <a:lnTo>
                  <a:pt x="17061942" y="1225550"/>
                </a:lnTo>
                <a:lnTo>
                  <a:pt x="17061942" y="9061450"/>
                </a:lnTo>
                <a:lnTo>
                  <a:pt x="12092534" y="9061450"/>
                </a:lnTo>
                <a:lnTo>
                  <a:pt x="12092534" y="9057615"/>
                </a:lnTo>
                <a:lnTo>
                  <a:pt x="6195504" y="9057615"/>
                </a:lnTo>
                <a:lnTo>
                  <a:pt x="6195504" y="9061450"/>
                </a:lnTo>
                <a:lnTo>
                  <a:pt x="1225994" y="9061450"/>
                </a:lnTo>
                <a:lnTo>
                  <a:pt x="1225994" y="1225550"/>
                </a:lnTo>
                <a:lnTo>
                  <a:pt x="6195504" y="1225550"/>
                </a:lnTo>
                <a:lnTo>
                  <a:pt x="6195504" y="1230045"/>
                </a:lnTo>
                <a:lnTo>
                  <a:pt x="12092534" y="1230045"/>
                </a:lnTo>
                <a:lnTo>
                  <a:pt x="12092534" y="1225550"/>
                </a:lnTo>
                <a:lnTo>
                  <a:pt x="17061942" y="1225550"/>
                </a:lnTo>
                <a:lnTo>
                  <a:pt x="17061942" y="0"/>
                </a:lnTo>
                <a:lnTo>
                  <a:pt x="11815737" y="0"/>
                </a:lnTo>
                <a:lnTo>
                  <a:pt x="11815737" y="1828"/>
                </a:lnTo>
                <a:lnTo>
                  <a:pt x="6472263" y="1828"/>
                </a:lnTo>
                <a:lnTo>
                  <a:pt x="6472263" y="0"/>
                </a:lnTo>
                <a:lnTo>
                  <a:pt x="0" y="0"/>
                </a:lnTo>
                <a:lnTo>
                  <a:pt x="0" y="1225550"/>
                </a:lnTo>
                <a:lnTo>
                  <a:pt x="0" y="9061450"/>
                </a:lnTo>
                <a:lnTo>
                  <a:pt x="0" y="10287000"/>
                </a:lnTo>
                <a:lnTo>
                  <a:pt x="6472263" y="10287000"/>
                </a:lnTo>
                <a:lnTo>
                  <a:pt x="6472263" y="10285832"/>
                </a:lnTo>
                <a:lnTo>
                  <a:pt x="11815737" y="10285832"/>
                </a:lnTo>
                <a:lnTo>
                  <a:pt x="11815737" y="10287000"/>
                </a:lnTo>
                <a:lnTo>
                  <a:pt x="18288000" y="10287000"/>
                </a:lnTo>
                <a:lnTo>
                  <a:pt x="18288000" y="9061450"/>
                </a:lnTo>
                <a:lnTo>
                  <a:pt x="18288000" y="1225550"/>
                </a:lnTo>
                <a:lnTo>
                  <a:pt x="18288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5778003" y="2406612"/>
            <a:ext cx="6722745" cy="1555750"/>
          </a:xfrm>
          <a:prstGeom prst="rect">
            <a:avLst/>
          </a:prstGeom>
        </p:spPr>
        <p:txBody>
          <a:bodyPr vert="horz" wrap="square" lIns="0" tIns="17145" rIns="0" bIns="0" rtlCol="0">
            <a:spAutoFit/>
          </a:bodyPr>
          <a:lstStyle/>
          <a:p>
            <a:pPr marL="12700">
              <a:lnSpc>
                <a:spcPct val="100000"/>
              </a:lnSpc>
              <a:spcBef>
                <a:spcPts val="135"/>
              </a:spcBef>
            </a:pPr>
            <a:r>
              <a:rPr sz="10000" spc="484" dirty="0"/>
              <a:t>Conclusion</a:t>
            </a:r>
            <a:endParaRPr sz="10000"/>
          </a:p>
        </p:txBody>
      </p:sp>
      <p:sp>
        <p:nvSpPr>
          <p:cNvPr id="4" name="object 4"/>
          <p:cNvSpPr txBox="1">
            <a:spLocks noGrp="1"/>
          </p:cNvSpPr>
          <p:nvPr>
            <p:ph type="body" idx="1"/>
          </p:nvPr>
        </p:nvSpPr>
        <p:spPr>
          <a:prstGeom prst="rect">
            <a:avLst/>
          </a:prstGeom>
        </p:spPr>
        <p:txBody>
          <a:bodyPr vert="horz" wrap="square" lIns="0" tIns="8255" rIns="0" bIns="0" rtlCol="0">
            <a:spAutoFit/>
          </a:bodyPr>
          <a:lstStyle/>
          <a:p>
            <a:pPr marR="5080" indent="-635" algn="ctr">
              <a:lnSpc>
                <a:spcPct val="102000"/>
              </a:lnSpc>
              <a:spcBef>
                <a:spcPts val="65"/>
              </a:spcBef>
            </a:pPr>
            <a:r>
              <a:rPr spc="35" dirty="0"/>
              <a:t>Analyzing </a:t>
            </a:r>
            <a:r>
              <a:rPr spc="75" dirty="0"/>
              <a:t>Amazon </a:t>
            </a:r>
            <a:r>
              <a:rPr spc="-25" dirty="0"/>
              <a:t>sales </a:t>
            </a:r>
            <a:r>
              <a:rPr spc="40" dirty="0"/>
              <a:t>data </a:t>
            </a:r>
            <a:r>
              <a:rPr spc="10" dirty="0"/>
              <a:t>provides </a:t>
            </a:r>
            <a:r>
              <a:rPr spc="-15" dirty="0"/>
              <a:t>a </a:t>
            </a:r>
            <a:r>
              <a:rPr spc="45" dirty="0"/>
              <a:t>wealth </a:t>
            </a:r>
            <a:r>
              <a:rPr spc="20" dirty="0"/>
              <a:t>of </a:t>
            </a:r>
            <a:r>
              <a:rPr spc="35" dirty="0"/>
              <a:t>insights </a:t>
            </a:r>
            <a:r>
              <a:rPr spc="40" dirty="0"/>
              <a:t> </a:t>
            </a:r>
            <a:r>
              <a:rPr spc="45" dirty="0"/>
              <a:t>that </a:t>
            </a:r>
            <a:r>
              <a:rPr spc="75" dirty="0"/>
              <a:t>can </a:t>
            </a:r>
            <a:r>
              <a:rPr spc="-10" dirty="0"/>
              <a:t>drive </a:t>
            </a:r>
            <a:r>
              <a:rPr spc="25" dirty="0"/>
              <a:t>business </a:t>
            </a:r>
            <a:r>
              <a:rPr spc="75" dirty="0"/>
              <a:t>growth </a:t>
            </a:r>
            <a:r>
              <a:rPr spc="85" dirty="0"/>
              <a:t>and </a:t>
            </a:r>
            <a:r>
              <a:rPr spc="75" dirty="0"/>
              <a:t>enhance </a:t>
            </a:r>
            <a:r>
              <a:rPr spc="-25" dirty="0"/>
              <a:t>sales </a:t>
            </a:r>
            <a:r>
              <a:rPr spc="-20" dirty="0"/>
              <a:t> </a:t>
            </a:r>
            <a:r>
              <a:rPr spc="15" dirty="0"/>
              <a:t>performance. </a:t>
            </a:r>
            <a:r>
              <a:rPr spc="35" dirty="0"/>
              <a:t>By </a:t>
            </a:r>
            <a:r>
              <a:rPr spc="25" dirty="0"/>
              <a:t>leveraging </a:t>
            </a:r>
            <a:r>
              <a:rPr spc="40" dirty="0"/>
              <a:t>data </a:t>
            </a:r>
            <a:r>
              <a:rPr spc="-30" dirty="0"/>
              <a:t>analytics, </a:t>
            </a:r>
            <a:r>
              <a:rPr spc="80" dirty="0"/>
              <a:t>we </a:t>
            </a:r>
            <a:r>
              <a:rPr spc="75" dirty="0"/>
              <a:t>can </a:t>
            </a:r>
            <a:r>
              <a:rPr spc="65" dirty="0"/>
              <a:t>gain </a:t>
            </a:r>
            <a:r>
              <a:rPr spc="-15" dirty="0"/>
              <a:t>a </a:t>
            </a:r>
            <a:r>
              <a:rPr spc="-10" dirty="0"/>
              <a:t> </a:t>
            </a:r>
            <a:r>
              <a:rPr spc="55" dirty="0"/>
              <a:t>deeper </a:t>
            </a:r>
            <a:r>
              <a:rPr spc="65" dirty="0"/>
              <a:t>understanding </a:t>
            </a:r>
            <a:r>
              <a:rPr spc="20" dirty="0"/>
              <a:t>of </a:t>
            </a:r>
            <a:r>
              <a:rPr spc="55" dirty="0"/>
              <a:t>customer </a:t>
            </a:r>
            <a:r>
              <a:rPr spc="20" dirty="0"/>
              <a:t>behavior </a:t>
            </a:r>
            <a:r>
              <a:rPr spc="85" dirty="0"/>
              <a:t>and </a:t>
            </a:r>
            <a:r>
              <a:rPr spc="35" dirty="0"/>
              <a:t>market </a:t>
            </a:r>
            <a:r>
              <a:rPr spc="40" dirty="0"/>
              <a:t> </a:t>
            </a:r>
            <a:r>
              <a:rPr spc="-10" dirty="0"/>
              <a:t>t</a:t>
            </a:r>
            <a:r>
              <a:rPr spc="-45" dirty="0"/>
              <a:t>r</a:t>
            </a:r>
            <a:r>
              <a:rPr spc="80" dirty="0"/>
              <a:t>en</a:t>
            </a:r>
            <a:r>
              <a:rPr spc="-95" dirty="0"/>
              <a:t>ds,</a:t>
            </a:r>
            <a:r>
              <a:rPr spc="-215" dirty="0"/>
              <a:t> </a:t>
            </a:r>
            <a:r>
              <a:rPr spc="75" dirty="0"/>
              <a:t>u</a:t>
            </a:r>
            <a:r>
              <a:rPr spc="35" dirty="0"/>
              <a:t>l</a:t>
            </a:r>
            <a:r>
              <a:rPr spc="60" dirty="0"/>
              <a:t>tima</a:t>
            </a:r>
            <a:r>
              <a:rPr spc="-5" dirty="0"/>
              <a:t>t</a:t>
            </a:r>
            <a:r>
              <a:rPr spc="-30" dirty="0"/>
              <a:t>ely</a:t>
            </a:r>
            <a:r>
              <a:rPr spc="-215" dirty="0"/>
              <a:t> </a:t>
            </a:r>
            <a:r>
              <a:rPr spc="60" dirty="0"/>
              <a:t>optimizi</a:t>
            </a:r>
            <a:r>
              <a:rPr spc="85" dirty="0"/>
              <a:t>n</a:t>
            </a:r>
            <a:r>
              <a:rPr spc="170" dirty="0"/>
              <a:t>g</a:t>
            </a:r>
            <a:r>
              <a:rPr spc="-215" dirty="0"/>
              <a:t> </a:t>
            </a:r>
            <a:r>
              <a:rPr spc="40" dirty="0"/>
              <a:t>our</a:t>
            </a:r>
            <a:r>
              <a:rPr spc="-215" dirty="0"/>
              <a:t> </a:t>
            </a:r>
            <a:r>
              <a:rPr spc="-25" dirty="0"/>
              <a:t>sales</a:t>
            </a:r>
            <a:r>
              <a:rPr spc="-215" dirty="0"/>
              <a:t> </a:t>
            </a:r>
            <a:r>
              <a:rPr spc="-30" dirty="0"/>
              <a:t>st</a:t>
            </a:r>
            <a:r>
              <a:rPr spc="-55" dirty="0"/>
              <a:t>r</a:t>
            </a:r>
            <a:r>
              <a:rPr spc="15" dirty="0"/>
              <a:t>a</a:t>
            </a:r>
            <a:r>
              <a:rPr spc="-40" dirty="0"/>
              <a:t>t</a:t>
            </a:r>
            <a:r>
              <a:rPr spc="30" dirty="0"/>
              <a:t>egy</a:t>
            </a:r>
            <a:r>
              <a:rPr spc="-215" dirty="0"/>
              <a:t> </a:t>
            </a:r>
            <a:r>
              <a:rPr spc="-15" dirty="0"/>
              <a:t>t</a:t>
            </a:r>
            <a:r>
              <a:rPr spc="60" dirty="0"/>
              <a:t>o</a:t>
            </a:r>
            <a:r>
              <a:rPr spc="-215" dirty="0"/>
              <a:t> </a:t>
            </a:r>
            <a:r>
              <a:rPr spc="-15" dirty="0"/>
              <a:t>st</a:t>
            </a:r>
            <a:r>
              <a:rPr spc="-40" dirty="0"/>
              <a:t>a</a:t>
            </a:r>
            <a:r>
              <a:rPr spc="-110" dirty="0"/>
              <a:t>y</a:t>
            </a:r>
            <a:r>
              <a:rPr spc="-215" dirty="0"/>
              <a:t> </a:t>
            </a:r>
            <a:r>
              <a:rPr spc="55" dirty="0"/>
              <a:t>a</a:t>
            </a:r>
            <a:r>
              <a:rPr spc="60" dirty="0"/>
              <a:t>h</a:t>
            </a:r>
            <a:r>
              <a:rPr spc="-5" dirty="0"/>
              <a:t>e</a:t>
            </a:r>
            <a:r>
              <a:rPr spc="-15" dirty="0"/>
              <a:t>a</a:t>
            </a:r>
            <a:r>
              <a:rPr spc="105" dirty="0"/>
              <a:t>d  </a:t>
            </a:r>
            <a:r>
              <a:rPr spc="55" dirty="0"/>
              <a:t>in</a:t>
            </a:r>
            <a:r>
              <a:rPr spc="-215" dirty="0"/>
              <a:t> </a:t>
            </a:r>
            <a:r>
              <a:rPr spc="65" dirty="0"/>
              <a:t>the</a:t>
            </a:r>
            <a:r>
              <a:rPr spc="-215" dirty="0"/>
              <a:t> </a:t>
            </a:r>
            <a:r>
              <a:rPr spc="45" dirty="0"/>
              <a:t>competitive</a:t>
            </a:r>
            <a:r>
              <a:rPr spc="-215" dirty="0"/>
              <a:t> </a:t>
            </a:r>
            <a:r>
              <a:rPr spc="60" dirty="0"/>
              <a:t>e-commerce</a:t>
            </a:r>
            <a:r>
              <a:rPr spc="-215" dirty="0"/>
              <a:t> </a:t>
            </a:r>
            <a:r>
              <a:rPr spc="10" dirty="0"/>
              <a:t>landscape.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10286997"/>
                </a:moveTo>
                <a:lnTo>
                  <a:pt x="18287999" y="10286997"/>
                </a:lnTo>
                <a:lnTo>
                  <a:pt x="18287999" y="0"/>
                </a:lnTo>
                <a:lnTo>
                  <a:pt x="0" y="0"/>
                </a:lnTo>
                <a:lnTo>
                  <a:pt x="0" y="10286997"/>
                </a:lnTo>
                <a:close/>
              </a:path>
            </a:pathLst>
          </a:custGeom>
          <a:solidFill>
            <a:srgbClr val="000000"/>
          </a:solidFill>
        </p:spPr>
        <p:txBody>
          <a:bodyPr wrap="square" lIns="0" tIns="0" rIns="0" bIns="0" rtlCol="0"/>
          <a:lstStyle/>
          <a:p>
            <a:endParaRPr/>
          </a:p>
        </p:txBody>
      </p:sp>
      <p:sp>
        <p:nvSpPr>
          <p:cNvPr id="9" name="object 9"/>
          <p:cNvSpPr txBox="1">
            <a:spLocks noGrp="1"/>
          </p:cNvSpPr>
          <p:nvPr>
            <p:ph type="title"/>
          </p:nvPr>
        </p:nvSpPr>
        <p:spPr>
          <a:xfrm>
            <a:off x="1505159" y="2530868"/>
            <a:ext cx="7125970" cy="2305685"/>
          </a:xfrm>
          <a:prstGeom prst="rect">
            <a:avLst/>
          </a:prstGeom>
        </p:spPr>
        <p:txBody>
          <a:bodyPr vert="horz" wrap="square" lIns="0" tIns="13970" rIns="0" bIns="0" rtlCol="0">
            <a:spAutoFit/>
          </a:bodyPr>
          <a:lstStyle/>
          <a:p>
            <a:pPr marL="12700">
              <a:lnSpc>
                <a:spcPct val="100000"/>
              </a:lnSpc>
              <a:spcBef>
                <a:spcPts val="110"/>
              </a:spcBef>
            </a:pPr>
            <a:r>
              <a:rPr sz="14950" spc="-50" dirty="0">
                <a:solidFill>
                  <a:srgbClr val="FFFFFF"/>
                </a:solidFill>
                <a:latin typeface="Cambria"/>
                <a:cs typeface="Cambria"/>
              </a:rPr>
              <a:t>Thanks!</a:t>
            </a:r>
            <a:endParaRPr sz="14950">
              <a:latin typeface="Cambria"/>
              <a:cs typeface="Cambria"/>
            </a:endParaRPr>
          </a:p>
        </p:txBody>
      </p:sp>
      <p:sp>
        <p:nvSpPr>
          <p:cNvPr id="10" name="object 10"/>
          <p:cNvSpPr txBox="1"/>
          <p:nvPr/>
        </p:nvSpPr>
        <p:spPr>
          <a:xfrm>
            <a:off x="1513568" y="5073650"/>
            <a:ext cx="4916170" cy="1264000"/>
          </a:xfrm>
          <a:prstGeom prst="rect">
            <a:avLst/>
          </a:prstGeom>
        </p:spPr>
        <p:txBody>
          <a:bodyPr vert="horz" wrap="square" lIns="0" tIns="3810" rIns="0" bIns="0" rtlCol="0">
            <a:spAutoFit/>
          </a:bodyPr>
          <a:lstStyle/>
          <a:p>
            <a:pPr marL="12700" marR="5080">
              <a:lnSpc>
                <a:spcPct val="102299"/>
              </a:lnSpc>
              <a:spcBef>
                <a:spcPts val="30"/>
              </a:spcBef>
            </a:pPr>
            <a:r>
              <a:rPr sz="2750" spc="150" dirty="0">
                <a:solidFill>
                  <a:srgbClr val="FFFFFF"/>
                </a:solidFill>
                <a:latin typeface="Verdana"/>
                <a:cs typeface="Verdana"/>
              </a:rPr>
              <a:t>D</a:t>
            </a:r>
            <a:r>
              <a:rPr sz="2750" spc="55" dirty="0">
                <a:solidFill>
                  <a:srgbClr val="FFFFFF"/>
                </a:solidFill>
                <a:latin typeface="Verdana"/>
                <a:cs typeface="Verdana"/>
              </a:rPr>
              <a:t>o</a:t>
            </a:r>
            <a:r>
              <a:rPr sz="2750" spc="-250" dirty="0">
                <a:solidFill>
                  <a:srgbClr val="FFFFFF"/>
                </a:solidFill>
                <a:latin typeface="Verdana"/>
                <a:cs typeface="Verdana"/>
              </a:rPr>
              <a:t> </a:t>
            </a:r>
            <a:r>
              <a:rPr sz="2750" spc="-180" dirty="0">
                <a:solidFill>
                  <a:srgbClr val="FFFFFF"/>
                </a:solidFill>
                <a:latin typeface="Verdana"/>
                <a:cs typeface="Verdana"/>
              </a:rPr>
              <a:t>y</a:t>
            </a:r>
            <a:r>
              <a:rPr sz="2750" spc="50" dirty="0">
                <a:solidFill>
                  <a:srgbClr val="FFFFFF"/>
                </a:solidFill>
                <a:latin typeface="Verdana"/>
                <a:cs typeface="Verdana"/>
              </a:rPr>
              <a:t>o</a:t>
            </a:r>
            <a:r>
              <a:rPr sz="2750" spc="110" dirty="0">
                <a:solidFill>
                  <a:srgbClr val="FFFFFF"/>
                </a:solidFill>
                <a:latin typeface="Verdana"/>
                <a:cs typeface="Verdana"/>
              </a:rPr>
              <a:t>u</a:t>
            </a:r>
            <a:r>
              <a:rPr sz="2750" spc="-250" dirty="0">
                <a:solidFill>
                  <a:srgbClr val="FFFFFF"/>
                </a:solidFill>
                <a:latin typeface="Verdana"/>
                <a:cs typeface="Verdana"/>
              </a:rPr>
              <a:t> </a:t>
            </a:r>
            <a:r>
              <a:rPr sz="2750" spc="120" dirty="0">
                <a:solidFill>
                  <a:srgbClr val="FFFFFF"/>
                </a:solidFill>
                <a:latin typeface="Verdana"/>
                <a:cs typeface="Verdana"/>
              </a:rPr>
              <a:t>h</a:t>
            </a:r>
            <a:r>
              <a:rPr sz="2750" spc="-60" dirty="0">
                <a:solidFill>
                  <a:srgbClr val="FFFFFF"/>
                </a:solidFill>
                <a:latin typeface="Verdana"/>
                <a:cs typeface="Verdana"/>
              </a:rPr>
              <a:t>a</a:t>
            </a:r>
            <a:r>
              <a:rPr sz="2750" spc="-180" dirty="0">
                <a:solidFill>
                  <a:srgbClr val="FFFFFF"/>
                </a:solidFill>
                <a:latin typeface="Verdana"/>
                <a:cs typeface="Verdana"/>
              </a:rPr>
              <a:t>v</a:t>
            </a:r>
            <a:r>
              <a:rPr sz="2750" spc="25" dirty="0">
                <a:solidFill>
                  <a:srgbClr val="FFFFFF"/>
                </a:solidFill>
                <a:latin typeface="Verdana"/>
                <a:cs typeface="Verdana"/>
              </a:rPr>
              <a:t>e</a:t>
            </a:r>
            <a:r>
              <a:rPr sz="2750" spc="-250" dirty="0">
                <a:solidFill>
                  <a:srgbClr val="FFFFFF"/>
                </a:solidFill>
                <a:latin typeface="Verdana"/>
                <a:cs typeface="Verdana"/>
              </a:rPr>
              <a:t> </a:t>
            </a:r>
            <a:r>
              <a:rPr sz="2750" spc="-35" dirty="0">
                <a:solidFill>
                  <a:srgbClr val="FFFFFF"/>
                </a:solidFill>
                <a:latin typeface="Verdana"/>
                <a:cs typeface="Verdana"/>
              </a:rPr>
              <a:t>a</a:t>
            </a:r>
            <a:r>
              <a:rPr sz="2750" spc="95" dirty="0">
                <a:solidFill>
                  <a:srgbClr val="FFFFFF"/>
                </a:solidFill>
                <a:latin typeface="Verdana"/>
                <a:cs typeface="Verdana"/>
              </a:rPr>
              <a:t>n</a:t>
            </a:r>
            <a:r>
              <a:rPr sz="2750" spc="-135" dirty="0">
                <a:solidFill>
                  <a:srgbClr val="FFFFFF"/>
                </a:solidFill>
                <a:latin typeface="Verdana"/>
                <a:cs typeface="Verdana"/>
              </a:rPr>
              <a:t>y</a:t>
            </a:r>
            <a:r>
              <a:rPr sz="2750" spc="-250" dirty="0">
                <a:solidFill>
                  <a:srgbClr val="FFFFFF"/>
                </a:solidFill>
                <a:latin typeface="Verdana"/>
                <a:cs typeface="Verdana"/>
              </a:rPr>
              <a:t> </a:t>
            </a:r>
            <a:r>
              <a:rPr sz="2750" spc="145" dirty="0">
                <a:solidFill>
                  <a:srgbClr val="FFFFFF"/>
                </a:solidFill>
                <a:latin typeface="Verdana"/>
                <a:cs typeface="Verdana"/>
              </a:rPr>
              <a:t>q</a:t>
            </a:r>
            <a:r>
              <a:rPr sz="2750" spc="105" dirty="0">
                <a:solidFill>
                  <a:srgbClr val="FFFFFF"/>
                </a:solidFill>
                <a:latin typeface="Verdana"/>
                <a:cs typeface="Verdana"/>
              </a:rPr>
              <a:t>u</a:t>
            </a:r>
            <a:r>
              <a:rPr sz="2750" spc="20" dirty="0">
                <a:solidFill>
                  <a:srgbClr val="FFFFFF"/>
                </a:solidFill>
                <a:latin typeface="Verdana"/>
                <a:cs typeface="Verdana"/>
              </a:rPr>
              <a:t>e</a:t>
            </a:r>
            <a:r>
              <a:rPr sz="2750" spc="-95" dirty="0">
                <a:solidFill>
                  <a:srgbClr val="FFFFFF"/>
                </a:solidFill>
                <a:latin typeface="Verdana"/>
                <a:cs typeface="Verdana"/>
              </a:rPr>
              <a:t>s</a:t>
            </a:r>
            <a:r>
              <a:rPr sz="2750" spc="30" dirty="0">
                <a:solidFill>
                  <a:srgbClr val="FFFFFF"/>
                </a:solidFill>
                <a:latin typeface="Verdana"/>
                <a:cs typeface="Verdana"/>
              </a:rPr>
              <a:t>t</a:t>
            </a:r>
            <a:r>
              <a:rPr sz="2750" spc="-20" dirty="0">
                <a:solidFill>
                  <a:srgbClr val="FFFFFF"/>
                </a:solidFill>
                <a:latin typeface="Verdana"/>
                <a:cs typeface="Verdana"/>
              </a:rPr>
              <a:t>i</a:t>
            </a:r>
            <a:r>
              <a:rPr sz="2750" spc="50" dirty="0">
                <a:solidFill>
                  <a:srgbClr val="FFFFFF"/>
                </a:solidFill>
                <a:latin typeface="Verdana"/>
                <a:cs typeface="Verdana"/>
              </a:rPr>
              <a:t>o</a:t>
            </a:r>
            <a:r>
              <a:rPr sz="2750" spc="120" dirty="0">
                <a:solidFill>
                  <a:srgbClr val="FFFFFF"/>
                </a:solidFill>
                <a:latin typeface="Verdana"/>
                <a:cs typeface="Verdana"/>
              </a:rPr>
              <a:t>n</a:t>
            </a:r>
            <a:r>
              <a:rPr sz="2750" spc="-140" dirty="0">
                <a:solidFill>
                  <a:srgbClr val="FFFFFF"/>
                </a:solidFill>
                <a:latin typeface="Verdana"/>
                <a:cs typeface="Verdana"/>
              </a:rPr>
              <a:t>s</a:t>
            </a:r>
            <a:r>
              <a:rPr sz="2750" spc="45" dirty="0">
                <a:solidFill>
                  <a:srgbClr val="FFFFFF"/>
                </a:solidFill>
                <a:latin typeface="Verdana"/>
                <a:cs typeface="Verdana"/>
              </a:rPr>
              <a:t>? </a:t>
            </a:r>
            <a:r>
              <a:rPr lang="en-US" sz="2750" spc="45" dirty="0">
                <a:solidFill>
                  <a:srgbClr val="FFFFFF"/>
                </a:solidFill>
                <a:latin typeface="Verdana"/>
                <a:cs typeface="Verdana"/>
                <a:hlinkClick r:id="rId2"/>
              </a:rPr>
              <a:t>Umair.shaikh0214@gmail.com</a:t>
            </a:r>
            <a:r>
              <a:rPr lang="en-US" sz="2750" spc="45" dirty="0">
                <a:solidFill>
                  <a:srgbClr val="FFFFFF"/>
                </a:solidFill>
                <a:latin typeface="Verdana"/>
                <a:cs typeface="Verdana"/>
              </a:rPr>
              <a:t> </a:t>
            </a:r>
            <a:endParaRPr sz="2750" dirty="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518</Words>
  <Application>Microsoft Office PowerPoint</Application>
  <PresentationFormat>Custom</PresentationFormat>
  <Paragraphs>21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Cambria</vt:lpstr>
      <vt:lpstr>Microsoft Uighur</vt:lpstr>
      <vt:lpstr>Times New Roman</vt:lpstr>
      <vt:lpstr>Verdana</vt:lpstr>
      <vt:lpstr>Office Theme</vt:lpstr>
      <vt:lpstr>PowerPoint Presentation</vt:lpstr>
      <vt:lpstr>Introduction</vt:lpstr>
      <vt:lpstr>Sales Data Overview</vt:lpstr>
      <vt:lpstr>PowerPoint Presentation</vt:lpstr>
      <vt:lpstr>Data Visualization</vt:lpstr>
      <vt:lpstr>Dashboard</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UZAIR SHAIKH</cp:lastModifiedBy>
  <cp:revision>10</cp:revision>
  <dcterms:created xsi:type="dcterms:W3CDTF">2024-02-29T09:00:58Z</dcterms:created>
  <dcterms:modified xsi:type="dcterms:W3CDTF">2024-03-05T09:15:08Z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2024-02-29T00:00:00Z</vt:filetime>
  </property>
  <property fmtid="{D5CDD505-2E9C-101B-9397-08002B2CF9AE}" pid="3" name="Creator">
    <vt:lpwstr>Chromium</vt:lpwstr>
  </property>
  <property fmtid="{D5CDD505-2E9C-101B-9397-08002B2CF9AE}" pid="4" name="LastSaved">
    <vt:filetime>2024-02-29T00:00:00Z</vt:filetime>
  </property>
  <property fmtid="{D5CDD505-2E9C-101B-9397-08002B2CF9AE}" pid="5" name="_MarkAsFinal">
    <vt:bool>true</vt:bool>
  </property>
</Properties>
</file>