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28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fld id="{DDA51639-B2D6-4652-B8C3-1B4C224A7BAF}" type="datetimeFigureOut">
              <a:rPr lang="en-US" dirty="0"/>
              <a:t>2/27/2024</a:t>
            </a:fld>
            <a:endParaRPr lang="en-US" dirty="0"/>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8019626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1965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55275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445883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78622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fld id="{C44961B7-6B89-48AB-966F-622E2788EECC}" type="datetimeFigureOut">
              <a:rPr lang="en-US" dirty="0"/>
              <a:t>2/27/2024</a:t>
            </a:fld>
            <a:endParaRPr lang="en-US" dirty="0"/>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3908295"/>
            <a:ext cx="1584198" cy="171450"/>
          </a:xfrm>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7591118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4356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8789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49759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9979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2/27/2024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fld id="{86CB4B4D-7CA3-9044-876B-883B54F8677D}" type="slidenum">
              <a:rPr lang="en-IN" smtClean="0"/>
              <a:t>‹#›</a:t>
            </a:fld>
            <a:endParaRPr lang="en-IN"/>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892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2/27/2024</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fld id="{86CB4B4D-7CA3-9044-876B-883B54F8677D}" type="slidenum">
              <a:rPr lang="en-IN" smtClean="0"/>
              <a:t>‹#›</a:t>
            </a:fld>
            <a:endParaRPr lang="en-IN"/>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590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CBC48EC7-AF6A-48D3-8284-14BACBEBDD84}" type="datetimeFigureOut">
              <a:rPr lang="en-US" dirty="0"/>
              <a:t>2/27/2024</a:t>
            </a:fld>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185698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4441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1" name="TextBox 10">
            <a:extLst>
              <a:ext uri="{FF2B5EF4-FFF2-40B4-BE49-F238E27FC236}">
                <a16:creationId xmlns:a16="http://schemas.microsoft.com/office/drawing/2014/main" id="{592D1334-929E-47FF-BBF5-20D04911F4FD}"/>
              </a:ext>
            </a:extLst>
          </p:cNvPr>
          <p:cNvSpPr txBox="1"/>
          <p:nvPr/>
        </p:nvSpPr>
        <p:spPr>
          <a:xfrm>
            <a:off x="274320" y="964276"/>
            <a:ext cx="8616142"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400" b="0" i="0" dirty="0">
                <a:solidFill>
                  <a:schemeClr val="tx1"/>
                </a:solidFill>
                <a:effectLst/>
                <a:latin typeface="Segoe Print" panose="02000600000000000000" pitchFamily="2" charset="0"/>
              </a:rPr>
              <a:t>In our project, we are working with three key datasets: transaction data, customer demographic data, and customer address data. Our objective is to ensure the quality and reliability of these datasets to drive informed decision-making and optimize business processes.</a:t>
            </a:r>
          </a:p>
          <a:p>
            <a:pPr algn="just"/>
            <a:r>
              <a:rPr lang="en-US" sz="1400" b="0" i="0" dirty="0">
                <a:solidFill>
                  <a:schemeClr val="tx1"/>
                </a:solidFill>
                <a:effectLst/>
                <a:latin typeface="Segoe Print" panose="02000600000000000000" pitchFamily="2" charset="0"/>
              </a:rPr>
              <a:t>In the data exploration phase, we will meticulously examine each dataset to identify anomalies, inconsistencies, and missing values that may affect the quality of our analysis. Subsequently, we will address these issues to enhance the completeness, accuracy, and consistency of the data.</a:t>
            </a:r>
          </a:p>
          <a:p>
            <a:pPr algn="just"/>
            <a:r>
              <a:rPr lang="en-US" sz="1400" b="0" i="0" dirty="0">
                <a:solidFill>
                  <a:schemeClr val="tx1"/>
                </a:solidFill>
                <a:effectLst/>
                <a:latin typeface="Segoe Print" panose="02000600000000000000" pitchFamily="2" charset="0"/>
              </a:rPr>
              <a:t>Once we have ensured the quality of our datasets, we will move on to the model development phase. Here, we will leverage the high-quality data to build robust analytical models. Specifically, we will develop a dashboard that visualizes profitability metrics based on different attributes, such as customer demographics or geographic location. This dashboard will provide valuable insights into customer behavior, allowing us to tailor marketing strategies, optimize product offerings, and improve overall business performance.</a:t>
            </a:r>
          </a:p>
          <a:p>
            <a:pPr algn="just"/>
            <a:r>
              <a:rPr lang="en-US" sz="1400" b="0" i="0" dirty="0">
                <a:solidFill>
                  <a:schemeClr val="tx1"/>
                </a:solidFill>
                <a:effectLst/>
                <a:latin typeface="Segoe Print" panose="02000600000000000000" pitchFamily="2" charset="0"/>
              </a:rPr>
              <a:t>By combining rigorous data exploration with advanced model development techniques, we aim to unlock the full potential of our datasets and drive actionable insights that drive business growth and success.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80333" y="893004"/>
            <a:ext cx="4233971" cy="421265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1" i="0" dirty="0">
                <a:solidFill>
                  <a:schemeClr val="tx1"/>
                </a:solidFill>
                <a:effectLst/>
                <a:latin typeface="Segoe Print" panose="02000600000000000000" pitchFamily="2" charset="0"/>
              </a:rPr>
              <a:t>In the data exploration phase, we thoroughly examined three critical aspects of our datasets: transaction data, customer demographic data, and customer address data. For transaction data, we ensured completeness, accuracy, and consistency by removing blank entries and introducing new columns for transaction date and profit. This clean transaction data is vital for understanding customer behavior and profitability. Similarly, in the customer demographic dataset, we standardized gender classifications to ensure consistency and enhance segmentation and targeting strategies. Accurate demographic data is crucial for personalized marketing efforts. Lastly, in the customer address dataset, we focused on completeness and consistency by removing blank values and standardizing state abbreviations. This ensures precise geographic targeting and optimizes logistical operations.</a:t>
            </a:r>
            <a:endParaRPr lang="en-IN" sz="1200" b="1" dirty="0">
              <a:solidFill>
                <a:schemeClr val="tx1"/>
              </a:solidFill>
              <a:latin typeface="Segoe Print" panose="02000600000000000000" pitchFamily="2" charset="0"/>
            </a:endParaRPr>
          </a:p>
        </p:txBody>
      </p:sp>
      <p:grpSp>
        <p:nvGrpSpPr>
          <p:cNvPr id="136" name="Shape 83"/>
          <p:cNvGrpSpPr/>
          <p:nvPr/>
        </p:nvGrpSpPr>
        <p:grpSpPr>
          <a:xfrm>
            <a:off x="4969923"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pic>
        <p:nvPicPr>
          <p:cNvPr id="3" name="Picture 2">
            <a:extLst>
              <a:ext uri="{FF2B5EF4-FFF2-40B4-BE49-F238E27FC236}">
                <a16:creationId xmlns:a16="http://schemas.microsoft.com/office/drawing/2014/main" id="{EF96FF61-FBD0-48D6-8B67-58B1A314E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4696" y="1077538"/>
            <a:ext cx="4539797" cy="3930880"/>
          </a:xfrm>
          <a:prstGeom prst="rect">
            <a:avLst/>
          </a:prstGeom>
          <a:ln>
            <a:solidFill>
              <a:schemeClr val="tx1"/>
            </a:solidFill>
          </a:ln>
          <a:effectLst>
            <a:outerShdw blurRad="190500" algn="tl" rotWithShape="0">
              <a:srgbClr val="000000">
                <a:alpha val="70000"/>
              </a:srgbClr>
            </a:outerShdw>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39428" y="932747"/>
            <a:ext cx="4827674" cy="414071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400" b="0" i="0" dirty="0">
                <a:solidFill>
                  <a:schemeClr val="tx1"/>
                </a:solidFill>
                <a:effectLst/>
                <a:latin typeface="Segoe Print" panose="02000600000000000000" pitchFamily="2" charset="0"/>
              </a:rPr>
              <a:t>In the model development phase, we utilized high-quality data to build robust analytical models. Leveraging clean transaction data, we conducted comprehensive analysis, including customer segmentation, lifetime value prediction, and demand forecasting, which informed strategic decision-making. With accurate demographic data, we effectively segmented customers based on various attributes, enhancing targeted marketing campaigns and improving customer engagement and retention efforts. Additionally, leveraging precise address data enabled us to conduct geospatial analysis, such as location-based targeting and market penetration analysis, maximizing operational efficiency and customer satisfaction.</a:t>
            </a:r>
            <a:endParaRPr sz="1400" dirty="0">
              <a:solidFill>
                <a:schemeClr val="tx1"/>
              </a:solidFill>
              <a:latin typeface="Segoe Print" panose="02000600000000000000" pitchFamily="2" charset="0"/>
            </a:endParaRP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3" name="Picture 2">
            <a:extLst>
              <a:ext uri="{FF2B5EF4-FFF2-40B4-BE49-F238E27FC236}">
                <a16:creationId xmlns:a16="http://schemas.microsoft.com/office/drawing/2014/main" id="{7223335A-9C5D-4401-B427-B841CD76D2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9447" y="1103974"/>
            <a:ext cx="4052456" cy="3829629"/>
          </a:xfrm>
          <a:prstGeom prst="rect">
            <a:avLst/>
          </a:prstGeom>
          <a:ln>
            <a:solidFill>
              <a:schemeClr val="tx1"/>
            </a:solidFill>
          </a:ln>
          <a:effectLst>
            <a:outerShdw blurRad="190500" algn="tl" rotWithShape="0">
              <a:srgbClr val="000000">
                <a:alpha val="70000"/>
              </a:srgbClr>
            </a:outerShdw>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1" name="TextBox 10">
            <a:extLst>
              <a:ext uri="{FF2B5EF4-FFF2-40B4-BE49-F238E27FC236}">
                <a16:creationId xmlns:a16="http://schemas.microsoft.com/office/drawing/2014/main" id="{17151733-B8DB-428D-9A6A-31506EFB70B3}"/>
              </a:ext>
            </a:extLst>
          </p:cNvPr>
          <p:cNvSpPr txBox="1"/>
          <p:nvPr/>
        </p:nvSpPr>
        <p:spPr>
          <a:xfrm>
            <a:off x="57861" y="1022715"/>
            <a:ext cx="3965499" cy="3231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200" b="0" i="0" dirty="0">
                <a:solidFill>
                  <a:schemeClr val="tx1"/>
                </a:solidFill>
                <a:effectLst/>
                <a:latin typeface="Segoe Print" panose="02000600000000000000" pitchFamily="2" charset="0"/>
              </a:rPr>
              <a:t>In the interpretation phase, we draw insights from our analysis and model development efforts to inform strategic decision-making. We'll discuss the implications of our findings and how they contribute to achieving our business objectives. Specifically, we'll emphasize:</a:t>
            </a:r>
          </a:p>
          <a:p>
            <a:pPr algn="just">
              <a:buFont typeface="Arial" panose="020B0604020202020204" pitchFamily="34" charset="0"/>
              <a:buChar char="•"/>
            </a:pPr>
            <a:r>
              <a:rPr lang="en-US" sz="1200" b="0" i="0" dirty="0">
                <a:solidFill>
                  <a:schemeClr val="tx1"/>
                </a:solidFill>
                <a:effectLst/>
                <a:latin typeface="Segoe Print" panose="02000600000000000000" pitchFamily="2" charset="0"/>
              </a:rPr>
              <a:t>The actionable insights derived from transaction analysis, demographic segmentation, and geospatial analysis.</a:t>
            </a:r>
          </a:p>
          <a:p>
            <a:pPr algn="just">
              <a:buFont typeface="Arial" panose="020B0604020202020204" pitchFamily="34" charset="0"/>
              <a:buChar char="•"/>
            </a:pPr>
            <a:r>
              <a:rPr lang="en-US" sz="1200" b="0" i="0" dirty="0">
                <a:solidFill>
                  <a:schemeClr val="tx1"/>
                </a:solidFill>
                <a:effectLst/>
                <a:latin typeface="Segoe Print" panose="02000600000000000000" pitchFamily="2" charset="0"/>
              </a:rPr>
              <a:t>The potential impact of data quality improvements on business performance metrics such as revenue growth, customer satisfaction, and operational efficiency.</a:t>
            </a:r>
          </a:p>
          <a:p>
            <a:pPr algn="just">
              <a:buFont typeface="Arial" panose="020B0604020202020204" pitchFamily="34" charset="0"/>
              <a:buChar char="•"/>
            </a:pPr>
            <a:r>
              <a:rPr lang="en-US" sz="1200" b="0" i="0" dirty="0">
                <a:solidFill>
                  <a:schemeClr val="tx1"/>
                </a:solidFill>
                <a:effectLst/>
                <a:latin typeface="Segoe Print" panose="02000600000000000000" pitchFamily="2" charset="0"/>
              </a:rPr>
              <a:t>The importance of ongoing data quality monitoring and maintenance to sustain the effectiveness of our analytical models and decision-making processes.</a:t>
            </a:r>
          </a:p>
        </p:txBody>
      </p:sp>
      <p:pic>
        <p:nvPicPr>
          <p:cNvPr id="4" name="Picture 3">
            <a:extLst>
              <a:ext uri="{FF2B5EF4-FFF2-40B4-BE49-F238E27FC236}">
                <a16:creationId xmlns:a16="http://schemas.microsoft.com/office/drawing/2014/main" id="{30580366-AF4E-4AD0-8C60-C97CABD57F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5705" y="910243"/>
            <a:ext cx="5000434" cy="4089861"/>
          </a:xfrm>
          <a:prstGeom prst="rect">
            <a:avLst/>
          </a:prstGeom>
          <a:ln>
            <a:solidFill>
              <a:schemeClr val="tx1"/>
            </a:solidFill>
          </a:ln>
          <a:effectLst>
            <a:outerShdw blurRad="190500" algn="tl" rotWithShape="0">
              <a:srgbClr val="000000">
                <a:alpha val="70000"/>
              </a:srgbClr>
            </a:outerShdw>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7B7F68-177F-48E5-B00E-F82CD59704BE}"/>
              </a:ext>
            </a:extLst>
          </p:cNvPr>
          <p:cNvSpPr>
            <a:spLocks noGrp="1"/>
          </p:cNvSpPr>
          <p:nvPr>
            <p:ph type="body" idx="1"/>
          </p:nvPr>
        </p:nvSpPr>
        <p:spPr>
          <a:xfrm>
            <a:off x="-70688" y="1115067"/>
            <a:ext cx="8761643" cy="3901663"/>
          </a:xfrm>
        </p:spPr>
        <p:txBody>
          <a:bodyPr>
            <a:normAutofit/>
          </a:bodyPr>
          <a:lstStyle/>
          <a:p>
            <a:pPr marL="114300" indent="0" algn="ctr">
              <a:buNone/>
            </a:pPr>
            <a:r>
              <a:rPr lang="en-US" sz="8000" dirty="0">
                <a:solidFill>
                  <a:schemeClr val="tx1"/>
                </a:solidFill>
              </a:rPr>
              <a:t>Thanks</a:t>
            </a:r>
            <a:r>
              <a:rPr lang="en-US" sz="8000" dirty="0"/>
              <a:t> </a:t>
            </a:r>
            <a:r>
              <a:rPr lang="en-US" sz="8000" dirty="0">
                <a:solidFill>
                  <a:schemeClr val="tx1"/>
                </a:solidFill>
              </a:rPr>
              <a:t>Regards … Umair Shaikh</a:t>
            </a:r>
            <a:endParaRPr lang="en-IN" sz="8000" dirty="0">
              <a:solidFill>
                <a:schemeClr val="tx1"/>
              </a:solidFill>
            </a:endParaRPr>
          </a:p>
        </p:txBody>
      </p:sp>
    </p:spTree>
    <p:extLst>
      <p:ext uri="{BB962C8B-B14F-4D97-AF65-F5344CB8AC3E}">
        <p14:creationId xmlns:p14="http://schemas.microsoft.com/office/powerpoint/2010/main" val="352379306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111</TotalTime>
  <Words>624</Words>
  <Application>Microsoft Office PowerPoint</Application>
  <PresentationFormat>On-screen Show (16:9)</PresentationFormat>
  <Paragraphs>26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Century Gothic</vt:lpstr>
      <vt:lpstr>Garamond</vt:lpstr>
      <vt:lpstr>Open Sans</vt:lpstr>
      <vt:lpstr>Open Sans Extrabold</vt:lpstr>
      <vt:lpstr>Open Sans Light</vt:lpstr>
      <vt:lpstr>Segoe Print</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UZAIR SHAIKH</cp:lastModifiedBy>
  <cp:revision>4</cp:revision>
  <dcterms:modified xsi:type="dcterms:W3CDTF">2024-02-27T11:23:56Z</dcterms:modified>
</cp:coreProperties>
</file>