
<file path=[Content_Types].xml><?xml version="1.0" encoding="utf-8"?>
<Types xmlns="http://schemas.openxmlformats.org/package/2006/content-types">
  <Default Extension="png" ContentType="image/png"/>
  <Default Extension="tmp"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79" r:id="rId25"/>
    <p:sldId id="278"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76E73AB-CECD-48F7-8E30-AB8A27EBCE34}" type="datetimeFigureOut">
              <a:rPr lang="en-US" smtClean="0"/>
              <a:t>9/14/2019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85508-83F7-4076-81F3-645C07A02D0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8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6E73AB-CECD-48F7-8E30-AB8A27EBCE34}" type="datetimeFigureOut">
              <a:rPr lang="en-US" smtClean="0"/>
              <a:t>9/14/2019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85508-83F7-4076-81F3-645C07A02D09}" type="slidenum">
              <a:rPr lang="en-US" smtClean="0"/>
              <a:t>‹#›</a:t>
            </a:fld>
            <a:endParaRPr lang="en-US"/>
          </a:p>
        </p:txBody>
      </p:sp>
    </p:spTree>
    <p:extLst>
      <p:ext uri="{BB962C8B-B14F-4D97-AF65-F5344CB8AC3E}">
        <p14:creationId xmlns:p14="http://schemas.microsoft.com/office/powerpoint/2010/main" val="2050726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6E73AB-CECD-48F7-8E30-AB8A27EBCE34}" type="datetimeFigureOut">
              <a:rPr lang="en-US" smtClean="0"/>
              <a:t>9/14/2019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85508-83F7-4076-81F3-645C07A02D0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159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6E73AB-CECD-48F7-8E30-AB8A27EBCE34}" type="datetimeFigureOut">
              <a:rPr lang="en-US" smtClean="0"/>
              <a:t>9/14/2019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85508-83F7-4076-81F3-645C07A02D09}" type="slidenum">
              <a:rPr lang="en-US" smtClean="0"/>
              <a:t>‹#›</a:t>
            </a:fld>
            <a:endParaRPr lang="en-US"/>
          </a:p>
        </p:txBody>
      </p:sp>
    </p:spTree>
    <p:extLst>
      <p:ext uri="{BB962C8B-B14F-4D97-AF65-F5344CB8AC3E}">
        <p14:creationId xmlns:p14="http://schemas.microsoft.com/office/powerpoint/2010/main" val="4157410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6E73AB-CECD-48F7-8E30-AB8A27EBCE34}" type="datetimeFigureOut">
              <a:rPr lang="en-US" smtClean="0"/>
              <a:t>9/14/2019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85508-83F7-4076-81F3-645C07A02D0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906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76E73AB-CECD-48F7-8E30-AB8A27EBCE34}" type="datetimeFigureOut">
              <a:rPr lang="en-US" smtClean="0"/>
              <a:t>9/14/2019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85508-83F7-4076-81F3-645C07A02D09}" type="slidenum">
              <a:rPr lang="en-US" smtClean="0"/>
              <a:t>‹#›</a:t>
            </a:fld>
            <a:endParaRPr lang="en-US"/>
          </a:p>
        </p:txBody>
      </p:sp>
    </p:spTree>
    <p:extLst>
      <p:ext uri="{BB962C8B-B14F-4D97-AF65-F5344CB8AC3E}">
        <p14:creationId xmlns:p14="http://schemas.microsoft.com/office/powerpoint/2010/main" val="4027345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76E73AB-CECD-48F7-8E30-AB8A27EBCE34}" type="datetimeFigureOut">
              <a:rPr lang="en-US" smtClean="0"/>
              <a:t>9/14/2019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685508-83F7-4076-81F3-645C07A02D09}" type="slidenum">
              <a:rPr lang="en-US" smtClean="0"/>
              <a:t>‹#›</a:t>
            </a:fld>
            <a:endParaRPr lang="en-US"/>
          </a:p>
        </p:txBody>
      </p:sp>
    </p:spTree>
    <p:extLst>
      <p:ext uri="{BB962C8B-B14F-4D97-AF65-F5344CB8AC3E}">
        <p14:creationId xmlns:p14="http://schemas.microsoft.com/office/powerpoint/2010/main" val="2030549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76E73AB-CECD-48F7-8E30-AB8A27EBCE34}" type="datetimeFigureOut">
              <a:rPr lang="en-US" smtClean="0"/>
              <a:t>9/14/2019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685508-83F7-4076-81F3-645C07A02D09}" type="slidenum">
              <a:rPr lang="en-US" smtClean="0"/>
              <a:t>‹#›</a:t>
            </a:fld>
            <a:endParaRPr lang="en-US"/>
          </a:p>
        </p:txBody>
      </p:sp>
    </p:spTree>
    <p:extLst>
      <p:ext uri="{BB962C8B-B14F-4D97-AF65-F5344CB8AC3E}">
        <p14:creationId xmlns:p14="http://schemas.microsoft.com/office/powerpoint/2010/main" val="2501186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E73AB-CECD-48F7-8E30-AB8A27EBCE34}" type="datetimeFigureOut">
              <a:rPr lang="en-US" smtClean="0"/>
              <a:t>9/14/2019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685508-83F7-4076-81F3-645C07A02D09}" type="slidenum">
              <a:rPr lang="en-US" smtClean="0"/>
              <a:t>‹#›</a:t>
            </a:fld>
            <a:endParaRPr lang="en-US"/>
          </a:p>
        </p:txBody>
      </p:sp>
    </p:spTree>
    <p:extLst>
      <p:ext uri="{BB962C8B-B14F-4D97-AF65-F5344CB8AC3E}">
        <p14:creationId xmlns:p14="http://schemas.microsoft.com/office/powerpoint/2010/main" val="3116134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6E73AB-CECD-48F7-8E30-AB8A27EBCE34}" type="datetimeFigureOut">
              <a:rPr lang="en-US" smtClean="0"/>
              <a:t>9/14/2019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85508-83F7-4076-81F3-645C07A02D09}" type="slidenum">
              <a:rPr lang="en-US" smtClean="0"/>
              <a:t>‹#›</a:t>
            </a:fld>
            <a:endParaRPr lang="en-US"/>
          </a:p>
        </p:txBody>
      </p:sp>
    </p:spTree>
    <p:extLst>
      <p:ext uri="{BB962C8B-B14F-4D97-AF65-F5344CB8AC3E}">
        <p14:creationId xmlns:p14="http://schemas.microsoft.com/office/powerpoint/2010/main" val="2113144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6E73AB-CECD-48F7-8E30-AB8A27EBCE34}" type="datetimeFigureOut">
              <a:rPr lang="en-US" smtClean="0"/>
              <a:t>9/14/2019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85508-83F7-4076-81F3-645C07A02D0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974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76E73AB-CECD-48F7-8E30-AB8A27EBCE34}" type="datetimeFigureOut">
              <a:rPr lang="en-US" smtClean="0"/>
              <a:t>9/14/2019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C685508-83F7-4076-81F3-645C07A02D0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647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analyticsvidhya.com/blog/wp-content/uploads/2015/01/Varince.p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Decision Tree and Random Forest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91163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4744" y="169402"/>
            <a:ext cx="9158651" cy="6478640"/>
          </a:xfrm>
        </p:spPr>
      </p:pic>
    </p:spTree>
    <p:extLst>
      <p:ext uri="{BB962C8B-B14F-4D97-AF65-F5344CB8AC3E}">
        <p14:creationId xmlns:p14="http://schemas.microsoft.com/office/powerpoint/2010/main" val="1372990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Chi-Square</a:t>
            </a:r>
          </a:p>
        </p:txBody>
      </p:sp>
      <p:sp>
        <p:nvSpPr>
          <p:cNvPr id="3" name="Content Placeholder 2"/>
          <p:cNvSpPr>
            <a:spLocks noGrp="1"/>
          </p:cNvSpPr>
          <p:nvPr>
            <p:ph idx="1"/>
          </p:nvPr>
        </p:nvSpPr>
        <p:spPr/>
        <p:txBody>
          <a:bodyPr>
            <a:normAutofit fontScale="92500" lnSpcReduction="10000"/>
          </a:bodyPr>
          <a:lstStyle/>
          <a:p>
            <a:r>
              <a:rPr lang="en-US" dirty="0" smtClean="0">
                <a:effectLst/>
              </a:rPr>
              <a:t>It is an algorithm to find out the statistical significance between the differences between sub-nodes and parent node. </a:t>
            </a:r>
          </a:p>
          <a:p>
            <a:r>
              <a:rPr lang="en-US" dirty="0" smtClean="0">
                <a:effectLst/>
              </a:rPr>
              <a:t>We measure it by sum of squares of standardized differences between observed and expected frequencies of target variable.</a:t>
            </a:r>
          </a:p>
          <a:p>
            <a:r>
              <a:rPr lang="en-US" dirty="0" smtClean="0">
                <a:effectLst/>
              </a:rPr>
              <a:t>It works with categorical target variable “Success” or “Failure”.</a:t>
            </a:r>
          </a:p>
          <a:p>
            <a:r>
              <a:rPr lang="en-US" dirty="0" smtClean="0">
                <a:effectLst/>
              </a:rPr>
              <a:t>It can perform two or more splits.</a:t>
            </a:r>
          </a:p>
          <a:p>
            <a:r>
              <a:rPr lang="en-US" dirty="0" smtClean="0">
                <a:effectLst/>
              </a:rPr>
              <a:t>Higher the value of Chi-Square higher the statistical significance of differences between sub-node and Parent node.</a:t>
            </a:r>
          </a:p>
          <a:p>
            <a:r>
              <a:rPr lang="en-US" dirty="0" smtClean="0">
                <a:effectLst/>
              </a:rPr>
              <a:t>Chi-Square of each node is calculated using formula,</a:t>
            </a:r>
          </a:p>
          <a:p>
            <a:r>
              <a:rPr lang="en-US" dirty="0" smtClean="0">
                <a:effectLst/>
              </a:rPr>
              <a:t>Chi-square = ((Actual – Expected)^2 / Expected)^1/2</a:t>
            </a:r>
          </a:p>
          <a:p>
            <a:r>
              <a:rPr lang="en-US" dirty="0" smtClean="0">
                <a:effectLst/>
              </a:rPr>
              <a:t>It generates tree called CHAID (Chi-square Automatic Interaction Detector)</a:t>
            </a:r>
            <a:endParaRPr lang="en-US" dirty="0">
              <a:effectLst/>
            </a:endParaRPr>
          </a:p>
        </p:txBody>
      </p:sp>
    </p:spTree>
    <p:extLst>
      <p:ext uri="{BB962C8B-B14F-4D97-AF65-F5344CB8AC3E}">
        <p14:creationId xmlns:p14="http://schemas.microsoft.com/office/powerpoint/2010/main" val="2547242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6444" y="287862"/>
            <a:ext cx="8719112" cy="6370794"/>
          </a:xfrm>
        </p:spPr>
      </p:pic>
    </p:spTree>
    <p:extLst>
      <p:ext uri="{BB962C8B-B14F-4D97-AF65-F5344CB8AC3E}">
        <p14:creationId xmlns:p14="http://schemas.microsoft.com/office/powerpoint/2010/main" val="16968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Gain</a:t>
            </a:r>
            <a:endParaRPr lang="en-US" dirty="0"/>
          </a:p>
        </p:txBody>
      </p:sp>
      <p:sp>
        <p:nvSpPr>
          <p:cNvPr id="3" name="Content Placeholder 2"/>
          <p:cNvSpPr>
            <a:spLocks noGrp="1"/>
          </p:cNvSpPr>
          <p:nvPr>
            <p:ph idx="1"/>
          </p:nvPr>
        </p:nvSpPr>
        <p:spPr/>
        <p:txBody>
          <a:bodyPr/>
          <a:lstStyle/>
          <a:p>
            <a:r>
              <a:rPr lang="en-US" dirty="0" smtClean="0"/>
              <a:t>Information theory is a measure to define this degree of disorganization in a system known as Entropy. If the sample is completely homogeneous, then the entropy is zero and if the sample is an equally divided (50% – 50%), it has entropy of one.</a:t>
            </a:r>
          </a:p>
          <a:p>
            <a:r>
              <a:rPr lang="en-US" dirty="0" smtClean="0"/>
              <a:t>Entropy can be calculated using formula:</a:t>
            </a:r>
            <a:endParaRPr lang="en-US" dirty="0"/>
          </a:p>
        </p:txBody>
      </p:sp>
      <p:pic>
        <p:nvPicPr>
          <p:cNvPr id="2052" name="Picture 4" descr="Entropy, Decision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201" y="3924545"/>
            <a:ext cx="2763756" cy="380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6334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6213" y="445075"/>
            <a:ext cx="10739574" cy="6262427"/>
          </a:xfrm>
        </p:spPr>
      </p:pic>
    </p:spTree>
    <p:extLst>
      <p:ext uri="{BB962C8B-B14F-4D97-AF65-F5344CB8AC3E}">
        <p14:creationId xmlns:p14="http://schemas.microsoft.com/office/powerpoint/2010/main" val="161869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Reduction in Variance</a:t>
            </a:r>
          </a:p>
        </p:txBody>
      </p:sp>
      <p:sp>
        <p:nvSpPr>
          <p:cNvPr id="3" name="Content Placeholder 2"/>
          <p:cNvSpPr>
            <a:spLocks noGrp="1"/>
          </p:cNvSpPr>
          <p:nvPr>
            <p:ph idx="1"/>
          </p:nvPr>
        </p:nvSpPr>
        <p:spPr/>
        <p:txBody>
          <a:bodyPr/>
          <a:lstStyle/>
          <a:p>
            <a:r>
              <a:rPr lang="en-US" dirty="0" smtClean="0"/>
              <a:t>Reduction in variance is an algorithm used for continuous target variables (regression problems). </a:t>
            </a:r>
          </a:p>
          <a:p>
            <a:r>
              <a:rPr lang="en-US" dirty="0" smtClean="0"/>
              <a:t>This algorithm uses the standard formula of variance to choose the best split. </a:t>
            </a:r>
          </a:p>
          <a:p>
            <a:r>
              <a:rPr lang="en-US" dirty="0" smtClean="0"/>
              <a:t>The split with lower variance is selected as the criteria to split the population:</a:t>
            </a:r>
            <a:endParaRPr lang="en-US" dirty="0"/>
          </a:p>
        </p:txBody>
      </p:sp>
      <p:pic>
        <p:nvPicPr>
          <p:cNvPr id="3074" name="Picture 2" descr="Decision Tree, Reduction in Varianc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8478" y="3899591"/>
            <a:ext cx="2332711" cy="68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2962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Overfitting</a:t>
            </a:r>
            <a:endParaRPr lang="en-US" dirty="0"/>
          </a:p>
        </p:txBody>
      </p:sp>
      <p:sp>
        <p:nvSpPr>
          <p:cNvPr id="3" name="Content Placeholder 2"/>
          <p:cNvSpPr>
            <a:spLocks noGrp="1"/>
          </p:cNvSpPr>
          <p:nvPr>
            <p:ph idx="1"/>
          </p:nvPr>
        </p:nvSpPr>
        <p:spPr/>
        <p:txBody>
          <a:bodyPr/>
          <a:lstStyle/>
          <a:p>
            <a:r>
              <a:rPr lang="en-US" dirty="0" err="1" smtClean="0">
                <a:effectLst/>
              </a:rPr>
              <a:t>Overfitting</a:t>
            </a:r>
            <a:r>
              <a:rPr lang="en-US" dirty="0" smtClean="0">
                <a:effectLst/>
              </a:rPr>
              <a:t> is one of the key challenges faced while modeling decision trees. </a:t>
            </a:r>
          </a:p>
          <a:p>
            <a:r>
              <a:rPr lang="en-US" dirty="0" smtClean="0">
                <a:effectLst/>
              </a:rPr>
              <a:t>If there is no limit set of a decision tree, it will give you 100% accuracy on training set because in the worse case it will end up making 1 leaf for each observation. </a:t>
            </a:r>
          </a:p>
          <a:p>
            <a:r>
              <a:rPr lang="en-US" dirty="0" smtClean="0">
                <a:effectLst/>
              </a:rPr>
              <a:t>Thus, preventing </a:t>
            </a:r>
            <a:r>
              <a:rPr lang="en-US" dirty="0" err="1" smtClean="0">
                <a:effectLst/>
              </a:rPr>
              <a:t>overfitting</a:t>
            </a:r>
            <a:r>
              <a:rPr lang="en-US" dirty="0" smtClean="0">
                <a:effectLst/>
              </a:rPr>
              <a:t> is pivotal while modeling a decision tree and it can be done in 2 ways:</a:t>
            </a:r>
          </a:p>
          <a:p>
            <a:pPr lvl="1"/>
            <a:r>
              <a:rPr lang="en-US" dirty="0" smtClean="0"/>
              <a:t>Setting constraints on tree size</a:t>
            </a:r>
          </a:p>
          <a:p>
            <a:pPr lvl="1"/>
            <a:r>
              <a:rPr lang="en-US" dirty="0" smtClean="0"/>
              <a:t>Tree pruning</a:t>
            </a:r>
            <a:endParaRPr lang="en-US" dirty="0"/>
          </a:p>
        </p:txBody>
      </p:sp>
    </p:spTree>
    <p:extLst>
      <p:ext uri="{BB962C8B-B14F-4D97-AF65-F5344CB8AC3E}">
        <p14:creationId xmlns:p14="http://schemas.microsoft.com/office/powerpoint/2010/main" val="41399416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Setting Constraints on Tree Size</a:t>
            </a:r>
            <a:endParaRPr lang="en-US" dirty="0"/>
          </a:p>
        </p:txBody>
      </p:sp>
      <p:sp>
        <p:nvSpPr>
          <p:cNvPr id="3" name="Content Placeholder 2"/>
          <p:cNvSpPr>
            <a:spLocks noGrp="1"/>
          </p:cNvSpPr>
          <p:nvPr>
            <p:ph idx="1"/>
          </p:nvPr>
        </p:nvSpPr>
        <p:spPr/>
        <p:txBody>
          <a:bodyPr/>
          <a:lstStyle/>
          <a:p>
            <a:r>
              <a:rPr lang="en-US" smtClean="0"/>
              <a:t>Minimum samples for a node split </a:t>
            </a:r>
          </a:p>
          <a:p>
            <a:r>
              <a:rPr lang="pt-BR" smtClean="0"/>
              <a:t>Minimum samples for a terminal node (leaf) </a:t>
            </a:r>
          </a:p>
          <a:p>
            <a:r>
              <a:rPr lang="en-US" smtClean="0"/>
              <a:t>Maximum depth of tree (vertical depth) </a:t>
            </a:r>
          </a:p>
          <a:p>
            <a:r>
              <a:rPr lang="en-US" smtClean="0"/>
              <a:t>Maximum number of terminal nodes </a:t>
            </a:r>
          </a:p>
          <a:p>
            <a:r>
              <a:rPr lang="en-US" smtClean="0"/>
              <a:t>Maximum features to consider for split </a:t>
            </a:r>
          </a:p>
          <a:p>
            <a:endParaRPr lang="en-US" dirty="0"/>
          </a:p>
        </p:txBody>
      </p:sp>
    </p:spTree>
    <p:extLst>
      <p:ext uri="{BB962C8B-B14F-4D97-AF65-F5344CB8AC3E}">
        <p14:creationId xmlns:p14="http://schemas.microsoft.com/office/powerpoint/2010/main" val="32306153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Pruning</a:t>
            </a:r>
            <a:endParaRPr lang="en-US" dirty="0"/>
          </a:p>
        </p:txBody>
      </p:sp>
      <p:sp>
        <p:nvSpPr>
          <p:cNvPr id="3" name="Content Placeholder 2"/>
          <p:cNvSpPr>
            <a:spLocks noGrp="1"/>
          </p:cNvSpPr>
          <p:nvPr>
            <p:ph idx="1"/>
          </p:nvPr>
        </p:nvSpPr>
        <p:spPr/>
        <p:txBody>
          <a:bodyPr/>
          <a:lstStyle/>
          <a:p>
            <a:r>
              <a:rPr lang="en-US" dirty="0" smtClean="0">
                <a:effectLst/>
              </a:rPr>
              <a:t>We first make the decision tree to a large depth.</a:t>
            </a:r>
          </a:p>
          <a:p>
            <a:r>
              <a:rPr lang="en-US" dirty="0" smtClean="0">
                <a:effectLst/>
              </a:rPr>
              <a:t>Then we start at the bottom and start removing leaves which are giving us negative returns when compared from the top.</a:t>
            </a:r>
          </a:p>
          <a:p>
            <a:r>
              <a:rPr lang="en-US" dirty="0" smtClean="0">
                <a:effectLst/>
              </a:rPr>
              <a:t>Suppose a split is giving us a gain of say -10 (loss of 10) and then the next split on that gives us a gain of 20. A simple decision tree will stop at step 1 but in pruning, we will see that the overall gain is +10 and keep both leaves.</a:t>
            </a:r>
            <a:endParaRPr lang="en-US" dirty="0">
              <a:effectLst/>
            </a:endParaRPr>
          </a:p>
        </p:txBody>
      </p:sp>
    </p:spTree>
    <p:extLst>
      <p:ext uri="{BB962C8B-B14F-4D97-AF65-F5344CB8AC3E}">
        <p14:creationId xmlns:p14="http://schemas.microsoft.com/office/powerpoint/2010/main" val="3654517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8603110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a:t>
            </a:r>
            <a:endParaRPr lang="en-US" dirty="0"/>
          </a:p>
        </p:txBody>
      </p:sp>
      <p:sp>
        <p:nvSpPr>
          <p:cNvPr id="3" name="Content Placeholder 2"/>
          <p:cNvSpPr>
            <a:spLocks noGrp="1"/>
          </p:cNvSpPr>
          <p:nvPr>
            <p:ph idx="1"/>
          </p:nvPr>
        </p:nvSpPr>
        <p:spPr/>
        <p:txBody>
          <a:bodyPr/>
          <a:lstStyle/>
          <a:p>
            <a:r>
              <a:rPr lang="en-US" smtClean="0"/>
              <a:t>Decision tree is a type of supervised learning algorithm (having a pre-defined target variable) that is mostly used in classification problems. </a:t>
            </a:r>
          </a:p>
          <a:p>
            <a:r>
              <a:rPr lang="en-US" smtClean="0"/>
              <a:t>It works for both categorical and continuous input and output variables. </a:t>
            </a:r>
          </a:p>
          <a:p>
            <a:r>
              <a:rPr lang="en-US" smtClean="0"/>
              <a:t>In this technique, we split the population or sample into two or more homogeneous sets (or sub-populations) based on most significant splitter / differentiator in input variables.</a:t>
            </a:r>
            <a:endParaRPr lang="en-US" dirty="0"/>
          </a:p>
        </p:txBody>
      </p:sp>
    </p:spTree>
    <p:extLst>
      <p:ext uri="{BB962C8B-B14F-4D97-AF65-F5344CB8AC3E}">
        <p14:creationId xmlns:p14="http://schemas.microsoft.com/office/powerpoint/2010/main" val="6808823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a:t>
            </a:r>
            <a:endParaRPr lang="en-US" dirty="0"/>
          </a:p>
        </p:txBody>
      </p:sp>
      <p:sp>
        <p:nvSpPr>
          <p:cNvPr id="3" name="Content Placeholder 2"/>
          <p:cNvSpPr>
            <a:spLocks noGrp="1"/>
          </p:cNvSpPr>
          <p:nvPr>
            <p:ph idx="1"/>
          </p:nvPr>
        </p:nvSpPr>
        <p:spPr/>
        <p:txBody>
          <a:bodyPr/>
          <a:lstStyle/>
          <a:p>
            <a:r>
              <a:rPr lang="en-US" dirty="0" smtClean="0"/>
              <a:t>Random Forest is a versatile machine learning method capable of performing both regression and classification tasks. </a:t>
            </a:r>
          </a:p>
          <a:p>
            <a:r>
              <a:rPr lang="en-US" dirty="0" smtClean="0"/>
              <a:t>It also undertakes dimensional reduction methods, treats missing values, outlier values and other essential steps of data exploration, and does a fairly good job. </a:t>
            </a:r>
          </a:p>
          <a:p>
            <a:r>
              <a:rPr lang="en-US" dirty="0" smtClean="0"/>
              <a:t>It is a type of ensemble learning method, where a group of weak models combine to form a powerful model.</a:t>
            </a:r>
            <a:endParaRPr lang="en-US" dirty="0"/>
          </a:p>
        </p:txBody>
      </p:sp>
    </p:spTree>
    <p:extLst>
      <p:ext uri="{BB962C8B-B14F-4D97-AF65-F5344CB8AC3E}">
        <p14:creationId xmlns:p14="http://schemas.microsoft.com/office/powerpoint/2010/main" val="143297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Content Placeholder 2"/>
          <p:cNvSpPr>
            <a:spLocks noGrp="1"/>
          </p:cNvSpPr>
          <p:nvPr>
            <p:ph idx="1"/>
          </p:nvPr>
        </p:nvSpPr>
        <p:spPr/>
        <p:txBody>
          <a:bodyPr>
            <a:normAutofit/>
          </a:bodyPr>
          <a:lstStyle/>
          <a:p>
            <a:r>
              <a:rPr lang="en-US" smtClean="0">
                <a:effectLst/>
              </a:rPr>
              <a:t>Assume number of cases in the training set is N. Then, sample of these N cases is taken at random but </a:t>
            </a:r>
            <a:r>
              <a:rPr lang="en-US" i="1" smtClean="0">
                <a:effectLst/>
              </a:rPr>
              <a:t>with replacement</a:t>
            </a:r>
            <a:r>
              <a:rPr lang="en-US" smtClean="0">
                <a:effectLst/>
              </a:rPr>
              <a:t>. This sample will be the training set for growing the tree.</a:t>
            </a:r>
          </a:p>
          <a:p>
            <a:r>
              <a:rPr lang="en-US" smtClean="0">
                <a:effectLst/>
              </a:rPr>
              <a:t>If there are M input variables, a number m&lt;M is specified such that at each node, m variables are selected at random out of the M. The best split on these m is used to split the node. The value of m is held constant while we grow the forest.</a:t>
            </a:r>
          </a:p>
          <a:p>
            <a:r>
              <a:rPr lang="en-US" smtClean="0">
                <a:effectLst/>
              </a:rPr>
              <a:t>Each tree is grown to the largest extent possible and  there is no pruning.</a:t>
            </a:r>
          </a:p>
          <a:p>
            <a:r>
              <a:rPr lang="en-US" smtClean="0">
                <a:effectLst/>
              </a:rPr>
              <a:t>Predict new data by aggregating the predictions of the ntree trees (i.e., majority votes for classification, average for regression).</a:t>
            </a:r>
            <a:endParaRPr lang="en-US">
              <a:effectLst/>
            </a:endParaRPr>
          </a:p>
        </p:txBody>
      </p:sp>
    </p:spTree>
    <p:extLst>
      <p:ext uri="{BB962C8B-B14F-4D97-AF65-F5344CB8AC3E}">
        <p14:creationId xmlns:p14="http://schemas.microsoft.com/office/powerpoint/2010/main" val="201501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r>
              <a:rPr lang="en-US" dirty="0" smtClean="0"/>
              <a:t>This algorithm can solve both type of problems i.e. classification and regression and does a decent estimation at both fronts.</a:t>
            </a:r>
          </a:p>
          <a:p>
            <a:r>
              <a:rPr lang="en-US" dirty="0" smtClean="0"/>
              <a:t>It can handle thousands of input variables and identify most significant variables so it is considered as one of the dimensionality reduction methods. Further, the model outputs Importance of variable, which can be a very handy feature (on some random data set).</a:t>
            </a:r>
          </a:p>
          <a:p>
            <a:r>
              <a:rPr lang="en-US" dirty="0" smtClean="0"/>
              <a:t>It has an effective method for estimating missing data and maintains accuracy when a large proportion of the data are missing.</a:t>
            </a:r>
          </a:p>
          <a:p>
            <a:r>
              <a:rPr lang="en-US" dirty="0" smtClean="0"/>
              <a:t>It has methods for balancing errors in data sets where classes are imbalanced.</a:t>
            </a:r>
          </a:p>
          <a:p>
            <a:r>
              <a:rPr lang="en-US" dirty="0" smtClean="0"/>
              <a:t>The capabilities of the above can be extended to unlabeled data, leading to unsupervised clustering, data views and outlier detection.</a:t>
            </a:r>
          </a:p>
        </p:txBody>
      </p:sp>
    </p:spTree>
    <p:extLst>
      <p:ext uri="{BB962C8B-B14F-4D97-AF65-F5344CB8AC3E}">
        <p14:creationId xmlns:p14="http://schemas.microsoft.com/office/powerpoint/2010/main" val="2848624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Importance Curve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0238" y="1812746"/>
            <a:ext cx="7911523" cy="4351338"/>
          </a:xfrm>
        </p:spPr>
      </p:pic>
    </p:spTree>
    <p:extLst>
      <p:ext uri="{BB962C8B-B14F-4D97-AF65-F5344CB8AC3E}">
        <p14:creationId xmlns:p14="http://schemas.microsoft.com/office/powerpoint/2010/main" val="280817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effectLst/>
              </a:rPr>
              <a:t>It surely does a good job at classification but not as good as for regression problem as it does not give precise continuous nature predictions. </a:t>
            </a:r>
          </a:p>
          <a:p>
            <a:r>
              <a:rPr lang="en-US" dirty="0" smtClean="0">
                <a:effectLst/>
              </a:rPr>
              <a:t>In case of regression, it doesn’t predict beyond the range in the training data, and that they may over-fit data sets that are particularly noisy.</a:t>
            </a:r>
          </a:p>
          <a:p>
            <a:r>
              <a:rPr lang="en-US" dirty="0" smtClean="0">
                <a:effectLst/>
              </a:rPr>
              <a:t>Random Forest can feel like a black box approach for statistical modelers – you have very little control on what the model does. You can at best – try different parameters and random seeds!</a:t>
            </a:r>
            <a:endParaRPr lang="en-US" dirty="0">
              <a:effectLst/>
            </a:endParaRPr>
          </a:p>
        </p:txBody>
      </p:sp>
    </p:spTree>
    <p:extLst>
      <p:ext uri="{BB962C8B-B14F-4D97-AF65-F5344CB8AC3E}">
        <p14:creationId xmlns:p14="http://schemas.microsoft.com/office/powerpoint/2010/main" val="679993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Bootstrapping</a:t>
            </a:r>
            <a:endParaRPr lang="en-US" dirty="0"/>
          </a:p>
        </p:txBody>
      </p:sp>
      <p:sp>
        <p:nvSpPr>
          <p:cNvPr id="3" name="Content Placeholder 2"/>
          <p:cNvSpPr>
            <a:spLocks noGrp="1"/>
          </p:cNvSpPr>
          <p:nvPr>
            <p:ph idx="1"/>
          </p:nvPr>
        </p:nvSpPr>
        <p:spPr/>
        <p:txBody>
          <a:bodyPr>
            <a:normAutofit/>
          </a:bodyPr>
          <a:lstStyle/>
          <a:p>
            <a:r>
              <a:rPr lang="en-US" dirty="0" smtClean="0"/>
              <a:t>Random Forest involves sampling of the input data with replacement called as bootstrap sampling. </a:t>
            </a:r>
          </a:p>
          <a:p>
            <a:r>
              <a:rPr lang="en-US" dirty="0" smtClean="0"/>
              <a:t>Here part of the data is used for training and rest can be used to testing. These are called the out of bag samples. </a:t>
            </a:r>
          </a:p>
          <a:p>
            <a:r>
              <a:rPr lang="en-US" dirty="0" smtClean="0"/>
              <a:t>Error estimated on these out of bag samples is known as out of bag error. </a:t>
            </a:r>
          </a:p>
          <a:p>
            <a:r>
              <a:rPr lang="en-US" dirty="0" smtClean="0"/>
              <a:t>Study of error estimates by Out of bag, gives evidence to show that the out-of-bag estimate is as accurate as using a test set of the same size as the training set. </a:t>
            </a:r>
          </a:p>
          <a:p>
            <a:r>
              <a:rPr lang="en-US" dirty="0" smtClean="0"/>
              <a:t>Therefore, using the out-of-bag error estimate removes the need for a set aside test set.</a:t>
            </a:r>
            <a:endParaRPr lang="en-US" dirty="0"/>
          </a:p>
        </p:txBody>
      </p:sp>
    </p:spTree>
    <p:extLst>
      <p:ext uri="{BB962C8B-B14F-4D97-AF65-F5344CB8AC3E}">
        <p14:creationId xmlns:p14="http://schemas.microsoft.com/office/powerpoint/2010/main" val="3096810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Boosting</a:t>
            </a:r>
            <a:endParaRPr lang="en-US" dirty="0"/>
          </a:p>
        </p:txBody>
      </p:sp>
      <p:sp>
        <p:nvSpPr>
          <p:cNvPr id="3" name="Content Placeholder 2"/>
          <p:cNvSpPr>
            <a:spLocks noGrp="1"/>
          </p:cNvSpPr>
          <p:nvPr>
            <p:ph idx="1"/>
          </p:nvPr>
        </p:nvSpPr>
        <p:spPr/>
        <p:txBody>
          <a:bodyPr>
            <a:normAutofit/>
          </a:bodyPr>
          <a:lstStyle/>
          <a:p>
            <a:r>
              <a:rPr lang="en-US" smtClean="0"/>
              <a:t>The term ‘Boosting’ refers to a family of algorithms which converts weak learner to strong learners.</a:t>
            </a:r>
          </a:p>
          <a:p>
            <a:r>
              <a:rPr lang="en-US" smtClean="0"/>
              <a:t>To convert weak learner to strong learner, we’ll combine the prediction of each weak learner using methods like:</a:t>
            </a:r>
          </a:p>
          <a:p>
            <a:pPr lvl="1"/>
            <a:r>
              <a:rPr lang="en-US" smtClean="0"/>
              <a:t>Using average/ weighted average</a:t>
            </a:r>
          </a:p>
          <a:p>
            <a:pPr lvl="1"/>
            <a:r>
              <a:rPr lang="en-US" smtClean="0"/>
              <a:t>Considering prediction has higher vote</a:t>
            </a:r>
          </a:p>
          <a:p>
            <a:r>
              <a:rPr lang="en-US" smtClean="0"/>
              <a:t>To find weak rule, we apply Bayes learning algorithms with different distributions. Each time Bayes learning algorithm is applied, it generates a new weak prediction rule. This is an iterative process. After many iterations, the boosting algorithm combines these weak rules into a single strong prediction rule.</a:t>
            </a:r>
          </a:p>
          <a:p>
            <a:endParaRPr lang="en-US" dirty="0"/>
          </a:p>
        </p:txBody>
      </p:sp>
    </p:spTree>
    <p:extLst>
      <p:ext uri="{BB962C8B-B14F-4D97-AF65-F5344CB8AC3E}">
        <p14:creationId xmlns:p14="http://schemas.microsoft.com/office/powerpoint/2010/main" val="3300058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34261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Decision Trees</a:t>
            </a:r>
            <a:endParaRPr lang="en-US" dirty="0"/>
          </a:p>
        </p:txBody>
      </p:sp>
      <p:sp>
        <p:nvSpPr>
          <p:cNvPr id="3" name="Content Placeholder 2"/>
          <p:cNvSpPr>
            <a:spLocks noGrp="1"/>
          </p:cNvSpPr>
          <p:nvPr>
            <p:ph idx="1"/>
          </p:nvPr>
        </p:nvSpPr>
        <p:spPr/>
        <p:txBody>
          <a:bodyPr/>
          <a:lstStyle/>
          <a:p>
            <a:r>
              <a:rPr lang="en-US" smtClean="0"/>
              <a:t>Types of decision tree is based on the type of target variable we have. It can be of two types:</a:t>
            </a:r>
          </a:p>
          <a:p>
            <a:r>
              <a:rPr lang="en-US" smtClean="0"/>
              <a:t>Categorical Variable Decision Tree: Decision Tree which has categorical target variable then it called as categorical variable decision tree. Example:- In above scenario of student problem, where the target variable was “Student will play cricket or not” i.e. YES or NO.</a:t>
            </a:r>
          </a:p>
          <a:p>
            <a:r>
              <a:rPr lang="en-US" smtClean="0"/>
              <a:t>Continuous Variable Decision Tree: Decision Tree has continuous target variable then it is called as Continuous Variable Decision Tree.</a:t>
            </a:r>
            <a:endParaRPr lang="en-US" dirty="0"/>
          </a:p>
        </p:txBody>
      </p:sp>
    </p:spTree>
    <p:extLst>
      <p:ext uri="{BB962C8B-B14F-4D97-AF65-F5344CB8AC3E}">
        <p14:creationId xmlns:p14="http://schemas.microsoft.com/office/powerpoint/2010/main" val="2497705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stretch>
            <a:fillRect/>
          </a:stretch>
        </p:blipFill>
        <p:spPr>
          <a:xfrm>
            <a:off x="3064669" y="2744787"/>
            <a:ext cx="5638800" cy="3105150"/>
          </a:xfrm>
          <a:prstGeom prst="rect">
            <a:avLst/>
          </a:prstGeom>
        </p:spPr>
      </p:pic>
    </p:spTree>
    <p:extLst>
      <p:ext uri="{BB962C8B-B14F-4D97-AF65-F5344CB8AC3E}">
        <p14:creationId xmlns:p14="http://schemas.microsoft.com/office/powerpoint/2010/main" val="530669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a:t>
            </a:r>
            <a:endParaRPr lang="en-US" dirty="0"/>
          </a:p>
        </p:txBody>
      </p:sp>
      <p:sp>
        <p:nvSpPr>
          <p:cNvPr id="3" name="Content Placeholder 2"/>
          <p:cNvSpPr>
            <a:spLocks noGrp="1"/>
          </p:cNvSpPr>
          <p:nvPr>
            <p:ph idx="1"/>
          </p:nvPr>
        </p:nvSpPr>
        <p:spPr/>
        <p:txBody>
          <a:bodyPr>
            <a:normAutofit fontScale="92500"/>
          </a:bodyPr>
          <a:lstStyle/>
          <a:p>
            <a:r>
              <a:rPr lang="en-US" dirty="0" smtClean="0"/>
              <a:t>Root Node: It represents entire population or sample and this further gets divided into two or more homogeneous sets.</a:t>
            </a:r>
          </a:p>
          <a:p>
            <a:r>
              <a:rPr lang="en-US" dirty="0" smtClean="0"/>
              <a:t>Splitting: It is a process of dividing a node into two or more sub-nodes.</a:t>
            </a:r>
          </a:p>
          <a:p>
            <a:r>
              <a:rPr lang="en-US" dirty="0" smtClean="0"/>
              <a:t>Decision Node: When a sub-node splits into further sub-nodes, then it is called decision node.</a:t>
            </a:r>
          </a:p>
          <a:p>
            <a:r>
              <a:rPr lang="en-US" dirty="0" smtClean="0"/>
              <a:t>Leaf/ Terminal Node: Nodes do not split is called Leaf or Terminal node.</a:t>
            </a:r>
          </a:p>
          <a:p>
            <a:r>
              <a:rPr lang="en-US" dirty="0" smtClean="0"/>
              <a:t>Pruning: When we remove sub-nodes of a decision node, this process is called pruning. You can say opposite process of splitting.</a:t>
            </a:r>
          </a:p>
          <a:p>
            <a:r>
              <a:rPr lang="en-US" dirty="0" smtClean="0"/>
              <a:t>Branch / Sub-Tree: A sub section of entire tree is called branch or sub-tree.</a:t>
            </a:r>
          </a:p>
          <a:p>
            <a:r>
              <a:rPr lang="en-US" dirty="0" smtClean="0"/>
              <a:t>Parent and Child Node: A node, which is divided into sub-nodes is called parent node of sub-nodes where as sub-nodes are the child of parent node.</a:t>
            </a:r>
            <a:endParaRPr lang="en-US" dirty="0"/>
          </a:p>
        </p:txBody>
      </p:sp>
    </p:spTree>
    <p:extLst>
      <p:ext uri="{BB962C8B-B14F-4D97-AF65-F5344CB8AC3E}">
        <p14:creationId xmlns:p14="http://schemas.microsoft.com/office/powerpoint/2010/main" val="89780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a:t>
            </a:r>
            <a:endParaRPr lang="en-US" dirty="0"/>
          </a:p>
        </p:txBody>
      </p:sp>
      <p:sp>
        <p:nvSpPr>
          <p:cNvPr id="3" name="Content Placeholder 2"/>
          <p:cNvSpPr>
            <a:spLocks noGrp="1"/>
          </p:cNvSpPr>
          <p:nvPr>
            <p:ph idx="1"/>
          </p:nvPr>
        </p:nvSpPr>
        <p:spPr/>
        <p:txBody>
          <a:bodyPr>
            <a:normAutofit lnSpcReduction="10000"/>
          </a:bodyPr>
          <a:lstStyle/>
          <a:p>
            <a:r>
              <a:rPr lang="en-US" b="1" dirty="0" smtClean="0"/>
              <a:t>Advantages</a:t>
            </a:r>
            <a:endParaRPr lang="en-US" b="1" dirty="0" smtClean="0">
              <a:effectLst/>
            </a:endParaRPr>
          </a:p>
          <a:p>
            <a:r>
              <a:rPr lang="en-US" dirty="0" smtClean="0">
                <a:effectLst/>
              </a:rPr>
              <a:t>Easy to Understand</a:t>
            </a:r>
            <a:endParaRPr lang="en-US" dirty="0"/>
          </a:p>
          <a:p>
            <a:r>
              <a:rPr lang="en-US" dirty="0" smtClean="0">
                <a:effectLst/>
              </a:rPr>
              <a:t>Useful in Data exploration</a:t>
            </a:r>
          </a:p>
          <a:p>
            <a:r>
              <a:rPr lang="en-US" dirty="0" smtClean="0">
                <a:effectLst/>
              </a:rPr>
              <a:t>Less data cleaning required</a:t>
            </a:r>
          </a:p>
          <a:p>
            <a:r>
              <a:rPr lang="en-US" dirty="0" smtClean="0">
                <a:effectLst/>
              </a:rPr>
              <a:t>Data type is not a constraint</a:t>
            </a:r>
          </a:p>
          <a:p>
            <a:r>
              <a:rPr lang="en-US" dirty="0" smtClean="0">
                <a:effectLst/>
              </a:rPr>
              <a:t>Non Parametric Method</a:t>
            </a:r>
            <a:r>
              <a:rPr lang="en-US" dirty="0" smtClean="0"/>
              <a:t> </a:t>
            </a:r>
          </a:p>
          <a:p>
            <a:r>
              <a:rPr lang="en-US" b="1" dirty="0" smtClean="0"/>
              <a:t>Disadvantages</a:t>
            </a:r>
          </a:p>
          <a:p>
            <a:r>
              <a:rPr lang="en-US" dirty="0" smtClean="0"/>
              <a:t>Over fitting</a:t>
            </a:r>
          </a:p>
          <a:p>
            <a:r>
              <a:rPr lang="en-US" dirty="0" smtClean="0"/>
              <a:t>Not fit for continuous variables</a:t>
            </a:r>
            <a:endParaRPr lang="en-US" dirty="0"/>
          </a:p>
        </p:txBody>
      </p:sp>
    </p:spTree>
    <p:extLst>
      <p:ext uri="{BB962C8B-B14F-4D97-AF65-F5344CB8AC3E}">
        <p14:creationId xmlns:p14="http://schemas.microsoft.com/office/powerpoint/2010/main" val="2545503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Regression Trees </a:t>
            </a:r>
            <a:r>
              <a:rPr lang="en-US" b="1" dirty="0" err="1" smtClean="0"/>
              <a:t>vs</a:t>
            </a:r>
            <a:r>
              <a:rPr lang="en-US" b="1" dirty="0" smtClean="0"/>
              <a:t> Classification Trees</a:t>
            </a:r>
            <a:endParaRPr lang="en-US" b="1" dirty="0"/>
          </a:p>
        </p:txBody>
      </p:sp>
      <p:sp>
        <p:nvSpPr>
          <p:cNvPr id="3" name="Content Placeholder 2"/>
          <p:cNvSpPr>
            <a:spLocks noGrp="1"/>
          </p:cNvSpPr>
          <p:nvPr>
            <p:ph idx="1"/>
          </p:nvPr>
        </p:nvSpPr>
        <p:spPr/>
        <p:txBody>
          <a:bodyPr>
            <a:normAutofit fontScale="70000" lnSpcReduction="20000"/>
          </a:bodyPr>
          <a:lstStyle/>
          <a:p>
            <a:r>
              <a:rPr lang="en-US" dirty="0" smtClean="0">
                <a:effectLst/>
              </a:rPr>
              <a:t>Regression trees are used when dependent variable is continuous. Classification trees are used when dependent variable is categorical.</a:t>
            </a:r>
          </a:p>
          <a:p>
            <a:r>
              <a:rPr lang="en-US" dirty="0" smtClean="0">
                <a:effectLst/>
              </a:rPr>
              <a:t>In case of regression tree, the value obtained by terminal nodes in the training data is the mean response of observation falling in that region. Thus, if an unseen data observation falls in that region, we’ll make its prediction with mean value.</a:t>
            </a:r>
          </a:p>
          <a:p>
            <a:r>
              <a:rPr lang="en-US" dirty="0" smtClean="0">
                <a:effectLst/>
              </a:rPr>
              <a:t>In case of classification tree, the value (class) obtained by terminal node in the training data is the mode of observations falling in that region. Thus, if an unseen data observation falls in that region, we’ll make its prediction with mode value.</a:t>
            </a:r>
          </a:p>
          <a:p>
            <a:r>
              <a:rPr lang="en-US" dirty="0" smtClean="0">
                <a:effectLst/>
              </a:rPr>
              <a:t>Both the trees divide the predictor space (independent variables) into distinct and non-overlapping regions. For the sake of simplicity, you can think of these regions as high dimensional boxes or boxes.</a:t>
            </a:r>
          </a:p>
          <a:p>
            <a:r>
              <a:rPr lang="en-US" dirty="0" smtClean="0">
                <a:effectLst/>
              </a:rPr>
              <a:t>Both the trees follow a top-down greedy approach known as recursive binary splitting. We call it as ‘top-down’ because it begins from the top of tree when all the observations are available in a single region and successively splits the predictor space into two new branches down the tree. It is known as ‘greedy’ because, the algorithm cares (looks for best variable available) about only the current split, and not about future splits which will lead to a better tree.</a:t>
            </a:r>
          </a:p>
          <a:p>
            <a:r>
              <a:rPr lang="en-US" dirty="0" smtClean="0">
                <a:effectLst/>
              </a:rPr>
              <a:t>This splitting process is continued until a user defined stopping criteria is reached. For example: we can tell the </a:t>
            </a:r>
            <a:r>
              <a:rPr lang="en-US" dirty="0" err="1" smtClean="0">
                <a:effectLst/>
              </a:rPr>
              <a:t>the</a:t>
            </a:r>
            <a:r>
              <a:rPr lang="en-US" dirty="0" smtClean="0">
                <a:effectLst/>
              </a:rPr>
              <a:t> algorithm to stop once the number of observations per node becomes less than 50.</a:t>
            </a:r>
          </a:p>
          <a:p>
            <a:r>
              <a:rPr lang="en-US" dirty="0" smtClean="0">
                <a:effectLst/>
              </a:rPr>
              <a:t>In both the cases, the splitting process results in fully grown trees until the stopping criteria is reached. But, the fully grown tree is likely to </a:t>
            </a:r>
            <a:r>
              <a:rPr lang="en-US" dirty="0" err="1" smtClean="0">
                <a:effectLst/>
              </a:rPr>
              <a:t>overfit</a:t>
            </a:r>
            <a:r>
              <a:rPr lang="en-US" dirty="0" smtClean="0">
                <a:effectLst/>
              </a:rPr>
              <a:t> data, leading to poor accuracy on unseen data. This bring ‘pruning’. Pruning is one of the technique used tackle </a:t>
            </a:r>
            <a:r>
              <a:rPr lang="en-US" dirty="0" err="1" smtClean="0">
                <a:effectLst/>
              </a:rPr>
              <a:t>overfitting</a:t>
            </a:r>
            <a:r>
              <a:rPr lang="en-US" dirty="0" smtClean="0">
                <a:effectLst/>
              </a:rPr>
              <a:t>.</a:t>
            </a:r>
            <a:endParaRPr lang="en-US" dirty="0">
              <a:effectLst/>
            </a:endParaRPr>
          </a:p>
        </p:txBody>
      </p:sp>
    </p:spTree>
    <p:extLst>
      <p:ext uri="{BB962C8B-B14F-4D97-AF65-F5344CB8AC3E}">
        <p14:creationId xmlns:p14="http://schemas.microsoft.com/office/powerpoint/2010/main" val="93729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does a tree decide where to split?</a:t>
            </a:r>
            <a:endParaRPr lang="en-US" b="1" dirty="0"/>
          </a:p>
        </p:txBody>
      </p:sp>
      <p:sp>
        <p:nvSpPr>
          <p:cNvPr id="3" name="Content Placeholder 2"/>
          <p:cNvSpPr>
            <a:spLocks noGrp="1"/>
          </p:cNvSpPr>
          <p:nvPr>
            <p:ph idx="1"/>
          </p:nvPr>
        </p:nvSpPr>
        <p:spPr/>
        <p:txBody>
          <a:bodyPr/>
          <a:lstStyle/>
          <a:p>
            <a:r>
              <a:rPr lang="en-US" dirty="0" smtClean="0"/>
              <a:t>The decision of making strategic splits heavily affects a tree’s accuracy. The decision criteria is different for classification and regression trees.</a:t>
            </a:r>
          </a:p>
          <a:p>
            <a:r>
              <a:rPr lang="en-US" b="1" dirty="0" err="1"/>
              <a:t>Gini</a:t>
            </a:r>
            <a:r>
              <a:rPr lang="en-US" b="1" dirty="0"/>
              <a:t> Index</a:t>
            </a:r>
            <a:endParaRPr lang="en-US" b="1" dirty="0" smtClean="0"/>
          </a:p>
          <a:p>
            <a:r>
              <a:rPr lang="en-US" b="1" dirty="0"/>
              <a:t>Chi-Square</a:t>
            </a:r>
            <a:endParaRPr lang="en-US" b="1" dirty="0" smtClean="0"/>
          </a:p>
          <a:p>
            <a:r>
              <a:rPr lang="en-US" b="1" dirty="0"/>
              <a:t>Information </a:t>
            </a:r>
            <a:r>
              <a:rPr lang="en-US" b="1" dirty="0" smtClean="0"/>
              <a:t>Gain</a:t>
            </a:r>
            <a:endParaRPr lang="en-US" b="1" dirty="0"/>
          </a:p>
          <a:p>
            <a:r>
              <a:rPr lang="en-US" b="1" dirty="0"/>
              <a:t>Reduction in Variance</a:t>
            </a:r>
            <a:endParaRPr lang="en-US" b="1" dirty="0" smtClean="0"/>
          </a:p>
          <a:p>
            <a:endParaRPr lang="en-US" b="1" dirty="0" smtClean="0"/>
          </a:p>
        </p:txBody>
      </p:sp>
    </p:spTree>
    <p:extLst>
      <p:ext uri="{BB962C8B-B14F-4D97-AF65-F5344CB8AC3E}">
        <p14:creationId xmlns:p14="http://schemas.microsoft.com/office/powerpoint/2010/main" val="2868295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Gini</a:t>
            </a:r>
            <a:r>
              <a:rPr lang="en-US" dirty="0" smtClean="0"/>
              <a:t> Index</a:t>
            </a:r>
            <a:endParaRPr lang="en-US" dirty="0"/>
          </a:p>
        </p:txBody>
      </p:sp>
      <p:sp>
        <p:nvSpPr>
          <p:cNvPr id="3" name="Content Placeholder 2"/>
          <p:cNvSpPr>
            <a:spLocks noGrp="1"/>
          </p:cNvSpPr>
          <p:nvPr>
            <p:ph idx="1"/>
          </p:nvPr>
        </p:nvSpPr>
        <p:spPr/>
        <p:txBody>
          <a:bodyPr/>
          <a:lstStyle/>
          <a:p>
            <a:r>
              <a:rPr lang="en-US" dirty="0" smtClean="0">
                <a:effectLst/>
              </a:rPr>
              <a:t>It works with categorical target variable “Success” or “Failure”.</a:t>
            </a:r>
          </a:p>
          <a:p>
            <a:r>
              <a:rPr lang="en-US" dirty="0" smtClean="0">
                <a:effectLst/>
              </a:rPr>
              <a:t>It performs only Binary splits</a:t>
            </a:r>
          </a:p>
          <a:p>
            <a:r>
              <a:rPr lang="en-US" dirty="0" smtClean="0">
                <a:effectLst/>
              </a:rPr>
              <a:t>Higher the value of </a:t>
            </a:r>
            <a:r>
              <a:rPr lang="en-US" dirty="0" err="1" smtClean="0">
                <a:effectLst/>
              </a:rPr>
              <a:t>Gini</a:t>
            </a:r>
            <a:r>
              <a:rPr lang="en-US" dirty="0" smtClean="0">
                <a:effectLst/>
              </a:rPr>
              <a:t> higher the homogeneity.</a:t>
            </a:r>
          </a:p>
          <a:p>
            <a:r>
              <a:rPr lang="en-US" dirty="0" smtClean="0">
                <a:effectLst/>
              </a:rPr>
              <a:t>CART (Classification and Regression Tree) uses </a:t>
            </a:r>
            <a:r>
              <a:rPr lang="en-US" dirty="0" err="1" smtClean="0">
                <a:effectLst/>
              </a:rPr>
              <a:t>Gini</a:t>
            </a:r>
            <a:r>
              <a:rPr lang="en-US" dirty="0" smtClean="0">
                <a:effectLst/>
              </a:rPr>
              <a:t> method to create binary splits.</a:t>
            </a:r>
            <a:endParaRPr lang="en-US" dirty="0">
              <a:effectLst/>
            </a:endParaRPr>
          </a:p>
        </p:txBody>
      </p:sp>
    </p:spTree>
    <p:extLst>
      <p:ext uri="{BB962C8B-B14F-4D97-AF65-F5344CB8AC3E}">
        <p14:creationId xmlns:p14="http://schemas.microsoft.com/office/powerpoint/2010/main" val="22090288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209</TotalTime>
  <Words>903</Words>
  <Application>Microsoft Office PowerPoint</Application>
  <PresentationFormat>Widescreen</PresentationFormat>
  <Paragraphs>111</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Tw Cen MT</vt:lpstr>
      <vt:lpstr>Tw Cen MT Condensed</vt:lpstr>
      <vt:lpstr>Wingdings 3</vt:lpstr>
      <vt:lpstr>Integral</vt:lpstr>
      <vt:lpstr>Decision Tree and Random Forest</vt:lpstr>
      <vt:lpstr>Introduction</vt:lpstr>
      <vt:lpstr>Types of Decision Trees</vt:lpstr>
      <vt:lpstr>PowerPoint Presentation</vt:lpstr>
      <vt:lpstr>Terms</vt:lpstr>
      <vt:lpstr>Advantages and disadvantages</vt:lpstr>
      <vt:lpstr>Regression Trees vs Classification Trees</vt:lpstr>
      <vt:lpstr>How does a tree decide where to split?</vt:lpstr>
      <vt:lpstr>Gini Index</vt:lpstr>
      <vt:lpstr>PowerPoint Presentation</vt:lpstr>
      <vt:lpstr>Chi-Square</vt:lpstr>
      <vt:lpstr>PowerPoint Presentation</vt:lpstr>
      <vt:lpstr>Information Gain</vt:lpstr>
      <vt:lpstr>PowerPoint Presentation</vt:lpstr>
      <vt:lpstr>Reduction in Variance</vt:lpstr>
      <vt:lpstr>Overfitting</vt:lpstr>
      <vt:lpstr>Setting Constraints on Tree Size</vt:lpstr>
      <vt:lpstr>Tree Pruning</vt:lpstr>
      <vt:lpstr>Random Forest</vt:lpstr>
      <vt:lpstr>Random Forest </vt:lpstr>
      <vt:lpstr>Random Forest</vt:lpstr>
      <vt:lpstr>Advantages</vt:lpstr>
      <vt:lpstr>Variable Importance Curve</vt:lpstr>
      <vt:lpstr>Disadvantages</vt:lpstr>
      <vt:lpstr>Bootstrapping</vt:lpstr>
      <vt:lpstr>Boosting</vt:lpstr>
      <vt:lpstr>PowerPoint Presentation</vt:lpstr>
    </vt:vector>
  </TitlesOfParts>
  <Company>Love For Data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and Random Forest</dc:title>
  <dc:creator>Noman Khalid</dc:creator>
  <cp:lastModifiedBy>Noman Khalid</cp:lastModifiedBy>
  <cp:revision>20</cp:revision>
  <dcterms:created xsi:type="dcterms:W3CDTF">2019-03-31T07:27:44Z</dcterms:created>
  <dcterms:modified xsi:type="dcterms:W3CDTF">2019-09-14T09:25:11Z</dcterms:modified>
</cp:coreProperties>
</file>