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2" r:id="rId2"/>
    <p:sldId id="453" r:id="rId3"/>
    <p:sldId id="45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4" r:id="rId34"/>
    <p:sldId id="485" r:id="rId35"/>
    <p:sldId id="486" r:id="rId36"/>
    <p:sldId id="487" r:id="rId37"/>
    <p:sldId id="488" r:id="rId38"/>
    <p:sldId id="489" r:id="rId39"/>
    <p:sldId id="4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John</c:v>
                </c:pt>
              </c:strCache>
            </c:strRef>
          </c:tx>
          <c:spPr>
            <a:ln>
              <a:gradFill>
                <a:gsLst>
                  <a:gs pos="0">
                    <a:srgbClr val="000000"/>
                  </a:gs>
                  <a:gs pos="20000">
                    <a:srgbClr val="000040"/>
                  </a:gs>
                  <a:gs pos="50000">
                    <a:srgbClr val="400040"/>
                  </a:gs>
                  <a:gs pos="75000">
                    <a:srgbClr val="8F0040"/>
                  </a:gs>
                  <a:gs pos="89999">
                    <a:srgbClr val="F27300"/>
                  </a:gs>
                  <a:gs pos="100000">
                    <a:srgbClr val="FFBF00"/>
                  </a:gs>
                </a:gsLst>
                <a:lin ang="5400000" scaled="0"/>
              </a:gradFill>
            </a:ln>
          </c:spPr>
          <c:marker>
            <c:spPr>
              <a:gradFill>
                <a:gsLst>
                  <a:gs pos="0">
                    <a:schemeClr val="tx1"/>
                  </a:gs>
                  <a:gs pos="20000">
                    <a:srgbClr val="000040"/>
                  </a:gs>
                  <a:gs pos="50000">
                    <a:srgbClr val="400040"/>
                  </a:gs>
                  <a:gs pos="75000">
                    <a:srgbClr val="8F0040"/>
                  </a:gs>
                  <a:gs pos="89999">
                    <a:srgbClr val="F27300"/>
                  </a:gs>
                  <a:gs pos="100000">
                    <a:srgbClr val="FFBF00"/>
                  </a:gs>
                </a:gsLst>
                <a:lin ang="5400000" scaled="0"/>
              </a:gradFill>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3</c:v>
                </c:pt>
                <c:pt idx="1">
                  <c:v>5</c:v>
                </c:pt>
                <c:pt idx="2">
                  <c:v>4</c:v>
                </c:pt>
                <c:pt idx="3">
                  <c:v>2</c:v>
                </c:pt>
              </c:numCache>
            </c:numRef>
          </c:val>
          <c:smooth val="0"/>
          <c:extLst>
            <c:ext xmlns:c16="http://schemas.microsoft.com/office/drawing/2014/chart" uri="{C3380CC4-5D6E-409C-BE32-E72D297353CC}">
              <c16:uniqueId val="{00000000-032D-477B-B763-3166CB500C5F}"/>
            </c:ext>
          </c:extLst>
        </c:ser>
        <c:ser>
          <c:idx val="1"/>
          <c:order val="1"/>
          <c:tx>
            <c:strRef>
              <c:f>Sheet1!$C$1</c:f>
              <c:strCache>
                <c:ptCount val="1"/>
                <c:pt idx="0">
                  <c:v>George</c:v>
                </c:pt>
              </c:strCache>
            </c:strRef>
          </c:tx>
          <c:spPr>
            <a:ln w="31750">
              <a:gradFill>
                <a:gsLst>
                  <a:gs pos="0">
                    <a:srgbClr val="CCCCFF"/>
                  </a:gs>
                  <a:gs pos="17999">
                    <a:srgbClr val="99CCFF"/>
                  </a:gs>
                  <a:gs pos="36000">
                    <a:srgbClr val="9966FF"/>
                  </a:gs>
                  <a:gs pos="61000">
                    <a:srgbClr val="CC99FF"/>
                  </a:gs>
                  <a:gs pos="82001">
                    <a:srgbClr val="99CCFF"/>
                  </a:gs>
                  <a:gs pos="100000">
                    <a:srgbClr val="CCCCFF"/>
                  </a:gs>
                </a:gsLst>
                <a:lin ang="5400000" scaled="0"/>
              </a:gradFill>
            </a:ln>
          </c:spPr>
          <c:marker>
            <c:spPr>
              <a:gradFill>
                <a:gsLst>
                  <a:gs pos="0">
                    <a:srgbClr val="CCCCFF"/>
                  </a:gs>
                  <a:gs pos="17999">
                    <a:srgbClr val="99CCFF"/>
                  </a:gs>
                  <a:gs pos="36000">
                    <a:srgbClr val="9966FF"/>
                  </a:gs>
                  <a:gs pos="61000">
                    <a:srgbClr val="CC99FF"/>
                  </a:gs>
                  <a:gs pos="82001">
                    <a:srgbClr val="99CCFF"/>
                  </a:gs>
                  <a:gs pos="100000">
                    <a:srgbClr val="CCCCFF"/>
                  </a:gs>
                </a:gsLst>
                <a:lin ang="5400000" scaled="0"/>
              </a:gradFill>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c:v>
                </c:pt>
                <c:pt idx="1">
                  <c:v>1</c:v>
                </c:pt>
                <c:pt idx="2">
                  <c:v>1</c:v>
                </c:pt>
                <c:pt idx="3">
                  <c:v>1</c:v>
                </c:pt>
              </c:numCache>
            </c:numRef>
          </c:val>
          <c:smooth val="0"/>
          <c:extLst>
            <c:ext xmlns:c16="http://schemas.microsoft.com/office/drawing/2014/chart" uri="{C3380CC4-5D6E-409C-BE32-E72D297353CC}">
              <c16:uniqueId val="{00000001-032D-477B-B763-3166CB500C5F}"/>
            </c:ext>
          </c:extLst>
        </c:ser>
        <c:dLbls>
          <c:showLegendKey val="0"/>
          <c:showVal val="0"/>
          <c:showCatName val="0"/>
          <c:showSerName val="0"/>
          <c:showPercent val="0"/>
          <c:showBubbleSize val="0"/>
        </c:dLbls>
        <c:marker val="1"/>
        <c:smooth val="0"/>
        <c:axId val="879463840"/>
        <c:axId val="879476352"/>
      </c:lineChart>
      <c:catAx>
        <c:axId val="879463840"/>
        <c:scaling>
          <c:orientation val="minMax"/>
        </c:scaling>
        <c:delete val="0"/>
        <c:axPos val="b"/>
        <c:numFmt formatCode="General" sourceLinked="0"/>
        <c:majorTickMark val="none"/>
        <c:minorTickMark val="none"/>
        <c:tickLblPos val="nextTo"/>
        <c:txPr>
          <a:bodyPr/>
          <a:lstStyle/>
          <a:p>
            <a:pPr>
              <a:defRPr lang="en-PH" sz="1400"/>
            </a:pPr>
            <a:endParaRPr lang="en-US"/>
          </a:p>
        </c:txPr>
        <c:crossAx val="879476352"/>
        <c:crosses val="autoZero"/>
        <c:auto val="1"/>
        <c:lblAlgn val="ctr"/>
        <c:lblOffset val="100"/>
        <c:noMultiLvlLbl val="0"/>
      </c:catAx>
      <c:valAx>
        <c:axId val="879476352"/>
        <c:scaling>
          <c:orientation val="minMax"/>
        </c:scaling>
        <c:delete val="0"/>
        <c:axPos val="l"/>
        <c:majorGridlines/>
        <c:numFmt formatCode="General" sourceLinked="1"/>
        <c:majorTickMark val="none"/>
        <c:minorTickMark val="none"/>
        <c:tickLblPos val="nextTo"/>
        <c:txPr>
          <a:bodyPr/>
          <a:lstStyle/>
          <a:p>
            <a:pPr>
              <a:defRPr lang="en-PH" sz="1300"/>
            </a:pPr>
            <a:endParaRPr lang="en-US"/>
          </a:p>
        </c:txPr>
        <c:crossAx val="879463840"/>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207331978811076"/>
          <c:y val="6.2456528871391109E-2"/>
          <c:w val="0.83724611258953219"/>
          <c:h val="0.71987286745406842"/>
        </c:manualLayout>
      </c:layout>
      <c:lineChart>
        <c:grouping val="stacked"/>
        <c:varyColors val="0"/>
        <c:ser>
          <c:idx val="0"/>
          <c:order val="0"/>
          <c:tx>
            <c:strRef>
              <c:f>Sheet1!$B$1</c:f>
              <c:strCache>
                <c:ptCount val="1"/>
                <c:pt idx="0">
                  <c:v>John</c:v>
                </c:pt>
              </c:strCache>
            </c:strRef>
          </c:tx>
          <c:spPr>
            <a:ln w="31750">
              <a:gradFill>
                <a:gsLst>
                  <a:gs pos="0">
                    <a:srgbClr val="000000"/>
                  </a:gs>
                  <a:gs pos="20000">
                    <a:srgbClr val="000040"/>
                  </a:gs>
                  <a:gs pos="50000">
                    <a:srgbClr val="400040"/>
                  </a:gs>
                  <a:gs pos="75000">
                    <a:srgbClr val="8F0040"/>
                  </a:gs>
                  <a:gs pos="89999">
                    <a:srgbClr val="F27300"/>
                  </a:gs>
                  <a:gs pos="100000">
                    <a:srgbClr val="FFBF00"/>
                  </a:gs>
                </a:gsLst>
                <a:lin ang="5400000" scaled="0"/>
              </a:gradFill>
            </a:ln>
          </c:spPr>
          <c:marker>
            <c:spPr>
              <a:gradFill>
                <a:gsLst>
                  <a:gs pos="0">
                    <a:srgbClr val="000000"/>
                  </a:gs>
                  <a:gs pos="20000">
                    <a:srgbClr val="000040"/>
                  </a:gs>
                  <a:gs pos="50000">
                    <a:srgbClr val="400040"/>
                  </a:gs>
                  <a:gs pos="75000">
                    <a:srgbClr val="8F0040"/>
                  </a:gs>
                  <a:gs pos="89999">
                    <a:srgbClr val="F27300"/>
                  </a:gs>
                  <a:gs pos="100000">
                    <a:srgbClr val="FFBF00"/>
                  </a:gs>
                </a:gsLst>
                <a:lin ang="5400000" scaled="0"/>
              </a:gradFill>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3</c:v>
                </c:pt>
                <c:pt idx="2">
                  <c:v>2</c:v>
                </c:pt>
                <c:pt idx="3">
                  <c:v>0</c:v>
                </c:pt>
              </c:numCache>
            </c:numRef>
          </c:val>
          <c:smooth val="0"/>
          <c:extLst>
            <c:ext xmlns:c16="http://schemas.microsoft.com/office/drawing/2014/chart" uri="{C3380CC4-5D6E-409C-BE32-E72D297353CC}">
              <c16:uniqueId val="{00000000-F8BA-4D41-B0C1-FA67750A83FD}"/>
            </c:ext>
          </c:extLst>
        </c:ser>
        <c:ser>
          <c:idx val="1"/>
          <c:order val="1"/>
          <c:tx>
            <c:strRef>
              <c:f>Sheet1!$C$1</c:f>
              <c:strCache>
                <c:ptCount val="1"/>
                <c:pt idx="0">
                  <c:v>George</c:v>
                </c:pt>
              </c:strCache>
            </c:strRef>
          </c:tx>
          <c:spPr>
            <a:ln w="31750">
              <a:gradFill>
                <a:gsLst>
                  <a:gs pos="0">
                    <a:srgbClr val="CCCCFF"/>
                  </a:gs>
                  <a:gs pos="17999">
                    <a:srgbClr val="99CCFF"/>
                  </a:gs>
                  <a:gs pos="36000">
                    <a:srgbClr val="9966FF"/>
                  </a:gs>
                  <a:gs pos="61000">
                    <a:srgbClr val="CC99FF"/>
                  </a:gs>
                  <a:gs pos="82001">
                    <a:srgbClr val="99CCFF"/>
                  </a:gs>
                  <a:gs pos="100000">
                    <a:srgbClr val="CCCCFF"/>
                  </a:gs>
                </a:gsLst>
                <a:lin ang="5400000" scaled="0"/>
              </a:gradFill>
            </a:ln>
          </c:spPr>
          <c:marker>
            <c:spPr>
              <a:gradFill>
                <a:gsLst>
                  <a:gs pos="0">
                    <a:srgbClr val="CCCCFF"/>
                  </a:gs>
                  <a:gs pos="17999">
                    <a:srgbClr val="99CCFF"/>
                  </a:gs>
                  <a:gs pos="36000">
                    <a:srgbClr val="9966FF"/>
                  </a:gs>
                  <a:gs pos="61000">
                    <a:srgbClr val="CC99FF"/>
                  </a:gs>
                  <a:gs pos="82001">
                    <a:srgbClr val="99CCFF"/>
                  </a:gs>
                  <a:gs pos="100000">
                    <a:srgbClr val="CCCCFF"/>
                  </a:gs>
                </a:gsLst>
                <a:lin ang="5400000" scaled="0"/>
              </a:gradFill>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3</c:v>
                </c:pt>
                <c:pt idx="1">
                  <c:v>3</c:v>
                </c:pt>
                <c:pt idx="2">
                  <c:v>3</c:v>
                </c:pt>
                <c:pt idx="3">
                  <c:v>3</c:v>
                </c:pt>
              </c:numCache>
            </c:numRef>
          </c:val>
          <c:smooth val="0"/>
          <c:extLst>
            <c:ext xmlns:c16="http://schemas.microsoft.com/office/drawing/2014/chart" uri="{C3380CC4-5D6E-409C-BE32-E72D297353CC}">
              <c16:uniqueId val="{00000001-F8BA-4D41-B0C1-FA67750A83FD}"/>
            </c:ext>
          </c:extLst>
        </c:ser>
        <c:dLbls>
          <c:showLegendKey val="0"/>
          <c:showVal val="0"/>
          <c:showCatName val="0"/>
          <c:showSerName val="0"/>
          <c:showPercent val="0"/>
          <c:showBubbleSize val="0"/>
        </c:dLbls>
        <c:marker val="1"/>
        <c:smooth val="0"/>
        <c:axId val="879477984"/>
        <c:axId val="879462752"/>
      </c:lineChart>
      <c:catAx>
        <c:axId val="879477984"/>
        <c:scaling>
          <c:orientation val="minMax"/>
        </c:scaling>
        <c:delete val="0"/>
        <c:axPos val="b"/>
        <c:numFmt formatCode="General" sourceLinked="0"/>
        <c:majorTickMark val="out"/>
        <c:minorTickMark val="none"/>
        <c:tickLblPos val="nextTo"/>
        <c:txPr>
          <a:bodyPr/>
          <a:lstStyle/>
          <a:p>
            <a:pPr>
              <a:defRPr lang="en-PH" sz="1300"/>
            </a:pPr>
            <a:endParaRPr lang="en-US"/>
          </a:p>
        </c:txPr>
        <c:crossAx val="879462752"/>
        <c:crosses val="autoZero"/>
        <c:auto val="1"/>
        <c:lblAlgn val="ctr"/>
        <c:lblOffset val="100"/>
        <c:noMultiLvlLbl val="0"/>
      </c:catAx>
      <c:valAx>
        <c:axId val="879462752"/>
        <c:scaling>
          <c:orientation val="minMax"/>
        </c:scaling>
        <c:delete val="0"/>
        <c:axPos val="l"/>
        <c:majorGridlines/>
        <c:numFmt formatCode="General" sourceLinked="1"/>
        <c:majorTickMark val="out"/>
        <c:minorTickMark val="none"/>
        <c:tickLblPos val="nextTo"/>
        <c:txPr>
          <a:bodyPr/>
          <a:lstStyle/>
          <a:p>
            <a:pPr>
              <a:defRPr lang="en-PH" sz="1300"/>
            </a:pPr>
            <a:endParaRPr lang="en-US"/>
          </a:p>
        </c:txPr>
        <c:crossAx val="879477984"/>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7436-EC41-4B71-870F-3664FE36D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B842CF-5FE2-4627-8EA4-0C1011A37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7DD769-1517-4968-8C8F-6412D599F4A8}"/>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88DBD72B-0A7C-427A-ADEB-5D58544C5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70B7E-4FB4-4D76-BDF7-218488ED8BC9}"/>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230543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2FD7-A34F-4103-92FD-D4BF918D1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FB2F1-A8FA-4C89-87BE-8088F63B5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5DB3B-2457-45B5-9B60-67856966DB9C}"/>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98933768-062F-4BFE-9AEE-C274D73C3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CC855-069D-4601-ACE9-FA57532D4878}"/>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100851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2A858-753A-41C0-8E2F-71FF0CA0D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8FB46F-0DD8-455C-9495-7EFA0040A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16841-BCCC-4A33-B788-DFE09430E9AB}"/>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4BC8667B-7307-4B88-8BDD-C06FC9236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B3637-BCF5-4EA5-963B-EC70EA51ABB4}"/>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70144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089A-EA70-4C07-9B95-3BCD55671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CCC03-CFD9-4AC4-8AB2-046608F29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04634-CCAB-42F9-AEEE-84A1C69BDBFD}"/>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1716682E-1303-426B-AE89-216E1CE7C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8F2EA-E2E6-48FC-B1FA-948EB7923477}"/>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184453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CA6E-509C-4D6C-8953-3E1E78330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C6220-B016-4883-8280-367E4C57A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6F1BB-D4D6-429B-A3EA-CADF85A3B05C}"/>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8C1CFAA2-5A67-45B7-971D-2572A56C9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782EF-953E-4409-B65D-07A4EDFF494E}"/>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425285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2239-F347-4C8E-B682-2F496B20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B4E53-D5AB-4B3F-90AC-748EC762E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B69F4-B5DC-483F-84B9-A85B342D8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DE4A50-1EC8-4D9F-88F6-69F299875D51}"/>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6" name="Footer Placeholder 5">
            <a:extLst>
              <a:ext uri="{FF2B5EF4-FFF2-40B4-BE49-F238E27FC236}">
                <a16:creationId xmlns:a16="http://schemas.microsoft.com/office/drawing/2014/main" id="{8CB1DF89-2507-4A17-AF76-9464CED44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D76B2-3B9E-4E1C-9025-FBF731D5E377}"/>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388870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1A59-5E06-44F1-A856-CCD8346FD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124C5-650B-4C45-95D6-63D4FF130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A393C-6697-49C8-87E5-562590E90B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7A06B-413B-4D06-9688-340B0E554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E44F9-96E3-4EA0-AD64-1D21A43B8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682E8-B33D-4B49-81A1-8090243344C6}"/>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8" name="Footer Placeholder 7">
            <a:extLst>
              <a:ext uri="{FF2B5EF4-FFF2-40B4-BE49-F238E27FC236}">
                <a16:creationId xmlns:a16="http://schemas.microsoft.com/office/drawing/2014/main" id="{9927675C-7120-4F01-9EBF-CEA113C591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3D6301-23A1-4E28-B637-622A19F7ABDF}"/>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78170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A63A-9553-46B6-AB3B-506152379F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DEF3D-3650-476C-888A-E2CB006E306B}"/>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4" name="Footer Placeholder 3">
            <a:extLst>
              <a:ext uri="{FF2B5EF4-FFF2-40B4-BE49-F238E27FC236}">
                <a16:creationId xmlns:a16="http://schemas.microsoft.com/office/drawing/2014/main" id="{1D475A93-3B20-4BA3-A86A-53420D9B02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ED45E-48B2-4D83-8CE6-DDAD8B734D84}"/>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408692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1D0D-43E5-4EE8-B7B7-A7CEA8293BB7}"/>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3" name="Footer Placeholder 2">
            <a:extLst>
              <a:ext uri="{FF2B5EF4-FFF2-40B4-BE49-F238E27FC236}">
                <a16:creationId xmlns:a16="http://schemas.microsoft.com/office/drawing/2014/main" id="{5FCE2F35-9AA3-4806-B1E8-48AA4F177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0CE64-72A7-43AA-B405-3D13846F0C72}"/>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56891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2F5B-A0D7-4903-8A6C-DBF4DC9F0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0AAA91-6A7D-47A8-AFDC-8128F2B64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A9A22-4E69-442C-9771-2BE9A3927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1C138-396B-4D75-9F77-43B461A4495F}"/>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6" name="Footer Placeholder 5">
            <a:extLst>
              <a:ext uri="{FF2B5EF4-FFF2-40B4-BE49-F238E27FC236}">
                <a16:creationId xmlns:a16="http://schemas.microsoft.com/office/drawing/2014/main" id="{4E04BF3E-686A-44BE-88FE-343C8D0FA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C10B7-A6CD-43CA-9EA6-3DD1033E29EC}"/>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74438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4A4E-B95E-4EB3-9879-A1181F062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91B27-75BC-4946-A82A-54261BF04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C067A-AE51-4656-B165-9CEDE3D0E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68F45-F705-40EF-9C56-108ED4A9E1F9}"/>
              </a:ext>
            </a:extLst>
          </p:cNvPr>
          <p:cNvSpPr>
            <a:spLocks noGrp="1"/>
          </p:cNvSpPr>
          <p:nvPr>
            <p:ph type="dt" sz="half" idx="10"/>
          </p:nvPr>
        </p:nvSpPr>
        <p:spPr/>
        <p:txBody>
          <a:bodyPr/>
          <a:lstStyle/>
          <a:p>
            <a:fld id="{ED9A8479-6A7A-47D6-8B1B-997C22672435}" type="datetimeFigureOut">
              <a:rPr lang="en-US" smtClean="0"/>
              <a:t>3/28/2020</a:t>
            </a:fld>
            <a:endParaRPr lang="en-US"/>
          </a:p>
        </p:txBody>
      </p:sp>
      <p:sp>
        <p:nvSpPr>
          <p:cNvPr id="6" name="Footer Placeholder 5">
            <a:extLst>
              <a:ext uri="{FF2B5EF4-FFF2-40B4-BE49-F238E27FC236}">
                <a16:creationId xmlns:a16="http://schemas.microsoft.com/office/drawing/2014/main" id="{7677C1D9-47D0-46F7-A417-780EED788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B4C01-FE1E-48E2-99CC-C74005753DD4}"/>
              </a:ext>
            </a:extLst>
          </p:cNvPr>
          <p:cNvSpPr>
            <a:spLocks noGrp="1"/>
          </p:cNvSpPr>
          <p:nvPr>
            <p:ph type="sldNum" sz="quarter" idx="12"/>
          </p:nvPr>
        </p:nvSpPr>
        <p:spPr/>
        <p:txBody>
          <a:bodyPr/>
          <a:lstStyle/>
          <a:p>
            <a:fld id="{4B002699-D28C-41B4-8AF9-8FEF21B37E32}" type="slidenum">
              <a:rPr lang="en-US" smtClean="0"/>
              <a:t>‹#›</a:t>
            </a:fld>
            <a:endParaRPr lang="en-US"/>
          </a:p>
        </p:txBody>
      </p:sp>
    </p:spTree>
    <p:extLst>
      <p:ext uri="{BB962C8B-B14F-4D97-AF65-F5344CB8AC3E}">
        <p14:creationId xmlns:p14="http://schemas.microsoft.com/office/powerpoint/2010/main" val="231830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1E5D5-6A0A-4AB7-92EF-31EBBCBB1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8B4F8-0B70-4A67-A429-264EBD752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0141F-2AE8-4F5D-A9A5-2D5944E66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A8479-6A7A-47D6-8B1B-997C22672435}" type="datetimeFigureOut">
              <a:rPr lang="en-US" smtClean="0"/>
              <a:t>3/28/2020</a:t>
            </a:fld>
            <a:endParaRPr lang="en-US"/>
          </a:p>
        </p:txBody>
      </p:sp>
      <p:sp>
        <p:nvSpPr>
          <p:cNvPr id="5" name="Footer Placeholder 4">
            <a:extLst>
              <a:ext uri="{FF2B5EF4-FFF2-40B4-BE49-F238E27FC236}">
                <a16:creationId xmlns:a16="http://schemas.microsoft.com/office/drawing/2014/main" id="{9A177ADB-3DB1-4FE3-A20B-0C543D798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CBB126-6B7E-4DCA-9A38-0CD0FF033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02699-D28C-41B4-8AF9-8FEF21B37E32}" type="slidenum">
              <a:rPr lang="en-US" smtClean="0"/>
              <a:t>‹#›</a:t>
            </a:fld>
            <a:endParaRPr lang="en-US"/>
          </a:p>
        </p:txBody>
      </p:sp>
    </p:spTree>
    <p:extLst>
      <p:ext uri="{BB962C8B-B14F-4D97-AF65-F5344CB8AC3E}">
        <p14:creationId xmlns:p14="http://schemas.microsoft.com/office/powerpoint/2010/main" val="1359972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a:t>
            </a:r>
          </a:p>
        </p:txBody>
      </p:sp>
      <p:sp>
        <p:nvSpPr>
          <p:cNvPr id="4" name="Text Placeholder 3"/>
          <p:cNvSpPr>
            <a:spLocks noGrp="1"/>
          </p:cNvSpPr>
          <p:nvPr>
            <p:ph type="body"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453" y="1926362"/>
            <a:ext cx="5578221" cy="3193532"/>
          </a:xfrm>
          <a:prstGeom prst="rect">
            <a:avLst/>
          </a:prstGeom>
        </p:spPr>
      </p:pic>
    </p:spTree>
    <p:extLst>
      <p:ext uri="{BB962C8B-B14F-4D97-AF65-F5344CB8AC3E}">
        <p14:creationId xmlns:p14="http://schemas.microsoft.com/office/powerpoint/2010/main" val="58808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Example</a:t>
            </a:r>
            <a:endParaRPr lang="en-US" dirty="0"/>
          </a:p>
        </p:txBody>
      </p:sp>
      <p:sp>
        <p:nvSpPr>
          <p:cNvPr id="3" name="Content Placeholder 2"/>
          <p:cNvSpPr>
            <a:spLocks noGrp="1"/>
          </p:cNvSpPr>
          <p:nvPr>
            <p:ph idx="1"/>
          </p:nvPr>
        </p:nvSpPr>
        <p:spPr/>
        <p:txBody>
          <a:bodyPr/>
          <a:lstStyle/>
          <a:p>
            <a:r>
              <a:rPr lang="en-US" dirty="0"/>
              <a:t>Suppose a marketing researcher wishes to determine market segments in a community based on patterns of loyalty to brands and stores a small sample of seven respondents is selected as a pilot test of how cluster analysis is applied. Two measures of loyalty- V1(store loyalty) and V2(brand loyalty)- were measured for each respondents on 0-10 scale.</a:t>
            </a:r>
          </a:p>
        </p:txBody>
      </p:sp>
      <p:pic>
        <p:nvPicPr>
          <p:cNvPr id="4098" name="Picture 2"/>
          <p:cNvPicPr>
            <a:picLocks noChangeAspect="1" noChangeArrowheads="1"/>
          </p:cNvPicPr>
          <p:nvPr/>
        </p:nvPicPr>
        <p:blipFill>
          <a:blip r:embed="rId2" cstate="print"/>
          <a:srcRect/>
          <a:stretch>
            <a:fillRect/>
          </a:stretch>
        </p:blipFill>
        <p:spPr bwMode="auto">
          <a:xfrm>
            <a:off x="3124200" y="4558553"/>
            <a:ext cx="6019800" cy="1517813"/>
          </a:xfrm>
          <a:prstGeom prst="rect">
            <a:avLst/>
          </a:prstGeom>
          <a:noFill/>
          <a:ln w="9525">
            <a:noFill/>
            <a:miter lim="800000"/>
            <a:headEnd/>
            <a:tailEnd/>
          </a:ln>
          <a:effectLst/>
        </p:spPr>
      </p:pic>
    </p:spTree>
    <p:extLst>
      <p:ext uri="{BB962C8B-B14F-4D97-AF65-F5344CB8AC3E}">
        <p14:creationId xmlns:p14="http://schemas.microsoft.com/office/powerpoint/2010/main" val="151313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Example</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3946181" y="1825625"/>
            <a:ext cx="4299638" cy="4351338"/>
          </a:xfrm>
          <a:prstGeom prst="rect">
            <a:avLst/>
          </a:prstGeom>
          <a:noFill/>
          <a:ln w="9525">
            <a:noFill/>
            <a:miter lim="800000"/>
            <a:headEnd/>
            <a:tailEnd/>
          </a:ln>
          <a:effectLst/>
        </p:spPr>
      </p:pic>
    </p:spTree>
    <p:extLst>
      <p:ext uri="{BB962C8B-B14F-4D97-AF65-F5344CB8AC3E}">
        <p14:creationId xmlns:p14="http://schemas.microsoft.com/office/powerpoint/2010/main" val="308664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7401" y="1299883"/>
          <a:ext cx="8305801" cy="3789036"/>
        </p:xfrm>
        <a:graphic>
          <a:graphicData uri="http://schemas.openxmlformats.org/drawingml/2006/table">
            <a:tbl>
              <a:tblPr firstRow="1" bandRow="1">
                <a:tableStyleId>{2D5ABB26-0587-4C30-8999-92F81FD0307C}</a:tableStyleId>
              </a:tblPr>
              <a:tblGrid>
                <a:gridCol w="1736667">
                  <a:extLst>
                    <a:ext uri="{9D8B030D-6E8A-4147-A177-3AD203B41FA5}">
                      <a16:colId xmlns:a16="http://schemas.microsoft.com/office/drawing/2014/main" val="20000"/>
                    </a:ext>
                  </a:extLst>
                </a:gridCol>
                <a:gridCol w="981595">
                  <a:extLst>
                    <a:ext uri="{9D8B030D-6E8A-4147-A177-3AD203B41FA5}">
                      <a16:colId xmlns:a16="http://schemas.microsoft.com/office/drawing/2014/main" val="20001"/>
                    </a:ext>
                  </a:extLst>
                </a:gridCol>
                <a:gridCol w="981595">
                  <a:extLst>
                    <a:ext uri="{9D8B030D-6E8A-4147-A177-3AD203B41FA5}">
                      <a16:colId xmlns:a16="http://schemas.microsoft.com/office/drawing/2014/main" val="20002"/>
                    </a:ext>
                  </a:extLst>
                </a:gridCol>
                <a:gridCol w="981595">
                  <a:extLst>
                    <a:ext uri="{9D8B030D-6E8A-4147-A177-3AD203B41FA5}">
                      <a16:colId xmlns:a16="http://schemas.microsoft.com/office/drawing/2014/main" val="20003"/>
                    </a:ext>
                  </a:extLst>
                </a:gridCol>
                <a:gridCol w="981595">
                  <a:extLst>
                    <a:ext uri="{9D8B030D-6E8A-4147-A177-3AD203B41FA5}">
                      <a16:colId xmlns:a16="http://schemas.microsoft.com/office/drawing/2014/main" val="20004"/>
                    </a:ext>
                  </a:extLst>
                </a:gridCol>
                <a:gridCol w="906087">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906087">
                  <a:extLst>
                    <a:ext uri="{9D8B030D-6E8A-4147-A177-3AD203B41FA5}">
                      <a16:colId xmlns:a16="http://schemas.microsoft.com/office/drawing/2014/main" val="20007"/>
                    </a:ext>
                  </a:extLst>
                </a:gridCol>
              </a:tblGrid>
              <a:tr h="410662">
                <a:tc rowSpan="2">
                  <a:txBody>
                    <a:bodyPr/>
                    <a:lstStyle/>
                    <a:p>
                      <a:pPr algn="ctr"/>
                      <a:endParaRPr lang="en-US" dirty="0"/>
                    </a:p>
                    <a:p>
                      <a:pPr algn="ctr"/>
                      <a:r>
                        <a:rPr lang="en-US" b="1" dirty="0"/>
                        <a:t>Observation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a:r>
                        <a:rPr lang="en-US" b="1" dirty="0"/>
                        <a:t>Observations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03740">
                <a:tc vMerge="1">
                  <a:txBody>
                    <a:bodyPr/>
                    <a:lstStyle/>
                    <a:p>
                      <a:endParaRPr lang="en-US" dirty="0"/>
                    </a:p>
                  </a:txBody>
                  <a:tcPr/>
                </a:tc>
                <a:tc>
                  <a:txBody>
                    <a:bodyPr/>
                    <a:lstStyle/>
                    <a:p>
                      <a:pPr algn="ctr"/>
                      <a:r>
                        <a:rPr lang="en-US" b="1" dirty="0"/>
                        <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0662">
                <a:tc>
                  <a:txBody>
                    <a:bodyPr/>
                    <a:lstStyle/>
                    <a:p>
                      <a:pPr algn="ctr"/>
                      <a:r>
                        <a:rPr lang="en-US" b="1" dirty="0"/>
                        <a:t>A</a:t>
                      </a:r>
                    </a:p>
                  </a:txBody>
                  <a:tcPr>
                    <a:lnT w="12700" cap="flat" cmpd="sng" algn="ctr">
                      <a:solidFill>
                        <a:schemeClr val="tx1"/>
                      </a:solidFill>
                      <a:prstDash val="solid"/>
                      <a:round/>
                      <a:headEnd type="none" w="med" len="med"/>
                      <a:tailEnd type="none" w="med" len="med"/>
                    </a:lnT>
                  </a:tcPr>
                </a:tc>
                <a:tc>
                  <a:txBody>
                    <a:bodyPr/>
                    <a:lstStyle/>
                    <a:p>
                      <a:pPr algn="ctr"/>
                      <a:r>
                        <a:rPr lang="en-US" dirty="0"/>
                        <a:t>---</a:t>
                      </a:r>
                      <a:r>
                        <a:rPr lang="en-US" baseline="0" dirty="0"/>
                        <a:t> </a:t>
                      </a: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10662">
                <a:tc>
                  <a:txBody>
                    <a:bodyPr/>
                    <a:lstStyle/>
                    <a:p>
                      <a:pPr algn="ctr"/>
                      <a:r>
                        <a:rPr lang="en-US" b="1" dirty="0"/>
                        <a:t>B</a:t>
                      </a:r>
                    </a:p>
                  </a:txBody>
                  <a:tcPr/>
                </a:tc>
                <a:tc>
                  <a:txBody>
                    <a:bodyPr/>
                    <a:lstStyle/>
                    <a:p>
                      <a:pPr algn="ctr"/>
                      <a:r>
                        <a:rPr lang="en-US" dirty="0"/>
                        <a:t>3.162</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3"/>
                  </a:ext>
                </a:extLst>
              </a:tr>
              <a:tr h="410662">
                <a:tc>
                  <a:txBody>
                    <a:bodyPr/>
                    <a:lstStyle/>
                    <a:p>
                      <a:pPr algn="ctr"/>
                      <a:r>
                        <a:rPr lang="en-US" b="1" dirty="0"/>
                        <a:t>C</a:t>
                      </a:r>
                    </a:p>
                  </a:txBody>
                  <a:tcPr/>
                </a:tc>
                <a:tc>
                  <a:txBody>
                    <a:bodyPr/>
                    <a:lstStyle/>
                    <a:p>
                      <a:pPr algn="ctr"/>
                      <a:r>
                        <a:rPr lang="en-US" dirty="0"/>
                        <a:t>5.099</a:t>
                      </a:r>
                    </a:p>
                  </a:txBody>
                  <a:tcPr/>
                </a:tc>
                <a:tc>
                  <a:txBody>
                    <a:bodyPr/>
                    <a:lstStyle/>
                    <a:p>
                      <a:pPr algn="ctr"/>
                      <a:r>
                        <a:rPr lang="en-US" dirty="0"/>
                        <a:t>2.000</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410662">
                <a:tc>
                  <a:txBody>
                    <a:bodyPr/>
                    <a:lstStyle/>
                    <a:p>
                      <a:pPr algn="ctr"/>
                      <a:r>
                        <a:rPr lang="en-US" b="1" dirty="0"/>
                        <a:t>D</a:t>
                      </a:r>
                    </a:p>
                  </a:txBody>
                  <a:tcPr/>
                </a:tc>
                <a:tc>
                  <a:txBody>
                    <a:bodyPr/>
                    <a:lstStyle/>
                    <a:p>
                      <a:pPr algn="ctr"/>
                      <a:r>
                        <a:rPr lang="en-US" dirty="0"/>
                        <a:t>5.099</a:t>
                      </a:r>
                    </a:p>
                  </a:txBody>
                  <a:tcPr/>
                </a:tc>
                <a:tc>
                  <a:txBody>
                    <a:bodyPr/>
                    <a:lstStyle/>
                    <a:p>
                      <a:pPr algn="ctr"/>
                      <a:r>
                        <a:rPr lang="en-US" dirty="0"/>
                        <a:t>2.828</a:t>
                      </a:r>
                    </a:p>
                  </a:txBody>
                  <a:tcPr/>
                </a:tc>
                <a:tc>
                  <a:txBody>
                    <a:bodyPr/>
                    <a:lstStyle/>
                    <a:p>
                      <a:pPr algn="ctr"/>
                      <a:r>
                        <a:rPr lang="en-US" dirty="0"/>
                        <a:t>2.000</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5"/>
                  </a:ext>
                </a:extLst>
              </a:tr>
              <a:tr h="410662">
                <a:tc>
                  <a:txBody>
                    <a:bodyPr/>
                    <a:lstStyle/>
                    <a:p>
                      <a:pPr algn="ctr"/>
                      <a:r>
                        <a:rPr lang="en-US" b="1" dirty="0"/>
                        <a:t>E</a:t>
                      </a:r>
                    </a:p>
                  </a:txBody>
                  <a:tcPr/>
                </a:tc>
                <a:tc>
                  <a:txBody>
                    <a:bodyPr/>
                    <a:lstStyle/>
                    <a:p>
                      <a:pPr algn="ctr"/>
                      <a:r>
                        <a:rPr lang="en-US" dirty="0"/>
                        <a:t>5.000</a:t>
                      </a:r>
                    </a:p>
                  </a:txBody>
                  <a:tcPr/>
                </a:tc>
                <a:tc>
                  <a:txBody>
                    <a:bodyPr/>
                    <a:lstStyle/>
                    <a:p>
                      <a:pPr algn="ctr"/>
                      <a:r>
                        <a:rPr lang="en-US" dirty="0"/>
                        <a:t>2.236</a:t>
                      </a:r>
                    </a:p>
                  </a:txBody>
                  <a:tcPr/>
                </a:tc>
                <a:tc>
                  <a:txBody>
                    <a:bodyPr/>
                    <a:lstStyle/>
                    <a:p>
                      <a:pPr algn="ctr"/>
                      <a:r>
                        <a:rPr lang="en-US" dirty="0"/>
                        <a:t>2.236</a:t>
                      </a:r>
                    </a:p>
                  </a:txBody>
                  <a:tcPr/>
                </a:tc>
                <a:tc>
                  <a:txBody>
                    <a:bodyPr/>
                    <a:lstStyle/>
                    <a:p>
                      <a:pPr algn="ctr"/>
                      <a:r>
                        <a:rPr lang="en-US" dirty="0"/>
                        <a:t>4.123</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6"/>
                  </a:ext>
                </a:extLst>
              </a:tr>
              <a:tr h="410662">
                <a:tc>
                  <a:txBody>
                    <a:bodyPr/>
                    <a:lstStyle/>
                    <a:p>
                      <a:pPr algn="ctr"/>
                      <a:r>
                        <a:rPr lang="en-US" b="1" dirty="0"/>
                        <a:t>F</a:t>
                      </a:r>
                    </a:p>
                  </a:txBody>
                  <a:tcPr/>
                </a:tc>
                <a:tc>
                  <a:txBody>
                    <a:bodyPr/>
                    <a:lstStyle/>
                    <a:p>
                      <a:pPr algn="ctr"/>
                      <a:r>
                        <a:rPr lang="en-US" dirty="0"/>
                        <a:t>6.403</a:t>
                      </a:r>
                    </a:p>
                  </a:txBody>
                  <a:tcPr/>
                </a:tc>
                <a:tc>
                  <a:txBody>
                    <a:bodyPr/>
                    <a:lstStyle/>
                    <a:p>
                      <a:pPr algn="ctr"/>
                      <a:r>
                        <a:rPr lang="en-US" dirty="0"/>
                        <a:t>3.606</a:t>
                      </a:r>
                    </a:p>
                  </a:txBody>
                  <a:tcPr/>
                </a:tc>
                <a:tc>
                  <a:txBody>
                    <a:bodyPr/>
                    <a:lstStyle/>
                    <a:p>
                      <a:pPr algn="ctr"/>
                      <a:r>
                        <a:rPr lang="en-US" dirty="0"/>
                        <a:t>3.000</a:t>
                      </a:r>
                    </a:p>
                  </a:txBody>
                  <a:tcPr/>
                </a:tc>
                <a:tc>
                  <a:txBody>
                    <a:bodyPr/>
                    <a:lstStyle/>
                    <a:p>
                      <a:pPr algn="ctr"/>
                      <a:r>
                        <a:rPr lang="en-US" dirty="0"/>
                        <a:t>5.000</a:t>
                      </a:r>
                    </a:p>
                  </a:txBody>
                  <a:tcPr/>
                </a:tc>
                <a:tc>
                  <a:txBody>
                    <a:bodyPr/>
                    <a:lstStyle/>
                    <a:p>
                      <a:pPr algn="ctr"/>
                      <a:r>
                        <a:rPr lang="en-US" dirty="0"/>
                        <a:t>1.414</a:t>
                      </a:r>
                    </a:p>
                  </a:txBody>
                  <a:tcPr/>
                </a:tc>
                <a:tc>
                  <a:txBody>
                    <a:bodyPr/>
                    <a:lstStyle/>
                    <a:p>
                      <a:pPr algn="ctr"/>
                      <a:r>
                        <a:rPr lang="en-US" dirty="0"/>
                        <a:t>---</a:t>
                      </a:r>
                    </a:p>
                  </a:txBody>
                  <a:tcPr/>
                </a:tc>
                <a:tc>
                  <a:txBody>
                    <a:bodyPr/>
                    <a:lstStyle/>
                    <a:p>
                      <a:pPr algn="ctr"/>
                      <a:endParaRPr lang="en-US" dirty="0"/>
                    </a:p>
                  </a:txBody>
                  <a:tcPr/>
                </a:tc>
                <a:extLst>
                  <a:ext uri="{0D108BD9-81ED-4DB2-BD59-A6C34878D82A}">
                    <a16:rowId xmlns:a16="http://schemas.microsoft.com/office/drawing/2014/main" val="10007"/>
                  </a:ext>
                </a:extLst>
              </a:tr>
              <a:tr h="410662">
                <a:tc>
                  <a:txBody>
                    <a:bodyPr/>
                    <a:lstStyle/>
                    <a:p>
                      <a:pPr algn="ctr"/>
                      <a:r>
                        <a:rPr lang="en-US" b="1" dirty="0"/>
                        <a:t>G</a:t>
                      </a:r>
                    </a:p>
                  </a:txBody>
                  <a:tcPr>
                    <a:lnB w="12700" cap="flat" cmpd="sng" algn="ctr">
                      <a:solidFill>
                        <a:schemeClr val="tx1"/>
                      </a:solidFill>
                      <a:prstDash val="solid"/>
                      <a:round/>
                      <a:headEnd type="none" w="med" len="med"/>
                      <a:tailEnd type="none" w="med" len="med"/>
                    </a:lnB>
                  </a:tcPr>
                </a:tc>
                <a:tc>
                  <a:txBody>
                    <a:bodyPr/>
                    <a:lstStyle/>
                    <a:p>
                      <a:pPr algn="ctr"/>
                      <a:r>
                        <a:rPr lang="en-US" dirty="0"/>
                        <a:t>3.606</a:t>
                      </a:r>
                    </a:p>
                  </a:txBody>
                  <a:tcPr>
                    <a:lnB w="12700" cap="flat" cmpd="sng" algn="ctr">
                      <a:solidFill>
                        <a:schemeClr val="tx1"/>
                      </a:solidFill>
                      <a:prstDash val="solid"/>
                      <a:round/>
                      <a:headEnd type="none" w="med" len="med"/>
                      <a:tailEnd type="none" w="med" len="med"/>
                    </a:lnB>
                  </a:tcPr>
                </a:tc>
                <a:tc>
                  <a:txBody>
                    <a:bodyPr/>
                    <a:lstStyle/>
                    <a:p>
                      <a:pPr algn="ctr"/>
                      <a:r>
                        <a:rPr lang="en-US" dirty="0"/>
                        <a:t>2.236</a:t>
                      </a:r>
                    </a:p>
                  </a:txBody>
                  <a:tcPr>
                    <a:lnB w="12700" cap="flat" cmpd="sng" algn="ctr">
                      <a:solidFill>
                        <a:schemeClr val="tx1"/>
                      </a:solidFill>
                      <a:prstDash val="solid"/>
                      <a:round/>
                      <a:headEnd type="none" w="med" len="med"/>
                      <a:tailEnd type="none" w="med" len="med"/>
                    </a:lnB>
                  </a:tcPr>
                </a:tc>
                <a:tc>
                  <a:txBody>
                    <a:bodyPr/>
                    <a:lstStyle/>
                    <a:p>
                      <a:pPr algn="ctr"/>
                      <a:r>
                        <a:rPr lang="en-US" dirty="0"/>
                        <a:t>3.606</a:t>
                      </a:r>
                    </a:p>
                  </a:txBody>
                  <a:tcPr>
                    <a:lnB w="12700" cap="flat" cmpd="sng" algn="ctr">
                      <a:solidFill>
                        <a:schemeClr val="tx1"/>
                      </a:solidFill>
                      <a:prstDash val="solid"/>
                      <a:round/>
                      <a:headEnd type="none" w="med" len="med"/>
                      <a:tailEnd type="none" w="med" len="med"/>
                    </a:lnB>
                  </a:tcPr>
                </a:tc>
                <a:tc>
                  <a:txBody>
                    <a:bodyPr/>
                    <a:lstStyle/>
                    <a:p>
                      <a:pPr algn="ctr"/>
                      <a:r>
                        <a:rPr lang="en-US" dirty="0"/>
                        <a:t>5.000</a:t>
                      </a:r>
                    </a:p>
                  </a:txBody>
                  <a:tcPr>
                    <a:lnB w="12700" cap="flat" cmpd="sng" algn="ctr">
                      <a:solidFill>
                        <a:schemeClr val="tx1"/>
                      </a:solidFill>
                      <a:prstDash val="solid"/>
                      <a:round/>
                      <a:headEnd type="none" w="med" len="med"/>
                      <a:tailEnd type="none" w="med" len="med"/>
                    </a:lnB>
                  </a:tcPr>
                </a:tc>
                <a:tc>
                  <a:txBody>
                    <a:bodyPr/>
                    <a:lstStyle/>
                    <a:p>
                      <a:pPr algn="ctr"/>
                      <a:r>
                        <a:rPr lang="en-US" dirty="0"/>
                        <a:t>2.000</a:t>
                      </a:r>
                    </a:p>
                  </a:txBody>
                  <a:tcPr>
                    <a:lnB w="12700" cap="flat" cmpd="sng" algn="ctr">
                      <a:solidFill>
                        <a:schemeClr val="tx1"/>
                      </a:solidFill>
                      <a:prstDash val="solid"/>
                      <a:round/>
                      <a:headEnd type="none" w="med" len="med"/>
                      <a:tailEnd type="none" w="med" len="med"/>
                    </a:lnB>
                  </a:tcPr>
                </a:tc>
                <a:tc>
                  <a:txBody>
                    <a:bodyPr/>
                    <a:lstStyle/>
                    <a:p>
                      <a:pPr algn="ctr"/>
                      <a:r>
                        <a:rPr lang="en-US" dirty="0"/>
                        <a:t>3.162</a:t>
                      </a:r>
                    </a:p>
                  </a:txBody>
                  <a:tcPr>
                    <a:lnB w="12700" cap="flat" cmpd="sng" algn="ctr">
                      <a:solidFill>
                        <a:schemeClr val="tx1"/>
                      </a:solidFill>
                      <a:prstDash val="solid"/>
                      <a:round/>
                      <a:headEnd type="none" w="med" len="med"/>
                      <a:tailEnd type="none" w="med" len="med"/>
                    </a:lnB>
                  </a:tcPr>
                </a:tc>
                <a:tc>
                  <a:txBody>
                    <a:bodyPr/>
                    <a:lstStyle/>
                    <a:p>
                      <a:pPr algn="ctr"/>
                      <a:r>
                        <a:rPr lang="en-US"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extBox 4"/>
          <p:cNvSpPr txBox="1"/>
          <p:nvPr/>
        </p:nvSpPr>
        <p:spPr>
          <a:xfrm>
            <a:off x="2057400" y="842684"/>
            <a:ext cx="7467600" cy="384721"/>
          </a:xfrm>
          <a:prstGeom prst="rect">
            <a:avLst/>
          </a:prstGeom>
          <a:noFill/>
        </p:spPr>
        <p:txBody>
          <a:bodyPr wrap="square" rtlCol="0">
            <a:spAutoFit/>
          </a:bodyPr>
          <a:lstStyle/>
          <a:p>
            <a:pPr algn="just"/>
            <a:r>
              <a:rPr lang="en-US" sz="1900" dirty="0"/>
              <a:t>Proximity Matrix of Euclidean Distance Between Observations</a:t>
            </a:r>
          </a:p>
        </p:txBody>
      </p:sp>
      <p:pic>
        <p:nvPicPr>
          <p:cNvPr id="9"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5338483"/>
            <a:ext cx="5715000" cy="533400"/>
          </a:xfrm>
          <a:prstGeom prst="rect">
            <a:avLst/>
          </a:prstGeom>
          <a:noFill/>
        </p:spPr>
      </p:pic>
      <p:pic>
        <p:nvPicPr>
          <p:cNvPr id="12"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1" y="5948084"/>
            <a:ext cx="5514975" cy="409575"/>
          </a:xfrm>
          <a:prstGeom prst="rect">
            <a:avLst/>
          </a:prstGeom>
          <a:noFill/>
        </p:spPr>
      </p:pic>
    </p:spTree>
    <p:extLst>
      <p:ext uri="{BB962C8B-B14F-4D97-AF65-F5344CB8AC3E}">
        <p14:creationId xmlns:p14="http://schemas.microsoft.com/office/powerpoint/2010/main" val="374650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we form clusters?</a:t>
            </a:r>
            <a:endParaRPr lang="en-US" dirty="0"/>
          </a:p>
        </p:txBody>
      </p:sp>
      <p:sp>
        <p:nvSpPr>
          <p:cNvPr id="3" name="Content Placeholder 2"/>
          <p:cNvSpPr>
            <a:spLocks noGrp="1"/>
          </p:cNvSpPr>
          <p:nvPr>
            <p:ph idx="1"/>
          </p:nvPr>
        </p:nvSpPr>
        <p:spPr/>
        <p:txBody>
          <a:bodyPr/>
          <a:lstStyle/>
          <a:p>
            <a:r>
              <a:rPr lang="en-US"/>
              <a:t> SIMPLE RULE:</a:t>
            </a:r>
          </a:p>
          <a:p>
            <a:pPr lvl="1"/>
            <a:r>
              <a:rPr lang="en-US"/>
              <a:t>Identify the two most similar(closest) observations not already in the same cluster and combine them.</a:t>
            </a:r>
          </a:p>
          <a:p>
            <a:pPr lvl="1"/>
            <a:endParaRPr lang="en-US"/>
          </a:p>
          <a:p>
            <a:pPr lvl="1"/>
            <a:r>
              <a:rPr lang="en-US"/>
              <a:t>We apply this rule repeatedly to generate a number of cluster solutions, starting with each observation as its own “cluster” and then combining two clusters at a time until all observations are in a single cluster. This process is termed a hierarchical procedure because it moves in a stepwise fashion to form an entire range of cluster solutions. It is also an agglomerative method because clusters are formed by combining existing clusters</a:t>
            </a:r>
          </a:p>
          <a:p>
            <a:pPr lvl="1"/>
            <a:endParaRPr lang="en-US" dirty="0"/>
          </a:p>
        </p:txBody>
      </p:sp>
    </p:spTree>
    <p:extLst>
      <p:ext uri="{BB962C8B-B14F-4D97-AF65-F5344CB8AC3E}">
        <p14:creationId xmlns:p14="http://schemas.microsoft.com/office/powerpoint/2010/main" val="371628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we form clusters?</a:t>
            </a:r>
            <a:endParaRPr lang="en-US" dirty="0"/>
          </a:p>
        </p:txBody>
      </p:sp>
      <p:graphicFrame>
        <p:nvGraphicFramePr>
          <p:cNvPr id="5" name="Table 4"/>
          <p:cNvGraphicFramePr>
            <a:graphicFrameLocks noGrp="1"/>
          </p:cNvGraphicFramePr>
          <p:nvPr/>
        </p:nvGraphicFramePr>
        <p:xfrm>
          <a:off x="1981200" y="1804180"/>
          <a:ext cx="8458200" cy="3301148"/>
        </p:xfrm>
        <a:graphic>
          <a:graphicData uri="http://schemas.openxmlformats.org/drawingml/2006/table">
            <a:tbl>
              <a:tblPr firstRow="1" bandRow="1">
                <a:tableStyleId>{2D5ABB26-0587-4C30-8999-92F81FD0307C}</a:tableStyleId>
              </a:tblPr>
              <a:tblGrid>
                <a:gridCol w="845820">
                  <a:extLst>
                    <a:ext uri="{9D8B030D-6E8A-4147-A177-3AD203B41FA5}">
                      <a16:colId xmlns:a16="http://schemas.microsoft.com/office/drawing/2014/main" val="20000"/>
                    </a:ext>
                  </a:extLst>
                </a:gridCol>
                <a:gridCol w="1633308">
                  <a:extLst>
                    <a:ext uri="{9D8B030D-6E8A-4147-A177-3AD203B41FA5}">
                      <a16:colId xmlns:a16="http://schemas.microsoft.com/office/drawing/2014/main" val="20001"/>
                    </a:ext>
                  </a:extLst>
                </a:gridCol>
                <a:gridCol w="1239564">
                  <a:extLst>
                    <a:ext uri="{9D8B030D-6E8A-4147-A177-3AD203B41FA5}">
                      <a16:colId xmlns:a16="http://schemas.microsoft.com/office/drawing/2014/main" val="20002"/>
                    </a:ext>
                  </a:extLst>
                </a:gridCol>
                <a:gridCol w="1895803">
                  <a:extLst>
                    <a:ext uri="{9D8B030D-6E8A-4147-A177-3AD203B41FA5}">
                      <a16:colId xmlns:a16="http://schemas.microsoft.com/office/drawing/2014/main" val="20003"/>
                    </a:ext>
                  </a:extLst>
                </a:gridCol>
                <a:gridCol w="1152065">
                  <a:extLst>
                    <a:ext uri="{9D8B030D-6E8A-4147-A177-3AD203B41FA5}">
                      <a16:colId xmlns:a16="http://schemas.microsoft.com/office/drawing/2014/main" val="20004"/>
                    </a:ext>
                  </a:extLst>
                </a:gridCol>
                <a:gridCol w="1691640">
                  <a:extLst>
                    <a:ext uri="{9D8B030D-6E8A-4147-A177-3AD203B41FA5}">
                      <a16:colId xmlns:a16="http://schemas.microsoft.com/office/drawing/2014/main" val="20005"/>
                    </a:ext>
                  </a:extLst>
                </a:gridCol>
              </a:tblGrid>
              <a:tr h="390308">
                <a:tc gridSpan="3">
                  <a:txBody>
                    <a:bodyPr/>
                    <a:lstStyle/>
                    <a:p>
                      <a:pPr algn="ctr"/>
                      <a:r>
                        <a:rPr lang="en-US" sz="1300" b="1" dirty="0"/>
                        <a:t>                  AGGLOMERATIVE PROCESS</a:t>
                      </a:r>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c gridSpan="3">
                  <a:txBody>
                    <a:bodyPr/>
                    <a:lstStyle/>
                    <a:p>
                      <a:pPr algn="ctr"/>
                      <a:r>
                        <a:rPr lang="en-US" sz="1300" b="1" dirty="0"/>
                        <a:t>CLUSTER SOLUTION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826371">
                <a:tc>
                  <a:txBody>
                    <a:bodyPr/>
                    <a:lstStyle/>
                    <a:p>
                      <a:pPr algn="ctr"/>
                      <a:endParaRPr lang="en-US" sz="1300" b="1" dirty="0"/>
                    </a:p>
                    <a:p>
                      <a:pPr algn="ctr"/>
                      <a:endParaRPr lang="en-US" sz="1300" b="1" dirty="0"/>
                    </a:p>
                    <a:p>
                      <a:pPr algn="ctr"/>
                      <a:r>
                        <a:rPr lang="en-US" sz="1300" b="1" dirty="0"/>
                        <a:t>Step</a:t>
                      </a:r>
                    </a:p>
                  </a:txBody>
                  <a:tcPr>
                    <a:lnB w="12700" cap="flat" cmpd="sng" algn="ctr">
                      <a:solidFill>
                        <a:schemeClr val="tx1"/>
                      </a:solidFill>
                      <a:prstDash val="solid"/>
                      <a:round/>
                      <a:headEnd type="none" w="med" len="med"/>
                      <a:tailEnd type="none" w="med" len="med"/>
                    </a:lnB>
                  </a:tcPr>
                </a:tc>
                <a:tc>
                  <a:txBody>
                    <a:bodyPr/>
                    <a:lstStyle/>
                    <a:p>
                      <a:pPr algn="ctr"/>
                      <a:r>
                        <a:rPr lang="en-US" sz="1300" b="1" dirty="0"/>
                        <a:t>Minimum Distance </a:t>
                      </a:r>
                      <a:r>
                        <a:rPr lang="en-US" sz="1300" b="1" dirty="0" err="1"/>
                        <a:t>Unclustered</a:t>
                      </a:r>
                      <a:r>
                        <a:rPr lang="en-US" sz="1300" b="1" dirty="0"/>
                        <a:t> </a:t>
                      </a:r>
                      <a:r>
                        <a:rPr lang="en-US" sz="1300" b="1" dirty="0" err="1"/>
                        <a:t>Observations</a:t>
                      </a:r>
                      <a:r>
                        <a:rPr lang="en-US" sz="1300" b="1" baseline="30000" dirty="0" err="1"/>
                        <a:t>a</a:t>
                      </a:r>
                      <a:endParaRPr lang="en-US" sz="1300" b="1" baseline="30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b="1" dirty="0"/>
                    </a:p>
                    <a:p>
                      <a:pPr algn="ctr"/>
                      <a:endParaRPr lang="en-US" sz="1300" b="1" dirty="0"/>
                    </a:p>
                    <a:p>
                      <a:pPr algn="ctr"/>
                      <a:r>
                        <a:rPr lang="en-US" sz="1300" b="1" dirty="0"/>
                        <a:t>Observation</a:t>
                      </a:r>
                      <a:r>
                        <a:rPr lang="en-US" sz="1300" b="1" baseline="0" dirty="0"/>
                        <a:t> Pair</a:t>
                      </a:r>
                      <a:endParaRPr lang="en-US" sz="13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b="1" dirty="0"/>
                    </a:p>
                    <a:p>
                      <a:pPr algn="ctr"/>
                      <a:endParaRPr lang="en-US" sz="1300" b="1" dirty="0"/>
                    </a:p>
                    <a:p>
                      <a:pPr algn="ctr"/>
                      <a:r>
                        <a:rPr lang="en-US" sz="1300" b="1" dirty="0"/>
                        <a:t>Cluster Membership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b="1" dirty="0"/>
                    </a:p>
                    <a:p>
                      <a:pPr algn="ctr"/>
                      <a:endParaRPr lang="en-US" sz="1300" b="1" dirty="0"/>
                    </a:p>
                    <a:p>
                      <a:pPr algn="ctr"/>
                      <a:r>
                        <a:rPr lang="en-US" sz="1300" b="1" dirty="0"/>
                        <a:t>Number of Clusters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dirty="0"/>
                        <a:t>Overall Similarity Measure (Average Within-Cluster Distance)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0708">
                <a:tc>
                  <a:txBody>
                    <a:bodyPr/>
                    <a:lstStyle/>
                    <a:p>
                      <a:pPr algn="ctr"/>
                      <a:endParaRPr lang="en-US" sz="13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dirty="0"/>
                        <a:t>Initial Solution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dirty="0"/>
                        <a:t>(A)(B)(C)(D)(E)(F)(G)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dirty="0"/>
                        <a:t>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dirty="0"/>
                        <a:t>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0708">
                <a:tc>
                  <a:txBody>
                    <a:bodyPr/>
                    <a:lstStyle/>
                    <a:p>
                      <a:pPr algn="ctr"/>
                      <a:r>
                        <a:rPr lang="en-US" sz="1300" dirty="0"/>
                        <a:t>1</a:t>
                      </a:r>
                    </a:p>
                  </a:txBody>
                  <a:tcPr>
                    <a:lnT w="12700" cap="flat" cmpd="sng" algn="ctr">
                      <a:solidFill>
                        <a:schemeClr val="tx1"/>
                      </a:solidFill>
                      <a:prstDash val="solid"/>
                      <a:round/>
                      <a:headEnd type="none" w="med" len="med"/>
                      <a:tailEnd type="none" w="med" len="med"/>
                    </a:lnT>
                  </a:tcPr>
                </a:tc>
                <a:tc>
                  <a:txBody>
                    <a:bodyPr/>
                    <a:lstStyle/>
                    <a:p>
                      <a:pPr algn="ctr"/>
                      <a:r>
                        <a:rPr lang="en-US" sz="1300" dirty="0"/>
                        <a:t>1.414</a:t>
                      </a:r>
                    </a:p>
                  </a:txBody>
                  <a:tcPr>
                    <a:lnT w="12700" cap="flat" cmpd="sng" algn="ctr">
                      <a:solidFill>
                        <a:schemeClr val="tx1"/>
                      </a:solidFill>
                      <a:prstDash val="solid"/>
                      <a:round/>
                      <a:headEnd type="none" w="med" len="med"/>
                      <a:tailEnd type="none" w="med" len="med"/>
                    </a:lnT>
                  </a:tcPr>
                </a:tc>
                <a:tc>
                  <a:txBody>
                    <a:bodyPr/>
                    <a:lstStyle/>
                    <a:p>
                      <a:pPr algn="ctr"/>
                      <a:r>
                        <a:rPr lang="en-US" sz="1300" dirty="0"/>
                        <a:t>E-F</a:t>
                      </a:r>
                    </a:p>
                  </a:txBody>
                  <a:tcPr>
                    <a:lnT w="12700" cap="flat" cmpd="sng" algn="ctr">
                      <a:solidFill>
                        <a:schemeClr val="tx1"/>
                      </a:solidFill>
                      <a:prstDash val="solid"/>
                      <a:round/>
                      <a:headEnd type="none" w="med" len="med"/>
                      <a:tailEnd type="none" w="med" len="med"/>
                    </a:lnT>
                  </a:tcPr>
                </a:tc>
                <a:tc>
                  <a:txBody>
                    <a:bodyPr/>
                    <a:lstStyle/>
                    <a:p>
                      <a:pPr algn="ctr"/>
                      <a:r>
                        <a:rPr lang="en-US" sz="1300" dirty="0"/>
                        <a:t>(A)(B)(C)(D)(E-F)(G)</a:t>
                      </a:r>
                    </a:p>
                  </a:txBody>
                  <a:tcPr>
                    <a:lnT w="12700" cap="flat" cmpd="sng" algn="ctr">
                      <a:solidFill>
                        <a:schemeClr val="tx1"/>
                      </a:solidFill>
                      <a:prstDash val="solid"/>
                      <a:round/>
                      <a:headEnd type="none" w="med" len="med"/>
                      <a:tailEnd type="none" w="med" len="med"/>
                    </a:lnT>
                  </a:tcPr>
                </a:tc>
                <a:tc>
                  <a:txBody>
                    <a:bodyPr/>
                    <a:lstStyle/>
                    <a:p>
                      <a:pPr algn="ctr"/>
                      <a:r>
                        <a:rPr lang="en-US" sz="1300" dirty="0"/>
                        <a:t>6</a:t>
                      </a:r>
                    </a:p>
                  </a:txBody>
                  <a:tcPr>
                    <a:lnT w="12700" cap="flat" cmpd="sng" algn="ctr">
                      <a:solidFill>
                        <a:schemeClr val="tx1"/>
                      </a:solidFill>
                      <a:prstDash val="solid"/>
                      <a:round/>
                      <a:headEnd type="none" w="med" len="med"/>
                      <a:tailEnd type="none" w="med" len="med"/>
                    </a:lnT>
                  </a:tcPr>
                </a:tc>
                <a:tc>
                  <a:txBody>
                    <a:bodyPr/>
                    <a:lstStyle/>
                    <a:p>
                      <a:pPr algn="ctr"/>
                      <a:r>
                        <a:rPr lang="en-US" sz="1300" dirty="0"/>
                        <a:t>1.414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276991">
                <a:tc>
                  <a:txBody>
                    <a:bodyPr/>
                    <a:lstStyle/>
                    <a:p>
                      <a:pPr algn="ctr"/>
                      <a:r>
                        <a:rPr lang="en-US" sz="1300" dirty="0"/>
                        <a:t>2</a:t>
                      </a:r>
                    </a:p>
                  </a:txBody>
                  <a:tcPr/>
                </a:tc>
                <a:tc>
                  <a:txBody>
                    <a:bodyPr/>
                    <a:lstStyle/>
                    <a:p>
                      <a:pPr algn="ctr"/>
                      <a:r>
                        <a:rPr lang="en-US" sz="1300" dirty="0"/>
                        <a:t>2.000</a:t>
                      </a:r>
                    </a:p>
                  </a:txBody>
                  <a:tcPr/>
                </a:tc>
                <a:tc>
                  <a:txBody>
                    <a:bodyPr/>
                    <a:lstStyle/>
                    <a:p>
                      <a:pPr algn="ctr"/>
                      <a:r>
                        <a:rPr lang="en-US" sz="1300" dirty="0"/>
                        <a:t>E-G</a:t>
                      </a:r>
                    </a:p>
                  </a:txBody>
                  <a:tcPr/>
                </a:tc>
                <a:tc>
                  <a:txBody>
                    <a:bodyPr/>
                    <a:lstStyle/>
                    <a:p>
                      <a:pPr algn="ctr"/>
                      <a:r>
                        <a:rPr lang="en-US" sz="1300" dirty="0"/>
                        <a:t>(A)(B)(C)(D)(E-F-G)</a:t>
                      </a:r>
                    </a:p>
                  </a:txBody>
                  <a:tcPr/>
                </a:tc>
                <a:tc>
                  <a:txBody>
                    <a:bodyPr/>
                    <a:lstStyle/>
                    <a:p>
                      <a:pPr algn="ctr"/>
                      <a:r>
                        <a:rPr lang="en-US" sz="1300" dirty="0"/>
                        <a:t>5</a:t>
                      </a:r>
                    </a:p>
                  </a:txBody>
                  <a:tcPr/>
                </a:tc>
                <a:tc>
                  <a:txBody>
                    <a:bodyPr/>
                    <a:lstStyle/>
                    <a:p>
                      <a:pPr algn="ctr"/>
                      <a:r>
                        <a:rPr lang="en-US" sz="1300" dirty="0"/>
                        <a:t>2.192</a:t>
                      </a:r>
                    </a:p>
                  </a:txBody>
                  <a:tcPr/>
                </a:tc>
                <a:extLst>
                  <a:ext uri="{0D108BD9-81ED-4DB2-BD59-A6C34878D82A}">
                    <a16:rowId xmlns:a16="http://schemas.microsoft.com/office/drawing/2014/main" val="10004"/>
                  </a:ext>
                </a:extLst>
              </a:tr>
              <a:tr h="276991">
                <a:tc>
                  <a:txBody>
                    <a:bodyPr/>
                    <a:lstStyle/>
                    <a:p>
                      <a:pPr algn="ctr"/>
                      <a:r>
                        <a:rPr lang="en-US" sz="1300" dirty="0"/>
                        <a:t>3</a:t>
                      </a:r>
                    </a:p>
                  </a:txBody>
                  <a:tcPr/>
                </a:tc>
                <a:tc>
                  <a:txBody>
                    <a:bodyPr/>
                    <a:lstStyle/>
                    <a:p>
                      <a:pPr algn="ctr"/>
                      <a:r>
                        <a:rPr lang="en-US" sz="1300" dirty="0"/>
                        <a:t>2.000</a:t>
                      </a:r>
                    </a:p>
                  </a:txBody>
                  <a:tcPr/>
                </a:tc>
                <a:tc>
                  <a:txBody>
                    <a:bodyPr/>
                    <a:lstStyle/>
                    <a:p>
                      <a:pPr algn="ctr"/>
                      <a:r>
                        <a:rPr lang="en-US" sz="1300" dirty="0"/>
                        <a:t>C-D</a:t>
                      </a:r>
                    </a:p>
                  </a:txBody>
                  <a:tcPr/>
                </a:tc>
                <a:tc>
                  <a:txBody>
                    <a:bodyPr/>
                    <a:lstStyle/>
                    <a:p>
                      <a:pPr algn="ctr"/>
                      <a:r>
                        <a:rPr lang="en-US" sz="1300" dirty="0"/>
                        <a:t>(A)(B)(C-D)(E-F-G)</a:t>
                      </a:r>
                    </a:p>
                  </a:txBody>
                  <a:tcPr/>
                </a:tc>
                <a:tc>
                  <a:txBody>
                    <a:bodyPr/>
                    <a:lstStyle/>
                    <a:p>
                      <a:pPr algn="ctr"/>
                      <a:r>
                        <a:rPr lang="en-US" sz="1300" dirty="0"/>
                        <a:t>4</a:t>
                      </a:r>
                    </a:p>
                  </a:txBody>
                  <a:tcPr/>
                </a:tc>
                <a:tc>
                  <a:txBody>
                    <a:bodyPr/>
                    <a:lstStyle/>
                    <a:p>
                      <a:pPr algn="ctr"/>
                      <a:r>
                        <a:rPr lang="en-US" sz="1300" dirty="0"/>
                        <a:t>2.144</a:t>
                      </a:r>
                    </a:p>
                  </a:txBody>
                  <a:tcPr/>
                </a:tc>
                <a:extLst>
                  <a:ext uri="{0D108BD9-81ED-4DB2-BD59-A6C34878D82A}">
                    <a16:rowId xmlns:a16="http://schemas.microsoft.com/office/drawing/2014/main" val="10005"/>
                  </a:ext>
                </a:extLst>
              </a:tr>
              <a:tr h="270708">
                <a:tc>
                  <a:txBody>
                    <a:bodyPr/>
                    <a:lstStyle/>
                    <a:p>
                      <a:pPr algn="ctr"/>
                      <a:r>
                        <a:rPr lang="en-US" sz="1300" dirty="0"/>
                        <a:t>4</a:t>
                      </a:r>
                    </a:p>
                  </a:txBody>
                  <a:tcPr/>
                </a:tc>
                <a:tc>
                  <a:txBody>
                    <a:bodyPr/>
                    <a:lstStyle/>
                    <a:p>
                      <a:pPr algn="ctr"/>
                      <a:r>
                        <a:rPr lang="en-US" sz="1300" dirty="0"/>
                        <a:t>2.000</a:t>
                      </a:r>
                    </a:p>
                  </a:txBody>
                  <a:tcPr/>
                </a:tc>
                <a:tc>
                  <a:txBody>
                    <a:bodyPr/>
                    <a:lstStyle/>
                    <a:p>
                      <a:pPr algn="ctr"/>
                      <a:r>
                        <a:rPr lang="en-US" sz="1300" dirty="0"/>
                        <a:t>B-C</a:t>
                      </a:r>
                    </a:p>
                  </a:txBody>
                  <a:tcPr/>
                </a:tc>
                <a:tc>
                  <a:txBody>
                    <a:bodyPr/>
                    <a:lstStyle/>
                    <a:p>
                      <a:pPr algn="ctr"/>
                      <a:r>
                        <a:rPr lang="en-US" sz="1300" dirty="0"/>
                        <a:t>(A)(B-C-D)(E-F-G)</a:t>
                      </a:r>
                    </a:p>
                  </a:txBody>
                  <a:tcPr/>
                </a:tc>
                <a:tc>
                  <a:txBody>
                    <a:bodyPr/>
                    <a:lstStyle/>
                    <a:p>
                      <a:pPr algn="ctr"/>
                      <a:r>
                        <a:rPr lang="en-US" sz="1300" dirty="0"/>
                        <a:t>3</a:t>
                      </a:r>
                    </a:p>
                  </a:txBody>
                  <a:tcPr/>
                </a:tc>
                <a:tc>
                  <a:txBody>
                    <a:bodyPr/>
                    <a:lstStyle/>
                    <a:p>
                      <a:pPr algn="ctr"/>
                      <a:r>
                        <a:rPr lang="en-US" sz="1300" dirty="0"/>
                        <a:t>2.234</a:t>
                      </a:r>
                    </a:p>
                  </a:txBody>
                  <a:tcPr/>
                </a:tc>
                <a:extLst>
                  <a:ext uri="{0D108BD9-81ED-4DB2-BD59-A6C34878D82A}">
                    <a16:rowId xmlns:a16="http://schemas.microsoft.com/office/drawing/2014/main" val="10006"/>
                  </a:ext>
                </a:extLst>
              </a:tr>
              <a:tr h="270708">
                <a:tc>
                  <a:txBody>
                    <a:bodyPr/>
                    <a:lstStyle/>
                    <a:p>
                      <a:pPr algn="ctr"/>
                      <a:r>
                        <a:rPr lang="en-US" sz="1300" dirty="0"/>
                        <a:t>5</a:t>
                      </a:r>
                    </a:p>
                  </a:txBody>
                  <a:tcPr/>
                </a:tc>
                <a:tc>
                  <a:txBody>
                    <a:bodyPr/>
                    <a:lstStyle/>
                    <a:p>
                      <a:pPr algn="ctr"/>
                      <a:r>
                        <a:rPr lang="en-US" sz="1300" dirty="0"/>
                        <a:t>2.236</a:t>
                      </a:r>
                    </a:p>
                  </a:txBody>
                  <a:tcPr/>
                </a:tc>
                <a:tc>
                  <a:txBody>
                    <a:bodyPr/>
                    <a:lstStyle/>
                    <a:p>
                      <a:pPr algn="ctr"/>
                      <a:r>
                        <a:rPr lang="en-US" sz="1300" dirty="0"/>
                        <a:t>B-E</a:t>
                      </a:r>
                    </a:p>
                  </a:txBody>
                  <a:tcPr/>
                </a:tc>
                <a:tc>
                  <a:txBody>
                    <a:bodyPr/>
                    <a:lstStyle/>
                    <a:p>
                      <a:pPr algn="ctr"/>
                      <a:r>
                        <a:rPr lang="en-US" sz="1300" dirty="0"/>
                        <a:t>(A)(B-C-D-E-F-G)</a:t>
                      </a:r>
                    </a:p>
                  </a:txBody>
                  <a:tcPr/>
                </a:tc>
                <a:tc>
                  <a:txBody>
                    <a:bodyPr/>
                    <a:lstStyle/>
                    <a:p>
                      <a:pPr algn="ctr"/>
                      <a:r>
                        <a:rPr lang="en-US" sz="1300" dirty="0"/>
                        <a:t>2</a:t>
                      </a:r>
                    </a:p>
                  </a:txBody>
                  <a:tcPr/>
                </a:tc>
                <a:tc>
                  <a:txBody>
                    <a:bodyPr/>
                    <a:lstStyle/>
                    <a:p>
                      <a:pPr algn="ctr"/>
                      <a:r>
                        <a:rPr lang="en-US" sz="1300" dirty="0"/>
                        <a:t>2.896</a:t>
                      </a:r>
                    </a:p>
                  </a:txBody>
                  <a:tcPr/>
                </a:tc>
                <a:extLst>
                  <a:ext uri="{0D108BD9-81ED-4DB2-BD59-A6C34878D82A}">
                    <a16:rowId xmlns:a16="http://schemas.microsoft.com/office/drawing/2014/main" val="10007"/>
                  </a:ext>
                </a:extLst>
              </a:tr>
              <a:tr h="270708">
                <a:tc>
                  <a:txBody>
                    <a:bodyPr/>
                    <a:lstStyle/>
                    <a:p>
                      <a:pPr algn="ctr"/>
                      <a:r>
                        <a:rPr lang="en-US" sz="1300" dirty="0"/>
                        <a:t>6</a:t>
                      </a:r>
                    </a:p>
                  </a:txBody>
                  <a:tcPr>
                    <a:lnB w="12700" cap="flat" cmpd="sng" algn="ctr">
                      <a:solidFill>
                        <a:schemeClr val="tx1"/>
                      </a:solidFill>
                      <a:prstDash val="solid"/>
                      <a:round/>
                      <a:headEnd type="none" w="med" len="med"/>
                      <a:tailEnd type="none" w="med" len="med"/>
                    </a:lnB>
                  </a:tcPr>
                </a:tc>
                <a:tc>
                  <a:txBody>
                    <a:bodyPr/>
                    <a:lstStyle/>
                    <a:p>
                      <a:pPr algn="ctr"/>
                      <a:r>
                        <a:rPr lang="en-US" sz="1300" dirty="0"/>
                        <a:t>3.162</a:t>
                      </a:r>
                    </a:p>
                  </a:txBody>
                  <a:tcPr>
                    <a:lnB w="12700" cap="flat" cmpd="sng" algn="ctr">
                      <a:solidFill>
                        <a:schemeClr val="tx1"/>
                      </a:solidFill>
                      <a:prstDash val="solid"/>
                      <a:round/>
                      <a:headEnd type="none" w="med" len="med"/>
                      <a:tailEnd type="none" w="med" len="med"/>
                    </a:lnB>
                  </a:tcPr>
                </a:tc>
                <a:tc>
                  <a:txBody>
                    <a:bodyPr/>
                    <a:lstStyle/>
                    <a:p>
                      <a:pPr algn="ctr"/>
                      <a:r>
                        <a:rPr lang="en-US" sz="1300" dirty="0"/>
                        <a:t>A-B</a:t>
                      </a:r>
                    </a:p>
                  </a:txBody>
                  <a:tcPr>
                    <a:lnB w="12700" cap="flat" cmpd="sng" algn="ctr">
                      <a:solidFill>
                        <a:schemeClr val="tx1"/>
                      </a:solidFill>
                      <a:prstDash val="solid"/>
                      <a:round/>
                      <a:headEnd type="none" w="med" len="med"/>
                      <a:tailEnd type="none" w="med" len="med"/>
                    </a:lnB>
                  </a:tcPr>
                </a:tc>
                <a:tc>
                  <a:txBody>
                    <a:bodyPr/>
                    <a:lstStyle/>
                    <a:p>
                      <a:pPr algn="ctr"/>
                      <a:r>
                        <a:rPr lang="en-US" sz="1300" dirty="0"/>
                        <a:t>(A-B-C-D-E-F-G)</a:t>
                      </a:r>
                    </a:p>
                  </a:txBody>
                  <a:tcPr>
                    <a:lnB w="12700" cap="flat" cmpd="sng" algn="ctr">
                      <a:solidFill>
                        <a:schemeClr val="tx1"/>
                      </a:solidFill>
                      <a:prstDash val="solid"/>
                      <a:round/>
                      <a:headEnd type="none" w="med" len="med"/>
                      <a:tailEnd type="none" w="med" len="med"/>
                    </a:lnB>
                  </a:tcPr>
                </a:tc>
                <a:tc>
                  <a:txBody>
                    <a:bodyPr/>
                    <a:lstStyle/>
                    <a:p>
                      <a:pPr algn="ctr"/>
                      <a:r>
                        <a:rPr lang="en-US" sz="1300" dirty="0"/>
                        <a:t>1</a:t>
                      </a:r>
                    </a:p>
                  </a:txBody>
                  <a:tcPr>
                    <a:lnB w="12700" cap="flat" cmpd="sng" algn="ctr">
                      <a:solidFill>
                        <a:schemeClr val="tx1"/>
                      </a:solidFill>
                      <a:prstDash val="solid"/>
                      <a:round/>
                      <a:headEnd type="none" w="med" len="med"/>
                      <a:tailEnd type="none" w="med" len="med"/>
                    </a:lnB>
                  </a:tcPr>
                </a:tc>
                <a:tc>
                  <a:txBody>
                    <a:bodyPr/>
                    <a:lstStyle/>
                    <a:p>
                      <a:pPr algn="ctr"/>
                      <a:r>
                        <a:rPr lang="en-US" sz="1300" dirty="0"/>
                        <a:t>3.420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910857" y="5518053"/>
            <a:ext cx="10446487" cy="923330"/>
          </a:xfrm>
          <a:prstGeom prst="rect">
            <a:avLst/>
          </a:prstGeom>
          <a:noFill/>
        </p:spPr>
        <p:txBody>
          <a:bodyPr wrap="square" rtlCol="0">
            <a:spAutoFit/>
          </a:bodyPr>
          <a:lstStyle/>
          <a:p>
            <a:pPr algn="just"/>
            <a:r>
              <a:rPr lang="en-US" dirty="0"/>
              <a:t>In steps 1,2,3 and 4, the OSM does not change substantially, which indicates that we are forming other clusters with essentially the same heterogeneity of the existing clusters. </a:t>
            </a:r>
          </a:p>
        </p:txBody>
      </p:sp>
      <p:sp>
        <p:nvSpPr>
          <p:cNvPr id="11" name="TextBox 10"/>
          <p:cNvSpPr txBox="1"/>
          <p:nvPr/>
        </p:nvSpPr>
        <p:spPr>
          <a:xfrm>
            <a:off x="910857" y="6122965"/>
            <a:ext cx="10446487" cy="646331"/>
          </a:xfrm>
          <a:prstGeom prst="rect">
            <a:avLst/>
          </a:prstGeom>
          <a:noFill/>
        </p:spPr>
        <p:txBody>
          <a:bodyPr wrap="square" rtlCol="0">
            <a:spAutoFit/>
          </a:bodyPr>
          <a:lstStyle/>
          <a:p>
            <a:pPr algn="just"/>
            <a:r>
              <a:rPr lang="en-US" dirty="0"/>
              <a:t>When we get to step 5, we see a large increase. This indicates that joining clusters (B-C-D) and (E-F-G) resulted a single cluster that was markedly less homogenous.</a:t>
            </a:r>
          </a:p>
        </p:txBody>
      </p:sp>
    </p:spTree>
    <p:extLst>
      <p:ext uri="{BB962C8B-B14F-4D97-AF65-F5344CB8AC3E}">
        <p14:creationId xmlns:p14="http://schemas.microsoft.com/office/powerpoint/2010/main" val="324411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Graphical Portrayals</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4056310" y="1825625"/>
            <a:ext cx="4079379" cy="4351338"/>
          </a:xfrm>
          <a:prstGeom prst="rect">
            <a:avLst/>
          </a:prstGeom>
          <a:noFill/>
          <a:ln w="9525">
            <a:noFill/>
            <a:miter lim="800000"/>
            <a:headEnd/>
            <a:tailEnd/>
          </a:ln>
          <a:effectLst/>
        </p:spPr>
      </p:pic>
    </p:spTree>
    <p:extLst>
      <p:ext uri="{BB962C8B-B14F-4D97-AF65-F5344CB8AC3E}">
        <p14:creationId xmlns:p14="http://schemas.microsoft.com/office/powerpoint/2010/main" val="149228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Outliers: Removed or Retained?</a:t>
            </a:r>
            <a:endParaRPr lang="en-US" dirty="0"/>
          </a:p>
        </p:txBody>
      </p:sp>
      <p:sp>
        <p:nvSpPr>
          <p:cNvPr id="3" name="Content Placeholder 2"/>
          <p:cNvSpPr>
            <a:spLocks noGrp="1"/>
          </p:cNvSpPr>
          <p:nvPr>
            <p:ph idx="1"/>
          </p:nvPr>
        </p:nvSpPr>
        <p:spPr/>
        <p:txBody>
          <a:bodyPr/>
          <a:lstStyle/>
          <a:p>
            <a:r>
              <a:rPr lang="en-US"/>
              <a:t> Outliers can severely distort the representativeness of the results if they appear as structure (clusters) inconsistent with the objectives.</a:t>
            </a:r>
          </a:p>
          <a:p>
            <a:endParaRPr lang="en-US"/>
          </a:p>
          <a:p>
            <a:pPr lvl="1"/>
            <a:r>
              <a:rPr lang="en-US"/>
              <a:t>They should be removed if the outliers represents:</a:t>
            </a:r>
          </a:p>
          <a:p>
            <a:pPr lvl="2"/>
            <a:r>
              <a:rPr lang="en-US"/>
              <a:t>Abberant observations not representative of the population</a:t>
            </a:r>
          </a:p>
          <a:p>
            <a:pPr lvl="2"/>
            <a:r>
              <a:rPr lang="en-US"/>
              <a:t>Observations of small or insignificant segments within the population and of no interest to the research objectives</a:t>
            </a:r>
          </a:p>
          <a:p>
            <a:pPr lvl="2"/>
            <a:endParaRPr lang="en-US"/>
          </a:p>
          <a:p>
            <a:pPr lvl="1"/>
            <a:r>
              <a:rPr lang="en-US"/>
              <a:t> They should be retained if a undersampling/poor representation of relevant groups in the population; the sample should be augmented to ensure representation of these group.</a:t>
            </a:r>
            <a:endParaRPr lang="en-US" dirty="0"/>
          </a:p>
        </p:txBody>
      </p:sp>
    </p:spTree>
    <p:extLst>
      <p:ext uri="{BB962C8B-B14F-4D97-AF65-F5344CB8AC3E}">
        <p14:creationId xmlns:p14="http://schemas.microsoft.com/office/powerpoint/2010/main" val="547915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Cluster Analysis</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71360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Cluster Analysis</a:t>
            </a:r>
            <a:endParaRPr lang="en-US" dirty="0"/>
          </a:p>
        </p:txBody>
      </p:sp>
      <p:sp>
        <p:nvSpPr>
          <p:cNvPr id="3" name="Content Placeholder 2"/>
          <p:cNvSpPr>
            <a:spLocks noGrp="1"/>
          </p:cNvSpPr>
          <p:nvPr>
            <p:ph idx="1"/>
          </p:nvPr>
        </p:nvSpPr>
        <p:spPr/>
        <p:txBody>
          <a:bodyPr/>
          <a:lstStyle/>
          <a:p>
            <a:r>
              <a:rPr lang="en-US"/>
              <a:t> The stepwise procedure attempts to identify relatively homogeneous groups of cases based on selected characteristics using an algorithm either agglomerative or divisive, resulting to a construction of a hierarchy or treelike structure (dendogram) depicting the formation of clusters. This is one of the most straightforward method.</a:t>
            </a:r>
          </a:p>
          <a:p>
            <a:r>
              <a:rPr lang="en-US"/>
              <a:t>HCA are preferred when:</a:t>
            </a:r>
          </a:p>
          <a:p>
            <a:pPr lvl="1"/>
            <a:r>
              <a:rPr lang="en-US"/>
              <a:t>The sample size is moderate (under 300 – 400, not exceeding 1000). </a:t>
            </a:r>
            <a:endParaRPr lang="en-US" dirty="0"/>
          </a:p>
        </p:txBody>
      </p:sp>
    </p:spTree>
    <p:extLst>
      <p:ext uri="{BB962C8B-B14F-4D97-AF65-F5344CB8AC3E}">
        <p14:creationId xmlns:p14="http://schemas.microsoft.com/office/powerpoint/2010/main" val="232598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Basic Types of  HCA</a:t>
            </a:r>
            <a:endParaRPr lang="en-US" dirty="0"/>
          </a:p>
        </p:txBody>
      </p:sp>
      <p:sp>
        <p:nvSpPr>
          <p:cNvPr id="3" name="Content Placeholder 2"/>
          <p:cNvSpPr>
            <a:spLocks noGrp="1"/>
          </p:cNvSpPr>
          <p:nvPr>
            <p:ph idx="1"/>
          </p:nvPr>
        </p:nvSpPr>
        <p:spPr/>
        <p:txBody>
          <a:bodyPr/>
          <a:lstStyle/>
          <a:p>
            <a:r>
              <a:rPr lang="en-US" dirty="0"/>
              <a:t> Agglomerative Algorithm</a:t>
            </a:r>
          </a:p>
          <a:p>
            <a:r>
              <a:rPr lang="en-US" dirty="0"/>
              <a:t>Divisive Algorithm</a:t>
            </a:r>
          </a:p>
          <a:p>
            <a:r>
              <a:rPr lang="en-US" dirty="0"/>
              <a:t>Algorithm- defines how similarity is defined between multiple member clusters in the clustering process.</a:t>
            </a:r>
          </a:p>
        </p:txBody>
      </p:sp>
    </p:spTree>
    <p:extLst>
      <p:ext uri="{BB962C8B-B14F-4D97-AF65-F5344CB8AC3E}">
        <p14:creationId xmlns:p14="http://schemas.microsoft.com/office/powerpoint/2010/main" val="3191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Cluster analysis?</a:t>
            </a:r>
            <a:endParaRPr lang="en-US" dirty="0"/>
          </a:p>
        </p:txBody>
      </p:sp>
      <p:sp>
        <p:nvSpPr>
          <p:cNvPr id="3" name="Content Placeholder 2"/>
          <p:cNvSpPr>
            <a:spLocks noGrp="1"/>
          </p:cNvSpPr>
          <p:nvPr>
            <p:ph idx="1"/>
          </p:nvPr>
        </p:nvSpPr>
        <p:spPr/>
        <p:txBody>
          <a:bodyPr/>
          <a:lstStyle/>
          <a:p>
            <a:r>
              <a:rPr lang="en-US" dirty="0"/>
              <a:t>Cluster analysis is a group of multivariate techniques whose primary purpose is to group objects (e.g., respondents, products, or other entities) based on the characteristics they possess.</a:t>
            </a:r>
          </a:p>
          <a:p>
            <a:r>
              <a:rPr lang="en-US" dirty="0"/>
              <a:t>It is a means of grouping records based upon attributes that make them similar. If plotted geometrically, the objects within the clusters will be close together, while the distance between clusters will be farther apart. </a:t>
            </a:r>
          </a:p>
        </p:txBody>
      </p:sp>
    </p:spTree>
    <p:extLst>
      <p:ext uri="{BB962C8B-B14F-4D97-AF65-F5344CB8AC3E}">
        <p14:creationId xmlns:p14="http://schemas.microsoft.com/office/powerpoint/2010/main" val="289108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Agglomerative Algorithm</a:t>
            </a:r>
            <a:endParaRPr lang="en-US" dirty="0"/>
          </a:p>
        </p:txBody>
      </p:sp>
      <p:sp>
        <p:nvSpPr>
          <p:cNvPr id="3" name="Content Placeholder 2"/>
          <p:cNvSpPr>
            <a:spLocks noGrp="1"/>
          </p:cNvSpPr>
          <p:nvPr>
            <p:ph idx="1"/>
          </p:nvPr>
        </p:nvSpPr>
        <p:spPr/>
        <p:txBody>
          <a:bodyPr/>
          <a:lstStyle/>
          <a:p>
            <a:r>
              <a:rPr lang="en-US"/>
              <a:t> Hierarchical procedure that begins with each object or observation in a separate cluster. In each subsequent step, the two clusters that are most similar are combined to build a new aggregate cluster. The process is repeated until all objects a finally combined into a single clusters. From n clusters to 1.</a:t>
            </a:r>
          </a:p>
          <a:p>
            <a:endParaRPr lang="en-US"/>
          </a:p>
          <a:p>
            <a:r>
              <a:rPr lang="en-US"/>
              <a:t>Similarity decreases during successive steps.  Clusters can’t be split. </a:t>
            </a:r>
          </a:p>
          <a:p>
            <a:endParaRPr lang="en-US" dirty="0"/>
          </a:p>
        </p:txBody>
      </p:sp>
    </p:spTree>
    <p:extLst>
      <p:ext uri="{BB962C8B-B14F-4D97-AF65-F5344CB8AC3E}">
        <p14:creationId xmlns:p14="http://schemas.microsoft.com/office/powerpoint/2010/main" val="360798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Divisive Algorithm</a:t>
            </a:r>
            <a:endParaRPr lang="en-US" dirty="0"/>
          </a:p>
        </p:txBody>
      </p:sp>
      <p:sp>
        <p:nvSpPr>
          <p:cNvPr id="3" name="Content Placeholder 2"/>
          <p:cNvSpPr>
            <a:spLocks noGrp="1"/>
          </p:cNvSpPr>
          <p:nvPr>
            <p:ph idx="1"/>
          </p:nvPr>
        </p:nvSpPr>
        <p:spPr/>
        <p:txBody>
          <a:bodyPr/>
          <a:lstStyle/>
          <a:p>
            <a:r>
              <a:rPr lang="en-US"/>
              <a:t>Begins with all objects in single cluster, which is then divided at each step into two additional clusters that contain the most dissimilar objects. The single cluster is divided into two clusters, then one of these clusters is split for a total of three clusters. This continues until all observations are in a single – member clusters. From 1 cluster to n sub clusters</a:t>
            </a:r>
          </a:p>
          <a:p>
            <a:endParaRPr lang="en-US" dirty="0"/>
          </a:p>
        </p:txBody>
      </p:sp>
    </p:spTree>
    <p:extLst>
      <p:ext uri="{BB962C8B-B14F-4D97-AF65-F5344CB8AC3E}">
        <p14:creationId xmlns:p14="http://schemas.microsoft.com/office/powerpoint/2010/main" val="385550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Dendogram/ Tree Graph</a:t>
            </a:r>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362200" y="2312893"/>
            <a:ext cx="7086600" cy="2760693"/>
          </a:xfrm>
          <a:prstGeom prst="rect">
            <a:avLst/>
          </a:prstGeom>
          <a:noFill/>
          <a:ln w="9525">
            <a:noFill/>
            <a:miter lim="800000"/>
            <a:headEnd/>
            <a:tailEnd/>
          </a:ln>
          <a:effectLst/>
        </p:spPr>
      </p:pic>
      <p:cxnSp>
        <p:nvCxnSpPr>
          <p:cNvPr id="6" name="Straight Arrow Connector 5"/>
          <p:cNvCxnSpPr/>
          <p:nvPr/>
        </p:nvCxnSpPr>
        <p:spPr>
          <a:xfrm>
            <a:off x="2514600" y="5284692"/>
            <a:ext cx="7239000" cy="1588"/>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01000" y="5589492"/>
            <a:ext cx="2362200" cy="707886"/>
          </a:xfrm>
          <a:prstGeom prst="rect">
            <a:avLst/>
          </a:prstGeom>
          <a:noFill/>
        </p:spPr>
        <p:txBody>
          <a:bodyPr wrap="square" rtlCol="0">
            <a:spAutoFit/>
          </a:bodyPr>
          <a:lstStyle/>
          <a:p>
            <a:pPr algn="ctr"/>
            <a:r>
              <a:rPr lang="en-US" sz="2000" b="1" dirty="0" err="1"/>
              <a:t>Aglomerative</a:t>
            </a:r>
            <a:r>
              <a:rPr lang="en-US" sz="2000" b="1" dirty="0"/>
              <a:t> Method</a:t>
            </a:r>
          </a:p>
        </p:txBody>
      </p:sp>
      <p:sp>
        <p:nvSpPr>
          <p:cNvPr id="8" name="TextBox 7"/>
          <p:cNvSpPr txBox="1"/>
          <p:nvPr/>
        </p:nvSpPr>
        <p:spPr>
          <a:xfrm>
            <a:off x="1981201" y="5589492"/>
            <a:ext cx="2098331" cy="400110"/>
          </a:xfrm>
          <a:prstGeom prst="rect">
            <a:avLst/>
          </a:prstGeom>
          <a:noFill/>
        </p:spPr>
        <p:txBody>
          <a:bodyPr wrap="none" rtlCol="0">
            <a:spAutoFit/>
          </a:bodyPr>
          <a:lstStyle/>
          <a:p>
            <a:r>
              <a:rPr lang="en-US" sz="2000" b="1" dirty="0"/>
              <a:t>Divisive Method</a:t>
            </a:r>
          </a:p>
        </p:txBody>
      </p:sp>
    </p:spTree>
    <p:extLst>
      <p:ext uri="{BB962C8B-B14F-4D97-AF65-F5344CB8AC3E}">
        <p14:creationId xmlns:p14="http://schemas.microsoft.com/office/powerpoint/2010/main" val="295816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p:txBody>
          <a:bodyPr/>
          <a:lstStyle/>
          <a:p>
            <a:r>
              <a:rPr lang="en-US" dirty="0"/>
              <a:t>Among numerous approaches, the Five most popular agglomerative algorithms are:</a:t>
            </a:r>
          </a:p>
          <a:p>
            <a:pPr lvl="1"/>
            <a:r>
              <a:rPr lang="en-US" dirty="0"/>
              <a:t>Single – Linkage</a:t>
            </a:r>
          </a:p>
          <a:p>
            <a:pPr lvl="1"/>
            <a:r>
              <a:rPr lang="en-US" dirty="0"/>
              <a:t>Complete – Linkage</a:t>
            </a:r>
          </a:p>
          <a:p>
            <a:pPr lvl="1"/>
            <a:r>
              <a:rPr lang="en-US" dirty="0"/>
              <a:t>Average – Linkage</a:t>
            </a:r>
          </a:p>
          <a:p>
            <a:pPr lvl="1"/>
            <a:r>
              <a:rPr lang="en-US" dirty="0"/>
              <a:t>Centroid Method</a:t>
            </a:r>
          </a:p>
          <a:p>
            <a:pPr lvl="1"/>
            <a:r>
              <a:rPr lang="en-US" dirty="0"/>
              <a:t>Ward’s Method</a:t>
            </a:r>
          </a:p>
        </p:txBody>
      </p:sp>
    </p:spTree>
    <p:extLst>
      <p:ext uri="{BB962C8B-B14F-4D97-AF65-F5344CB8AC3E}">
        <p14:creationId xmlns:p14="http://schemas.microsoft.com/office/powerpoint/2010/main" val="7210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a:xfrm>
            <a:off x="581193" y="2180496"/>
            <a:ext cx="7258444" cy="3678303"/>
          </a:xfrm>
        </p:spPr>
        <p:txBody>
          <a:bodyPr/>
          <a:lstStyle/>
          <a:p>
            <a:r>
              <a:rPr lang="en-US"/>
              <a:t> Single – Linkage </a:t>
            </a:r>
          </a:p>
          <a:p>
            <a:pPr lvl="1"/>
            <a:r>
              <a:rPr lang="en-US"/>
              <a:t>Also called the nearest – neighbor method, defines similarity between clusters as the shortest distance from any object in one cluster to any object in the other.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839636" y="2595286"/>
            <a:ext cx="3451017" cy="2647950"/>
          </a:xfrm>
          <a:prstGeom prst="rect">
            <a:avLst/>
          </a:prstGeom>
          <a:noFill/>
          <a:ln w="9525">
            <a:noFill/>
            <a:miter lim="800000"/>
            <a:headEnd/>
            <a:tailEnd/>
          </a:ln>
          <a:effectLst/>
        </p:spPr>
      </p:pic>
    </p:spTree>
    <p:extLst>
      <p:ext uri="{BB962C8B-B14F-4D97-AF65-F5344CB8AC3E}">
        <p14:creationId xmlns:p14="http://schemas.microsoft.com/office/powerpoint/2010/main" val="311765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a:xfrm>
            <a:off x="581192" y="2180496"/>
            <a:ext cx="7581565" cy="3678303"/>
          </a:xfrm>
        </p:spPr>
        <p:txBody>
          <a:bodyPr/>
          <a:lstStyle/>
          <a:p>
            <a:r>
              <a:rPr lang="en-US" dirty="0"/>
              <a:t>Complete Linkage</a:t>
            </a:r>
          </a:p>
          <a:p>
            <a:pPr lvl="1"/>
            <a:r>
              <a:rPr lang="en-US" dirty="0"/>
              <a:t>Also known as the farthest – neighbor method.</a:t>
            </a:r>
          </a:p>
          <a:p>
            <a:pPr lvl="1"/>
            <a:r>
              <a:rPr lang="en-US" dirty="0"/>
              <a:t>The oppositional approach to single linkage assumes that the distance between two clusters is based on the maximum distance between any two members in the two clusters.</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162757" y="2638901"/>
            <a:ext cx="3448050" cy="2761491"/>
          </a:xfrm>
          <a:prstGeom prst="rect">
            <a:avLst/>
          </a:prstGeom>
          <a:noFill/>
          <a:ln w="9525">
            <a:noFill/>
            <a:miter lim="800000"/>
            <a:headEnd/>
            <a:tailEnd/>
          </a:ln>
          <a:effectLst/>
        </p:spPr>
      </p:pic>
    </p:spTree>
    <p:extLst>
      <p:ext uri="{BB962C8B-B14F-4D97-AF65-F5344CB8AC3E}">
        <p14:creationId xmlns:p14="http://schemas.microsoft.com/office/powerpoint/2010/main" val="338903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a:xfrm>
            <a:off x="581192" y="2180496"/>
            <a:ext cx="7150867" cy="3678303"/>
          </a:xfrm>
        </p:spPr>
        <p:txBody>
          <a:bodyPr/>
          <a:lstStyle/>
          <a:p>
            <a:r>
              <a:rPr lang="en-US" dirty="0"/>
              <a:t>Average Linkage</a:t>
            </a:r>
          </a:p>
          <a:p>
            <a:r>
              <a:rPr lang="en-US" dirty="0"/>
              <a:t>The distance between two clusters is defined as the average distance between all pairs of the two clusters’ members</a:t>
            </a:r>
          </a:p>
        </p:txBody>
      </p:sp>
      <p:pic>
        <p:nvPicPr>
          <p:cNvPr id="3074" name="Picture 2"/>
          <p:cNvPicPr>
            <a:picLocks noChangeAspect="1" noChangeArrowheads="1"/>
          </p:cNvPicPr>
          <p:nvPr/>
        </p:nvPicPr>
        <p:blipFill>
          <a:blip r:embed="rId2" cstate="print"/>
          <a:srcRect/>
          <a:stretch>
            <a:fillRect/>
          </a:stretch>
        </p:blipFill>
        <p:spPr bwMode="auto">
          <a:xfrm>
            <a:off x="7732059" y="2580222"/>
            <a:ext cx="3600501" cy="2878849"/>
          </a:xfrm>
          <a:prstGeom prst="rect">
            <a:avLst/>
          </a:prstGeom>
          <a:noFill/>
          <a:ln w="9525">
            <a:noFill/>
            <a:miter lim="800000"/>
            <a:headEnd/>
            <a:tailEnd/>
          </a:ln>
          <a:effectLst/>
        </p:spPr>
      </p:pic>
    </p:spTree>
    <p:extLst>
      <p:ext uri="{BB962C8B-B14F-4D97-AF65-F5344CB8AC3E}">
        <p14:creationId xmlns:p14="http://schemas.microsoft.com/office/powerpoint/2010/main" val="334109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a:xfrm>
            <a:off x="581193" y="2180496"/>
            <a:ext cx="7357728" cy="3678303"/>
          </a:xfrm>
        </p:spPr>
        <p:txBody>
          <a:bodyPr/>
          <a:lstStyle/>
          <a:p>
            <a:r>
              <a:rPr lang="en-US" dirty="0"/>
              <a:t>Centroid Method</a:t>
            </a:r>
          </a:p>
          <a:p>
            <a:pPr lvl="1"/>
            <a:r>
              <a:rPr lang="en-US" dirty="0"/>
              <a:t> Cluster Centroids are the mean values of the observation on the variables of the cluster.</a:t>
            </a:r>
          </a:p>
          <a:p>
            <a:pPr lvl="1"/>
            <a:r>
              <a:rPr lang="en-US" dirty="0"/>
              <a:t>The distance between the two clusters equals the distance between the two centroids.</a:t>
            </a:r>
          </a:p>
        </p:txBody>
      </p:sp>
      <p:pic>
        <p:nvPicPr>
          <p:cNvPr id="4098" name="Picture 2"/>
          <p:cNvPicPr>
            <a:picLocks noChangeAspect="1" noChangeArrowheads="1"/>
          </p:cNvPicPr>
          <p:nvPr/>
        </p:nvPicPr>
        <p:blipFill>
          <a:blip r:embed="rId2" cstate="print"/>
          <a:srcRect/>
          <a:stretch>
            <a:fillRect/>
          </a:stretch>
        </p:blipFill>
        <p:spPr bwMode="auto">
          <a:xfrm>
            <a:off x="7938920" y="2558219"/>
            <a:ext cx="3671887" cy="2922855"/>
          </a:xfrm>
          <a:prstGeom prst="rect">
            <a:avLst/>
          </a:prstGeom>
          <a:noFill/>
          <a:ln w="9525">
            <a:noFill/>
            <a:miter lim="800000"/>
            <a:headEnd/>
            <a:tailEnd/>
          </a:ln>
          <a:effectLst/>
        </p:spPr>
      </p:pic>
    </p:spTree>
    <p:extLst>
      <p:ext uri="{BB962C8B-B14F-4D97-AF65-F5344CB8AC3E}">
        <p14:creationId xmlns:p14="http://schemas.microsoft.com/office/powerpoint/2010/main" val="26713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Agglomerative Algorithms</a:t>
            </a:r>
            <a:endParaRPr lang="en-US" dirty="0"/>
          </a:p>
        </p:txBody>
      </p:sp>
      <p:sp>
        <p:nvSpPr>
          <p:cNvPr id="3" name="Content Placeholder 2"/>
          <p:cNvSpPr>
            <a:spLocks noGrp="1"/>
          </p:cNvSpPr>
          <p:nvPr>
            <p:ph idx="1"/>
          </p:nvPr>
        </p:nvSpPr>
        <p:spPr/>
        <p:txBody>
          <a:bodyPr/>
          <a:lstStyle/>
          <a:p>
            <a:r>
              <a:rPr lang="en-US"/>
              <a:t>Ward’s Method</a:t>
            </a:r>
          </a:p>
          <a:p>
            <a:pPr lvl="1"/>
            <a:r>
              <a:rPr lang="en-US"/>
              <a:t> The similarity between two clusters is the sum of squares within the clusters summed over all variables.</a:t>
            </a:r>
          </a:p>
          <a:p>
            <a:pPr lvl="1"/>
            <a:endParaRPr lang="en-US"/>
          </a:p>
          <a:p>
            <a:pPr lvl="1"/>
            <a:r>
              <a:rPr lang="en-US"/>
              <a:t>Ward's method tends to join clusters with a small number of observations, and it is strongly biased toward producing clusters with the same shape and with roughly the same number of observations.</a:t>
            </a:r>
            <a:endParaRPr lang="en-US" dirty="0"/>
          </a:p>
        </p:txBody>
      </p:sp>
    </p:spTree>
    <p:extLst>
      <p:ext uri="{BB962C8B-B14F-4D97-AF65-F5344CB8AC3E}">
        <p14:creationId xmlns:p14="http://schemas.microsoft.com/office/powerpoint/2010/main" val="1989636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Cluster Analysis</a:t>
            </a:r>
            <a:endParaRPr lang="en-US" dirty="0"/>
          </a:p>
        </p:txBody>
      </p:sp>
      <p:sp>
        <p:nvSpPr>
          <p:cNvPr id="3" name="Content Placeholder 2"/>
          <p:cNvSpPr>
            <a:spLocks noGrp="1"/>
          </p:cNvSpPr>
          <p:nvPr>
            <p:ph idx="1"/>
          </p:nvPr>
        </p:nvSpPr>
        <p:spPr/>
        <p:txBody>
          <a:bodyPr/>
          <a:lstStyle/>
          <a:p>
            <a:r>
              <a:rPr lang="en-US"/>
              <a:t>The Hierarchical Cluster Analysis provides an excellent framework with which to compare any set of cluster solutions.</a:t>
            </a:r>
          </a:p>
          <a:p>
            <a:endParaRPr lang="en-US"/>
          </a:p>
          <a:p>
            <a:r>
              <a:rPr lang="en-US"/>
              <a:t>This method helps in judging how many clusters should be retained or considered. </a:t>
            </a:r>
          </a:p>
          <a:p>
            <a:endParaRPr lang="en-US" dirty="0"/>
          </a:p>
        </p:txBody>
      </p:sp>
    </p:spTree>
    <p:extLst>
      <p:ext uri="{BB962C8B-B14F-4D97-AF65-F5344CB8AC3E}">
        <p14:creationId xmlns:p14="http://schemas.microsoft.com/office/powerpoint/2010/main" val="181935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 of cluster analysis</a:t>
            </a:r>
            <a:endParaRPr lang="en-US" dirty="0"/>
          </a:p>
        </p:txBody>
      </p:sp>
      <p:sp>
        <p:nvSpPr>
          <p:cNvPr id="3" name="Content Placeholder 2"/>
          <p:cNvSpPr>
            <a:spLocks noGrp="1"/>
          </p:cNvSpPr>
          <p:nvPr>
            <p:ph idx="1"/>
          </p:nvPr>
        </p:nvSpPr>
        <p:spPr/>
        <p:txBody>
          <a:bodyPr/>
          <a:lstStyle/>
          <a:p>
            <a:r>
              <a:rPr lang="en-US" dirty="0"/>
              <a:t> Cluster analysis used for:</a:t>
            </a:r>
          </a:p>
          <a:p>
            <a:pPr lvl="1"/>
            <a:r>
              <a:rPr lang="en-US" b="1" dirty="0"/>
              <a:t>Taxonomy Description</a:t>
            </a:r>
            <a:r>
              <a:rPr lang="en-US" dirty="0"/>
              <a:t>. Identifying groups within  the data</a:t>
            </a:r>
          </a:p>
          <a:p>
            <a:pPr lvl="1"/>
            <a:r>
              <a:rPr lang="en-US" b="1" dirty="0"/>
              <a:t> Data Simplification. </a:t>
            </a:r>
            <a:r>
              <a:rPr lang="en-US" dirty="0"/>
              <a:t>The ability to analyze groups of similar observations instead all individual observation.</a:t>
            </a:r>
          </a:p>
          <a:p>
            <a:pPr lvl="1"/>
            <a:r>
              <a:rPr lang="en-US" b="1" dirty="0"/>
              <a:t> Relationship Identification.</a:t>
            </a:r>
            <a:r>
              <a:rPr lang="en-US" dirty="0"/>
              <a:t> The simplified structure from CA portrays relationships not revealed otherwise.</a:t>
            </a:r>
          </a:p>
          <a:p>
            <a:r>
              <a:rPr lang="en-US" dirty="0"/>
              <a:t> Theoretical, conceptual and practical considerations must be observed when selecting clustering variables for CA:</a:t>
            </a:r>
          </a:p>
          <a:p>
            <a:pPr lvl="1"/>
            <a:r>
              <a:rPr lang="en-US" dirty="0"/>
              <a:t>Only variables that relate specifically to objectives of the CA are included.</a:t>
            </a:r>
          </a:p>
          <a:p>
            <a:pPr lvl="1"/>
            <a:r>
              <a:rPr lang="en-US" dirty="0"/>
              <a:t>Variables selected characterize the individuals (objects) being clustered.</a:t>
            </a:r>
          </a:p>
        </p:txBody>
      </p:sp>
    </p:spTree>
    <p:extLst>
      <p:ext uri="{BB962C8B-B14F-4D97-AF65-F5344CB8AC3E}">
        <p14:creationId xmlns:p14="http://schemas.microsoft.com/office/powerpoint/2010/main" val="2751279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 Analysis</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03927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08213" y="793373"/>
            <a:ext cx="7772400"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C0C0C0"/>
                  </a:outerShdw>
                </a:effectLst>
              </a:rPr>
              <a:t>Consider a Set of  Data Points,</a:t>
            </a:r>
          </a:p>
        </p:txBody>
      </p:sp>
      <p:pic>
        <p:nvPicPr>
          <p:cNvPr id="7176"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2707899"/>
            <a:ext cx="27051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1" y="1783973"/>
            <a:ext cx="21050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a:spLocks noChangeArrowheads="1"/>
          </p:cNvSpPr>
          <p:nvPr/>
        </p:nvSpPr>
        <p:spPr bwMode="auto">
          <a:xfrm>
            <a:off x="2133600" y="4146173"/>
            <a:ext cx="5943600"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C0C0C0"/>
                  </a:outerShdw>
                </a:effectLst>
              </a:rPr>
              <a:t>And a Set of Clusters,</a:t>
            </a:r>
          </a:p>
        </p:txBody>
      </p:sp>
      <p:pic>
        <p:nvPicPr>
          <p:cNvPr id="7183" name="Picture 1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5365374"/>
            <a:ext cx="26479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4819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857376" y="935223"/>
            <a:ext cx="78390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4000" b="1" dirty="0"/>
              <a:t>Algorithm</a:t>
            </a:r>
            <a:r>
              <a:rPr lang="en-US" altLang="en-US" sz="4000" dirty="0"/>
              <a:t> </a:t>
            </a:r>
            <a:r>
              <a:rPr lang="en-US" altLang="en-US" sz="4000" i="1" dirty="0"/>
              <a:t>k-means</a:t>
            </a:r>
            <a:r>
              <a:rPr lang="en-US" altLang="en-US" sz="4000" dirty="0"/>
              <a:t>	</a:t>
            </a:r>
          </a:p>
          <a:p>
            <a:pPr algn="l" eaLnBrk="1" hangingPunct="1">
              <a:spcBef>
                <a:spcPct val="50000"/>
              </a:spcBef>
            </a:pPr>
            <a:r>
              <a:rPr lang="en-US" altLang="en-US" sz="2800" dirty="0"/>
              <a:t>1. Randomly choose  K data items from X as initial centroids.	</a:t>
            </a:r>
          </a:p>
          <a:p>
            <a:pPr algn="l" eaLnBrk="1" hangingPunct="1">
              <a:spcBef>
                <a:spcPct val="50000"/>
              </a:spcBef>
            </a:pPr>
            <a:r>
              <a:rPr lang="en-US" altLang="en-US" sz="2800" dirty="0"/>
              <a:t>2. Repeat</a:t>
            </a:r>
          </a:p>
          <a:p>
            <a:pPr lvl="1" algn="l" eaLnBrk="1" hangingPunct="1">
              <a:spcBef>
                <a:spcPct val="50000"/>
              </a:spcBef>
              <a:buFont typeface="Wingdings" panose="05000000000000000000" pitchFamily="2" charset="2"/>
              <a:buChar char="§"/>
            </a:pPr>
            <a:r>
              <a:rPr lang="en-US" altLang="en-US" sz="2800" dirty="0"/>
              <a:t> Assign	each data point to the cluster which has the closest centroid.</a:t>
            </a:r>
          </a:p>
          <a:p>
            <a:pPr lvl="1" algn="l" eaLnBrk="1" hangingPunct="1">
              <a:spcBef>
                <a:spcPct val="50000"/>
              </a:spcBef>
              <a:buFont typeface="Wingdings" panose="05000000000000000000" pitchFamily="2" charset="2"/>
              <a:buChar char="§"/>
            </a:pPr>
            <a:r>
              <a:rPr lang="en-US" altLang="en-US" sz="2800" dirty="0"/>
              <a:t> Calculate new cluster centroids.</a:t>
            </a:r>
          </a:p>
          <a:p>
            <a:pPr lvl="1" algn="l" eaLnBrk="1" hangingPunct="1">
              <a:spcBef>
                <a:spcPct val="50000"/>
              </a:spcBef>
            </a:pPr>
            <a:r>
              <a:rPr lang="en-US" altLang="en-US" sz="2800" dirty="0"/>
              <a:t>Until the convergence criteria is met.</a:t>
            </a:r>
          </a:p>
          <a:p>
            <a:pPr algn="l" eaLnBrk="1" hangingPunct="1">
              <a:spcBef>
                <a:spcPct val="50000"/>
              </a:spcBef>
            </a:pPr>
            <a:r>
              <a:rPr lang="en-US" altLang="en-US" sz="2800" dirty="0"/>
              <a:t>	</a:t>
            </a:r>
          </a:p>
        </p:txBody>
      </p:sp>
    </p:spTree>
    <p:extLst>
      <p:ext uri="{BB962C8B-B14F-4D97-AF65-F5344CB8AC3E}">
        <p14:creationId xmlns:p14="http://schemas.microsoft.com/office/powerpoint/2010/main" val="369658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9" descr="sampl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89" y="1417516"/>
            <a:ext cx="6870023" cy="51525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243" name="TextBox 80"/>
          <p:cNvSpPr txBox="1">
            <a:spLocks noChangeArrowheads="1"/>
          </p:cNvSpPr>
          <p:nvPr/>
        </p:nvSpPr>
        <p:spPr bwMode="auto">
          <a:xfrm>
            <a:off x="6858000" y="632009"/>
            <a:ext cx="3810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a:t>The data points</a:t>
            </a:r>
          </a:p>
        </p:txBody>
      </p:sp>
    </p:spTree>
    <p:extLst>
      <p:ext uri="{BB962C8B-B14F-4D97-AF65-F5344CB8AC3E}">
        <p14:creationId xmlns:p14="http://schemas.microsoft.com/office/powerpoint/2010/main" val="700471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ample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89" y="1417516"/>
            <a:ext cx="6870023" cy="51525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1267" name="TextBox 3"/>
          <p:cNvSpPr txBox="1">
            <a:spLocks noChangeArrowheads="1"/>
          </p:cNvSpPr>
          <p:nvPr/>
        </p:nvSpPr>
        <p:spPr bwMode="auto">
          <a:xfrm>
            <a:off x="7543800" y="672350"/>
            <a:ext cx="3124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a:t>Initialization</a:t>
            </a:r>
          </a:p>
        </p:txBody>
      </p:sp>
    </p:spTree>
    <p:extLst>
      <p:ext uri="{BB962C8B-B14F-4D97-AF65-F5344CB8AC3E}">
        <p14:creationId xmlns:p14="http://schemas.microsoft.com/office/powerpoint/2010/main" val="399164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ample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89" y="1417516"/>
            <a:ext cx="6870023" cy="51525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2291" name="TextBox 3"/>
          <p:cNvSpPr txBox="1">
            <a:spLocks noChangeArrowheads="1"/>
          </p:cNvSpPr>
          <p:nvPr/>
        </p:nvSpPr>
        <p:spPr bwMode="auto">
          <a:xfrm>
            <a:off x="8153400" y="605115"/>
            <a:ext cx="2514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a:t>#Runs = 1</a:t>
            </a:r>
          </a:p>
        </p:txBody>
      </p:sp>
    </p:spTree>
    <p:extLst>
      <p:ext uri="{BB962C8B-B14F-4D97-AF65-F5344CB8AC3E}">
        <p14:creationId xmlns:p14="http://schemas.microsoft.com/office/powerpoint/2010/main" val="574335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ample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89" y="1417516"/>
            <a:ext cx="6870023" cy="51525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315" name="TextBox 5"/>
          <p:cNvSpPr txBox="1">
            <a:spLocks noChangeArrowheads="1"/>
          </p:cNvSpPr>
          <p:nvPr/>
        </p:nvSpPr>
        <p:spPr bwMode="auto">
          <a:xfrm>
            <a:off x="8153400" y="632009"/>
            <a:ext cx="2514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a:t>#Runs = 2</a:t>
            </a:r>
          </a:p>
        </p:txBody>
      </p:sp>
    </p:spTree>
    <p:extLst>
      <p:ext uri="{BB962C8B-B14F-4D97-AF65-F5344CB8AC3E}">
        <p14:creationId xmlns:p14="http://schemas.microsoft.com/office/powerpoint/2010/main" val="1144749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ample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89" y="1417516"/>
            <a:ext cx="6870023" cy="51525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4339" name="TextBox 4"/>
          <p:cNvSpPr txBox="1">
            <a:spLocks noChangeArrowheads="1"/>
          </p:cNvSpPr>
          <p:nvPr/>
        </p:nvSpPr>
        <p:spPr bwMode="auto">
          <a:xfrm>
            <a:off x="8153400" y="632009"/>
            <a:ext cx="2514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a:t>#Runs = 3</a:t>
            </a:r>
          </a:p>
        </p:txBody>
      </p:sp>
      <p:sp>
        <p:nvSpPr>
          <p:cNvPr id="2" name="Rectangle 1"/>
          <p:cNvSpPr/>
          <p:nvPr/>
        </p:nvSpPr>
        <p:spPr>
          <a:xfrm>
            <a:off x="5672873" y="4763851"/>
            <a:ext cx="3589444" cy="369332"/>
          </a:xfrm>
          <a:prstGeom prst="rect">
            <a:avLst/>
          </a:prstGeom>
        </p:spPr>
        <p:txBody>
          <a:bodyPr wrap="none">
            <a:spAutoFit/>
          </a:bodyPr>
          <a:lstStyle/>
          <a:p>
            <a:r>
              <a:rPr lang="en-US" altLang="en-US" dirty="0"/>
              <a:t>K-means gets stuck in a local optima</a:t>
            </a:r>
            <a:endParaRPr lang="en-US" dirty="0"/>
          </a:p>
        </p:txBody>
      </p:sp>
    </p:spTree>
    <p:extLst>
      <p:ext uri="{BB962C8B-B14F-4D97-AF65-F5344CB8AC3E}">
        <p14:creationId xmlns:p14="http://schemas.microsoft.com/office/powerpoint/2010/main" val="4243933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Applications of K-means Method</a:t>
            </a:r>
          </a:p>
        </p:txBody>
      </p:sp>
      <p:sp>
        <p:nvSpPr>
          <p:cNvPr id="5" name="Content Placeholder 4"/>
          <p:cNvSpPr>
            <a:spLocks noGrp="1"/>
          </p:cNvSpPr>
          <p:nvPr>
            <p:ph idx="1"/>
          </p:nvPr>
        </p:nvSpPr>
        <p:spPr/>
        <p:txBody>
          <a:bodyPr/>
          <a:lstStyle/>
          <a:p>
            <a:pPr>
              <a:spcBef>
                <a:spcPct val="50000"/>
              </a:spcBef>
              <a:buFontTx/>
              <a:buChar char="•"/>
            </a:pPr>
            <a:r>
              <a:rPr lang="en-US" altLang="en-US" dirty="0"/>
              <a:t>Optical Character Recognition </a:t>
            </a:r>
          </a:p>
          <a:p>
            <a:pPr>
              <a:spcBef>
                <a:spcPct val="50000"/>
              </a:spcBef>
              <a:buFontTx/>
              <a:buChar char="•"/>
            </a:pPr>
            <a:r>
              <a:rPr lang="en-US" altLang="en-US" dirty="0"/>
              <a:t>Biometrics</a:t>
            </a:r>
          </a:p>
          <a:p>
            <a:pPr>
              <a:spcBef>
                <a:spcPct val="50000"/>
              </a:spcBef>
              <a:buFontTx/>
              <a:buChar char="•"/>
            </a:pPr>
            <a:r>
              <a:rPr lang="en-US" altLang="en-US" dirty="0"/>
              <a:t>Diagnostic Systems</a:t>
            </a:r>
          </a:p>
          <a:p>
            <a:pPr>
              <a:spcBef>
                <a:spcPct val="50000"/>
              </a:spcBef>
              <a:buFontTx/>
              <a:buChar char="•"/>
            </a:pPr>
            <a:r>
              <a:rPr lang="en-US" altLang="en-US" dirty="0"/>
              <a:t>Military Applications</a:t>
            </a:r>
            <a:endParaRPr lang="en-US" dirty="0"/>
          </a:p>
        </p:txBody>
      </p:sp>
    </p:spTree>
    <p:extLst>
      <p:ext uri="{BB962C8B-B14F-4D97-AF65-F5344CB8AC3E}">
        <p14:creationId xmlns:p14="http://schemas.microsoft.com/office/powerpoint/2010/main" val="1521712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Comments on the K-Means Method</a:t>
            </a:r>
          </a:p>
        </p:txBody>
      </p:sp>
      <p:sp>
        <p:nvSpPr>
          <p:cNvPr id="23555" name="Rectangle 3"/>
          <p:cNvSpPr>
            <a:spLocks noGrp="1" noChangeArrowheads="1"/>
          </p:cNvSpPr>
          <p:nvPr>
            <p:ph idx="1"/>
          </p:nvPr>
        </p:nvSpPr>
        <p:spPr/>
        <p:txBody>
          <a:bodyPr/>
          <a:lstStyle/>
          <a:p>
            <a:r>
              <a:rPr lang="en-US" altLang="en-US"/>
              <a:t>Strength </a:t>
            </a:r>
          </a:p>
          <a:p>
            <a:pPr lvl="1"/>
            <a:r>
              <a:rPr lang="en-US" altLang="en-US"/>
              <a:t>Relatively efficient: O(tkn), where n is # objects, k is # clusters, and t  is # iterations. Normally, k, t &lt;&lt; n.</a:t>
            </a:r>
          </a:p>
          <a:p>
            <a:pPr lvl="1"/>
            <a:r>
              <a:rPr lang="en-US" altLang="en-US"/>
              <a:t>Often terminates at a local optimum. The global optimum may be found using techniques such as: deterministic annealing and genetic algorithms</a:t>
            </a:r>
          </a:p>
          <a:p>
            <a:r>
              <a:rPr lang="en-US" altLang="en-US"/>
              <a:t>Weakness</a:t>
            </a:r>
          </a:p>
          <a:p>
            <a:pPr lvl="1"/>
            <a:r>
              <a:rPr lang="en-US" altLang="en-US"/>
              <a:t>Applicable only when mean is defined, then what about categorical data?</a:t>
            </a:r>
          </a:p>
          <a:p>
            <a:pPr lvl="1"/>
            <a:r>
              <a:rPr lang="en-US" altLang="en-US"/>
              <a:t>Need to specify k, the number of clusters, in advance</a:t>
            </a:r>
          </a:p>
          <a:p>
            <a:pPr lvl="1"/>
            <a:r>
              <a:rPr lang="en-US" altLang="en-US"/>
              <a:t>Unable to handle noisy data and outliers</a:t>
            </a:r>
          </a:p>
          <a:p>
            <a:pPr lvl="1"/>
            <a:r>
              <a:rPr lang="en-US" altLang="en-US"/>
              <a:t>Not suitable to discover clusters with non-convex shapes</a:t>
            </a:r>
          </a:p>
        </p:txBody>
      </p:sp>
    </p:spTree>
    <p:extLst>
      <p:ext uri="{BB962C8B-B14F-4D97-AF65-F5344CB8AC3E}">
        <p14:creationId xmlns:p14="http://schemas.microsoft.com/office/powerpoint/2010/main" val="370965430"/>
      </p:ext>
    </p:extLst>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Cluster Analysis work?</a:t>
            </a:r>
          </a:p>
        </p:txBody>
      </p:sp>
      <p:sp>
        <p:nvSpPr>
          <p:cNvPr id="3" name="Content Placeholder 2"/>
          <p:cNvSpPr>
            <a:spLocks noGrp="1"/>
          </p:cNvSpPr>
          <p:nvPr>
            <p:ph idx="1"/>
          </p:nvPr>
        </p:nvSpPr>
        <p:spPr/>
        <p:txBody>
          <a:bodyPr/>
          <a:lstStyle/>
          <a:p>
            <a:r>
              <a:rPr lang="en-US" dirty="0"/>
              <a:t>The primary objective of cluster analysis is to define the structure of the data by placing the most similar observations into groups. To accomplish this task, we must address three basic questions:</a:t>
            </a:r>
          </a:p>
          <a:p>
            <a:endParaRPr lang="en-US" dirty="0"/>
          </a:p>
          <a:p>
            <a:r>
              <a:rPr lang="en-US" dirty="0"/>
              <a:t> How do we measure similarity?</a:t>
            </a:r>
          </a:p>
          <a:p>
            <a:r>
              <a:rPr lang="en-US" dirty="0"/>
              <a:t> How do we form clusters?</a:t>
            </a:r>
          </a:p>
          <a:p>
            <a:r>
              <a:rPr lang="en-US" dirty="0"/>
              <a:t> How many groups do we form?</a:t>
            </a:r>
          </a:p>
        </p:txBody>
      </p:sp>
    </p:spTree>
    <p:extLst>
      <p:ext uri="{BB962C8B-B14F-4D97-AF65-F5344CB8AC3E}">
        <p14:creationId xmlns:p14="http://schemas.microsoft.com/office/powerpoint/2010/main" val="327922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Similarity</a:t>
            </a:r>
            <a:endParaRPr lang="en-US" dirty="0"/>
          </a:p>
        </p:txBody>
      </p:sp>
      <p:sp>
        <p:nvSpPr>
          <p:cNvPr id="3" name="Content Placeholder 2"/>
          <p:cNvSpPr>
            <a:spLocks noGrp="1"/>
          </p:cNvSpPr>
          <p:nvPr>
            <p:ph idx="1"/>
          </p:nvPr>
        </p:nvSpPr>
        <p:spPr/>
        <p:txBody>
          <a:bodyPr/>
          <a:lstStyle/>
          <a:p>
            <a:r>
              <a:rPr lang="en-US" dirty="0"/>
              <a:t>Similarity represents the degree of correspondence among objects across all of the characteristics used in the analysis. It is a set of rules that serve as criteria for grouping or separating items. </a:t>
            </a:r>
          </a:p>
          <a:p>
            <a:pPr lvl="1"/>
            <a:r>
              <a:rPr lang="en-US" dirty="0"/>
              <a:t>Correlational measures.</a:t>
            </a:r>
          </a:p>
          <a:p>
            <a:pPr lvl="2"/>
            <a:r>
              <a:rPr lang="en-US" dirty="0"/>
              <a:t>Less frequently used, where large values of r’s do indicate similarity</a:t>
            </a:r>
          </a:p>
          <a:p>
            <a:pPr lvl="1"/>
            <a:r>
              <a:rPr lang="en-US" dirty="0"/>
              <a:t>Distance Measures.</a:t>
            </a:r>
          </a:p>
          <a:p>
            <a:pPr lvl="2"/>
            <a:r>
              <a:rPr lang="en-US" dirty="0"/>
              <a:t>	Most often used as a measure of similarity, with higher values representing greater dissimilarity (distance between cases), not similarity.</a:t>
            </a:r>
          </a:p>
        </p:txBody>
      </p:sp>
    </p:spTree>
    <p:extLst>
      <p:ext uri="{BB962C8B-B14F-4D97-AF65-F5344CB8AC3E}">
        <p14:creationId xmlns:p14="http://schemas.microsoft.com/office/powerpoint/2010/main" val="213198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Similarity Measure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Both graph have the same r = 1, which implies to have a same pattern. But the distances (d’s) are not equal.</a:t>
            </a:r>
          </a:p>
        </p:txBody>
      </p:sp>
      <p:graphicFrame>
        <p:nvGraphicFramePr>
          <p:cNvPr id="9" name="Chart 8"/>
          <p:cNvGraphicFramePr/>
          <p:nvPr/>
        </p:nvGraphicFramePr>
        <p:xfrm>
          <a:off x="1223682" y="1715956"/>
          <a:ext cx="3474720" cy="35744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7318354" y="1715956"/>
          <a:ext cx="3474720" cy="3575304"/>
        </p:xfrm>
        <a:graphic>
          <a:graphicData uri="http://schemas.openxmlformats.org/drawingml/2006/chart">
            <c:chart xmlns:c="http://schemas.openxmlformats.org/drawingml/2006/chart" xmlns:r="http://schemas.openxmlformats.org/officeDocument/2006/relationships" r:id="rId3"/>
          </a:graphicData>
        </a:graphic>
      </p:graphicFrame>
      <p:sp>
        <p:nvSpPr>
          <p:cNvPr id="15" name="Left Arrow 14"/>
          <p:cNvSpPr/>
          <p:nvPr/>
        </p:nvSpPr>
        <p:spPr>
          <a:xfrm>
            <a:off x="4410075" y="2079320"/>
            <a:ext cx="2971800" cy="16764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Graph 1 represents higher level of similarity</a:t>
            </a:r>
          </a:p>
        </p:txBody>
      </p:sp>
      <p:pic>
        <p:nvPicPr>
          <p:cNvPr id="1029" name="Picture 5"/>
          <p:cNvPicPr>
            <a:picLocks noChangeAspect="1" noChangeArrowheads="1"/>
          </p:cNvPicPr>
          <p:nvPr/>
        </p:nvPicPr>
        <p:blipFill>
          <a:blip r:embed="rId4"/>
          <a:srcRect/>
          <a:stretch>
            <a:fillRect/>
          </a:stretch>
        </p:blipFill>
        <p:spPr bwMode="auto">
          <a:xfrm>
            <a:off x="5257800" y="4267200"/>
            <a:ext cx="1276350" cy="781050"/>
          </a:xfrm>
          <a:prstGeom prst="rect">
            <a:avLst/>
          </a:prstGeom>
          <a:noFill/>
          <a:ln w="9525">
            <a:noFill/>
            <a:miter lim="800000"/>
            <a:headEnd/>
            <a:tailEnd/>
          </a:ln>
          <a:effectLst/>
        </p:spPr>
      </p:pic>
    </p:spTree>
    <p:extLst>
      <p:ext uri="{BB962C8B-B14F-4D97-AF65-F5344CB8AC3E}">
        <p14:creationId xmlns:p14="http://schemas.microsoft.com/office/powerpoint/2010/main" val="235232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p>
        </p:txBody>
      </p:sp>
      <p:sp>
        <p:nvSpPr>
          <p:cNvPr id="3" name="Content Placeholder 2"/>
          <p:cNvSpPr>
            <a:spLocks noGrp="1"/>
          </p:cNvSpPr>
          <p:nvPr>
            <p:ph idx="1"/>
          </p:nvPr>
        </p:nvSpPr>
        <p:spPr/>
        <p:txBody>
          <a:bodyPr>
            <a:normAutofit fontScale="92500" lnSpcReduction="10000"/>
          </a:bodyPr>
          <a:lstStyle/>
          <a:p>
            <a:r>
              <a:rPr lang="en-US" dirty="0"/>
              <a:t>Several distance measures are available, each with specific characteristics.</a:t>
            </a:r>
          </a:p>
          <a:p>
            <a:r>
              <a:rPr lang="en-US" b="1" dirty="0"/>
              <a:t>Euclidean distance</a:t>
            </a:r>
            <a:r>
              <a:rPr lang="en-US" dirty="0"/>
              <a:t>. The most commonly recognized to as straight- line distance.</a:t>
            </a:r>
          </a:p>
          <a:p>
            <a:endParaRPr lang="en-US" dirty="0"/>
          </a:p>
          <a:p>
            <a:endParaRPr lang="en-US" dirty="0"/>
          </a:p>
          <a:p>
            <a:r>
              <a:rPr lang="en-US" b="1" dirty="0"/>
              <a:t>Squared Euclidean distance</a:t>
            </a:r>
            <a:r>
              <a:rPr lang="en-US" dirty="0"/>
              <a:t>. The sum of the squared differences without taking the square root.</a:t>
            </a:r>
          </a:p>
          <a:p>
            <a:endParaRPr lang="en-US" dirty="0"/>
          </a:p>
          <a:p>
            <a:r>
              <a:rPr lang="en-US" b="1" dirty="0"/>
              <a:t>City- block (Manhattan) distance</a:t>
            </a:r>
            <a:r>
              <a:rPr lang="en-US" dirty="0"/>
              <a:t>. Euclidean distance. Uses the sum of the variables’ absolute differences</a:t>
            </a:r>
          </a:p>
        </p:txBody>
      </p:sp>
      <p:pic>
        <p:nvPicPr>
          <p:cNvPr id="2050" name="Picture 2"/>
          <p:cNvPicPr>
            <a:picLocks noChangeAspect="1" noChangeArrowheads="1"/>
          </p:cNvPicPr>
          <p:nvPr/>
        </p:nvPicPr>
        <p:blipFill>
          <a:blip r:embed="rId2" cstate="print"/>
          <a:srcRect/>
          <a:stretch>
            <a:fillRect/>
          </a:stretch>
        </p:blipFill>
        <p:spPr bwMode="auto">
          <a:xfrm>
            <a:off x="4292600" y="3486247"/>
            <a:ext cx="3378200" cy="533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343400" y="5410201"/>
            <a:ext cx="3276600" cy="469807"/>
          </a:xfrm>
          <a:prstGeom prst="rect">
            <a:avLst/>
          </a:prstGeom>
          <a:noFill/>
          <a:ln w="9525">
            <a:noFill/>
            <a:miter lim="800000"/>
            <a:headEnd/>
            <a:tailEnd/>
          </a:ln>
          <a:effectLst/>
        </p:spPr>
      </p:pic>
    </p:spTree>
    <p:extLst>
      <p:ext uri="{BB962C8B-B14F-4D97-AF65-F5344CB8AC3E}">
        <p14:creationId xmlns:p14="http://schemas.microsoft.com/office/powerpoint/2010/main" val="120271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Distance Measures</a:t>
            </a:r>
          </a:p>
        </p:txBody>
      </p:sp>
      <p:sp>
        <p:nvSpPr>
          <p:cNvPr id="2" name="Content Placeholder 1"/>
          <p:cNvSpPr>
            <a:spLocks noGrp="1"/>
          </p:cNvSpPr>
          <p:nvPr>
            <p:ph idx="1"/>
          </p:nvPr>
        </p:nvSpPr>
        <p:spPr/>
        <p:txBody>
          <a:bodyPr/>
          <a:lstStyle/>
          <a:p>
            <a:r>
              <a:rPr lang="en-US" b="1" dirty="0" err="1"/>
              <a:t>Chebychev</a:t>
            </a:r>
            <a:r>
              <a:rPr lang="en-US" b="1" dirty="0"/>
              <a:t> distance</a:t>
            </a:r>
            <a:r>
              <a:rPr lang="en-US" dirty="0"/>
              <a:t>. Is the maximum of the absolute difference in the clustering variables’ values.  Frequently used when working with metric (or ordinal) data.</a:t>
            </a:r>
          </a:p>
          <a:p>
            <a:endParaRPr lang="en-US" dirty="0"/>
          </a:p>
          <a:p>
            <a:endParaRPr lang="en-US" dirty="0"/>
          </a:p>
          <a:p>
            <a:r>
              <a:rPr lang="en-US" b="1" dirty="0" err="1"/>
              <a:t>Mahalanobis</a:t>
            </a:r>
            <a:r>
              <a:rPr lang="en-US" b="1" dirty="0"/>
              <a:t> distance (D2). </a:t>
            </a:r>
            <a:r>
              <a:rPr lang="en-US" dirty="0"/>
              <a:t>Is a generalized distance measure that accounts for the correlations among variables in a way that weights each variables equally.</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038600" y="3541054"/>
            <a:ext cx="3375378" cy="304800"/>
          </a:xfrm>
          <a:prstGeom prst="rect">
            <a:avLst/>
          </a:prstGeom>
          <a:noFill/>
          <a:ln w="9525">
            <a:noFill/>
            <a:miter lim="800000"/>
            <a:headEnd/>
            <a:tailEnd/>
          </a:ln>
          <a:effectLst/>
        </p:spPr>
      </p:pic>
    </p:spTree>
    <p:extLst>
      <p:ext uri="{BB962C8B-B14F-4D97-AF65-F5344CB8AC3E}">
        <p14:creationId xmlns:p14="http://schemas.microsoft.com/office/powerpoint/2010/main" val="37580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Illustration:</a:t>
            </a:r>
          </a:p>
        </p:txBody>
      </p:sp>
      <p:pic>
        <p:nvPicPr>
          <p:cNvPr id="5" name="Picture 2"/>
          <p:cNvPicPr>
            <a:picLocks noGrp="1" noChangeAspect="1" noChangeArrowheads="1"/>
          </p:cNvPicPr>
          <p:nvPr>
            <p:ph idx="1"/>
          </p:nvPr>
        </p:nvPicPr>
        <p:blipFill>
          <a:blip r:embed="rId2" cstate="print"/>
          <a:stretch>
            <a:fillRect/>
          </a:stretch>
        </p:blipFill>
        <p:spPr bwMode="auto">
          <a:xfrm>
            <a:off x="3548062" y="2077244"/>
            <a:ext cx="5095875" cy="3848100"/>
          </a:xfrm>
          <a:prstGeom prst="rect">
            <a:avLst/>
          </a:prstGeom>
          <a:noFill/>
          <a:ln w="9525">
            <a:noFill/>
            <a:miter lim="800000"/>
            <a:headEnd/>
            <a:tailEnd/>
          </a:ln>
          <a:effectLst/>
        </p:spPr>
      </p:pic>
    </p:spTree>
    <p:extLst>
      <p:ext uri="{BB962C8B-B14F-4D97-AF65-F5344CB8AC3E}">
        <p14:creationId xmlns:p14="http://schemas.microsoft.com/office/powerpoint/2010/main" val="331297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1622</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Cluster analysis</vt:lpstr>
      <vt:lpstr>What is Cluster analysis?</vt:lpstr>
      <vt:lpstr>Objectives of cluster analysis</vt:lpstr>
      <vt:lpstr>How does Cluster Analysis work?</vt:lpstr>
      <vt:lpstr>Measuring Similarity</vt:lpstr>
      <vt:lpstr>Similarity Measure</vt:lpstr>
      <vt:lpstr>Distance Measures</vt:lpstr>
      <vt:lpstr>Distance Measures</vt:lpstr>
      <vt:lpstr>Illustration:</vt:lpstr>
      <vt:lpstr>Simple Example</vt:lpstr>
      <vt:lpstr>Simple Example</vt:lpstr>
      <vt:lpstr>PowerPoint Presentation</vt:lpstr>
      <vt:lpstr>How do we form clusters?</vt:lpstr>
      <vt:lpstr>How do we form clusters?</vt:lpstr>
      <vt:lpstr>Graphical Portrayals</vt:lpstr>
      <vt:lpstr>Outliers: Removed or Retained?</vt:lpstr>
      <vt:lpstr>Hierarchical Cluster Analysis</vt:lpstr>
      <vt:lpstr>Hierarchical Cluster Analysis</vt:lpstr>
      <vt:lpstr>Two Basic Types of  HCA</vt:lpstr>
      <vt:lpstr> Agglomerative Algorithm</vt:lpstr>
      <vt:lpstr> Divisive Algorithm</vt:lpstr>
      <vt:lpstr>Dendogram/ Tree Graph</vt:lpstr>
      <vt:lpstr>Agglomerative Algorithms</vt:lpstr>
      <vt:lpstr>Agglomerative Algorithms</vt:lpstr>
      <vt:lpstr>Agglomerative Algorithms</vt:lpstr>
      <vt:lpstr>Agglomerative Algorithms</vt:lpstr>
      <vt:lpstr>Agglomerative Algorithms</vt:lpstr>
      <vt:lpstr>Agglomerative Algorithms</vt:lpstr>
      <vt:lpstr>Hierarchical Cluster Analysis</vt:lpstr>
      <vt:lpstr>K-means 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K-means Method</vt:lpstr>
      <vt:lpstr>Comments on the K-Means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Noman Khalid</dc:creator>
  <cp:lastModifiedBy>Noman Khalid</cp:lastModifiedBy>
  <cp:revision>2</cp:revision>
  <dcterms:created xsi:type="dcterms:W3CDTF">2020-03-28T07:00:10Z</dcterms:created>
  <dcterms:modified xsi:type="dcterms:W3CDTF">2020-03-28T07:00:30Z</dcterms:modified>
</cp:coreProperties>
</file>