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25" r:id="rId2"/>
    <p:sldId id="430" r:id="rId3"/>
    <p:sldId id="429" r:id="rId4"/>
    <p:sldId id="431" r:id="rId5"/>
    <p:sldId id="435" r:id="rId6"/>
    <p:sldId id="436" r:id="rId7"/>
    <p:sldId id="437"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3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CE5E9-308D-4B0F-B03B-302886773FEC}"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6221B-80DD-42E9-B71D-55BB1B17A3E4}" type="slidenum">
              <a:rPr lang="en-US" smtClean="0"/>
              <a:t>‹#›</a:t>
            </a:fld>
            <a:endParaRPr lang="en-US"/>
          </a:p>
        </p:txBody>
      </p:sp>
    </p:spTree>
    <p:extLst>
      <p:ext uri="{BB962C8B-B14F-4D97-AF65-F5344CB8AC3E}">
        <p14:creationId xmlns:p14="http://schemas.microsoft.com/office/powerpoint/2010/main" val="123123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45393-0DDE-44B9-80BD-CB5B8ACED0E8}" type="slidenum">
              <a:rPr lang="en-US"/>
              <a:pPr/>
              <a:t>8</a:t>
            </a:fld>
            <a:endParaRPr lang="en-US"/>
          </a:p>
        </p:txBody>
      </p:sp>
      <p:sp>
        <p:nvSpPr>
          <p:cNvPr id="1945602" name="Rectangle 2"/>
          <p:cNvSpPr>
            <a:spLocks noGrp="1" noRot="1" noChangeAspect="1" noChangeArrowheads="1" noTextEdit="1"/>
          </p:cNvSpPr>
          <p:nvPr>
            <p:ph type="sldImg"/>
          </p:nvPr>
        </p:nvSpPr>
        <p:spPr>
          <a:ln/>
        </p:spPr>
      </p:sp>
      <p:sp>
        <p:nvSpPr>
          <p:cNvPr id="1945603"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83451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AA8CF-A5C6-404A-8760-99502C99F1EA}" type="slidenum">
              <a:rPr lang="en-US"/>
              <a:pPr/>
              <a:t>17</a:t>
            </a:fld>
            <a:endParaRPr lang="en-US"/>
          </a:p>
        </p:txBody>
      </p:sp>
      <p:sp>
        <p:nvSpPr>
          <p:cNvPr id="1964034" name="Rectangle 2"/>
          <p:cNvSpPr>
            <a:spLocks noGrp="1" noRot="1" noChangeAspect="1" noChangeArrowheads="1" noTextEdit="1"/>
          </p:cNvSpPr>
          <p:nvPr>
            <p:ph type="sldImg"/>
          </p:nvPr>
        </p:nvSpPr>
        <p:spPr>
          <a:ln/>
        </p:spPr>
      </p:sp>
      <p:sp>
        <p:nvSpPr>
          <p:cNvPr id="1964035"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16385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16E71-8EB4-46DE-8DBA-38F37E8C9797}" type="slidenum">
              <a:rPr lang="en-US"/>
              <a:pPr/>
              <a:t>18</a:t>
            </a:fld>
            <a:endParaRPr lang="en-US"/>
          </a:p>
        </p:txBody>
      </p:sp>
      <p:sp>
        <p:nvSpPr>
          <p:cNvPr id="1968130" name="Rectangle 2"/>
          <p:cNvSpPr>
            <a:spLocks noGrp="1" noRot="1" noChangeAspect="1" noChangeArrowheads="1" noTextEdit="1"/>
          </p:cNvSpPr>
          <p:nvPr>
            <p:ph type="sldImg"/>
          </p:nvPr>
        </p:nvSpPr>
        <p:spPr>
          <a:ln/>
        </p:spPr>
      </p:sp>
      <p:sp>
        <p:nvSpPr>
          <p:cNvPr id="196813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113377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076210-4EDA-48F8-A342-9A7806A2F811}" type="slidenum">
              <a:rPr lang="en-US"/>
              <a:pPr/>
              <a:t>19</a:t>
            </a:fld>
            <a:endParaRPr lang="en-US"/>
          </a:p>
        </p:txBody>
      </p:sp>
      <p:sp>
        <p:nvSpPr>
          <p:cNvPr id="1970178" name="Rectangle 2"/>
          <p:cNvSpPr>
            <a:spLocks noGrp="1" noRot="1" noChangeAspect="1" noChangeArrowheads="1" noTextEdit="1"/>
          </p:cNvSpPr>
          <p:nvPr>
            <p:ph type="sldImg"/>
          </p:nvPr>
        </p:nvSpPr>
        <p:spPr>
          <a:ln/>
        </p:spPr>
      </p:sp>
      <p:sp>
        <p:nvSpPr>
          <p:cNvPr id="1970179"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522826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D38D0-83DC-44A5-ACD2-2E218D36FD2B}" type="slidenum">
              <a:rPr lang="en-US"/>
              <a:pPr/>
              <a:t>20</a:t>
            </a:fld>
            <a:endParaRPr lang="en-US"/>
          </a:p>
        </p:txBody>
      </p:sp>
      <p:sp>
        <p:nvSpPr>
          <p:cNvPr id="1972226" name="Rectangle 2"/>
          <p:cNvSpPr>
            <a:spLocks noGrp="1" noRot="1" noChangeAspect="1" noChangeArrowheads="1" noTextEdit="1"/>
          </p:cNvSpPr>
          <p:nvPr>
            <p:ph type="sldImg"/>
          </p:nvPr>
        </p:nvSpPr>
        <p:spPr>
          <a:ln/>
        </p:spPr>
      </p:sp>
      <p:sp>
        <p:nvSpPr>
          <p:cNvPr id="1972227"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402429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C3C0F-E381-4BBB-B598-EC0A5365769A}" type="slidenum">
              <a:rPr lang="en-US"/>
              <a:pPr/>
              <a:t>21</a:t>
            </a:fld>
            <a:endParaRPr lang="en-US"/>
          </a:p>
        </p:txBody>
      </p:sp>
      <p:sp>
        <p:nvSpPr>
          <p:cNvPr id="1974274" name="Rectangle 2"/>
          <p:cNvSpPr>
            <a:spLocks noGrp="1" noRot="1" noChangeAspect="1" noChangeArrowheads="1" noTextEdit="1"/>
          </p:cNvSpPr>
          <p:nvPr>
            <p:ph type="sldImg"/>
          </p:nvPr>
        </p:nvSpPr>
        <p:spPr>
          <a:ln/>
        </p:spPr>
      </p:sp>
      <p:sp>
        <p:nvSpPr>
          <p:cNvPr id="1974275"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30040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F0204-BA2C-4AA7-A367-D730750863A0}" type="slidenum">
              <a:rPr lang="en-US"/>
              <a:pPr/>
              <a:t>9</a:t>
            </a:fld>
            <a:endParaRPr lang="en-US"/>
          </a:p>
        </p:txBody>
      </p:sp>
      <p:sp>
        <p:nvSpPr>
          <p:cNvPr id="1947650" name="Rectangle 2"/>
          <p:cNvSpPr>
            <a:spLocks noGrp="1" noRot="1" noChangeAspect="1" noChangeArrowheads="1" noTextEdit="1"/>
          </p:cNvSpPr>
          <p:nvPr>
            <p:ph type="sldImg"/>
          </p:nvPr>
        </p:nvSpPr>
        <p:spPr>
          <a:ln/>
        </p:spPr>
      </p:sp>
      <p:sp>
        <p:nvSpPr>
          <p:cNvPr id="194765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187721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DDC09-BD58-4605-95EE-3F54726219FF}" type="slidenum">
              <a:rPr lang="en-US"/>
              <a:pPr/>
              <a:t>10</a:t>
            </a:fld>
            <a:endParaRPr lang="en-US"/>
          </a:p>
        </p:txBody>
      </p:sp>
      <p:sp>
        <p:nvSpPr>
          <p:cNvPr id="1949698" name="Rectangle 2"/>
          <p:cNvSpPr>
            <a:spLocks noGrp="1" noRot="1" noChangeAspect="1" noChangeArrowheads="1" noTextEdit="1"/>
          </p:cNvSpPr>
          <p:nvPr>
            <p:ph type="sldImg"/>
          </p:nvPr>
        </p:nvSpPr>
        <p:spPr>
          <a:ln/>
        </p:spPr>
      </p:sp>
      <p:sp>
        <p:nvSpPr>
          <p:cNvPr id="1949699"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81739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ED245-A999-454D-84AF-F16CC0702314}" type="slidenum">
              <a:rPr lang="en-US"/>
              <a:pPr/>
              <a:t>11</a:t>
            </a:fld>
            <a:endParaRPr lang="en-US"/>
          </a:p>
        </p:txBody>
      </p:sp>
      <p:sp>
        <p:nvSpPr>
          <p:cNvPr id="1951746" name="Rectangle 2"/>
          <p:cNvSpPr>
            <a:spLocks noGrp="1" noRot="1" noChangeAspect="1" noChangeArrowheads="1" noTextEdit="1"/>
          </p:cNvSpPr>
          <p:nvPr>
            <p:ph type="sldImg"/>
          </p:nvPr>
        </p:nvSpPr>
        <p:spPr>
          <a:ln/>
        </p:spPr>
      </p:sp>
      <p:sp>
        <p:nvSpPr>
          <p:cNvPr id="1951747"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87555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816F0-E7C6-4BF9-A2F7-F11B88A0D534}" type="slidenum">
              <a:rPr lang="en-US"/>
              <a:pPr/>
              <a:t>12</a:t>
            </a:fld>
            <a:endParaRPr lang="en-US"/>
          </a:p>
        </p:txBody>
      </p:sp>
      <p:sp>
        <p:nvSpPr>
          <p:cNvPr id="1953794" name="Rectangle 2"/>
          <p:cNvSpPr>
            <a:spLocks noGrp="1" noRot="1" noChangeAspect="1" noChangeArrowheads="1" noTextEdit="1"/>
          </p:cNvSpPr>
          <p:nvPr>
            <p:ph type="sldImg"/>
          </p:nvPr>
        </p:nvSpPr>
        <p:spPr>
          <a:ln/>
        </p:spPr>
      </p:sp>
      <p:sp>
        <p:nvSpPr>
          <p:cNvPr id="1953795"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57340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19306-35AB-4A4E-A57C-F449F2299AFD}" type="slidenum">
              <a:rPr lang="en-US"/>
              <a:pPr/>
              <a:t>13</a:t>
            </a:fld>
            <a:endParaRPr lang="en-US"/>
          </a:p>
        </p:txBody>
      </p:sp>
      <p:sp>
        <p:nvSpPr>
          <p:cNvPr id="1955842" name="Rectangle 2"/>
          <p:cNvSpPr>
            <a:spLocks noGrp="1" noRot="1" noChangeAspect="1" noChangeArrowheads="1" noTextEdit="1"/>
          </p:cNvSpPr>
          <p:nvPr>
            <p:ph type="sldImg"/>
          </p:nvPr>
        </p:nvSpPr>
        <p:spPr>
          <a:ln/>
        </p:spPr>
      </p:sp>
      <p:sp>
        <p:nvSpPr>
          <p:cNvPr id="1955843"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06308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D707F-7E74-481D-BA4E-FA03AA72B7AF}" type="slidenum">
              <a:rPr lang="en-US"/>
              <a:pPr/>
              <a:t>14</a:t>
            </a:fld>
            <a:endParaRPr lang="en-US"/>
          </a:p>
        </p:txBody>
      </p:sp>
      <p:sp>
        <p:nvSpPr>
          <p:cNvPr id="1957890" name="Rectangle 2"/>
          <p:cNvSpPr>
            <a:spLocks noGrp="1" noRot="1" noChangeAspect="1" noChangeArrowheads="1" noTextEdit="1"/>
          </p:cNvSpPr>
          <p:nvPr>
            <p:ph type="sldImg"/>
          </p:nvPr>
        </p:nvSpPr>
        <p:spPr>
          <a:ln/>
        </p:spPr>
      </p:sp>
      <p:sp>
        <p:nvSpPr>
          <p:cNvPr id="195789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425496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209DC-9210-480C-B2E9-18A6A5A6D516}" type="slidenum">
              <a:rPr lang="en-US"/>
              <a:pPr/>
              <a:t>15</a:t>
            </a:fld>
            <a:endParaRPr lang="en-US"/>
          </a:p>
        </p:txBody>
      </p:sp>
      <p:sp>
        <p:nvSpPr>
          <p:cNvPr id="1959938" name="Rectangle 2"/>
          <p:cNvSpPr>
            <a:spLocks noGrp="1" noRot="1" noChangeAspect="1" noChangeArrowheads="1" noTextEdit="1"/>
          </p:cNvSpPr>
          <p:nvPr>
            <p:ph type="sldImg"/>
          </p:nvPr>
        </p:nvSpPr>
        <p:spPr>
          <a:ln/>
        </p:spPr>
      </p:sp>
      <p:sp>
        <p:nvSpPr>
          <p:cNvPr id="1959939"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523192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FA24E-B5F3-4938-9778-8D7D84217C7F}" type="slidenum">
              <a:rPr lang="en-US"/>
              <a:pPr/>
              <a:t>16</a:t>
            </a:fld>
            <a:endParaRPr lang="en-US"/>
          </a:p>
        </p:txBody>
      </p:sp>
      <p:sp>
        <p:nvSpPr>
          <p:cNvPr id="1961986" name="Rectangle 2"/>
          <p:cNvSpPr>
            <a:spLocks noGrp="1" noRot="1" noChangeAspect="1" noChangeArrowheads="1" noTextEdit="1"/>
          </p:cNvSpPr>
          <p:nvPr>
            <p:ph type="sldImg"/>
          </p:nvPr>
        </p:nvSpPr>
        <p:spPr>
          <a:ln/>
        </p:spPr>
      </p:sp>
      <p:sp>
        <p:nvSpPr>
          <p:cNvPr id="1961987"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299259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7152-CC02-49AF-AB57-C95BD2C2EC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65B239-E3AC-4B14-AB63-4472C9108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A9F66B-CA57-4B3B-AA0C-75B9DFD40E98}"/>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5" name="Footer Placeholder 4">
            <a:extLst>
              <a:ext uri="{FF2B5EF4-FFF2-40B4-BE49-F238E27FC236}">
                <a16:creationId xmlns:a16="http://schemas.microsoft.com/office/drawing/2014/main" id="{A1817028-209E-4A53-A423-0614603DF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EF2BC-6030-4EFB-859B-C37553A3A7BA}"/>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393340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A09A-DC07-4B50-AAD3-9B9E998616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6C12EF-0463-47EF-9CD9-90B4F0A4B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A9741-996C-4C43-AB1F-C001F6A6741B}"/>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5" name="Footer Placeholder 4">
            <a:extLst>
              <a:ext uri="{FF2B5EF4-FFF2-40B4-BE49-F238E27FC236}">
                <a16:creationId xmlns:a16="http://schemas.microsoft.com/office/drawing/2014/main" id="{67B75B9F-4764-4894-8A22-BA7E5974B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809F3-5E20-4633-A1FD-D392ED3FDBE6}"/>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256376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234A1-E9A9-4205-8725-C67630F1C3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CF0FEF-0B31-45AE-9DC6-A226A29171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048C8-9D60-4F66-8E28-30643DAEE727}"/>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5" name="Footer Placeholder 4">
            <a:extLst>
              <a:ext uri="{FF2B5EF4-FFF2-40B4-BE49-F238E27FC236}">
                <a16:creationId xmlns:a16="http://schemas.microsoft.com/office/drawing/2014/main" id="{C15623F8-E0D9-4EF7-A726-BE1B33AE1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BEDF2-4587-47DB-9FCF-BCCE7BC8ACAD}"/>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19314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8CD5-0C53-4C2E-A58F-84F129C31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4E460-D5E8-4935-9DB1-09CD022DC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34128-9406-4B8D-B27E-D00D78BE24CA}"/>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5" name="Footer Placeholder 4">
            <a:extLst>
              <a:ext uri="{FF2B5EF4-FFF2-40B4-BE49-F238E27FC236}">
                <a16:creationId xmlns:a16="http://schemas.microsoft.com/office/drawing/2014/main" id="{37817534-21C8-44F0-A83F-B45A6325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4330A-0BAC-44F2-A331-2F39E48DFF09}"/>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319546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6330-559B-4501-AE5B-79242C2C6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20AA62-5445-476E-A8EA-2B85C94E6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6AEE3-719E-45CB-973C-77A705A20966}"/>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5" name="Footer Placeholder 4">
            <a:extLst>
              <a:ext uri="{FF2B5EF4-FFF2-40B4-BE49-F238E27FC236}">
                <a16:creationId xmlns:a16="http://schemas.microsoft.com/office/drawing/2014/main" id="{D0465574-6F30-46CC-AB82-4DC4C5363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2219B-B3E0-4EC3-A461-DBFC13DB63A9}"/>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90943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810C-4A7D-416A-87ED-F60A9F48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9FFF0-9023-47D9-8CF2-4592B6CB15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92D41-11BE-4115-8861-7A5781981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F0D6A0-59BC-42DE-82F3-5D9EE4DCB6CC}"/>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6" name="Footer Placeholder 5">
            <a:extLst>
              <a:ext uri="{FF2B5EF4-FFF2-40B4-BE49-F238E27FC236}">
                <a16:creationId xmlns:a16="http://schemas.microsoft.com/office/drawing/2014/main" id="{11D51B12-731E-44BD-B209-14BE1A00B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CA369-7866-4C0A-98DD-C3295C78D109}"/>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378023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EC82-BCD1-4A2C-9FB5-3FC0EC4A9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CD9A53-83B2-424D-9705-7C5957D3E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7E78C-04AB-4559-82DD-99E2B87DD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F13252-5A6B-4C69-9FA7-A278D2482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FB7E2-BC5D-4AF4-9E9A-7D97FA9808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12AEB1-653E-4C81-9FB8-0FA6631FE86D}"/>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8" name="Footer Placeholder 7">
            <a:extLst>
              <a:ext uri="{FF2B5EF4-FFF2-40B4-BE49-F238E27FC236}">
                <a16:creationId xmlns:a16="http://schemas.microsoft.com/office/drawing/2014/main" id="{1260444F-33E2-469B-8FB6-C9A25D2D0B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ED0DC4-8DD5-4CF8-A089-122346002ACF}"/>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306660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E14F-39F3-4122-A9F4-18B737371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921DC-A3CE-4D21-A84E-4C0BB7A44669}"/>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4" name="Footer Placeholder 3">
            <a:extLst>
              <a:ext uri="{FF2B5EF4-FFF2-40B4-BE49-F238E27FC236}">
                <a16:creationId xmlns:a16="http://schemas.microsoft.com/office/drawing/2014/main" id="{D2B5A757-713F-431D-9053-CB2B314C29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6335E2-B50F-4C59-8AD8-BAFFF7AD5F9A}"/>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125882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B06F0-CFFE-4F52-A9C2-7B5FA4064D71}"/>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3" name="Footer Placeholder 2">
            <a:extLst>
              <a:ext uri="{FF2B5EF4-FFF2-40B4-BE49-F238E27FC236}">
                <a16:creationId xmlns:a16="http://schemas.microsoft.com/office/drawing/2014/main" id="{ED4234CA-1E23-4FAE-A194-3787527CE7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E547FB-FDF5-4146-B950-908FB0A81F4F}"/>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293657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874A-7063-48B3-BECD-E5C52D8E8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109AE2-291F-4E54-8434-F541EE46F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17A2DC-FFF6-4337-B076-1BD357D2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45433-3070-4436-A328-1156A9999DDE}"/>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6" name="Footer Placeholder 5">
            <a:extLst>
              <a:ext uri="{FF2B5EF4-FFF2-40B4-BE49-F238E27FC236}">
                <a16:creationId xmlns:a16="http://schemas.microsoft.com/office/drawing/2014/main" id="{BAD1771C-E6E9-4E1C-B17D-7BCC9367E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B0161-5D62-4836-AF7F-DEE1EE4234A8}"/>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66640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A952-D4C0-4DF4-B049-BF734D88D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6A66B0-11F2-419B-8BED-5AF319CB6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67B86-6AFE-4546-BA85-02567BCB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3B658-8745-4947-86CD-C489B172A3D6}"/>
              </a:ext>
            </a:extLst>
          </p:cNvPr>
          <p:cNvSpPr>
            <a:spLocks noGrp="1"/>
          </p:cNvSpPr>
          <p:nvPr>
            <p:ph type="dt" sz="half" idx="10"/>
          </p:nvPr>
        </p:nvSpPr>
        <p:spPr/>
        <p:txBody>
          <a:bodyPr/>
          <a:lstStyle/>
          <a:p>
            <a:fld id="{31FDBA4D-EB84-46E3-970A-D50AD311C5FF}" type="datetimeFigureOut">
              <a:rPr lang="en-US" smtClean="0"/>
              <a:t>3/28/2020</a:t>
            </a:fld>
            <a:endParaRPr lang="en-US"/>
          </a:p>
        </p:txBody>
      </p:sp>
      <p:sp>
        <p:nvSpPr>
          <p:cNvPr id="6" name="Footer Placeholder 5">
            <a:extLst>
              <a:ext uri="{FF2B5EF4-FFF2-40B4-BE49-F238E27FC236}">
                <a16:creationId xmlns:a16="http://schemas.microsoft.com/office/drawing/2014/main" id="{1D58C2CA-5371-42A5-9D5F-FB9DE50B9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CD44D-E612-490F-AA2A-C0D438B96035}"/>
              </a:ext>
            </a:extLst>
          </p:cNvPr>
          <p:cNvSpPr>
            <a:spLocks noGrp="1"/>
          </p:cNvSpPr>
          <p:nvPr>
            <p:ph type="sldNum" sz="quarter" idx="12"/>
          </p:nvPr>
        </p:nvSpPr>
        <p:spPr/>
        <p:txBody>
          <a:bodyPr/>
          <a:lstStyle/>
          <a:p>
            <a:fld id="{5B08B819-2A50-4D4C-BB99-050A3C070B84}" type="slidenum">
              <a:rPr lang="en-US" smtClean="0"/>
              <a:t>‹#›</a:t>
            </a:fld>
            <a:endParaRPr lang="en-US"/>
          </a:p>
        </p:txBody>
      </p:sp>
    </p:spTree>
    <p:extLst>
      <p:ext uri="{BB962C8B-B14F-4D97-AF65-F5344CB8AC3E}">
        <p14:creationId xmlns:p14="http://schemas.microsoft.com/office/powerpoint/2010/main" val="135141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9C7C09-BADA-4072-ADF9-11CF3729E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F6D23-1103-46BE-8535-951FB082EC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E8EA6-5F89-4626-892A-B05A33873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DBA4D-EB84-46E3-970A-D50AD311C5FF}" type="datetimeFigureOut">
              <a:rPr lang="en-US" smtClean="0"/>
              <a:t>3/28/2020</a:t>
            </a:fld>
            <a:endParaRPr lang="en-US"/>
          </a:p>
        </p:txBody>
      </p:sp>
      <p:sp>
        <p:nvSpPr>
          <p:cNvPr id="5" name="Footer Placeholder 4">
            <a:extLst>
              <a:ext uri="{FF2B5EF4-FFF2-40B4-BE49-F238E27FC236}">
                <a16:creationId xmlns:a16="http://schemas.microsoft.com/office/drawing/2014/main" id="{08499E8B-3CED-4340-AFC6-39645B5F7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D83398-4407-4D9D-BAFB-68622FDF0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8B819-2A50-4D4C-BB99-050A3C070B84}" type="slidenum">
              <a:rPr lang="en-US" smtClean="0"/>
              <a:t>‹#›</a:t>
            </a:fld>
            <a:endParaRPr lang="en-US"/>
          </a:p>
        </p:txBody>
      </p:sp>
    </p:spTree>
    <p:extLst>
      <p:ext uri="{BB962C8B-B14F-4D97-AF65-F5344CB8AC3E}">
        <p14:creationId xmlns:p14="http://schemas.microsoft.com/office/powerpoint/2010/main" val="335986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4" name="Text Placeholder 3"/>
          <p:cNvSpPr>
            <a:spLocks noGrp="1"/>
          </p:cNvSpPr>
          <p:nvPr>
            <p:ph type="body"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5315" y="889532"/>
            <a:ext cx="3464148" cy="4003174"/>
          </a:xfrm>
          <a:prstGeom prst="rect">
            <a:avLst/>
          </a:prstGeom>
        </p:spPr>
      </p:pic>
    </p:spTree>
    <p:extLst>
      <p:ext uri="{BB962C8B-B14F-4D97-AF65-F5344CB8AC3E}">
        <p14:creationId xmlns:p14="http://schemas.microsoft.com/office/powerpoint/2010/main" val="214091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p:nvPr>
        </p:nvSpPr>
        <p:spPr/>
        <p:txBody>
          <a:bodyPr/>
          <a:lstStyle/>
          <a:p>
            <a:r>
              <a:rPr lang="en-US"/>
              <a:t>PCA Example –STEP 1</a:t>
            </a:r>
          </a:p>
        </p:txBody>
      </p:sp>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65780" y="1825625"/>
            <a:ext cx="526044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50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p:nvPr>
        </p:nvSpPr>
        <p:spPr/>
        <p:txBody>
          <a:bodyPr/>
          <a:lstStyle/>
          <a:p>
            <a:r>
              <a:rPr lang="en-US"/>
              <a:t>PCA Example –STEP 2</a:t>
            </a:r>
          </a:p>
        </p:txBody>
      </p:sp>
      <p:sp>
        <p:nvSpPr>
          <p:cNvPr id="1950723" name="Rectangle 3"/>
          <p:cNvSpPr>
            <a:spLocks noGrp="1" noChangeArrowheads="1"/>
          </p:cNvSpPr>
          <p:nvPr>
            <p:ph idx="1"/>
          </p:nvPr>
        </p:nvSpPr>
        <p:spPr/>
        <p:txBody>
          <a:bodyPr/>
          <a:lstStyle/>
          <a:p>
            <a:r>
              <a:rPr lang="en-US" dirty="0"/>
              <a:t>Calculate the covariance matrix</a:t>
            </a:r>
          </a:p>
          <a:p>
            <a:endParaRPr lang="en-US" dirty="0"/>
          </a:p>
          <a:p>
            <a:r>
              <a:rPr lang="en-US" dirty="0"/>
              <a:t>	</a:t>
            </a:r>
            <a:r>
              <a:rPr lang="en-US" dirty="0" err="1"/>
              <a:t>cov</a:t>
            </a:r>
            <a:r>
              <a:rPr lang="en-US" dirty="0"/>
              <a:t> =          .616555556    .615444444</a:t>
            </a:r>
          </a:p>
          <a:p>
            <a:pPr marL="0" indent="0">
              <a:buNone/>
            </a:pPr>
            <a:r>
              <a:rPr lang="en-US" dirty="0"/>
              <a:t>		        .615444444    .716555556</a:t>
            </a:r>
          </a:p>
          <a:p>
            <a:endParaRPr lang="en-US" dirty="0"/>
          </a:p>
          <a:p>
            <a:r>
              <a:rPr lang="en-US" dirty="0"/>
              <a:t>Since the non-diagonal elements in this covariance matrix are positive, we should expect that both the x and y variable increase together.</a:t>
            </a:r>
          </a:p>
        </p:txBody>
      </p:sp>
      <p:sp>
        <p:nvSpPr>
          <p:cNvPr id="1950724" name="AutoShape 4"/>
          <p:cNvSpPr>
            <a:spLocks noChangeArrowheads="1"/>
          </p:cNvSpPr>
          <p:nvPr/>
        </p:nvSpPr>
        <p:spPr bwMode="auto">
          <a:xfrm>
            <a:off x="2973564" y="2820755"/>
            <a:ext cx="4662600" cy="1031875"/>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08378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r>
              <a:rPr lang="en-US"/>
              <a:t>PCA Example –STEP 3</a:t>
            </a:r>
          </a:p>
        </p:txBody>
      </p:sp>
      <p:sp>
        <p:nvSpPr>
          <p:cNvPr id="1952771" name="Rectangle 3"/>
          <p:cNvSpPr>
            <a:spLocks noGrp="1" noChangeArrowheads="1"/>
          </p:cNvSpPr>
          <p:nvPr>
            <p:ph idx="1"/>
          </p:nvPr>
        </p:nvSpPr>
        <p:spPr/>
        <p:txBody>
          <a:bodyPr/>
          <a:lstStyle/>
          <a:p>
            <a:r>
              <a:rPr lang="en-US" dirty="0"/>
              <a:t>Calculate the eigenvectors and eigenvalues of the covariance matrix</a:t>
            </a:r>
          </a:p>
          <a:p>
            <a:endParaRPr lang="en-US" dirty="0"/>
          </a:p>
          <a:p>
            <a:r>
              <a:rPr lang="en-US" dirty="0"/>
              <a:t>		eigenvalues = 		.0490834</a:t>
            </a:r>
          </a:p>
          <a:p>
            <a:pPr marL="0" indent="0">
              <a:buNone/>
            </a:pPr>
            <a:r>
              <a:rPr lang="en-US" dirty="0"/>
              <a:t>					         1.2840277</a:t>
            </a:r>
          </a:p>
          <a:p>
            <a:pPr marL="0" indent="0">
              <a:buNone/>
            </a:pPr>
            <a:endParaRPr lang="en-US" dirty="0"/>
          </a:p>
          <a:p>
            <a:r>
              <a:rPr lang="en-US" dirty="0"/>
              <a:t>	eigenvectors =            -.735178656   -.677873399</a:t>
            </a:r>
          </a:p>
          <a:p>
            <a:pPr marL="0" indent="0">
              <a:buNone/>
            </a:pPr>
            <a:r>
              <a:rPr lang="en-US" dirty="0"/>
              <a:t>				     .677873399   -.735178656 </a:t>
            </a:r>
          </a:p>
        </p:txBody>
      </p:sp>
      <p:sp>
        <p:nvSpPr>
          <p:cNvPr id="1952772" name="AutoShape 4"/>
          <p:cNvSpPr>
            <a:spLocks noChangeArrowheads="1"/>
          </p:cNvSpPr>
          <p:nvPr/>
        </p:nvSpPr>
        <p:spPr bwMode="auto">
          <a:xfrm>
            <a:off x="5899950" y="2908722"/>
            <a:ext cx="2437813" cy="850022"/>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773" name="AutoShape 5"/>
          <p:cNvSpPr>
            <a:spLocks noChangeArrowheads="1"/>
          </p:cNvSpPr>
          <p:nvPr/>
        </p:nvSpPr>
        <p:spPr bwMode="auto">
          <a:xfrm>
            <a:off x="4788302" y="4341897"/>
            <a:ext cx="4167262" cy="976257"/>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1520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p:txBody>
          <a:bodyPr/>
          <a:lstStyle/>
          <a:p>
            <a:r>
              <a:rPr lang="en-US"/>
              <a:t>PCA Example –STEP 3</a:t>
            </a:r>
          </a:p>
        </p:txBody>
      </p:sp>
      <p:sp>
        <p:nvSpPr>
          <p:cNvPr id="3" name="Content Placeholder 2"/>
          <p:cNvSpPr>
            <a:spLocks noGrp="1"/>
          </p:cNvSpPr>
          <p:nvPr>
            <p:ph idx="1"/>
          </p:nvPr>
        </p:nvSpPr>
        <p:spPr>
          <a:xfrm>
            <a:off x="5013537" y="2180496"/>
            <a:ext cx="6225931" cy="3678303"/>
          </a:xfrm>
        </p:spPr>
        <p:txBody>
          <a:bodyPr>
            <a:normAutofit fontScale="92500" lnSpcReduction="20000"/>
          </a:bodyPr>
          <a:lstStyle/>
          <a:p>
            <a:pPr>
              <a:buFontTx/>
              <a:buChar char="•"/>
            </a:pPr>
            <a:r>
              <a:rPr lang="en-US">
                <a:solidFill>
                  <a:schemeClr val="tx1"/>
                </a:solidFill>
              </a:rPr>
              <a:t>eigenvectors are plotted as diagonal dotted lines on the plot. </a:t>
            </a:r>
          </a:p>
          <a:p>
            <a:pPr>
              <a:buFontTx/>
              <a:buChar char="•"/>
            </a:pPr>
            <a:r>
              <a:rPr lang="en-US">
                <a:solidFill>
                  <a:schemeClr val="tx1"/>
                </a:solidFill>
              </a:rPr>
              <a:t>Note they are perpendicular to each other. </a:t>
            </a:r>
          </a:p>
          <a:p>
            <a:pPr>
              <a:buFontTx/>
              <a:buChar char="•"/>
            </a:pPr>
            <a:r>
              <a:rPr lang="en-US">
                <a:solidFill>
                  <a:schemeClr val="tx1"/>
                </a:solidFill>
              </a:rPr>
              <a:t>Note one of the eigenvectors goes through the middle of the points, like drawing a line of best fit. </a:t>
            </a:r>
          </a:p>
          <a:p>
            <a:pPr>
              <a:buFontTx/>
              <a:buChar char="•"/>
            </a:pPr>
            <a:r>
              <a:rPr lang="en-US">
                <a:solidFill>
                  <a:schemeClr val="tx1"/>
                </a:solidFill>
              </a:rPr>
              <a:t>The second eigenvector gives us the other, less important, pattern in the data, that all the points follow the main line, but are off to the side of the main line by some amount.</a:t>
            </a:r>
          </a:p>
        </p:txBody>
      </p:sp>
      <p:pic>
        <p:nvPicPr>
          <p:cNvPr id="19548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7475" b="14715"/>
          <a:stretch/>
        </p:blipFill>
        <p:spPr bwMode="auto">
          <a:xfrm>
            <a:off x="1137418" y="2210476"/>
            <a:ext cx="3676625" cy="3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44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p:cNvSpPr>
            <a:spLocks noGrp="1" noChangeArrowheads="1"/>
          </p:cNvSpPr>
          <p:nvPr>
            <p:ph type="title"/>
          </p:nvPr>
        </p:nvSpPr>
        <p:spPr/>
        <p:txBody>
          <a:bodyPr/>
          <a:lstStyle/>
          <a:p>
            <a:r>
              <a:rPr lang="en-US"/>
              <a:t>PCA Example –STEP 4</a:t>
            </a:r>
          </a:p>
        </p:txBody>
      </p:sp>
      <p:sp>
        <p:nvSpPr>
          <p:cNvPr id="1956867" name="Rectangle 3"/>
          <p:cNvSpPr>
            <a:spLocks noGrp="1" noChangeArrowheads="1"/>
          </p:cNvSpPr>
          <p:nvPr>
            <p:ph idx="1"/>
          </p:nvPr>
        </p:nvSpPr>
        <p:spPr/>
        <p:txBody>
          <a:bodyPr>
            <a:normAutofit lnSpcReduction="10000"/>
          </a:bodyPr>
          <a:lstStyle/>
          <a:p>
            <a:r>
              <a:rPr lang="en-US" dirty="0"/>
              <a:t>Reduce dimensionality and form feature vector</a:t>
            </a:r>
          </a:p>
          <a:p>
            <a:pPr lvl="1"/>
            <a:r>
              <a:rPr lang="en-US" dirty="0"/>
              <a:t>The eigenvector with the highest eigenvalue is the principle component of the data set.</a:t>
            </a:r>
          </a:p>
          <a:p>
            <a:endParaRPr lang="en-US" dirty="0"/>
          </a:p>
          <a:p>
            <a:r>
              <a:rPr lang="en-US" dirty="0"/>
              <a:t>In our example, the eigenvector with the largest eigenvalue was the one that pointed down the middle of the data. </a:t>
            </a:r>
          </a:p>
          <a:p>
            <a:endParaRPr lang="en-US" dirty="0"/>
          </a:p>
          <a:p>
            <a:r>
              <a:rPr lang="en-US" dirty="0"/>
              <a:t>Once eigenvectors are found from the covariance matrix, the next step is to order them by eigenvalue, highest to lowest. This gives you the components in order of significance. </a:t>
            </a:r>
          </a:p>
        </p:txBody>
      </p:sp>
    </p:spTree>
    <p:extLst>
      <p:ext uri="{BB962C8B-B14F-4D97-AF65-F5344CB8AC3E}">
        <p14:creationId xmlns:p14="http://schemas.microsoft.com/office/powerpoint/2010/main" val="19001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p:cNvSpPr>
            <a:spLocks noGrp="1" noChangeArrowheads="1"/>
          </p:cNvSpPr>
          <p:nvPr>
            <p:ph type="title"/>
          </p:nvPr>
        </p:nvSpPr>
        <p:spPr/>
        <p:txBody>
          <a:bodyPr/>
          <a:lstStyle/>
          <a:p>
            <a:r>
              <a:rPr lang="en-US"/>
              <a:t>PCA Example –STEP 4</a:t>
            </a:r>
          </a:p>
        </p:txBody>
      </p:sp>
      <p:sp>
        <p:nvSpPr>
          <p:cNvPr id="1958915" name="Rectangle 3"/>
          <p:cNvSpPr>
            <a:spLocks noGrp="1" noChangeArrowheads="1"/>
          </p:cNvSpPr>
          <p:nvPr>
            <p:ph idx="1"/>
          </p:nvPr>
        </p:nvSpPr>
        <p:spPr/>
        <p:txBody>
          <a:bodyPr>
            <a:normAutofit fontScale="92500" lnSpcReduction="10000"/>
          </a:bodyPr>
          <a:lstStyle/>
          <a:p>
            <a:r>
              <a:rPr lang="en-US" dirty="0"/>
              <a:t>Now, if you like, you can decide to ignore the components of lesser significance. </a:t>
            </a:r>
          </a:p>
          <a:p>
            <a:endParaRPr lang="en-US" dirty="0"/>
          </a:p>
          <a:p>
            <a:r>
              <a:rPr lang="en-US" dirty="0"/>
              <a:t>You do lose some information, but if the eigenvalues are small, you don’t lose much</a:t>
            </a:r>
          </a:p>
          <a:p>
            <a:endParaRPr lang="en-US" dirty="0"/>
          </a:p>
          <a:p>
            <a:r>
              <a:rPr lang="en-US" dirty="0"/>
              <a:t>n dimensions in your data </a:t>
            </a:r>
          </a:p>
          <a:p>
            <a:r>
              <a:rPr lang="en-US" dirty="0"/>
              <a:t>calculate n eigenvectors and eigenvalues</a:t>
            </a:r>
          </a:p>
          <a:p>
            <a:r>
              <a:rPr lang="en-US" dirty="0"/>
              <a:t>choose only the first p eigenvectors</a:t>
            </a:r>
          </a:p>
          <a:p>
            <a:r>
              <a:rPr lang="en-US" dirty="0"/>
              <a:t>final data set has only p dimensions.</a:t>
            </a:r>
          </a:p>
        </p:txBody>
      </p:sp>
    </p:spTree>
    <p:extLst>
      <p:ext uri="{BB962C8B-B14F-4D97-AF65-F5344CB8AC3E}">
        <p14:creationId xmlns:p14="http://schemas.microsoft.com/office/powerpoint/2010/main" val="278594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962" name="Rectangle 2"/>
          <p:cNvSpPr>
            <a:spLocks noGrp="1" noChangeArrowheads="1"/>
          </p:cNvSpPr>
          <p:nvPr>
            <p:ph type="title"/>
          </p:nvPr>
        </p:nvSpPr>
        <p:spPr/>
        <p:txBody>
          <a:bodyPr/>
          <a:lstStyle/>
          <a:p>
            <a:r>
              <a:rPr lang="en-US"/>
              <a:t>PCA Example –STEP 4</a:t>
            </a:r>
          </a:p>
        </p:txBody>
      </p:sp>
      <p:sp>
        <p:nvSpPr>
          <p:cNvPr id="1960963" name="Rectangle 3"/>
          <p:cNvSpPr>
            <a:spLocks noGrp="1" noChangeArrowheads="1"/>
          </p:cNvSpPr>
          <p:nvPr>
            <p:ph idx="1"/>
          </p:nvPr>
        </p:nvSpPr>
        <p:spPr/>
        <p:txBody>
          <a:bodyPr>
            <a:normAutofit fontScale="92500"/>
          </a:bodyPr>
          <a:lstStyle/>
          <a:p>
            <a:r>
              <a:rPr lang="en-US" dirty="0"/>
              <a:t>Feature Vector</a:t>
            </a:r>
          </a:p>
          <a:p>
            <a:pPr marL="0" indent="0">
              <a:buNone/>
            </a:pPr>
            <a:r>
              <a:rPr lang="en-US" dirty="0"/>
              <a:t>		</a:t>
            </a:r>
            <a:r>
              <a:rPr lang="en-US" dirty="0" err="1"/>
              <a:t>FeatureVector</a:t>
            </a:r>
            <a:r>
              <a:rPr lang="en-US" dirty="0"/>
              <a:t> = (eig1 eig2 eig3 … </a:t>
            </a:r>
            <a:r>
              <a:rPr lang="en-US" dirty="0" err="1"/>
              <a:t>eign</a:t>
            </a:r>
            <a:r>
              <a:rPr lang="en-US" dirty="0"/>
              <a:t>)</a:t>
            </a:r>
          </a:p>
          <a:p>
            <a:r>
              <a:rPr lang="en-US" dirty="0"/>
              <a:t>	We can either form a feature vector with both of the eigenvectors:</a:t>
            </a:r>
          </a:p>
          <a:p>
            <a:pPr marL="0" indent="0">
              <a:buNone/>
            </a:pPr>
            <a:r>
              <a:rPr lang="en-US" dirty="0"/>
              <a:t>			-.677873399    -.735178656 </a:t>
            </a:r>
          </a:p>
          <a:p>
            <a:pPr marL="0" indent="0">
              <a:buNone/>
            </a:pPr>
            <a:r>
              <a:rPr lang="en-US" dirty="0"/>
              <a:t>			-.735178656     .677873399 </a:t>
            </a:r>
          </a:p>
          <a:p>
            <a:r>
              <a:rPr lang="en-US" dirty="0"/>
              <a:t>	or, we can choose to leave out the smaller, less significant component and only have a single column:</a:t>
            </a:r>
          </a:p>
          <a:p>
            <a:pPr marL="0" indent="0">
              <a:buNone/>
            </a:pPr>
            <a:r>
              <a:rPr lang="en-US" dirty="0"/>
              <a:t>	     		- .677873399 </a:t>
            </a:r>
          </a:p>
          <a:p>
            <a:pPr marL="0" indent="0">
              <a:buNone/>
            </a:pPr>
            <a:r>
              <a:rPr lang="en-US" dirty="0"/>
              <a:t>			- .735178656</a:t>
            </a:r>
          </a:p>
          <a:p>
            <a:pPr marL="0" indent="0">
              <a:buNone/>
            </a:pPr>
            <a:endParaRPr lang="en-US" dirty="0"/>
          </a:p>
        </p:txBody>
      </p:sp>
      <p:sp>
        <p:nvSpPr>
          <p:cNvPr id="1960964" name="AutoShape 4"/>
          <p:cNvSpPr>
            <a:spLocks noChangeArrowheads="1"/>
          </p:cNvSpPr>
          <p:nvPr/>
        </p:nvSpPr>
        <p:spPr bwMode="auto">
          <a:xfrm>
            <a:off x="3589535" y="3339580"/>
            <a:ext cx="3841487" cy="755703"/>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0965" name="AutoShape 5"/>
          <p:cNvSpPr>
            <a:spLocks noChangeArrowheads="1"/>
          </p:cNvSpPr>
          <p:nvPr/>
        </p:nvSpPr>
        <p:spPr bwMode="auto">
          <a:xfrm>
            <a:off x="3541210" y="5108149"/>
            <a:ext cx="2015206" cy="818677"/>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0862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010" name="Rectangle 2"/>
          <p:cNvSpPr>
            <a:spLocks noGrp="1" noChangeArrowheads="1"/>
          </p:cNvSpPr>
          <p:nvPr>
            <p:ph type="title"/>
          </p:nvPr>
        </p:nvSpPr>
        <p:spPr/>
        <p:txBody>
          <a:bodyPr/>
          <a:lstStyle/>
          <a:p>
            <a:r>
              <a:rPr lang="en-US"/>
              <a:t>PCA Example –STEP 5</a:t>
            </a:r>
          </a:p>
        </p:txBody>
      </p:sp>
      <p:sp>
        <p:nvSpPr>
          <p:cNvPr id="1963011" name="Rectangle 3"/>
          <p:cNvSpPr>
            <a:spLocks noGrp="1" noChangeArrowheads="1"/>
          </p:cNvSpPr>
          <p:nvPr>
            <p:ph idx="1"/>
          </p:nvPr>
        </p:nvSpPr>
        <p:spPr/>
        <p:txBody>
          <a:bodyPr/>
          <a:lstStyle/>
          <a:p>
            <a:r>
              <a:rPr lang="en-US" dirty="0"/>
              <a:t>Deriving the new data</a:t>
            </a:r>
          </a:p>
          <a:p>
            <a:r>
              <a:rPr lang="en-US" dirty="0" err="1"/>
              <a:t>FinalData</a:t>
            </a:r>
            <a:r>
              <a:rPr lang="en-US" dirty="0"/>
              <a:t> = </a:t>
            </a:r>
            <a:r>
              <a:rPr lang="en-US" dirty="0" err="1"/>
              <a:t>RowFeatureVector</a:t>
            </a:r>
            <a:r>
              <a:rPr lang="en-US" dirty="0"/>
              <a:t> x </a:t>
            </a:r>
            <a:r>
              <a:rPr lang="en-US" dirty="0" err="1"/>
              <a:t>RowZeroMeanData</a:t>
            </a:r>
            <a:endParaRPr lang="en-US" dirty="0"/>
          </a:p>
          <a:p>
            <a:r>
              <a:rPr lang="en-US" dirty="0" err="1"/>
              <a:t>RowFeatureVector</a:t>
            </a:r>
            <a:r>
              <a:rPr lang="en-US" dirty="0"/>
              <a:t> is the matrix with the eigenvectors in the columns transposed so that the eigenvectors are now in the rows, with the most significant eigenvector at the top</a:t>
            </a:r>
          </a:p>
          <a:p>
            <a:r>
              <a:rPr lang="en-US" dirty="0" err="1"/>
              <a:t>RowZeroMeanData</a:t>
            </a:r>
            <a:r>
              <a:rPr lang="en-US" dirty="0"/>
              <a:t> is the mean-adjusted data transposed, </a:t>
            </a:r>
            <a:r>
              <a:rPr lang="en-US" dirty="0" err="1"/>
              <a:t>ie</a:t>
            </a:r>
            <a:r>
              <a:rPr lang="en-US" dirty="0"/>
              <a:t>. the data items are in each column, with each row holding a separate dimension.</a:t>
            </a:r>
          </a:p>
          <a:p>
            <a:endParaRPr lang="en-US" dirty="0"/>
          </a:p>
        </p:txBody>
      </p:sp>
    </p:spTree>
    <p:extLst>
      <p:ext uri="{BB962C8B-B14F-4D97-AF65-F5344CB8AC3E}">
        <p14:creationId xmlns:p14="http://schemas.microsoft.com/office/powerpoint/2010/main" val="101804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7106" name="Rectangle 2"/>
          <p:cNvSpPr>
            <a:spLocks noGrp="1" noChangeArrowheads="1"/>
          </p:cNvSpPr>
          <p:nvPr>
            <p:ph type="title"/>
          </p:nvPr>
        </p:nvSpPr>
        <p:spPr/>
        <p:txBody>
          <a:bodyPr/>
          <a:lstStyle/>
          <a:p>
            <a:r>
              <a:rPr lang="en-US"/>
              <a:t>PCA Example –STEP 5</a:t>
            </a:r>
          </a:p>
        </p:txBody>
      </p:sp>
      <p:sp>
        <p:nvSpPr>
          <p:cNvPr id="1967107" name="Rectangle 3"/>
          <p:cNvSpPr>
            <a:spLocks noGrp="1" noChangeArrowheads="1"/>
          </p:cNvSpPr>
          <p:nvPr>
            <p:ph idx="1"/>
          </p:nvPr>
        </p:nvSpPr>
        <p:spPr/>
        <p:txBody>
          <a:bodyPr>
            <a:normAutofit fontScale="77500" lnSpcReduction="20000"/>
          </a:bodyPr>
          <a:lstStyle/>
          <a:p>
            <a:pPr marL="0" indent="0">
              <a:buNone/>
            </a:pPr>
            <a:r>
              <a:rPr lang="en-US" sz="1900" dirty="0" err="1"/>
              <a:t>FinalData</a:t>
            </a:r>
            <a:r>
              <a:rPr lang="en-US" sz="1900" dirty="0"/>
              <a:t> transpose: dimensions along columns</a:t>
            </a:r>
          </a:p>
          <a:p>
            <a:pPr marL="0" indent="0">
              <a:buNone/>
            </a:pPr>
            <a:r>
              <a:rPr lang="en-US" dirty="0"/>
              <a:t>	 x			          y</a:t>
            </a:r>
          </a:p>
          <a:p>
            <a:pPr marL="0" indent="0">
              <a:buNone/>
            </a:pPr>
            <a:r>
              <a:rPr lang="en-US" dirty="0"/>
              <a:t> -.827970186 		-.175115307</a:t>
            </a:r>
          </a:p>
          <a:p>
            <a:pPr marL="0" indent="0">
              <a:buNone/>
            </a:pPr>
            <a:r>
              <a:rPr lang="en-US" dirty="0"/>
              <a:t>1.77758033 		.142857227</a:t>
            </a:r>
          </a:p>
          <a:p>
            <a:pPr marL="0" indent="0">
              <a:buNone/>
            </a:pPr>
            <a:r>
              <a:rPr lang="en-US" dirty="0"/>
              <a:t>-.992197494 		.384374989</a:t>
            </a:r>
          </a:p>
          <a:p>
            <a:pPr marL="0" indent="0">
              <a:buNone/>
            </a:pPr>
            <a:r>
              <a:rPr lang="en-US" dirty="0"/>
              <a:t>-.274210416 		.130417207</a:t>
            </a:r>
          </a:p>
          <a:p>
            <a:pPr marL="0" indent="0">
              <a:buNone/>
            </a:pPr>
            <a:r>
              <a:rPr lang="en-US" dirty="0"/>
              <a:t>-1.67580142 		-.209498461</a:t>
            </a:r>
          </a:p>
          <a:p>
            <a:pPr marL="0" indent="0">
              <a:buNone/>
            </a:pPr>
            <a:r>
              <a:rPr lang="en-US" dirty="0"/>
              <a:t>-.912949103 		.175282444</a:t>
            </a:r>
          </a:p>
          <a:p>
            <a:pPr marL="0" indent="0">
              <a:buNone/>
            </a:pPr>
            <a:r>
              <a:rPr lang="en-US" dirty="0"/>
              <a:t>.0991094375 		-.349824698</a:t>
            </a:r>
          </a:p>
          <a:p>
            <a:pPr marL="0" indent="0">
              <a:buNone/>
            </a:pPr>
            <a:r>
              <a:rPr lang="en-US" dirty="0"/>
              <a:t>1.14457216 		.0464172582</a:t>
            </a:r>
          </a:p>
          <a:p>
            <a:pPr marL="0" indent="0">
              <a:buNone/>
            </a:pPr>
            <a:r>
              <a:rPr lang="en-US" dirty="0"/>
              <a:t>.438046137 		.0177646297</a:t>
            </a:r>
          </a:p>
          <a:p>
            <a:pPr marL="0" indent="0">
              <a:buNone/>
            </a:pPr>
            <a:r>
              <a:rPr lang="en-US" dirty="0"/>
              <a:t>1.22382056 		-.162675287</a:t>
            </a:r>
          </a:p>
        </p:txBody>
      </p:sp>
    </p:spTree>
    <p:extLst>
      <p:ext uri="{BB962C8B-B14F-4D97-AF65-F5344CB8AC3E}">
        <p14:creationId xmlns:p14="http://schemas.microsoft.com/office/powerpoint/2010/main" val="2227606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9154" name="Rectangle 2"/>
          <p:cNvSpPr>
            <a:spLocks noGrp="1" noChangeArrowheads="1"/>
          </p:cNvSpPr>
          <p:nvPr>
            <p:ph type="title"/>
          </p:nvPr>
        </p:nvSpPr>
        <p:spPr/>
        <p:txBody>
          <a:bodyPr/>
          <a:lstStyle/>
          <a:p>
            <a:r>
              <a:rPr lang="en-US"/>
              <a:t>PCA Example –STEP 5</a:t>
            </a:r>
          </a:p>
        </p:txBody>
      </p:sp>
      <p:pic>
        <p:nvPicPr>
          <p:cNvPr id="10"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3371457" y="1825625"/>
            <a:ext cx="544908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99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PCA</a:t>
            </a:r>
          </a:p>
        </p:txBody>
      </p:sp>
      <p:sp>
        <p:nvSpPr>
          <p:cNvPr id="4" name="Title 1"/>
          <p:cNvSpPr>
            <a:spLocks noGrp="1"/>
          </p:cNvSpPr>
          <p:nvPr>
            <p:ph idx="1"/>
          </p:nvPr>
        </p:nvSpPr>
        <p:spPr/>
        <p:txBody>
          <a:bodyPr>
            <a:normAutofit fontScale="92500" lnSpcReduction="20000"/>
          </a:bodyPr>
          <a:lstStyle/>
          <a:p>
            <a:pPr marL="0" indent="0">
              <a:buNone/>
            </a:pPr>
            <a:r>
              <a:rPr lang="en-US" dirty="0"/>
              <a:t>Principle</a:t>
            </a:r>
          </a:p>
          <a:p>
            <a:r>
              <a:rPr lang="en-US" dirty="0"/>
              <a:t>Linear projection method to reduce the number of parameters</a:t>
            </a:r>
          </a:p>
          <a:p>
            <a:r>
              <a:rPr lang="en-US" dirty="0"/>
              <a:t>Transfer a set of correlated variables into a new set of uncorrelated variables</a:t>
            </a:r>
          </a:p>
          <a:p>
            <a:r>
              <a:rPr lang="en-US" dirty="0"/>
              <a:t>Map the data into a space of lower dimensionality</a:t>
            </a:r>
          </a:p>
          <a:p>
            <a:r>
              <a:rPr lang="en-US" dirty="0"/>
              <a:t>Form of unsupervised learning</a:t>
            </a:r>
          </a:p>
          <a:p>
            <a:pPr marL="0" indent="0">
              <a:buNone/>
            </a:pPr>
            <a:r>
              <a:rPr lang="en-US" dirty="0"/>
              <a:t>Properties</a:t>
            </a:r>
          </a:p>
          <a:p>
            <a:r>
              <a:rPr lang="en-US" dirty="0"/>
              <a:t>It can be viewed as a rotation of the existing axes to new positions in the space defined by original variables</a:t>
            </a:r>
          </a:p>
          <a:p>
            <a:r>
              <a:rPr lang="en-US" dirty="0"/>
              <a:t>New axes are orthogonal and represent the directions with maximum variability</a:t>
            </a:r>
          </a:p>
        </p:txBody>
      </p:sp>
    </p:spTree>
    <p:extLst>
      <p:ext uri="{BB962C8B-B14F-4D97-AF65-F5344CB8AC3E}">
        <p14:creationId xmlns:p14="http://schemas.microsoft.com/office/powerpoint/2010/main" val="183894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1202" name="Rectangle 2"/>
          <p:cNvSpPr>
            <a:spLocks noGrp="1" noChangeArrowheads="1"/>
          </p:cNvSpPr>
          <p:nvPr>
            <p:ph type="title"/>
          </p:nvPr>
        </p:nvSpPr>
        <p:spPr/>
        <p:txBody>
          <a:bodyPr/>
          <a:lstStyle/>
          <a:p>
            <a:r>
              <a:rPr lang="en-US"/>
              <a:t>Reconstruction of original Data</a:t>
            </a:r>
          </a:p>
        </p:txBody>
      </p:sp>
      <p:sp>
        <p:nvSpPr>
          <p:cNvPr id="1971203" name="Rectangle 3"/>
          <p:cNvSpPr>
            <a:spLocks noGrp="1" noChangeArrowheads="1"/>
          </p:cNvSpPr>
          <p:nvPr>
            <p:ph idx="1"/>
          </p:nvPr>
        </p:nvSpPr>
        <p:spPr/>
        <p:txBody>
          <a:bodyPr/>
          <a:lstStyle/>
          <a:p>
            <a:r>
              <a:rPr lang="en-US"/>
              <a:t>If we reduced the dimensionality, obviously, when reconstructing the data we would lose those dimensions we chose to discard. In our example let us assume that we considered only the x dimension…</a:t>
            </a:r>
          </a:p>
        </p:txBody>
      </p:sp>
    </p:spTree>
    <p:extLst>
      <p:ext uri="{BB962C8B-B14F-4D97-AF65-F5344CB8AC3E}">
        <p14:creationId xmlns:p14="http://schemas.microsoft.com/office/powerpoint/2010/main" val="237998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0" name="Rectangle 2"/>
          <p:cNvSpPr>
            <a:spLocks noGrp="1" noChangeArrowheads="1"/>
          </p:cNvSpPr>
          <p:nvPr>
            <p:ph type="title"/>
          </p:nvPr>
        </p:nvSpPr>
        <p:spPr/>
        <p:txBody>
          <a:bodyPr/>
          <a:lstStyle/>
          <a:p>
            <a:r>
              <a:rPr lang="en-US"/>
              <a:t>Reconstruction of original Data</a:t>
            </a:r>
          </a:p>
        </p:txBody>
      </p:sp>
      <p:sp>
        <p:nvSpPr>
          <p:cNvPr id="1973251" name="Rectangle 3"/>
          <p:cNvSpPr>
            <a:spLocks noGrp="1" noChangeArrowheads="1"/>
          </p:cNvSpPr>
          <p:nvPr>
            <p:ph sz="half" idx="1"/>
          </p:nvPr>
        </p:nvSpPr>
        <p:spPr/>
        <p:txBody>
          <a:bodyPr>
            <a:normAutofit fontScale="85000" lnSpcReduction="20000"/>
          </a:bodyPr>
          <a:lstStyle/>
          <a:p>
            <a:pPr marL="0" indent="0" algn="ctr">
              <a:buNone/>
            </a:pPr>
            <a:r>
              <a:rPr lang="en-US" dirty="0"/>
              <a:t>	x	         </a:t>
            </a:r>
          </a:p>
          <a:p>
            <a:pPr marL="0" indent="0" algn="ctr">
              <a:buNone/>
            </a:pPr>
            <a:r>
              <a:rPr lang="en-US" dirty="0"/>
              <a:t> -.827970186 </a:t>
            </a:r>
          </a:p>
          <a:p>
            <a:pPr marL="0" indent="0" algn="ctr">
              <a:buNone/>
            </a:pPr>
            <a:r>
              <a:rPr lang="en-US" dirty="0"/>
              <a:t>1.77758033 </a:t>
            </a:r>
          </a:p>
          <a:p>
            <a:pPr marL="0" indent="0" algn="ctr">
              <a:buNone/>
            </a:pPr>
            <a:r>
              <a:rPr lang="en-US" dirty="0"/>
              <a:t>-.992197494 </a:t>
            </a:r>
          </a:p>
          <a:p>
            <a:pPr marL="0" indent="0" algn="ctr">
              <a:buNone/>
            </a:pPr>
            <a:r>
              <a:rPr lang="en-US" dirty="0"/>
              <a:t>-.274210416 </a:t>
            </a:r>
          </a:p>
          <a:p>
            <a:pPr marL="0" indent="0" algn="ctr">
              <a:buNone/>
            </a:pPr>
            <a:r>
              <a:rPr lang="en-US" dirty="0"/>
              <a:t>-1.67580142 </a:t>
            </a:r>
          </a:p>
          <a:p>
            <a:pPr marL="0" indent="0" algn="ctr">
              <a:buNone/>
            </a:pPr>
            <a:r>
              <a:rPr lang="en-US" dirty="0"/>
              <a:t>-.912949103 </a:t>
            </a:r>
          </a:p>
          <a:p>
            <a:pPr marL="0" indent="0" algn="ctr">
              <a:buNone/>
            </a:pPr>
            <a:r>
              <a:rPr lang="en-US" dirty="0"/>
              <a:t>.0991094375 </a:t>
            </a:r>
          </a:p>
          <a:p>
            <a:pPr marL="0" indent="0" algn="ctr">
              <a:buNone/>
            </a:pPr>
            <a:r>
              <a:rPr lang="en-US" dirty="0"/>
              <a:t>1.14457216 </a:t>
            </a:r>
          </a:p>
          <a:p>
            <a:pPr marL="0" indent="0" algn="ctr">
              <a:buNone/>
            </a:pPr>
            <a:r>
              <a:rPr lang="en-US" dirty="0"/>
              <a:t>.438046137 </a:t>
            </a:r>
          </a:p>
          <a:p>
            <a:pPr marL="0" indent="0" algn="ctr">
              <a:buNone/>
            </a:pPr>
            <a:r>
              <a:rPr lang="en-US" dirty="0"/>
              <a:t>1.22382056	</a:t>
            </a:r>
          </a:p>
        </p:txBody>
      </p:sp>
      <p:pic>
        <p:nvPicPr>
          <p:cNvPr id="10" name="Picture 4"/>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27908" b="12741"/>
          <a:stretch/>
        </p:blipFill>
        <p:spPr bwMode="auto">
          <a:xfrm>
            <a:off x="6491120" y="2227263"/>
            <a:ext cx="3714156"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88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link</a:t>
            </a:r>
          </a:p>
        </p:txBody>
      </p:sp>
      <p:sp>
        <p:nvSpPr>
          <p:cNvPr id="3" name="Content Placeholder 2"/>
          <p:cNvSpPr>
            <a:spLocks noGrp="1"/>
          </p:cNvSpPr>
          <p:nvPr>
            <p:ph idx="1"/>
          </p:nvPr>
        </p:nvSpPr>
        <p:spPr/>
        <p:txBody>
          <a:bodyPr/>
          <a:lstStyle/>
          <a:p>
            <a:r>
              <a:rPr lang="en-US"/>
              <a:t>http://setosa.io/ev/principal-component-analysis/</a:t>
            </a:r>
          </a:p>
        </p:txBody>
      </p:sp>
    </p:spTree>
    <p:extLst>
      <p:ext uri="{BB962C8B-B14F-4D97-AF65-F5344CB8AC3E}">
        <p14:creationId xmlns:p14="http://schemas.microsoft.com/office/powerpoint/2010/main" val="274366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Principal components</a:t>
            </a:r>
            <a:endParaRPr lang="en-US" dirty="0"/>
          </a:p>
        </p:txBody>
      </p:sp>
      <p:sp>
        <p:nvSpPr>
          <p:cNvPr id="3" name="Content Placeholder 2"/>
          <p:cNvSpPr>
            <a:spLocks noGrp="1"/>
          </p:cNvSpPr>
          <p:nvPr>
            <p:ph idx="1"/>
          </p:nvPr>
        </p:nvSpPr>
        <p:spPr/>
        <p:txBody>
          <a:bodyPr/>
          <a:lstStyle/>
          <a:p>
            <a:r>
              <a:rPr lang="en-US" dirty="0"/>
              <a:t>First principal component is the direction of greatest variability (covariance) in the data</a:t>
            </a:r>
          </a:p>
          <a:p>
            <a:endParaRPr lang="en-US" dirty="0"/>
          </a:p>
          <a:p>
            <a:r>
              <a:rPr lang="en-US" dirty="0"/>
              <a:t>Second is the next orthogonal (uncorrelated) direction of greatest variability</a:t>
            </a:r>
          </a:p>
          <a:p>
            <a:r>
              <a:rPr lang="en-US" dirty="0"/>
              <a:t>So first component removes all the variability along the first component, and then find the next direction of greatest variability</a:t>
            </a:r>
          </a:p>
          <a:p>
            <a:r>
              <a:rPr lang="en-US" dirty="0"/>
              <a:t>And so on …</a:t>
            </a:r>
          </a:p>
        </p:txBody>
      </p:sp>
    </p:spTree>
    <p:extLst>
      <p:ext uri="{BB962C8B-B14F-4D97-AF65-F5344CB8AC3E}">
        <p14:creationId xmlns:p14="http://schemas.microsoft.com/office/powerpoint/2010/main" val="317532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Computing the components</a:t>
            </a:r>
          </a:p>
        </p:txBody>
      </p:sp>
      <p:sp>
        <p:nvSpPr>
          <p:cNvPr id="3" name="Content Placeholder 2"/>
          <p:cNvSpPr>
            <a:spLocks noGrp="1"/>
          </p:cNvSpPr>
          <p:nvPr>
            <p:ph idx="1"/>
          </p:nvPr>
        </p:nvSpPr>
        <p:spPr/>
        <p:txBody>
          <a:bodyPr/>
          <a:lstStyle/>
          <a:p>
            <a:r>
              <a:rPr lang="en-US" dirty="0"/>
              <a:t>Data points are vectors in a multidimensional space</a:t>
            </a:r>
          </a:p>
          <a:p>
            <a:r>
              <a:rPr lang="en-US" dirty="0"/>
              <a:t>Projection of vector x onto an axis (dimension) u is </a:t>
            </a:r>
            <a:r>
              <a:rPr lang="en-US" dirty="0" err="1"/>
              <a:t>u.x</a:t>
            </a:r>
            <a:endParaRPr lang="en-US" dirty="0"/>
          </a:p>
          <a:p>
            <a:r>
              <a:rPr lang="en-US" dirty="0"/>
              <a:t>Direction of greatest variability is that in which the average square of the projection is greatest</a:t>
            </a:r>
          </a:p>
          <a:p>
            <a:r>
              <a:rPr lang="en-US" dirty="0"/>
              <a:t>This direction of u is the direction of the first Principal Component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257" y="4529899"/>
            <a:ext cx="28765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11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PCs, Variance and Least-Squares</a:t>
            </a:r>
          </a:p>
        </p:txBody>
      </p:sp>
      <p:sp>
        <p:nvSpPr>
          <p:cNvPr id="4" name="Title 1"/>
          <p:cNvSpPr>
            <a:spLocks noGrp="1"/>
          </p:cNvSpPr>
          <p:nvPr>
            <p:ph idx="1"/>
          </p:nvPr>
        </p:nvSpPr>
        <p:spPr/>
        <p:txBody>
          <a:bodyPr>
            <a:normAutofit/>
          </a:bodyPr>
          <a:lstStyle/>
          <a:p>
            <a:r>
              <a:rPr lang="en-US" dirty="0"/>
              <a:t>The first PC retains the greatest amount of variation in the sample</a:t>
            </a:r>
          </a:p>
          <a:p>
            <a:r>
              <a:rPr lang="en-US" dirty="0"/>
              <a:t>The kth PC retains the kth greatest fraction of the variation in the sample</a:t>
            </a:r>
          </a:p>
          <a:p>
            <a:endParaRPr lang="en-US" dirty="0"/>
          </a:p>
          <a:p>
            <a:r>
              <a:rPr lang="en-US" dirty="0"/>
              <a:t>The kth largest eigenvalue of the correlation matrix C is the variance in the sample along the kth PC</a:t>
            </a:r>
          </a:p>
          <a:p>
            <a:endParaRPr lang="en-US" dirty="0"/>
          </a:p>
          <a:p>
            <a:r>
              <a:rPr lang="en-US" dirty="0"/>
              <a:t>The least-squares view: PCs are a series of linear least squares fits to a sample, each orthogonal to all previous ones</a:t>
            </a:r>
          </a:p>
        </p:txBody>
      </p:sp>
    </p:spTree>
    <p:extLst>
      <p:ext uri="{BB962C8B-B14F-4D97-AF65-F5344CB8AC3E}">
        <p14:creationId xmlns:p14="http://schemas.microsoft.com/office/powerpoint/2010/main" val="208237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many PCs?</a:t>
            </a:r>
          </a:p>
        </p:txBody>
      </p:sp>
      <p:sp>
        <p:nvSpPr>
          <p:cNvPr id="3" name="Content Placeholder 2"/>
          <p:cNvSpPr>
            <a:spLocks noGrp="1"/>
          </p:cNvSpPr>
          <p:nvPr>
            <p:ph idx="1"/>
          </p:nvPr>
        </p:nvSpPr>
        <p:spPr/>
        <p:txBody>
          <a:bodyPr/>
          <a:lstStyle/>
          <a:p>
            <a:r>
              <a:rPr lang="en-US" dirty="0"/>
              <a:t>For n original dimensions, correlation matrix is </a:t>
            </a:r>
            <a:r>
              <a:rPr lang="en-US" dirty="0" err="1"/>
              <a:t>n</a:t>
            </a:r>
            <a:r>
              <a:rPr lang="en-US" i="1" dirty="0" err="1"/>
              <a:t>x</a:t>
            </a:r>
            <a:r>
              <a:rPr lang="en-US" dirty="0" err="1"/>
              <a:t>n</a:t>
            </a:r>
            <a:r>
              <a:rPr lang="en-US" dirty="0"/>
              <a:t>, and has up to n eigenvectors. So n PCs.</a:t>
            </a:r>
          </a:p>
          <a:p>
            <a:endParaRPr lang="en-US" dirty="0"/>
          </a:p>
          <a:p>
            <a:r>
              <a:rPr lang="en-US" dirty="0"/>
              <a:t>Where does dimensionality reduction come from?</a:t>
            </a:r>
          </a:p>
        </p:txBody>
      </p:sp>
    </p:spTree>
    <p:extLst>
      <p:ext uri="{BB962C8B-B14F-4D97-AF65-F5344CB8AC3E}">
        <p14:creationId xmlns:p14="http://schemas.microsoft.com/office/powerpoint/2010/main" val="291992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208" y="4606427"/>
            <a:ext cx="5342659" cy="216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r>
              <a:rPr lang="en-US"/>
              <a:t>Dimensionality Reduction</a:t>
            </a:r>
            <a:endParaRPr lang="en-US" dirty="0"/>
          </a:p>
        </p:txBody>
      </p:sp>
      <p:sp>
        <p:nvSpPr>
          <p:cNvPr id="7" name="Content Placeholder 6"/>
          <p:cNvSpPr>
            <a:spLocks noGrp="1"/>
          </p:cNvSpPr>
          <p:nvPr>
            <p:ph idx="1"/>
          </p:nvPr>
        </p:nvSpPr>
        <p:spPr/>
        <p:txBody>
          <a:bodyPr/>
          <a:lstStyle/>
          <a:p>
            <a:r>
              <a:rPr lang="en-US"/>
              <a:t>Can ignore the components of lesser significance.</a:t>
            </a:r>
          </a:p>
          <a:p>
            <a:r>
              <a:rPr lang="en-US"/>
              <a:t>You do lose some information, but if the eigenvalues are small, you don’t lose much</a:t>
            </a:r>
          </a:p>
          <a:p>
            <a:r>
              <a:rPr lang="en-US"/>
              <a:t>n dimensions in original data</a:t>
            </a:r>
          </a:p>
          <a:p>
            <a:r>
              <a:rPr lang="en-US"/>
              <a:t>calculate n eigenvectors and eigenvalues</a:t>
            </a:r>
          </a:p>
          <a:p>
            <a:r>
              <a:rPr lang="en-US"/>
              <a:t>choose only the first p eigenvectors, based on their eigenvalues</a:t>
            </a:r>
          </a:p>
          <a:p>
            <a:r>
              <a:rPr lang="en-US"/>
              <a:t>final data set has only p dimensions</a:t>
            </a:r>
            <a:endParaRPr lang="en-US" dirty="0"/>
          </a:p>
        </p:txBody>
      </p:sp>
    </p:spTree>
    <p:extLst>
      <p:ext uri="{BB962C8B-B14F-4D97-AF65-F5344CB8AC3E}">
        <p14:creationId xmlns:p14="http://schemas.microsoft.com/office/powerpoint/2010/main" val="9730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r>
              <a:rPr lang="en-US"/>
              <a:t>PCA Example –STEP 1</a:t>
            </a:r>
          </a:p>
        </p:txBody>
      </p:sp>
      <p:sp>
        <p:nvSpPr>
          <p:cNvPr id="1944579" name="Rectangle 3"/>
          <p:cNvSpPr>
            <a:spLocks noGrp="1" noChangeArrowheads="1"/>
          </p:cNvSpPr>
          <p:nvPr>
            <p:ph idx="1"/>
          </p:nvPr>
        </p:nvSpPr>
        <p:spPr/>
        <p:txBody>
          <a:bodyPr/>
          <a:lstStyle/>
          <a:p>
            <a:r>
              <a:rPr lang="en-US" dirty="0"/>
              <a:t>Subtract the mean</a:t>
            </a:r>
          </a:p>
          <a:p>
            <a:r>
              <a:rPr lang="en-US" dirty="0"/>
              <a:t>From each of the data dimensions. All the x values have x subtracted and y values have y subtracted from them. This produces a data set whose mean is zero.</a:t>
            </a:r>
          </a:p>
          <a:p>
            <a:r>
              <a:rPr lang="en-US" dirty="0"/>
              <a:t>Subtracting the mean makes variance and covariance calculation easier by simplifying their equations. The variance and co-variance values are not affected by the mean value.</a:t>
            </a:r>
          </a:p>
        </p:txBody>
      </p:sp>
    </p:spTree>
    <p:extLst>
      <p:ext uri="{BB962C8B-B14F-4D97-AF65-F5344CB8AC3E}">
        <p14:creationId xmlns:p14="http://schemas.microsoft.com/office/powerpoint/2010/main" val="45450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r>
              <a:rPr lang="en-US"/>
              <a:t>PCA Example –STEP 1</a:t>
            </a:r>
          </a:p>
        </p:txBody>
      </p:sp>
      <p:sp>
        <p:nvSpPr>
          <p:cNvPr id="1946627" name="Rectangle 3"/>
          <p:cNvSpPr>
            <a:spLocks noGrp="1" noChangeArrowheads="1"/>
          </p:cNvSpPr>
          <p:nvPr>
            <p:ph idx="1"/>
          </p:nvPr>
        </p:nvSpPr>
        <p:spPr/>
        <p:txBody>
          <a:bodyPr>
            <a:normAutofit fontScale="77500" lnSpcReduction="20000"/>
          </a:bodyPr>
          <a:lstStyle/>
          <a:p>
            <a:pPr marL="0" indent="0">
              <a:buNone/>
            </a:pPr>
            <a:r>
              <a:rPr lang="en-US" dirty="0"/>
              <a:t>ORIGINAL DATA:</a:t>
            </a:r>
          </a:p>
          <a:p>
            <a:pPr marL="0" indent="0">
              <a:buNone/>
            </a:pPr>
            <a:r>
              <a:rPr lang="en-US" u="sng" dirty="0"/>
              <a:t>x      	y</a:t>
            </a:r>
          </a:p>
          <a:p>
            <a:pPr marL="0" indent="0">
              <a:buNone/>
            </a:pPr>
            <a:r>
              <a:rPr lang="en-US" dirty="0"/>
              <a:t>2.5 	2.4</a:t>
            </a:r>
          </a:p>
          <a:p>
            <a:pPr marL="0" indent="0">
              <a:buNone/>
            </a:pPr>
            <a:r>
              <a:rPr lang="en-US" dirty="0"/>
              <a:t>0.5 	0.7</a:t>
            </a:r>
          </a:p>
          <a:p>
            <a:pPr marL="0" indent="0">
              <a:buNone/>
            </a:pPr>
            <a:r>
              <a:rPr lang="en-US" dirty="0"/>
              <a:t>2.2 	2.9</a:t>
            </a:r>
          </a:p>
          <a:p>
            <a:pPr marL="0" indent="0">
              <a:buNone/>
            </a:pPr>
            <a:r>
              <a:rPr lang="en-US" dirty="0"/>
              <a:t>1.9 	2.2</a:t>
            </a:r>
          </a:p>
          <a:p>
            <a:pPr marL="0" indent="0">
              <a:buNone/>
            </a:pPr>
            <a:r>
              <a:rPr lang="en-US" dirty="0"/>
              <a:t>3.1 	3.0</a:t>
            </a:r>
          </a:p>
          <a:p>
            <a:pPr marL="0" indent="0">
              <a:buNone/>
            </a:pPr>
            <a:r>
              <a:rPr lang="en-US" dirty="0"/>
              <a:t>2.3 	2.7</a:t>
            </a:r>
          </a:p>
          <a:p>
            <a:pPr marL="0" indent="0">
              <a:buNone/>
            </a:pPr>
            <a:r>
              <a:rPr lang="en-US" dirty="0"/>
              <a:t>2 	1.6</a:t>
            </a:r>
          </a:p>
          <a:p>
            <a:pPr marL="0" indent="0">
              <a:buNone/>
            </a:pPr>
            <a:r>
              <a:rPr lang="en-US" dirty="0"/>
              <a:t>1 	1.1</a:t>
            </a:r>
          </a:p>
          <a:p>
            <a:pPr marL="0" indent="0">
              <a:buNone/>
            </a:pPr>
            <a:r>
              <a:rPr lang="en-US" dirty="0"/>
              <a:t>1.5 	1.6</a:t>
            </a:r>
          </a:p>
          <a:p>
            <a:pPr marL="0" indent="0">
              <a:buNone/>
            </a:pPr>
            <a:r>
              <a:rPr lang="en-US" dirty="0"/>
              <a:t>1.1 	0.9</a:t>
            </a:r>
          </a:p>
        </p:txBody>
      </p:sp>
      <p:sp>
        <p:nvSpPr>
          <p:cNvPr id="1946628" name="Rectangle 4"/>
          <p:cNvSpPr>
            <a:spLocks noChangeArrowheads="1"/>
          </p:cNvSpPr>
          <p:nvPr/>
        </p:nvSpPr>
        <p:spPr bwMode="auto">
          <a:xfrm>
            <a:off x="6019800" y="2036618"/>
            <a:ext cx="2545976" cy="415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pPr>
            <a:r>
              <a:rPr lang="en-US" dirty="0"/>
              <a:t>ZERO MEAN DATA:</a:t>
            </a:r>
          </a:p>
          <a:p>
            <a:pPr marL="342900" indent="-342900" algn="ctr">
              <a:spcBef>
                <a:spcPct val="20000"/>
              </a:spcBef>
            </a:pPr>
            <a:r>
              <a:rPr lang="en-US" u="sng" dirty="0"/>
              <a:t>x 		  y    </a:t>
            </a:r>
          </a:p>
          <a:p>
            <a:pPr marL="342900" indent="-342900" algn="ctr">
              <a:spcBef>
                <a:spcPct val="20000"/>
              </a:spcBef>
            </a:pPr>
            <a:r>
              <a:rPr lang="en-US" dirty="0"/>
              <a:t>.69 		.49</a:t>
            </a:r>
          </a:p>
          <a:p>
            <a:pPr marL="342900" indent="-342900" algn="ctr">
              <a:spcBef>
                <a:spcPct val="20000"/>
              </a:spcBef>
            </a:pPr>
            <a:r>
              <a:rPr lang="en-US" dirty="0"/>
              <a:t>-1.31 	-1.21</a:t>
            </a:r>
          </a:p>
          <a:p>
            <a:pPr marL="342900" indent="-342900" algn="ctr">
              <a:spcBef>
                <a:spcPct val="20000"/>
              </a:spcBef>
            </a:pPr>
            <a:r>
              <a:rPr lang="en-US" dirty="0"/>
              <a:t>.39 		.99</a:t>
            </a:r>
          </a:p>
          <a:p>
            <a:pPr marL="342900" indent="-342900" algn="ctr">
              <a:spcBef>
                <a:spcPct val="20000"/>
              </a:spcBef>
            </a:pPr>
            <a:r>
              <a:rPr lang="en-US" dirty="0"/>
              <a:t>.09 		.29</a:t>
            </a:r>
          </a:p>
          <a:p>
            <a:pPr marL="342900" indent="-342900" algn="ctr">
              <a:spcBef>
                <a:spcPct val="20000"/>
              </a:spcBef>
            </a:pPr>
            <a:r>
              <a:rPr lang="en-US" dirty="0"/>
              <a:t>1.29 	1.09</a:t>
            </a:r>
          </a:p>
          <a:p>
            <a:pPr marL="342900" indent="-342900" algn="ctr">
              <a:spcBef>
                <a:spcPct val="20000"/>
              </a:spcBef>
            </a:pPr>
            <a:r>
              <a:rPr lang="en-US" dirty="0"/>
              <a:t>.49 		.79</a:t>
            </a:r>
          </a:p>
          <a:p>
            <a:pPr marL="342900" indent="-342900" algn="ctr">
              <a:spcBef>
                <a:spcPct val="20000"/>
              </a:spcBef>
            </a:pPr>
            <a:r>
              <a:rPr lang="en-US" dirty="0"/>
              <a:t>.19 		-.31</a:t>
            </a:r>
          </a:p>
          <a:p>
            <a:pPr marL="342900" indent="-342900" algn="ctr">
              <a:spcBef>
                <a:spcPct val="20000"/>
              </a:spcBef>
            </a:pPr>
            <a:r>
              <a:rPr lang="en-US" dirty="0"/>
              <a:t>-.81 	-.81</a:t>
            </a:r>
          </a:p>
          <a:p>
            <a:pPr marL="342900" indent="-342900" algn="ctr">
              <a:spcBef>
                <a:spcPct val="20000"/>
              </a:spcBef>
            </a:pPr>
            <a:r>
              <a:rPr lang="en-US" dirty="0"/>
              <a:t>-.31 	-.31</a:t>
            </a:r>
          </a:p>
          <a:p>
            <a:pPr marL="342900" indent="-342900" algn="ctr">
              <a:spcBef>
                <a:spcPct val="20000"/>
              </a:spcBef>
            </a:pPr>
            <a:r>
              <a:rPr lang="en-US" dirty="0"/>
              <a:t>-.71 	-1.01</a:t>
            </a:r>
            <a:endParaRPr lang="en-US" sz="2400" dirty="0"/>
          </a:p>
        </p:txBody>
      </p:sp>
      <p:sp>
        <p:nvSpPr>
          <p:cNvPr id="1946630" name="Line 6"/>
          <p:cNvSpPr>
            <a:spLocks noChangeShapeType="1"/>
          </p:cNvSpPr>
          <p:nvPr/>
        </p:nvSpPr>
        <p:spPr bwMode="auto">
          <a:xfrm flipH="1">
            <a:off x="7274856" y="2403326"/>
            <a:ext cx="0" cy="35993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
          <p:cNvSpPr>
            <a:spLocks noChangeShapeType="1"/>
          </p:cNvSpPr>
          <p:nvPr/>
        </p:nvSpPr>
        <p:spPr bwMode="auto">
          <a:xfrm flipH="1">
            <a:off x="1493754" y="2403326"/>
            <a:ext cx="0" cy="35993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76155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Widescreen</PresentationFormat>
  <Paragraphs>163</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Principal component analysis</vt:lpstr>
      <vt:lpstr>PCA</vt:lpstr>
      <vt:lpstr>Principal components</vt:lpstr>
      <vt:lpstr>Computing the components</vt:lpstr>
      <vt:lpstr>PCs, Variance and Least-Squares</vt:lpstr>
      <vt:lpstr>How many PCs?</vt:lpstr>
      <vt:lpstr>Dimensionality Reduction</vt:lpstr>
      <vt:lpstr>PCA Example –STEP 1</vt:lpstr>
      <vt:lpstr>PCA Example –STEP 1</vt:lpstr>
      <vt:lpstr>PCA Example –STEP 1</vt:lpstr>
      <vt:lpstr>PCA Example –STEP 2</vt:lpstr>
      <vt:lpstr>PCA Example –STEP 3</vt:lpstr>
      <vt:lpstr>PCA Example –STEP 3</vt:lpstr>
      <vt:lpstr>PCA Example –STEP 4</vt:lpstr>
      <vt:lpstr>PCA Example –STEP 4</vt:lpstr>
      <vt:lpstr>PCA Example –STEP 4</vt:lpstr>
      <vt:lpstr>PCA Example –STEP 5</vt:lpstr>
      <vt:lpstr>PCA Example –STEP 5</vt:lpstr>
      <vt:lpstr>PCA Example –STEP 5</vt:lpstr>
      <vt:lpstr>Reconstruction of original Data</vt:lpstr>
      <vt:lpstr>Reconstruction of original Data</vt:lpstr>
      <vt:lpstr>PCA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Noman Khalid</dc:creator>
  <cp:lastModifiedBy>Noman Khalid</cp:lastModifiedBy>
  <cp:revision>1</cp:revision>
  <dcterms:created xsi:type="dcterms:W3CDTF">2020-03-28T07:00:48Z</dcterms:created>
  <dcterms:modified xsi:type="dcterms:W3CDTF">2020-03-28T07:00:57Z</dcterms:modified>
</cp:coreProperties>
</file>