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58" r:id="rId4"/>
    <p:sldId id="259" r:id="rId5"/>
    <p:sldId id="260" r:id="rId6"/>
    <p:sldId id="264" r:id="rId7"/>
    <p:sldId id="265" r:id="rId8"/>
    <p:sldId id="261"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3366"/>
                </a:solidFill>
              </a:defRPr>
            </a:pPr>
            <a:r>
              <a:t>Image Compression using MDCT</a:t>
            </a:r>
          </a:p>
        </p:txBody>
      </p:sp>
      <p:sp>
        <p:nvSpPr>
          <p:cNvPr id="3" name="TextBox 2"/>
          <p:cNvSpPr txBox="1"/>
          <p:nvPr/>
        </p:nvSpPr>
        <p:spPr>
          <a:xfrm>
            <a:off x="1984240" y="3200400"/>
            <a:ext cx="5175519" cy="1938992"/>
          </a:xfrm>
          <a:prstGeom prst="rect">
            <a:avLst/>
          </a:prstGeom>
          <a:noFill/>
        </p:spPr>
        <p:txBody>
          <a:bodyPr wrap="none">
            <a:spAutoFit/>
          </a:bodyPr>
          <a:lstStyle/>
          <a:p>
            <a:pPr algn="ctr">
              <a:defRPr sz="2400">
                <a:solidFill>
                  <a:srgbClr val="003366"/>
                </a:solidFill>
              </a:defRPr>
            </a:pPr>
            <a:r>
              <a:rPr dirty="0"/>
              <a:t>Video Coding Seminar Project</a:t>
            </a:r>
          </a:p>
          <a:p>
            <a:pPr algn="ctr">
              <a:defRPr sz="2400">
                <a:solidFill>
                  <a:srgbClr val="003366"/>
                </a:solidFill>
              </a:defRPr>
            </a:pPr>
            <a:endParaRPr dirty="0"/>
          </a:p>
          <a:p>
            <a:pPr>
              <a:defRPr sz="2400">
                <a:solidFill>
                  <a:srgbClr val="003366"/>
                </a:solidFill>
              </a:defRPr>
            </a:pPr>
            <a:r>
              <a:rPr dirty="0"/>
              <a:t>Group Members:</a:t>
            </a:r>
          </a:p>
          <a:p>
            <a:pPr>
              <a:defRPr sz="2400">
                <a:solidFill>
                  <a:srgbClr val="003366"/>
                </a:solidFill>
              </a:defRPr>
            </a:pPr>
            <a:r>
              <a:rPr dirty="0"/>
              <a:t>Sheikh Muhammad Mujtaba (70614)</a:t>
            </a:r>
          </a:p>
          <a:p>
            <a:pPr>
              <a:defRPr sz="2400">
                <a:solidFill>
                  <a:srgbClr val="003366"/>
                </a:solidFill>
              </a:defRPr>
            </a:pPr>
            <a:r>
              <a:rPr dirty="0"/>
              <a:t>Syed Zeeshan Ali Shah (66546)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96AF-9B1B-3ABA-BCE7-F80EB1D1D12E}"/>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600A042-E467-6FEA-A9B5-AD5F0C1C70CE}"/>
              </a:ext>
            </a:extLst>
          </p:cNvPr>
          <p:cNvSpPr>
            <a:spLocks noGrp="1"/>
          </p:cNvSpPr>
          <p:nvPr>
            <p:ph idx="1"/>
          </p:nvPr>
        </p:nvSpPr>
        <p:spPr/>
        <p:txBody>
          <a:bodyPr/>
          <a:lstStyle/>
          <a:p>
            <a:r>
              <a:rPr lang="en-US" dirty="0"/>
              <a:t>Image Compression using MDCT</a:t>
            </a:r>
          </a:p>
          <a:p>
            <a:r>
              <a:rPr lang="en-US" dirty="0"/>
              <a:t>Compare the Perceptual Similarity </a:t>
            </a:r>
          </a:p>
        </p:txBody>
      </p:sp>
    </p:spTree>
    <p:extLst>
      <p:ext uri="{BB962C8B-B14F-4D97-AF65-F5344CB8AC3E}">
        <p14:creationId xmlns:p14="http://schemas.microsoft.com/office/powerpoint/2010/main" val="172429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endParaRPr/>
          </a:p>
          <a:p>
            <a:pPr>
              <a:defRPr sz="2000"/>
            </a:pPr>
            <a:r>
              <a:t>Image compression refers to reducing the size of an image file while maintaining its visual quality. This project explores the use of Modified Discrete Cosine Transform (MDCT) for image compression, comparing its effectiveness with the widely used Discrete Cosine Transform (DCT). The project aims to evaluate the compression ratio, image quality, and overall performance of MDCT against DCT.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endParaRPr dirty="0"/>
          </a:p>
          <a:p>
            <a:pPr>
              <a:defRPr sz="2000"/>
            </a:pPr>
            <a:r>
              <a:rPr sz="2800" dirty="0"/>
              <a:t>The project methodology involved the following steps:</a:t>
            </a:r>
            <a:br>
              <a:rPr sz="2800" dirty="0"/>
            </a:br>
            <a:r>
              <a:rPr sz="2800" dirty="0"/>
              <a:t>1. </a:t>
            </a:r>
            <a:r>
              <a:rPr lang="en-US" sz="2800" dirty="0"/>
              <a:t>Image Compression using MDCT</a:t>
            </a:r>
            <a:br>
              <a:rPr sz="2800" dirty="0"/>
            </a:br>
            <a:r>
              <a:rPr sz="2800" dirty="0"/>
              <a:t>2. </a:t>
            </a:r>
            <a:r>
              <a:rPr lang="en-US" sz="2800" dirty="0"/>
              <a:t>Image Compression using DCT</a:t>
            </a:r>
            <a:br>
              <a:rPr sz="2800" dirty="0"/>
            </a:br>
            <a:r>
              <a:rPr sz="2800" dirty="0"/>
              <a:t>3.</a:t>
            </a:r>
            <a:r>
              <a:rPr lang="en-US" sz="2800" dirty="0"/>
              <a:t> Perceptual Similarity (MDCT, DCT)</a:t>
            </a:r>
            <a:br>
              <a:rPr sz="2800" dirty="0"/>
            </a:br>
            <a:r>
              <a:rPr sz="2800" dirty="0"/>
              <a:t>4. </a:t>
            </a:r>
            <a:r>
              <a:rPr lang="en-US" sz="2800" dirty="0"/>
              <a:t>Result Analysis</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246" y="386930"/>
            <a:ext cx="7549592" cy="1298448"/>
          </a:xfrm>
        </p:spPr>
        <p:txBody>
          <a:bodyPr anchor="b">
            <a:normAutofit/>
          </a:bodyPr>
          <a:lstStyle/>
          <a:p>
            <a:r>
              <a:rPr lang="en-US" sz="4200"/>
              <a:t>Results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3120543" cy="3598989"/>
          </a:xfrm>
        </p:spPr>
        <p:txBody>
          <a:bodyPr anchor="ctr">
            <a:normAutofit/>
          </a:bodyPr>
          <a:lstStyle/>
          <a:p>
            <a:pPr>
              <a:lnSpc>
                <a:spcPct val="90000"/>
              </a:lnSpc>
            </a:pPr>
            <a:r>
              <a:rPr lang="en-US" sz="1400" dirty="0"/>
              <a:t>These are original images used for image compression</a:t>
            </a:r>
          </a:p>
        </p:txBody>
      </p:sp>
      <p:pic>
        <p:nvPicPr>
          <p:cNvPr id="5" name="Picture 4" descr="A person wearing a red hat&#10;&#10;Description automatically generated">
            <a:extLst>
              <a:ext uri="{FF2B5EF4-FFF2-40B4-BE49-F238E27FC236}">
                <a16:creationId xmlns:a16="http://schemas.microsoft.com/office/drawing/2014/main" id="{5B2481D2-0B2E-5C0F-55A6-EA89A1CBD5DB}"/>
              </a:ext>
            </a:extLst>
          </p:cNvPr>
          <p:cNvPicPr>
            <a:picLocks noChangeAspect="1"/>
          </p:cNvPicPr>
          <p:nvPr/>
        </p:nvPicPr>
        <p:blipFill>
          <a:blip r:embed="rId2"/>
          <a:srcRect l="11234" r="4122" b="4"/>
          <a:stretch/>
        </p:blipFill>
        <p:spPr>
          <a:xfrm>
            <a:off x="4064069" y="2559047"/>
            <a:ext cx="2056354" cy="3639451"/>
          </a:xfrm>
          <a:prstGeom prst="rect">
            <a:avLst/>
          </a:prstGeom>
        </p:spPr>
      </p:pic>
      <p:pic>
        <p:nvPicPr>
          <p:cNvPr id="7" name="Picture 6" descr="A close-up of a cover&#10;&#10;Description automatically generated">
            <a:extLst>
              <a:ext uri="{FF2B5EF4-FFF2-40B4-BE49-F238E27FC236}">
                <a16:creationId xmlns:a16="http://schemas.microsoft.com/office/drawing/2014/main" id="{414759D5-1D14-2B56-9855-57E0EDD11B2F}"/>
              </a:ext>
            </a:extLst>
          </p:cNvPr>
          <p:cNvPicPr>
            <a:picLocks noChangeAspect="1"/>
          </p:cNvPicPr>
          <p:nvPr/>
        </p:nvPicPr>
        <p:blipFill>
          <a:blip r:embed="rId3"/>
          <a:srcRect l="12531" r="30932" b="4"/>
          <a:stretch/>
        </p:blipFill>
        <p:spPr>
          <a:xfrm>
            <a:off x="6309462" y="2559047"/>
            <a:ext cx="2057715" cy="3639451"/>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78AFE-FC25-7F87-7BF6-71FC217857FF}"/>
              </a:ext>
            </a:extLst>
          </p:cNvPr>
          <p:cNvSpPr>
            <a:spLocks noGrp="1"/>
          </p:cNvSpPr>
          <p:nvPr>
            <p:ph type="title"/>
          </p:nvPr>
        </p:nvSpPr>
        <p:spPr>
          <a:xfrm>
            <a:off x="595246" y="386930"/>
            <a:ext cx="7549592" cy="1298448"/>
          </a:xfrm>
        </p:spPr>
        <p:txBody>
          <a:bodyPr anchor="b">
            <a:normAutofit/>
          </a:bodyPr>
          <a:lstStyle/>
          <a:p>
            <a:r>
              <a:rPr lang="en-US" sz="4200"/>
              <a:t>Result-MDCT</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E1297B9-637D-2872-12AA-D35DABD8E5DC}"/>
              </a:ext>
            </a:extLst>
          </p:cNvPr>
          <p:cNvSpPr>
            <a:spLocks noGrp="1"/>
          </p:cNvSpPr>
          <p:nvPr>
            <p:ph idx="1"/>
          </p:nvPr>
        </p:nvSpPr>
        <p:spPr>
          <a:xfrm>
            <a:off x="595245" y="2599509"/>
            <a:ext cx="3120543" cy="3598989"/>
          </a:xfrm>
        </p:spPr>
        <p:txBody>
          <a:bodyPr anchor="ctr">
            <a:normAutofit/>
          </a:bodyPr>
          <a:lstStyle/>
          <a:p>
            <a:r>
              <a:rPr lang="en-US" sz="1800" b="0" i="0" u="none" strike="noStrike" baseline="0" dirty="0">
                <a:solidFill>
                  <a:srgbClr val="000000"/>
                </a:solidFill>
                <a:latin typeface="Times New Roman" panose="02020603050405020304" pitchFamily="18" charset="0"/>
              </a:rPr>
              <a:t>Compression Ratio: </a:t>
            </a:r>
            <a:r>
              <a:rPr lang="en-US" sz="1800" b="1" i="0" u="none" strike="noStrike" baseline="0" dirty="0">
                <a:solidFill>
                  <a:srgbClr val="FF0000"/>
                </a:solidFill>
                <a:latin typeface="Times New Roman" panose="02020603050405020304" pitchFamily="18" charset="0"/>
              </a:rPr>
              <a:t>1.92936119981234</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1.3988771719826436 </a:t>
            </a:r>
            <a:endParaRPr lang="en-US" sz="1800" b="1" i="0" u="none" strike="noStrike" baseline="0" dirty="0">
              <a:solidFill>
                <a:srgbClr val="000000"/>
              </a:solidFill>
              <a:latin typeface="Times New Roman" panose="02020603050405020304" pitchFamily="18" charset="0"/>
            </a:endParaRPr>
          </a:p>
          <a:p>
            <a:pPr marL="0" indent="0">
              <a:buNone/>
            </a:pPr>
            <a:endParaRPr lang="en-US" sz="1800" b="0" i="0" u="none" strike="noStrike" baseline="0" dirty="0">
              <a:solidFill>
                <a:srgbClr val="000000"/>
              </a:solidFill>
              <a:latin typeface="Times New Roman" panose="02020603050405020304" pitchFamily="18" charset="0"/>
            </a:endParaRPr>
          </a:p>
          <a:p>
            <a:r>
              <a:rPr lang="de-DE" sz="1800" b="0" i="0" u="none" strike="noStrike" baseline="0" dirty="0">
                <a:solidFill>
                  <a:srgbClr val="000000"/>
                </a:solidFill>
                <a:latin typeface="Times New Roman" panose="02020603050405020304" pitchFamily="18" charset="0"/>
              </a:rPr>
              <a:t>MDCT Bits Per Pixel: </a:t>
            </a:r>
            <a:r>
              <a:rPr lang="de-DE" sz="1800" b="1" i="0" u="none" strike="noStrike" baseline="0" dirty="0">
                <a:solidFill>
                  <a:srgbClr val="FF0000"/>
                </a:solidFill>
                <a:latin typeface="Times New Roman" panose="02020603050405020304" pitchFamily="18" charset="0"/>
              </a:rPr>
              <a:t>6.721700032552083</a:t>
            </a:r>
            <a:r>
              <a:rPr lang="de-DE"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5.196018117901568 </a:t>
            </a:r>
            <a:r>
              <a:rPr lang="de-DE" sz="1800" b="0" i="0" u="none" strike="noStrike" baseline="0" dirty="0">
                <a:solidFill>
                  <a:srgbClr val="000000"/>
                </a:solidFill>
                <a:latin typeface="Times New Roman" panose="02020603050405020304" pitchFamily="18" charset="0"/>
              </a:rPr>
              <a:t> </a:t>
            </a:r>
            <a:endParaRPr lang="en-US" sz="180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MDCT Perceptual Similarity: </a:t>
            </a:r>
            <a:r>
              <a:rPr lang="en-US" sz="1800" b="1" i="0" u="none" strike="noStrike" baseline="0" dirty="0">
                <a:solidFill>
                  <a:srgbClr val="FF0000"/>
                </a:solidFill>
                <a:latin typeface="Times New Roman" panose="02020603050405020304" pitchFamily="18" charset="0"/>
              </a:rPr>
              <a:t>0.7304627895355225</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0.6927622556686401 </a:t>
            </a:r>
            <a:endParaRPr lang="en-US" sz="1700" dirty="0"/>
          </a:p>
        </p:txBody>
      </p:sp>
      <p:pic>
        <p:nvPicPr>
          <p:cNvPr id="7" name="Picture 6" descr="A person wearing a red hat&#10;&#10;Description automatically generated">
            <a:extLst>
              <a:ext uri="{FF2B5EF4-FFF2-40B4-BE49-F238E27FC236}">
                <a16:creationId xmlns:a16="http://schemas.microsoft.com/office/drawing/2014/main" id="{FD04E6C6-44E9-DA3C-58B0-4C9F04549FCA}"/>
              </a:ext>
            </a:extLst>
          </p:cNvPr>
          <p:cNvPicPr>
            <a:picLocks noChangeAspect="1"/>
          </p:cNvPicPr>
          <p:nvPr/>
        </p:nvPicPr>
        <p:blipFill>
          <a:blip r:embed="rId2"/>
          <a:srcRect l="11983" r="3373" b="4"/>
          <a:stretch/>
        </p:blipFill>
        <p:spPr>
          <a:xfrm>
            <a:off x="4064069" y="2559047"/>
            <a:ext cx="2056354" cy="3639451"/>
          </a:xfrm>
          <a:prstGeom prst="rect">
            <a:avLst/>
          </a:prstGeom>
        </p:spPr>
      </p:pic>
      <p:pic>
        <p:nvPicPr>
          <p:cNvPr id="5" name="Content Placeholder 4" descr="A close-up of a black and white photo&#10;&#10;Description automatically generated">
            <a:extLst>
              <a:ext uri="{FF2B5EF4-FFF2-40B4-BE49-F238E27FC236}">
                <a16:creationId xmlns:a16="http://schemas.microsoft.com/office/drawing/2014/main" id="{33EB4B13-1C07-AFF4-6A93-C55EF6A97443}"/>
              </a:ext>
            </a:extLst>
          </p:cNvPr>
          <p:cNvPicPr>
            <a:picLocks noChangeAspect="1"/>
          </p:cNvPicPr>
          <p:nvPr/>
        </p:nvPicPr>
        <p:blipFill>
          <a:blip r:embed="rId3"/>
          <a:srcRect l="14933" r="28530" b="4"/>
          <a:stretch/>
        </p:blipFill>
        <p:spPr>
          <a:xfrm>
            <a:off x="6309462" y="2559047"/>
            <a:ext cx="2057715" cy="3639451"/>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40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CAED0A-2A45-4C9C-BCDD-21A8A092C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43775-5611-F961-2536-637E606CF508}"/>
              </a:ext>
            </a:extLst>
          </p:cNvPr>
          <p:cNvSpPr>
            <a:spLocks noGrp="1"/>
          </p:cNvSpPr>
          <p:nvPr>
            <p:ph type="title"/>
          </p:nvPr>
        </p:nvSpPr>
        <p:spPr>
          <a:xfrm>
            <a:off x="595246" y="386930"/>
            <a:ext cx="7549592" cy="1298448"/>
          </a:xfrm>
        </p:spPr>
        <p:txBody>
          <a:bodyPr anchor="b">
            <a:normAutofit/>
          </a:bodyPr>
          <a:lstStyle/>
          <a:p>
            <a:r>
              <a:rPr lang="en-US" sz="4200"/>
              <a:t>Result-DCT</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F338323B-F0A2-B79A-6891-FCB103FC9536}"/>
              </a:ext>
            </a:extLst>
          </p:cNvPr>
          <p:cNvSpPr>
            <a:spLocks noGrp="1"/>
          </p:cNvSpPr>
          <p:nvPr>
            <p:ph idx="1"/>
          </p:nvPr>
        </p:nvSpPr>
        <p:spPr>
          <a:xfrm>
            <a:off x="595245" y="2599509"/>
            <a:ext cx="3120543" cy="3598989"/>
          </a:xfrm>
        </p:spPr>
        <p:txBody>
          <a:bodyPr anchor="ctr">
            <a:normAutofit/>
          </a:bodyPr>
          <a:lstStyle/>
          <a:p>
            <a:r>
              <a:rPr lang="en-US" sz="1800" b="0" i="0" u="none" strike="noStrike" baseline="0" dirty="0">
                <a:solidFill>
                  <a:srgbClr val="000000"/>
                </a:solidFill>
                <a:latin typeface="Times New Roman" panose="02020603050405020304" pitchFamily="18" charset="0"/>
              </a:rPr>
              <a:t>DCT Compression Ratio: </a:t>
            </a:r>
            <a:r>
              <a:rPr lang="en-US" sz="1800" b="1" i="0" u="none" strike="noStrike" baseline="0" dirty="0">
                <a:solidFill>
                  <a:srgbClr val="FF0000"/>
                </a:solidFill>
                <a:latin typeface="Times New Roman" panose="02020603050405020304" pitchFamily="18" charset="0"/>
              </a:rPr>
              <a:t>6.482579070476965</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4.7954773533150465</a:t>
            </a:r>
            <a:endParaRPr lang="en-US" sz="1800" b="1" i="0" u="none" strike="noStrike" baseline="0" dirty="0">
              <a:solidFill>
                <a:srgbClr val="000000"/>
              </a:solidFill>
              <a:latin typeface="Times New Roman" panose="02020603050405020304" pitchFamily="18" charset="0"/>
            </a:endParaRPr>
          </a:p>
          <a:p>
            <a:r>
              <a:rPr lang="de-DE" sz="1800" b="0" i="0" u="none" strike="noStrike" baseline="0" dirty="0">
                <a:solidFill>
                  <a:srgbClr val="000000"/>
                </a:solidFill>
                <a:latin typeface="Times New Roman" panose="02020603050405020304" pitchFamily="18" charset="0"/>
              </a:rPr>
              <a:t>DCT Bits Per Pixel: </a:t>
            </a:r>
            <a:r>
              <a:rPr lang="de-DE" sz="1800" b="1" i="0" u="none" strike="noStrike" baseline="0" dirty="0">
                <a:solidFill>
                  <a:srgbClr val="FF0000"/>
                </a:solidFill>
                <a:latin typeface="Times New Roman" panose="02020603050405020304" pitchFamily="18" charset="0"/>
              </a:rPr>
              <a:t>2.0005289713541665 </a:t>
            </a:r>
            <a:r>
              <a:rPr lang="en-US" sz="1800" b="0" i="0" u="none" strike="noStrike" baseline="0" dirty="0">
                <a:solidFill>
                  <a:srgbClr val="000000"/>
                </a:solidFill>
                <a:latin typeface="Times New Roman" panose="02020603050405020304" pitchFamily="18" charset="0"/>
              </a:rPr>
              <a:t>1.5157179556517035</a:t>
            </a:r>
            <a:r>
              <a:rPr lang="de-DE"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DCT Perceptual Similarity: </a:t>
            </a:r>
            <a:r>
              <a:rPr lang="en-US" sz="1800" b="1" i="0" u="none" strike="noStrike" baseline="0" dirty="0">
                <a:solidFill>
                  <a:srgbClr val="FF0000"/>
                </a:solidFill>
                <a:latin typeface="Times New Roman" panose="02020603050405020304" pitchFamily="18" charset="0"/>
              </a:rPr>
              <a:t>0.21777290105819702 </a:t>
            </a:r>
            <a:r>
              <a:rPr lang="en-US" sz="1800" b="0" i="0" u="none" strike="noStrike" baseline="0" dirty="0">
                <a:solidFill>
                  <a:srgbClr val="000000"/>
                </a:solidFill>
                <a:latin typeface="Times New Roman" panose="02020603050405020304" pitchFamily="18" charset="0"/>
              </a:rPr>
              <a:t>0.062057480216026306</a:t>
            </a:r>
            <a:endParaRPr lang="en-US" sz="1700" b="1" dirty="0"/>
          </a:p>
        </p:txBody>
      </p:sp>
      <p:pic>
        <p:nvPicPr>
          <p:cNvPr id="7" name="Picture 6" descr="A person wearing a red hat&#10;&#10;Description automatically generated">
            <a:extLst>
              <a:ext uri="{FF2B5EF4-FFF2-40B4-BE49-F238E27FC236}">
                <a16:creationId xmlns:a16="http://schemas.microsoft.com/office/drawing/2014/main" id="{3C8A534A-9A2C-5EB4-AA11-4AC9157E1D2D}"/>
              </a:ext>
            </a:extLst>
          </p:cNvPr>
          <p:cNvPicPr>
            <a:picLocks noChangeAspect="1"/>
          </p:cNvPicPr>
          <p:nvPr/>
        </p:nvPicPr>
        <p:blipFill>
          <a:blip r:embed="rId2"/>
          <a:srcRect l="11796" r="3561" b="4"/>
          <a:stretch/>
        </p:blipFill>
        <p:spPr>
          <a:xfrm>
            <a:off x="4064069" y="2559047"/>
            <a:ext cx="2056354" cy="3639451"/>
          </a:xfrm>
          <a:prstGeom prst="rect">
            <a:avLst/>
          </a:prstGeom>
        </p:spPr>
      </p:pic>
      <p:pic>
        <p:nvPicPr>
          <p:cNvPr id="5" name="Content Placeholder 4" descr="A close-up of a book&#10;&#10;Description automatically generated">
            <a:extLst>
              <a:ext uri="{FF2B5EF4-FFF2-40B4-BE49-F238E27FC236}">
                <a16:creationId xmlns:a16="http://schemas.microsoft.com/office/drawing/2014/main" id="{FF1B75CA-C2F4-B843-4D59-C91850762B41}"/>
              </a:ext>
            </a:extLst>
          </p:cNvPr>
          <p:cNvPicPr>
            <a:picLocks noChangeAspect="1"/>
          </p:cNvPicPr>
          <p:nvPr/>
        </p:nvPicPr>
        <p:blipFill>
          <a:blip r:embed="rId3"/>
          <a:srcRect l="12626" r="30837" b="4"/>
          <a:stretch/>
        </p:blipFill>
        <p:spPr>
          <a:xfrm>
            <a:off x="6309462" y="2559047"/>
            <a:ext cx="2057715" cy="3639451"/>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43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 Analysis</a:t>
            </a:r>
          </a:p>
        </p:txBody>
      </p:sp>
      <p:sp>
        <p:nvSpPr>
          <p:cNvPr id="3" name="Content Placeholder 2"/>
          <p:cNvSpPr>
            <a:spLocks noGrp="1"/>
          </p:cNvSpPr>
          <p:nvPr>
            <p:ph idx="1"/>
          </p:nvPr>
        </p:nvSpPr>
        <p:spPr/>
        <p:txBody>
          <a:bodyPr/>
          <a:lstStyle/>
          <a:p>
            <a:endParaRPr/>
          </a:p>
          <a:p>
            <a:pPr>
              <a:defRPr sz="2000"/>
            </a:pPr>
            <a:r>
              <a:t>The analysis revealed that while MDCT has potential, especially in audio compression, DCT is more effective for image compression. DCT consistently provided better compression ratios, lower bits per pixel, and better visual quality. MDCT's overlapping block structure may have contributed to its lower performance in this context.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a:p>
          <a:p>
            <a:pPr>
              <a:defRPr sz="2000"/>
            </a:pPr>
            <a:r>
              <a:t>In conclusion, the DCT method outperformed MDCT in the key areas of image compression efficiency and quality. While MDCT has its applications, particularly in overlapping data blocks for audio, DCT remains the preferred choice for image compression. Future work could explore optimizations to MDCT or hybrid approaches that combine the strengths of both techniques.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TotalTime>
  <Words>304</Words>
  <Application>Microsoft Office PowerPoint</Application>
  <PresentationFormat>On-screen Show (4:3)</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Image Compression using MDCT</vt:lpstr>
      <vt:lpstr>Objectives</vt:lpstr>
      <vt:lpstr>Introduction</vt:lpstr>
      <vt:lpstr>Methodology</vt:lpstr>
      <vt:lpstr>Results</vt:lpstr>
      <vt:lpstr>Result-MDCT</vt:lpstr>
      <vt:lpstr>Result-DCT</vt:lpstr>
      <vt:lpstr>Result Analysis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Arfa Tech</dc:creator>
  <cp:keywords/>
  <dc:description>generated using python-pptx</dc:description>
  <cp:lastModifiedBy>sheikh-muhammad.mujtaba</cp:lastModifiedBy>
  <cp:revision>2</cp:revision>
  <dcterms:created xsi:type="dcterms:W3CDTF">2013-01-27T09:14:16Z</dcterms:created>
  <dcterms:modified xsi:type="dcterms:W3CDTF">2024-08-06T16:04:43Z</dcterms:modified>
  <cp:category/>
</cp:coreProperties>
</file>