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sldIdLst>
    <p:sldId id="256" r:id="rId2"/>
    <p:sldId id="263" r:id="rId3"/>
    <p:sldId id="258" r:id="rId4"/>
    <p:sldId id="259" r:id="rId5"/>
    <p:sldId id="260" r:id="rId6"/>
    <p:sldId id="265" r:id="rId7"/>
    <p:sldId id="264" r:id="rId8"/>
    <p:sldId id="268" r:id="rId9"/>
    <p:sldId id="266" r:id="rId10"/>
    <p:sldId id="269" r:id="rId11"/>
    <p:sldId id="267" r:id="rId12"/>
    <p:sldId id="271" r:id="rId13"/>
    <p:sldId id="261" r:id="rId14"/>
    <p:sldId id="26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2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Compression Ratio MDCT VS DCT Colour Images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values</c:v>
                </c:pt>
              </c:strCache>
            </c:strRef>
          </c:tx>
          <c:spPr>
            <a:solidFill>
              <a:schemeClr val="accent1"/>
            </a:solidFill>
            <a:ln>
              <a:noFill/>
            </a:ln>
            <a:effectLst/>
          </c:spPr>
          <c:invertIfNegative val="0"/>
          <c:cat>
            <c:strRef>
              <c:f>Sheet1!$A$2:$A$5</c:f>
              <c:strCache>
                <c:ptCount val="4"/>
                <c:pt idx="0">
                  <c:v>MDCT Blackman-Harris Colour Image</c:v>
                </c:pt>
                <c:pt idx="1">
                  <c:v>MDCT Hamming Colour Image</c:v>
                </c:pt>
                <c:pt idx="2">
                  <c:v>MDCT hann Colour Image</c:v>
                </c:pt>
                <c:pt idx="3">
                  <c:v>DCT Colour Images</c:v>
                </c:pt>
              </c:strCache>
            </c:strRef>
          </c:cat>
          <c:val>
            <c:numRef>
              <c:f>Sheet1!$B$2:$B$5</c:f>
              <c:numCache>
                <c:formatCode>0.00</c:formatCode>
                <c:ptCount val="4"/>
                <c:pt idx="0">
                  <c:v>1.6714836754012601</c:v>
                </c:pt>
                <c:pt idx="1">
                  <c:v>3.41852582804187</c:v>
                </c:pt>
                <c:pt idx="2">
                  <c:v>1.9459532066624301</c:v>
                </c:pt>
                <c:pt idx="3">
                  <c:v>5.3405945239451702</c:v>
                </c:pt>
              </c:numCache>
            </c:numRef>
          </c:val>
          <c:extLst>
            <c:ext xmlns:c16="http://schemas.microsoft.com/office/drawing/2014/chart" uri="{C3380CC4-5D6E-409C-BE32-E72D297353CC}">
              <c16:uniqueId val="{00000000-9096-4802-86FE-CDD1DD78F21F}"/>
            </c:ext>
          </c:extLst>
        </c:ser>
        <c:dLbls>
          <c:showLegendKey val="0"/>
          <c:showVal val="0"/>
          <c:showCatName val="0"/>
          <c:showSerName val="0"/>
          <c:showPercent val="0"/>
          <c:showBubbleSize val="0"/>
        </c:dLbls>
        <c:gapWidth val="150"/>
        <c:overlap val="100"/>
        <c:axId val="1095504512"/>
        <c:axId val="1095510752"/>
      </c:barChart>
      <c:catAx>
        <c:axId val="1095504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5510752"/>
        <c:crosses val="autoZero"/>
        <c:auto val="1"/>
        <c:lblAlgn val="ctr"/>
        <c:lblOffset val="100"/>
        <c:noMultiLvlLbl val="0"/>
      </c:catAx>
      <c:valAx>
        <c:axId val="109551075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5504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Compression Ratio MDCT VS DCT Grayscale Images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Sheet1!$F$1</c:f>
              <c:strCache>
                <c:ptCount val="1"/>
                <c:pt idx="0">
                  <c:v>values</c:v>
                </c:pt>
              </c:strCache>
            </c:strRef>
          </c:tx>
          <c:spPr>
            <a:solidFill>
              <a:schemeClr val="accent1"/>
            </a:solidFill>
            <a:ln>
              <a:noFill/>
            </a:ln>
            <a:effectLst/>
          </c:spPr>
          <c:invertIfNegative val="0"/>
          <c:cat>
            <c:strRef>
              <c:f>Sheet1!$E$2:$E$5</c:f>
              <c:strCache>
                <c:ptCount val="4"/>
                <c:pt idx="0">
                  <c:v>MDCT Blackman-Harris GrayScale Image</c:v>
                </c:pt>
                <c:pt idx="1">
                  <c:v>MDCT Hamming GrayScale Image</c:v>
                </c:pt>
                <c:pt idx="2">
                  <c:v>MDCT hann GrayScale Image</c:v>
                </c:pt>
                <c:pt idx="3">
                  <c:v>DCT GrayScale Images</c:v>
                </c:pt>
              </c:strCache>
            </c:strRef>
          </c:cat>
          <c:val>
            <c:numRef>
              <c:f>Sheet1!$F$2:$F$5</c:f>
              <c:numCache>
                <c:formatCode>0.00</c:formatCode>
                <c:ptCount val="4"/>
                <c:pt idx="0">
                  <c:v>2.7774634789010699</c:v>
                </c:pt>
                <c:pt idx="1">
                  <c:v>2.7774634789010699</c:v>
                </c:pt>
                <c:pt idx="2">
                  <c:v>1.4856057204048401</c:v>
                </c:pt>
                <c:pt idx="3">
                  <c:v>4.7954773533150403</c:v>
                </c:pt>
              </c:numCache>
            </c:numRef>
          </c:val>
          <c:extLst>
            <c:ext xmlns:c16="http://schemas.microsoft.com/office/drawing/2014/chart" uri="{C3380CC4-5D6E-409C-BE32-E72D297353CC}">
              <c16:uniqueId val="{00000000-86B6-4A26-9076-A2F96CBA4745}"/>
            </c:ext>
          </c:extLst>
        </c:ser>
        <c:dLbls>
          <c:showLegendKey val="0"/>
          <c:showVal val="0"/>
          <c:showCatName val="0"/>
          <c:showSerName val="0"/>
          <c:showPercent val="0"/>
          <c:showBubbleSize val="0"/>
        </c:dLbls>
        <c:gapWidth val="182"/>
        <c:axId val="1184847792"/>
        <c:axId val="1184848752"/>
      </c:barChart>
      <c:catAx>
        <c:axId val="1184847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4848752"/>
        <c:crosses val="autoZero"/>
        <c:auto val="1"/>
        <c:lblAlgn val="ctr"/>
        <c:lblOffset val="100"/>
        <c:noMultiLvlLbl val="0"/>
      </c:catAx>
      <c:valAx>
        <c:axId val="118484875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4847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BPP</a:t>
            </a:r>
            <a:r>
              <a:rPr lang="en-US" baseline="0"/>
              <a:t> MDCT VS DCT Colour Images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Sheet1!$B$27</c:f>
              <c:strCache>
                <c:ptCount val="1"/>
                <c:pt idx="0">
                  <c:v>Values</c:v>
                </c:pt>
              </c:strCache>
            </c:strRef>
          </c:tx>
          <c:spPr>
            <a:solidFill>
              <a:schemeClr val="accent1"/>
            </a:solidFill>
            <a:ln>
              <a:noFill/>
            </a:ln>
            <a:effectLst/>
          </c:spPr>
          <c:invertIfNegative val="0"/>
          <c:cat>
            <c:strRef>
              <c:f>Sheet1!$A$28:$A$31</c:f>
              <c:strCache>
                <c:ptCount val="4"/>
                <c:pt idx="0">
                  <c:v>MDCT Blackman-Harris Colour Image</c:v>
                </c:pt>
                <c:pt idx="1">
                  <c:v>MDCT Hamming Colour Image</c:v>
                </c:pt>
                <c:pt idx="2">
                  <c:v>MDCT hann Colour Image</c:v>
                </c:pt>
                <c:pt idx="3">
                  <c:v>DCT Colour Images</c:v>
                </c:pt>
              </c:strCache>
            </c:strRef>
          </c:cat>
          <c:val>
            <c:numRef>
              <c:f>Sheet1!$B$28:$B$31</c:f>
              <c:numCache>
                <c:formatCode>0.00</c:formatCode>
                <c:ptCount val="4"/>
                <c:pt idx="0">
                  <c:v>7.75872802734375</c:v>
                </c:pt>
                <c:pt idx="1">
                  <c:v>3.7936197916666599</c:v>
                </c:pt>
                <c:pt idx="2">
                  <c:v>6.6643880208333304</c:v>
                </c:pt>
                <c:pt idx="3">
                  <c:v>2.4283040364583299</c:v>
                </c:pt>
              </c:numCache>
            </c:numRef>
          </c:val>
          <c:extLst>
            <c:ext xmlns:c16="http://schemas.microsoft.com/office/drawing/2014/chart" uri="{C3380CC4-5D6E-409C-BE32-E72D297353CC}">
              <c16:uniqueId val="{00000000-21E6-4A27-AE44-8F0821719027}"/>
            </c:ext>
          </c:extLst>
        </c:ser>
        <c:dLbls>
          <c:showLegendKey val="0"/>
          <c:showVal val="0"/>
          <c:showCatName val="0"/>
          <c:showSerName val="0"/>
          <c:showPercent val="0"/>
          <c:showBubbleSize val="0"/>
        </c:dLbls>
        <c:gapWidth val="182"/>
        <c:axId val="1201515568"/>
        <c:axId val="1201513168"/>
      </c:barChart>
      <c:catAx>
        <c:axId val="1201515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513168"/>
        <c:crosses val="autoZero"/>
        <c:auto val="1"/>
        <c:lblAlgn val="ctr"/>
        <c:lblOffset val="100"/>
        <c:noMultiLvlLbl val="0"/>
      </c:catAx>
      <c:valAx>
        <c:axId val="120151316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515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BPP MDCT VS DCT Gray Scale Images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Sheet1!$D$27</c:f>
              <c:strCache>
                <c:ptCount val="1"/>
                <c:pt idx="0">
                  <c:v>Values</c:v>
                </c:pt>
              </c:strCache>
            </c:strRef>
          </c:tx>
          <c:spPr>
            <a:solidFill>
              <a:schemeClr val="accent1"/>
            </a:solidFill>
            <a:ln>
              <a:noFill/>
            </a:ln>
            <a:effectLst/>
          </c:spPr>
          <c:invertIfNegative val="0"/>
          <c:cat>
            <c:strRef>
              <c:f>Sheet1!$C$28:$C$31</c:f>
              <c:strCache>
                <c:ptCount val="4"/>
                <c:pt idx="0">
                  <c:v>MDCT Blackman-Harris GrayScale Image</c:v>
                </c:pt>
                <c:pt idx="1">
                  <c:v>MDCT Hamming GrayScale Image</c:v>
                </c:pt>
                <c:pt idx="2">
                  <c:v>MDCT hann GrayScale Image</c:v>
                </c:pt>
                <c:pt idx="3">
                  <c:v>DCT GrayScale Images</c:v>
                </c:pt>
              </c:strCache>
            </c:strRef>
          </c:cat>
          <c:val>
            <c:numRef>
              <c:f>Sheet1!$D$28:$D$31</c:f>
              <c:numCache>
                <c:formatCode>0.00</c:formatCode>
                <c:ptCount val="4"/>
                <c:pt idx="0">
                  <c:v>2.6169889129258999</c:v>
                </c:pt>
                <c:pt idx="1">
                  <c:v>2.6169889129258999</c:v>
                </c:pt>
                <c:pt idx="2">
                  <c:v>4.8926784748512704</c:v>
                </c:pt>
                <c:pt idx="3">
                  <c:v>1.41623850730124</c:v>
                </c:pt>
              </c:numCache>
            </c:numRef>
          </c:val>
          <c:extLst>
            <c:ext xmlns:c16="http://schemas.microsoft.com/office/drawing/2014/chart" uri="{C3380CC4-5D6E-409C-BE32-E72D297353CC}">
              <c16:uniqueId val="{00000000-F395-4E71-9617-01A3E5D5AA82}"/>
            </c:ext>
          </c:extLst>
        </c:ser>
        <c:dLbls>
          <c:showLegendKey val="0"/>
          <c:showVal val="0"/>
          <c:showCatName val="0"/>
          <c:showSerName val="0"/>
          <c:showPercent val="0"/>
          <c:showBubbleSize val="0"/>
        </c:dLbls>
        <c:gapWidth val="182"/>
        <c:axId val="1202991952"/>
        <c:axId val="1202992432"/>
      </c:barChart>
      <c:catAx>
        <c:axId val="1202991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2992432"/>
        <c:crosses val="autoZero"/>
        <c:auto val="1"/>
        <c:lblAlgn val="ctr"/>
        <c:lblOffset val="100"/>
        <c:noMultiLvlLbl val="0"/>
      </c:catAx>
      <c:valAx>
        <c:axId val="1202992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2991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Perceptual</a:t>
            </a:r>
            <a:r>
              <a:rPr lang="en-US" baseline="0"/>
              <a:t> Similarity MDCT VS DCT Colour Images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Sheet1!$B$55</c:f>
              <c:strCache>
                <c:ptCount val="1"/>
                <c:pt idx="0">
                  <c:v>Values</c:v>
                </c:pt>
              </c:strCache>
            </c:strRef>
          </c:tx>
          <c:spPr>
            <a:solidFill>
              <a:schemeClr val="accent1"/>
            </a:solidFill>
            <a:ln>
              <a:noFill/>
            </a:ln>
            <a:effectLst/>
          </c:spPr>
          <c:invertIfNegative val="0"/>
          <c:cat>
            <c:strRef>
              <c:f>Sheet1!$A$56:$A$59</c:f>
              <c:strCache>
                <c:ptCount val="4"/>
                <c:pt idx="0">
                  <c:v>MDCT Blackman-Harris Colour Image</c:v>
                </c:pt>
                <c:pt idx="1">
                  <c:v>MDCT Hamming Colour Image</c:v>
                </c:pt>
                <c:pt idx="2">
                  <c:v>MDCT hann Colour Image</c:v>
                </c:pt>
                <c:pt idx="3">
                  <c:v>DCT Colour Images</c:v>
                </c:pt>
              </c:strCache>
            </c:strRef>
          </c:cat>
          <c:val>
            <c:numRef>
              <c:f>Sheet1!$B$56:$B$59</c:f>
              <c:numCache>
                <c:formatCode>0.00</c:formatCode>
                <c:ptCount val="4"/>
                <c:pt idx="0">
                  <c:v>0.77555680274963301</c:v>
                </c:pt>
                <c:pt idx="1">
                  <c:v>0.41684055328369102</c:v>
                </c:pt>
                <c:pt idx="2">
                  <c:v>0.692321836948394</c:v>
                </c:pt>
                <c:pt idx="3">
                  <c:v>9.1688230633735601E-2</c:v>
                </c:pt>
              </c:numCache>
            </c:numRef>
          </c:val>
          <c:extLst>
            <c:ext xmlns:c16="http://schemas.microsoft.com/office/drawing/2014/chart" uri="{C3380CC4-5D6E-409C-BE32-E72D297353CC}">
              <c16:uniqueId val="{00000000-5149-4267-B8F6-B9614210CE55}"/>
            </c:ext>
          </c:extLst>
        </c:ser>
        <c:dLbls>
          <c:showLegendKey val="0"/>
          <c:showVal val="0"/>
          <c:showCatName val="0"/>
          <c:showSerName val="0"/>
          <c:showPercent val="0"/>
          <c:showBubbleSize val="0"/>
        </c:dLbls>
        <c:gapWidth val="182"/>
        <c:axId val="1206169280"/>
        <c:axId val="1206169760"/>
      </c:barChart>
      <c:catAx>
        <c:axId val="12061692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169760"/>
        <c:crosses val="autoZero"/>
        <c:auto val="1"/>
        <c:lblAlgn val="ctr"/>
        <c:lblOffset val="100"/>
        <c:noMultiLvlLbl val="0"/>
      </c:catAx>
      <c:valAx>
        <c:axId val="120616976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169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Perceptual Similarity MDCT VS DCT Colour Images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Sheet1!$E$55</c:f>
              <c:strCache>
                <c:ptCount val="1"/>
                <c:pt idx="0">
                  <c:v>Values</c:v>
                </c:pt>
              </c:strCache>
            </c:strRef>
          </c:tx>
          <c:spPr>
            <a:solidFill>
              <a:schemeClr val="accent1"/>
            </a:solidFill>
            <a:ln>
              <a:noFill/>
            </a:ln>
            <a:effectLst/>
          </c:spPr>
          <c:invertIfNegative val="0"/>
          <c:cat>
            <c:strRef>
              <c:f>Sheet1!$D$56:$D$59</c:f>
              <c:strCache>
                <c:ptCount val="4"/>
                <c:pt idx="0">
                  <c:v>MDCT Blackman-Harris GrayScale Image</c:v>
                </c:pt>
                <c:pt idx="1">
                  <c:v>MDCT Hamming GrayScale Image</c:v>
                </c:pt>
                <c:pt idx="2">
                  <c:v>MDCT hann GrayScale Image</c:v>
                </c:pt>
                <c:pt idx="3">
                  <c:v>DCT GrayScale Images</c:v>
                </c:pt>
              </c:strCache>
            </c:strRef>
          </c:cat>
          <c:val>
            <c:numRef>
              <c:f>Sheet1!$E$56:$E$59</c:f>
              <c:numCache>
                <c:formatCode>0.00</c:formatCode>
                <c:ptCount val="4"/>
                <c:pt idx="0">
                  <c:v>0.44586688280105502</c:v>
                </c:pt>
                <c:pt idx="1">
                  <c:v>0.44586688280105502</c:v>
                </c:pt>
                <c:pt idx="2">
                  <c:v>0.688715100288391</c:v>
                </c:pt>
                <c:pt idx="3">
                  <c:v>1.6629293560981698E-2</c:v>
                </c:pt>
              </c:numCache>
            </c:numRef>
          </c:val>
          <c:extLst>
            <c:ext xmlns:c16="http://schemas.microsoft.com/office/drawing/2014/chart" uri="{C3380CC4-5D6E-409C-BE32-E72D297353CC}">
              <c16:uniqueId val="{00000000-74F7-4C23-B3AA-F54043C10732}"/>
            </c:ext>
          </c:extLst>
        </c:ser>
        <c:dLbls>
          <c:showLegendKey val="0"/>
          <c:showVal val="0"/>
          <c:showCatName val="0"/>
          <c:showSerName val="0"/>
          <c:showPercent val="0"/>
          <c:showBubbleSize val="0"/>
        </c:dLbls>
        <c:gapWidth val="182"/>
        <c:axId val="1089597616"/>
        <c:axId val="1089598096"/>
      </c:barChart>
      <c:catAx>
        <c:axId val="1089597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9598096"/>
        <c:crosses val="autoZero"/>
        <c:auto val="1"/>
        <c:lblAlgn val="ctr"/>
        <c:lblOffset val="100"/>
        <c:noMultiLvlLbl val="0"/>
      </c:catAx>
      <c:valAx>
        <c:axId val="10895980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9597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349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320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595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8596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8979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3339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9951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997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552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598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938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936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189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805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17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509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8/15/2024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3303296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4400" b="1">
                <a:solidFill>
                  <a:srgbClr val="003366"/>
                </a:solidFill>
              </a:defRPr>
            </a:pPr>
            <a:r>
              <a:t>Image Compression using MDCT</a:t>
            </a:r>
          </a:p>
        </p:txBody>
      </p:sp>
      <p:sp>
        <p:nvSpPr>
          <p:cNvPr id="3" name="TextBox 2"/>
          <p:cNvSpPr txBox="1"/>
          <p:nvPr/>
        </p:nvSpPr>
        <p:spPr>
          <a:xfrm>
            <a:off x="1984240" y="3200400"/>
            <a:ext cx="5175519" cy="1938992"/>
          </a:xfrm>
          <a:prstGeom prst="rect">
            <a:avLst/>
          </a:prstGeom>
          <a:noFill/>
        </p:spPr>
        <p:txBody>
          <a:bodyPr wrap="none">
            <a:spAutoFit/>
          </a:bodyPr>
          <a:lstStyle/>
          <a:p>
            <a:pPr algn="ctr">
              <a:defRPr sz="2400">
                <a:solidFill>
                  <a:srgbClr val="003366"/>
                </a:solidFill>
              </a:defRPr>
            </a:pPr>
            <a:r>
              <a:rPr dirty="0"/>
              <a:t>Video Coding Seminar Project</a:t>
            </a:r>
          </a:p>
          <a:p>
            <a:pPr algn="ctr">
              <a:defRPr sz="2400">
                <a:solidFill>
                  <a:srgbClr val="003366"/>
                </a:solidFill>
              </a:defRPr>
            </a:pPr>
            <a:endParaRPr dirty="0"/>
          </a:p>
          <a:p>
            <a:pPr>
              <a:defRPr sz="2400">
                <a:solidFill>
                  <a:srgbClr val="003366"/>
                </a:solidFill>
              </a:defRPr>
            </a:pPr>
            <a:r>
              <a:rPr dirty="0"/>
              <a:t>Group Members:</a:t>
            </a:r>
          </a:p>
          <a:p>
            <a:pPr>
              <a:defRPr sz="2400">
                <a:solidFill>
                  <a:srgbClr val="003366"/>
                </a:solidFill>
              </a:defRPr>
            </a:pPr>
            <a:r>
              <a:rPr dirty="0"/>
              <a:t>Sheikh Muhammad Mujtaba (70614)</a:t>
            </a:r>
          </a:p>
          <a:p>
            <a:pPr>
              <a:defRPr sz="2400">
                <a:solidFill>
                  <a:srgbClr val="003366"/>
                </a:solidFill>
              </a:defRPr>
            </a:pPr>
            <a:r>
              <a:rPr dirty="0"/>
              <a:t>Syed Zeeshan Ali Shah (66546)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CD55-3DA8-4E9F-9FE3-8B04F423AFE1}"/>
              </a:ext>
            </a:extLst>
          </p:cNvPr>
          <p:cNvSpPr>
            <a:spLocks noGrp="1"/>
          </p:cNvSpPr>
          <p:nvPr>
            <p:ph type="title"/>
          </p:nvPr>
        </p:nvSpPr>
        <p:spPr/>
        <p:txBody>
          <a:bodyPr/>
          <a:lstStyle/>
          <a:p>
            <a:r>
              <a:rPr lang="en-US" dirty="0"/>
              <a:t>Comparison Graph</a:t>
            </a:r>
          </a:p>
        </p:txBody>
      </p:sp>
      <p:sp>
        <p:nvSpPr>
          <p:cNvPr id="3" name="Content Placeholder 2">
            <a:extLst>
              <a:ext uri="{FF2B5EF4-FFF2-40B4-BE49-F238E27FC236}">
                <a16:creationId xmlns:a16="http://schemas.microsoft.com/office/drawing/2014/main" id="{9B3859B4-188E-0E67-B542-4042FD106193}"/>
              </a:ext>
            </a:extLst>
          </p:cNvPr>
          <p:cNvSpPr>
            <a:spLocks noGrp="1"/>
          </p:cNvSpPr>
          <p:nvPr>
            <p:ph idx="1"/>
          </p:nvPr>
        </p:nvSpPr>
        <p:spPr/>
        <p:txBody>
          <a:bodyPr/>
          <a:lstStyle/>
          <a:p>
            <a:r>
              <a:rPr lang="en-US" dirty="0"/>
              <a:t>BPP</a:t>
            </a:r>
          </a:p>
          <a:p>
            <a:pPr marL="0" indent="0">
              <a:buNone/>
            </a:pPr>
            <a:endParaRPr lang="en-US" dirty="0"/>
          </a:p>
        </p:txBody>
      </p:sp>
      <p:graphicFrame>
        <p:nvGraphicFramePr>
          <p:cNvPr id="4" name="Chart 3">
            <a:extLst>
              <a:ext uri="{FF2B5EF4-FFF2-40B4-BE49-F238E27FC236}">
                <a16:creationId xmlns:a16="http://schemas.microsoft.com/office/drawing/2014/main" id="{CFE28CB8-753D-1A74-1BB9-489BC70B8D2E}"/>
              </a:ext>
            </a:extLst>
          </p:cNvPr>
          <p:cNvGraphicFramePr>
            <a:graphicFrameLocks/>
          </p:cNvGraphicFramePr>
          <p:nvPr>
            <p:extLst>
              <p:ext uri="{D42A27DB-BD31-4B8C-83A1-F6EECF244321}">
                <p14:modId xmlns:p14="http://schemas.microsoft.com/office/powerpoint/2010/main" val="1968314863"/>
              </p:ext>
            </p:extLst>
          </p:nvPr>
        </p:nvGraphicFramePr>
        <p:xfrm>
          <a:off x="148432" y="2506663"/>
          <a:ext cx="4209256" cy="24558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54F175-D1EF-5BA2-2806-D9E8ED6DB5E7}"/>
              </a:ext>
            </a:extLst>
          </p:cNvPr>
          <p:cNvGraphicFramePr>
            <a:graphicFrameLocks/>
          </p:cNvGraphicFramePr>
          <p:nvPr>
            <p:extLst>
              <p:ext uri="{D42A27DB-BD31-4B8C-83A1-F6EECF244321}">
                <p14:modId xmlns:p14="http://schemas.microsoft.com/office/powerpoint/2010/main" val="3004729176"/>
              </p:ext>
            </p:extLst>
          </p:nvPr>
        </p:nvGraphicFramePr>
        <p:xfrm>
          <a:off x="4934744" y="2497138"/>
          <a:ext cx="4209256" cy="2455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235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E254-9CCB-FB9E-AC60-12B6D9DF6301}"/>
              </a:ext>
            </a:extLst>
          </p:cNvPr>
          <p:cNvSpPr>
            <a:spLocks noGrp="1"/>
          </p:cNvSpPr>
          <p:nvPr>
            <p:ph type="title"/>
          </p:nvPr>
        </p:nvSpPr>
        <p:spPr/>
        <p:txBody>
          <a:bodyPr/>
          <a:lstStyle/>
          <a:p>
            <a:r>
              <a:rPr lang="en-US" dirty="0"/>
              <a:t>MDCT-Result</a:t>
            </a:r>
          </a:p>
        </p:txBody>
      </p:sp>
      <p:sp>
        <p:nvSpPr>
          <p:cNvPr id="3" name="Content Placeholder 2">
            <a:extLst>
              <a:ext uri="{FF2B5EF4-FFF2-40B4-BE49-F238E27FC236}">
                <a16:creationId xmlns:a16="http://schemas.microsoft.com/office/drawing/2014/main" id="{E76B7CF2-1632-0326-FBE4-B92C3C87B27B}"/>
              </a:ext>
            </a:extLst>
          </p:cNvPr>
          <p:cNvSpPr>
            <a:spLocks noGrp="1"/>
          </p:cNvSpPr>
          <p:nvPr>
            <p:ph idx="1"/>
          </p:nvPr>
        </p:nvSpPr>
        <p:spPr/>
        <p:txBody>
          <a:bodyPr/>
          <a:lstStyle/>
          <a:p>
            <a:pPr marL="0" indent="0">
              <a:buNone/>
            </a:pPr>
            <a:r>
              <a:rPr lang="en-US" sz="2000" b="1" i="0" u="none" strike="noStrike" baseline="0" dirty="0">
                <a:solidFill>
                  <a:srgbClr val="000000"/>
                </a:solidFill>
                <a:latin typeface="Times New Roman" panose="02020603050405020304" pitchFamily="18" charset="0"/>
              </a:rPr>
              <a:t>MDCT Perceptual Similarity:</a:t>
            </a:r>
          </a:p>
          <a:p>
            <a:r>
              <a:rPr lang="en-US" sz="2000" b="0" i="0" u="none" strike="noStrike" baseline="0" dirty="0">
                <a:solidFill>
                  <a:srgbClr val="000000"/>
                </a:solidFill>
                <a:latin typeface="Times New Roman" panose="02020603050405020304" pitchFamily="18" charset="0"/>
              </a:rPr>
              <a:t> </a:t>
            </a:r>
            <a:r>
              <a:rPr lang="en-US" sz="2000" b="1" i="0" u="none" strike="noStrike" baseline="0" dirty="0">
                <a:solidFill>
                  <a:srgbClr val="FF0000"/>
                </a:solidFill>
                <a:latin typeface="Times New Roman" panose="02020603050405020304" pitchFamily="18" charset="0"/>
              </a:rPr>
              <a:t>0.7755568027496338   (Blackman-Harris)</a:t>
            </a:r>
          </a:p>
          <a:p>
            <a:r>
              <a:rPr lang="en-US" sz="2000" b="1" i="0" u="none" strike="noStrike" baseline="0" dirty="0">
                <a:solidFill>
                  <a:srgbClr val="FF0000"/>
                </a:solidFill>
                <a:latin typeface="Times New Roman" panose="02020603050405020304" pitchFamily="18" charset="0"/>
              </a:rPr>
              <a:t>0.4168405532836914 (Hamming)</a:t>
            </a:r>
          </a:p>
          <a:p>
            <a:r>
              <a:rPr lang="en-US" sz="2000" b="1" i="0" u="none" strike="noStrike" baseline="0" dirty="0">
                <a:solidFill>
                  <a:srgbClr val="FF0000"/>
                </a:solidFill>
                <a:latin typeface="Times New Roman" panose="02020603050405020304" pitchFamily="18" charset="0"/>
              </a:rPr>
              <a:t>0.6923218369483948 (</a:t>
            </a:r>
            <a:r>
              <a:rPr lang="en-US" sz="2000" b="1" i="0" u="none" strike="noStrike" baseline="0" dirty="0" err="1">
                <a:solidFill>
                  <a:srgbClr val="FF0000"/>
                </a:solidFill>
                <a:latin typeface="Times New Roman" panose="02020603050405020304" pitchFamily="18" charset="0"/>
              </a:rPr>
              <a:t>hann</a:t>
            </a:r>
            <a:r>
              <a:rPr lang="en-US" sz="2000" b="1" i="0" u="none" strike="noStrike" baseline="0" dirty="0">
                <a:solidFill>
                  <a:srgbClr val="FF0000"/>
                </a:solidFill>
                <a:latin typeface="Times New Roman" panose="02020603050405020304" pitchFamily="18" charset="0"/>
              </a:rPr>
              <a:t>)</a:t>
            </a:r>
          </a:p>
          <a:p>
            <a:r>
              <a:rPr lang="en-US" sz="2000" b="0" i="0" u="none" strike="noStrike" baseline="0" dirty="0">
                <a:solidFill>
                  <a:srgbClr val="000000"/>
                </a:solidFill>
                <a:latin typeface="Times New Roman" panose="02020603050405020304" pitchFamily="18" charset="0"/>
              </a:rPr>
              <a:t>0.4458668828010559  (Blackman-Harris)</a:t>
            </a:r>
          </a:p>
          <a:p>
            <a:r>
              <a:rPr lang="en-US" sz="2000" b="0" i="0" u="none" strike="noStrike" baseline="0" dirty="0">
                <a:solidFill>
                  <a:srgbClr val="000000"/>
                </a:solidFill>
                <a:latin typeface="Times New Roman" panose="02020603050405020304" pitchFamily="18" charset="0"/>
              </a:rPr>
              <a:t>0.4458668828010559 (hamming)</a:t>
            </a:r>
          </a:p>
          <a:p>
            <a:r>
              <a:rPr lang="en-US" sz="2000" i="0" u="none" strike="noStrike" baseline="0" dirty="0">
                <a:solidFill>
                  <a:srgbClr val="000000"/>
                </a:solidFill>
              </a:rPr>
              <a:t>0.6887151002883911 (</a:t>
            </a:r>
            <a:r>
              <a:rPr lang="en-US" sz="2000" i="0" u="none" strike="noStrike" baseline="0" dirty="0" err="1">
                <a:solidFill>
                  <a:srgbClr val="000000"/>
                </a:solidFill>
              </a:rPr>
              <a:t>hann</a:t>
            </a:r>
            <a:r>
              <a:rPr lang="en-US" sz="2000" i="0" u="none" strike="noStrike" baseline="0" dirty="0">
                <a:solidFill>
                  <a:srgbClr val="000000"/>
                </a:solidFill>
              </a:rPr>
              <a:t>)</a:t>
            </a:r>
            <a:endParaRPr lang="en-US" sz="2000" i="0" u="none" strike="noStrike" baseline="0"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4255874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95D4-6148-9459-110B-20C4F7853F32}"/>
              </a:ext>
            </a:extLst>
          </p:cNvPr>
          <p:cNvSpPr>
            <a:spLocks noGrp="1"/>
          </p:cNvSpPr>
          <p:nvPr>
            <p:ph type="title"/>
          </p:nvPr>
        </p:nvSpPr>
        <p:spPr/>
        <p:txBody>
          <a:bodyPr/>
          <a:lstStyle/>
          <a:p>
            <a:r>
              <a:rPr lang="en-US" dirty="0"/>
              <a:t>Comparison Graph</a:t>
            </a:r>
          </a:p>
        </p:txBody>
      </p:sp>
      <p:sp>
        <p:nvSpPr>
          <p:cNvPr id="3" name="Content Placeholder 2">
            <a:extLst>
              <a:ext uri="{FF2B5EF4-FFF2-40B4-BE49-F238E27FC236}">
                <a16:creationId xmlns:a16="http://schemas.microsoft.com/office/drawing/2014/main" id="{7B6541B0-0AAE-68FD-E7BE-57F5C0012707}"/>
              </a:ext>
            </a:extLst>
          </p:cNvPr>
          <p:cNvSpPr>
            <a:spLocks noGrp="1"/>
          </p:cNvSpPr>
          <p:nvPr>
            <p:ph idx="1"/>
          </p:nvPr>
        </p:nvSpPr>
        <p:spPr/>
        <p:txBody>
          <a:bodyPr/>
          <a:lstStyle/>
          <a:p>
            <a:r>
              <a:rPr lang="en-US" dirty="0"/>
              <a:t>Perceptual Similarity</a:t>
            </a:r>
          </a:p>
          <a:p>
            <a:endParaRPr lang="en-US" dirty="0"/>
          </a:p>
        </p:txBody>
      </p:sp>
      <p:graphicFrame>
        <p:nvGraphicFramePr>
          <p:cNvPr id="4" name="Chart 3">
            <a:extLst>
              <a:ext uri="{FF2B5EF4-FFF2-40B4-BE49-F238E27FC236}">
                <a16:creationId xmlns:a16="http://schemas.microsoft.com/office/drawing/2014/main" id="{77FEA3AD-3808-97A2-175D-AD719E25B4E9}"/>
              </a:ext>
            </a:extLst>
          </p:cNvPr>
          <p:cNvGraphicFramePr>
            <a:graphicFrameLocks/>
          </p:cNvGraphicFramePr>
          <p:nvPr>
            <p:extLst>
              <p:ext uri="{D42A27DB-BD31-4B8C-83A1-F6EECF244321}">
                <p14:modId xmlns:p14="http://schemas.microsoft.com/office/powerpoint/2010/main" val="450395563"/>
              </p:ext>
            </p:extLst>
          </p:nvPr>
        </p:nvGraphicFramePr>
        <p:xfrm>
          <a:off x="96044" y="2735262"/>
          <a:ext cx="4109244" cy="25955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108E43-177D-73A1-2BFB-2A49B6182158}"/>
              </a:ext>
            </a:extLst>
          </p:cNvPr>
          <p:cNvGraphicFramePr>
            <a:graphicFrameLocks/>
          </p:cNvGraphicFramePr>
          <p:nvPr>
            <p:extLst>
              <p:ext uri="{D42A27DB-BD31-4B8C-83A1-F6EECF244321}">
                <p14:modId xmlns:p14="http://schemas.microsoft.com/office/powerpoint/2010/main" val="1216543814"/>
              </p:ext>
            </p:extLst>
          </p:nvPr>
        </p:nvGraphicFramePr>
        <p:xfrm>
          <a:off x="5034756" y="2649537"/>
          <a:ext cx="4109244" cy="25955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549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 Analysis</a:t>
            </a:r>
          </a:p>
        </p:txBody>
      </p:sp>
      <p:sp>
        <p:nvSpPr>
          <p:cNvPr id="3" name="Content Placeholder 2"/>
          <p:cNvSpPr>
            <a:spLocks noGrp="1"/>
          </p:cNvSpPr>
          <p:nvPr>
            <p:ph idx="1"/>
          </p:nvPr>
        </p:nvSpPr>
        <p:spPr/>
        <p:txBody>
          <a:bodyPr/>
          <a:lstStyle/>
          <a:p>
            <a:endParaRPr/>
          </a:p>
          <a:p>
            <a:pPr>
              <a:defRPr sz="2000"/>
            </a:pPr>
            <a:r>
              <a:t>The analysis revealed that while MDCT has potential, especially in audio compression, DCT is more effective for image compression. DCT consistently provided better compression ratios, lower bits per pixel, and better visual quality. MDCT's overlapping block structure may have contributed to its lower performance in this context.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pPr>
              <a:defRPr sz="2000"/>
            </a:pPr>
            <a:r>
              <a:t>In conclusion, the DCT method outperformed MDCT in the key areas of image compression efficiency and quality. While MDCT has its applications, particularly in overlapping data blocks for audio, DCT remains the preferred choice for image compression. Future work could explore optimizations to MDCT or hybrid approaches that combine the strengths of both techniques.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96AF-9B1B-3ABA-BCE7-F80EB1D1D12E}"/>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600A042-E467-6FEA-A9B5-AD5F0C1C70CE}"/>
              </a:ext>
            </a:extLst>
          </p:cNvPr>
          <p:cNvSpPr>
            <a:spLocks noGrp="1"/>
          </p:cNvSpPr>
          <p:nvPr>
            <p:ph idx="1"/>
          </p:nvPr>
        </p:nvSpPr>
        <p:spPr/>
        <p:txBody>
          <a:bodyPr/>
          <a:lstStyle/>
          <a:p>
            <a:r>
              <a:rPr lang="en-US" dirty="0"/>
              <a:t>Image Compression using MDCT</a:t>
            </a:r>
          </a:p>
          <a:p>
            <a:r>
              <a:rPr lang="en-US" dirty="0"/>
              <a:t>Compare the Perceptual Similarity </a:t>
            </a:r>
          </a:p>
        </p:txBody>
      </p:sp>
    </p:spTree>
    <p:extLst>
      <p:ext uri="{BB962C8B-B14F-4D97-AF65-F5344CB8AC3E}">
        <p14:creationId xmlns:p14="http://schemas.microsoft.com/office/powerpoint/2010/main" val="172429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endParaRPr dirty="0"/>
          </a:p>
          <a:p>
            <a:pPr>
              <a:defRPr sz="2000"/>
            </a:pPr>
            <a:r>
              <a:rPr dirty="0"/>
              <a:t>Image compression refers to reducing the size of an image file while maintaining its visual quality. This project explores the use of Modified Discrete Cosine Transform (MDCT) for image compression, comparing its effectiveness with the widely used Discrete Cosine Transform (DCT). The project aims to evaluate the compression ratio, image quality, and overall performance of MDCT against DCT.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a:xfrm>
            <a:off x="1536701" y="2044700"/>
            <a:ext cx="6997700" cy="3866522"/>
          </a:xfrm>
        </p:spPr>
        <p:txBody>
          <a:bodyPr>
            <a:normAutofit/>
          </a:bodyPr>
          <a:lstStyle/>
          <a:p>
            <a:endParaRPr dirty="0"/>
          </a:p>
          <a:p>
            <a:pPr>
              <a:defRPr sz="2000"/>
            </a:pPr>
            <a:r>
              <a:rPr sz="2800" dirty="0"/>
              <a:t>The project methodology involved the following steps:</a:t>
            </a:r>
            <a:br>
              <a:rPr sz="2800" dirty="0"/>
            </a:br>
            <a:r>
              <a:rPr sz="2800" dirty="0"/>
              <a:t>1. </a:t>
            </a:r>
            <a:r>
              <a:rPr lang="en-US" sz="2800" dirty="0"/>
              <a:t>Image Compression using MDCT</a:t>
            </a:r>
            <a:br>
              <a:rPr sz="2800" dirty="0"/>
            </a:br>
            <a:r>
              <a:rPr sz="2800" dirty="0"/>
              <a:t>2. </a:t>
            </a:r>
            <a:r>
              <a:rPr lang="en-US" sz="2800" dirty="0"/>
              <a:t>Image Compression using DCT</a:t>
            </a:r>
            <a:br>
              <a:rPr sz="2800" dirty="0"/>
            </a:br>
            <a:r>
              <a:rPr sz="2800" dirty="0"/>
              <a:t>3.</a:t>
            </a:r>
            <a:r>
              <a:rPr lang="en-US" sz="2800" dirty="0"/>
              <a:t> Perceptual Similarity (MDCT, DCT)</a:t>
            </a:r>
            <a:br>
              <a:rPr sz="2800" dirty="0"/>
            </a:br>
            <a:r>
              <a:rPr sz="2800" dirty="0"/>
              <a:t>4. </a:t>
            </a:r>
            <a:r>
              <a:rPr lang="en-US" sz="2800" dirty="0"/>
              <a:t>Result Analysis</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5246" y="386930"/>
            <a:ext cx="7549592" cy="1298448"/>
          </a:xfrm>
        </p:spPr>
        <p:txBody>
          <a:bodyPr anchor="b">
            <a:normAutofit/>
          </a:bodyPr>
          <a:lstStyle/>
          <a:p>
            <a:r>
              <a:rPr lang="en-US" sz="4200"/>
              <a:t>Results</a:t>
            </a:r>
          </a:p>
        </p:txBody>
      </p:sp>
      <p:sp>
        <p:nvSpPr>
          <p:cNvPr id="3" name="Content Placeholder 2"/>
          <p:cNvSpPr>
            <a:spLocks noGrp="1"/>
          </p:cNvSpPr>
          <p:nvPr>
            <p:ph idx="1"/>
          </p:nvPr>
        </p:nvSpPr>
        <p:spPr>
          <a:xfrm>
            <a:off x="595245" y="2599509"/>
            <a:ext cx="3120543" cy="3598989"/>
          </a:xfrm>
        </p:spPr>
        <p:txBody>
          <a:bodyPr anchor="ctr">
            <a:normAutofit/>
          </a:bodyPr>
          <a:lstStyle/>
          <a:p>
            <a:pPr>
              <a:lnSpc>
                <a:spcPct val="90000"/>
              </a:lnSpc>
            </a:pPr>
            <a:r>
              <a:rPr lang="en-US" sz="1400" dirty="0"/>
              <a:t>These are original images used for image compression</a:t>
            </a:r>
          </a:p>
        </p:txBody>
      </p:sp>
      <p:pic>
        <p:nvPicPr>
          <p:cNvPr id="5" name="Picture 4" descr="A person wearing a red hat&#10;&#10;Description automatically generated">
            <a:extLst>
              <a:ext uri="{FF2B5EF4-FFF2-40B4-BE49-F238E27FC236}">
                <a16:creationId xmlns:a16="http://schemas.microsoft.com/office/drawing/2014/main" id="{5B2481D2-0B2E-5C0F-55A6-EA89A1CBD5DB}"/>
              </a:ext>
            </a:extLst>
          </p:cNvPr>
          <p:cNvPicPr>
            <a:picLocks noChangeAspect="1"/>
          </p:cNvPicPr>
          <p:nvPr/>
        </p:nvPicPr>
        <p:blipFill>
          <a:blip r:embed="rId2"/>
          <a:srcRect l="11234" r="4122" b="4"/>
          <a:stretch/>
        </p:blipFill>
        <p:spPr>
          <a:xfrm>
            <a:off x="4064069" y="2559047"/>
            <a:ext cx="2056354" cy="3639451"/>
          </a:xfrm>
          <a:prstGeom prst="rect">
            <a:avLst/>
          </a:prstGeom>
        </p:spPr>
      </p:pic>
      <p:pic>
        <p:nvPicPr>
          <p:cNvPr id="7" name="Picture 6" descr="A close-up of a cover&#10;&#10;Description automatically generated">
            <a:extLst>
              <a:ext uri="{FF2B5EF4-FFF2-40B4-BE49-F238E27FC236}">
                <a16:creationId xmlns:a16="http://schemas.microsoft.com/office/drawing/2014/main" id="{414759D5-1D14-2B56-9855-57E0EDD11B2F}"/>
              </a:ext>
            </a:extLst>
          </p:cNvPr>
          <p:cNvPicPr>
            <a:picLocks noChangeAspect="1"/>
          </p:cNvPicPr>
          <p:nvPr/>
        </p:nvPicPr>
        <p:blipFill>
          <a:blip r:embed="rId3"/>
          <a:srcRect l="12531" r="30932" b="4"/>
          <a:stretch/>
        </p:blipFill>
        <p:spPr>
          <a:xfrm>
            <a:off x="6309462" y="2559047"/>
            <a:ext cx="2057715" cy="36394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3775-5611-F961-2536-637E606CF508}"/>
              </a:ext>
            </a:extLst>
          </p:cNvPr>
          <p:cNvSpPr>
            <a:spLocks noGrp="1"/>
          </p:cNvSpPr>
          <p:nvPr>
            <p:ph type="title"/>
          </p:nvPr>
        </p:nvSpPr>
        <p:spPr>
          <a:xfrm>
            <a:off x="595246" y="386930"/>
            <a:ext cx="7549592" cy="1298448"/>
          </a:xfrm>
        </p:spPr>
        <p:txBody>
          <a:bodyPr anchor="b">
            <a:normAutofit/>
          </a:bodyPr>
          <a:lstStyle/>
          <a:p>
            <a:r>
              <a:rPr lang="en-US" sz="4200"/>
              <a:t>Result-DCT</a:t>
            </a:r>
          </a:p>
        </p:txBody>
      </p:sp>
      <p:sp>
        <p:nvSpPr>
          <p:cNvPr id="11" name="Content Placeholder 10">
            <a:extLst>
              <a:ext uri="{FF2B5EF4-FFF2-40B4-BE49-F238E27FC236}">
                <a16:creationId xmlns:a16="http://schemas.microsoft.com/office/drawing/2014/main" id="{F338323B-F0A2-B79A-6891-FCB103FC9536}"/>
              </a:ext>
            </a:extLst>
          </p:cNvPr>
          <p:cNvSpPr>
            <a:spLocks noGrp="1"/>
          </p:cNvSpPr>
          <p:nvPr>
            <p:ph idx="1"/>
          </p:nvPr>
        </p:nvSpPr>
        <p:spPr>
          <a:xfrm>
            <a:off x="595245" y="2599509"/>
            <a:ext cx="3120543" cy="3598989"/>
          </a:xfrm>
        </p:spPr>
        <p:txBody>
          <a:bodyPr anchor="ctr">
            <a:normAutofit/>
          </a:bodyPr>
          <a:lstStyle/>
          <a:p>
            <a:r>
              <a:rPr lang="en-US" sz="1800" b="0" i="0" u="none" strike="noStrike" baseline="0" dirty="0">
                <a:solidFill>
                  <a:srgbClr val="000000"/>
                </a:solidFill>
                <a:latin typeface="Times New Roman" panose="02020603050405020304" pitchFamily="18" charset="0"/>
              </a:rPr>
              <a:t>DCT Compression Ratio: </a:t>
            </a:r>
            <a:r>
              <a:rPr lang="en-US" sz="1800" b="1" i="0" u="none" strike="noStrike" baseline="0" dirty="0">
                <a:solidFill>
                  <a:srgbClr val="FF0000"/>
                </a:solidFill>
                <a:latin typeface="Times New Roman" panose="02020603050405020304" pitchFamily="18" charset="0"/>
              </a:rPr>
              <a:t>5.340594523945173</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4.7954773533150465</a:t>
            </a:r>
            <a:endParaRPr lang="en-US" sz="1800" b="1" i="0" u="none" strike="noStrike" baseline="0" dirty="0">
              <a:solidFill>
                <a:srgbClr val="000000"/>
              </a:solidFill>
              <a:latin typeface="Times New Roman" panose="02020603050405020304" pitchFamily="18" charset="0"/>
            </a:endParaRPr>
          </a:p>
          <a:p>
            <a:r>
              <a:rPr lang="de-DE" sz="1800" b="0" i="0" u="none" strike="noStrike" baseline="0" dirty="0">
                <a:solidFill>
                  <a:srgbClr val="000000"/>
                </a:solidFill>
                <a:latin typeface="Times New Roman" panose="02020603050405020304" pitchFamily="18" charset="0"/>
              </a:rPr>
              <a:t>DCT Bits Per Pixel: </a:t>
            </a:r>
            <a:r>
              <a:rPr lang="de-DE" sz="1800" b="1" i="0" u="none" strike="noStrike" baseline="0" dirty="0">
                <a:solidFill>
                  <a:srgbClr val="FF0000"/>
                </a:solidFill>
                <a:latin typeface="Times New Roman" panose="02020603050405020304" pitchFamily="18" charset="0"/>
              </a:rPr>
              <a:t>2.4283040364583335 </a:t>
            </a:r>
            <a:r>
              <a:rPr lang="en-US" sz="1800" b="0" i="0" u="none" strike="noStrike" baseline="0" dirty="0">
                <a:solidFill>
                  <a:srgbClr val="000000"/>
                </a:solidFill>
                <a:latin typeface="Times New Roman" panose="02020603050405020304" pitchFamily="18" charset="0"/>
              </a:rPr>
              <a:t>1.416238507301244</a:t>
            </a:r>
            <a:r>
              <a:rPr lang="de-DE"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DCT Perceptual Similarity: </a:t>
            </a:r>
            <a:r>
              <a:rPr lang="en-US" sz="1800" b="1" i="0" u="none" strike="noStrike" baseline="0" dirty="0">
                <a:solidFill>
                  <a:srgbClr val="FF0000"/>
                </a:solidFill>
                <a:latin typeface="Times New Roman" panose="02020603050405020304" pitchFamily="18" charset="0"/>
              </a:rPr>
              <a:t>0.09168823063373566702 </a:t>
            </a:r>
            <a:r>
              <a:rPr lang="en-US" sz="1800" b="0" i="0" u="none" strike="noStrike" baseline="0" dirty="0">
                <a:solidFill>
                  <a:srgbClr val="000000"/>
                </a:solidFill>
                <a:latin typeface="Times New Roman" panose="02020603050405020304" pitchFamily="18" charset="0"/>
              </a:rPr>
              <a:t>0.01662929356098175</a:t>
            </a:r>
            <a:endParaRPr lang="en-US" sz="1700" b="1" dirty="0"/>
          </a:p>
        </p:txBody>
      </p:sp>
      <p:pic>
        <p:nvPicPr>
          <p:cNvPr id="7" name="Picture 6" descr="A person wearing a red hat&#10;&#10;Description automatically generated">
            <a:extLst>
              <a:ext uri="{FF2B5EF4-FFF2-40B4-BE49-F238E27FC236}">
                <a16:creationId xmlns:a16="http://schemas.microsoft.com/office/drawing/2014/main" id="{3C8A534A-9A2C-5EB4-AA11-4AC9157E1D2D}"/>
              </a:ext>
            </a:extLst>
          </p:cNvPr>
          <p:cNvPicPr>
            <a:picLocks noChangeAspect="1"/>
          </p:cNvPicPr>
          <p:nvPr/>
        </p:nvPicPr>
        <p:blipFill>
          <a:blip r:embed="rId2"/>
          <a:srcRect l="11796" r="3561" b="4"/>
          <a:stretch/>
        </p:blipFill>
        <p:spPr>
          <a:xfrm>
            <a:off x="4064069" y="2559047"/>
            <a:ext cx="2056354" cy="3639451"/>
          </a:xfrm>
          <a:prstGeom prst="rect">
            <a:avLst/>
          </a:prstGeom>
        </p:spPr>
      </p:pic>
      <p:pic>
        <p:nvPicPr>
          <p:cNvPr id="5" name="Content Placeholder 4" descr="A close-up of a book&#10;&#10;Description automatically generated">
            <a:extLst>
              <a:ext uri="{FF2B5EF4-FFF2-40B4-BE49-F238E27FC236}">
                <a16:creationId xmlns:a16="http://schemas.microsoft.com/office/drawing/2014/main" id="{FF1B75CA-C2F4-B843-4D59-C91850762B41}"/>
              </a:ext>
            </a:extLst>
          </p:cNvPr>
          <p:cNvPicPr>
            <a:picLocks noChangeAspect="1"/>
          </p:cNvPicPr>
          <p:nvPr/>
        </p:nvPicPr>
        <p:blipFill>
          <a:blip r:embed="rId3"/>
          <a:srcRect l="12626" r="30837" b="4"/>
          <a:stretch/>
        </p:blipFill>
        <p:spPr>
          <a:xfrm>
            <a:off x="6309462" y="2559047"/>
            <a:ext cx="2057715" cy="3639451"/>
          </a:xfrm>
          <a:prstGeom prst="rect">
            <a:avLst/>
          </a:prstGeom>
        </p:spPr>
      </p:pic>
    </p:spTree>
    <p:extLst>
      <p:ext uri="{BB962C8B-B14F-4D97-AF65-F5344CB8AC3E}">
        <p14:creationId xmlns:p14="http://schemas.microsoft.com/office/powerpoint/2010/main" val="280843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8AFE-FC25-7F87-7BF6-71FC217857FF}"/>
              </a:ext>
            </a:extLst>
          </p:cNvPr>
          <p:cNvSpPr>
            <a:spLocks noGrp="1"/>
          </p:cNvSpPr>
          <p:nvPr>
            <p:ph type="title"/>
          </p:nvPr>
        </p:nvSpPr>
        <p:spPr>
          <a:xfrm>
            <a:off x="595246" y="386930"/>
            <a:ext cx="7549592" cy="1298448"/>
          </a:xfrm>
        </p:spPr>
        <p:txBody>
          <a:bodyPr anchor="b">
            <a:normAutofit/>
          </a:bodyPr>
          <a:lstStyle/>
          <a:p>
            <a:r>
              <a:rPr lang="en-US" sz="4200" dirty="0"/>
              <a:t>Result-MDCT</a:t>
            </a:r>
          </a:p>
        </p:txBody>
      </p:sp>
      <p:sp>
        <p:nvSpPr>
          <p:cNvPr id="11" name="Content Placeholder 10">
            <a:extLst>
              <a:ext uri="{FF2B5EF4-FFF2-40B4-BE49-F238E27FC236}">
                <a16:creationId xmlns:a16="http://schemas.microsoft.com/office/drawing/2014/main" id="{6E1297B9-637D-2872-12AA-D35DABD8E5DC}"/>
              </a:ext>
            </a:extLst>
          </p:cNvPr>
          <p:cNvSpPr>
            <a:spLocks noGrp="1"/>
          </p:cNvSpPr>
          <p:nvPr>
            <p:ph idx="1"/>
          </p:nvPr>
        </p:nvSpPr>
        <p:spPr>
          <a:xfrm>
            <a:off x="595246" y="1994825"/>
            <a:ext cx="3120543" cy="3598989"/>
          </a:xfrm>
        </p:spPr>
        <p:txBody>
          <a:bodyPr anchor="ctr">
            <a:normAutofit fontScale="92500" lnSpcReduction="20000"/>
          </a:bodyPr>
          <a:lstStyle/>
          <a:p>
            <a:r>
              <a:rPr lang="en-US" sz="1800" i="0" u="none" strike="noStrike" baseline="0" dirty="0">
                <a:solidFill>
                  <a:srgbClr val="000000"/>
                </a:solidFill>
                <a:latin typeface="Times New Roman" panose="02020603050405020304" pitchFamily="18" charset="0"/>
              </a:rPr>
              <a:t>Compression Ratio: </a:t>
            </a:r>
          </a:p>
          <a:p>
            <a:r>
              <a:rPr lang="en-US" sz="1800" b="1" i="0" u="none" strike="noStrike" baseline="0" dirty="0">
                <a:solidFill>
                  <a:srgbClr val="FF0000"/>
                </a:solidFill>
                <a:latin typeface="Times New Roman" panose="02020603050405020304" pitchFamily="18" charset="0"/>
              </a:rPr>
              <a:t>1.6714836754012645    (Blackman-Harris)</a:t>
            </a:r>
          </a:p>
          <a:p>
            <a:r>
              <a:rPr lang="en-US" sz="1800" b="1" i="0" u="none" strike="noStrike" baseline="0" dirty="0">
                <a:solidFill>
                  <a:srgbClr val="FF0000"/>
                </a:solidFill>
                <a:latin typeface="Times New Roman" panose="02020603050405020304" pitchFamily="18" charset="0"/>
              </a:rPr>
              <a:t>3.418525828041874 (Hamming)</a:t>
            </a:r>
          </a:p>
          <a:p>
            <a:r>
              <a:rPr lang="en-US" sz="1800" b="1" i="0" u="none" strike="noStrike" baseline="0" dirty="0">
                <a:solidFill>
                  <a:srgbClr val="FF0000"/>
                </a:solidFill>
                <a:latin typeface="Times New Roman" panose="02020603050405020304" pitchFamily="18" charset="0"/>
              </a:rPr>
              <a:t>1.9459532066624334 (</a:t>
            </a:r>
            <a:r>
              <a:rPr lang="en-US" sz="1800" b="1" i="0" u="none" strike="noStrike" baseline="0" dirty="0" err="1">
                <a:solidFill>
                  <a:srgbClr val="FF0000"/>
                </a:solidFill>
                <a:latin typeface="Times New Roman" panose="02020603050405020304" pitchFamily="18" charset="0"/>
              </a:rPr>
              <a:t>hann</a:t>
            </a:r>
            <a:r>
              <a:rPr lang="en-US" sz="1800" b="1" i="0" u="none" strike="noStrike" baseline="0" dirty="0">
                <a:solidFill>
                  <a:srgbClr val="FF000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2.7774634789010735    (Blackman-Harris)</a:t>
            </a:r>
          </a:p>
          <a:p>
            <a:r>
              <a:rPr lang="en-US" sz="1800" b="0" i="0" u="none" strike="noStrike" baseline="0" dirty="0">
                <a:solidFill>
                  <a:srgbClr val="000000"/>
                </a:solidFill>
                <a:latin typeface="Times New Roman" panose="02020603050405020304" pitchFamily="18" charset="0"/>
              </a:rPr>
              <a:t>2.7774634789010735 (hamming)</a:t>
            </a:r>
          </a:p>
          <a:p>
            <a:r>
              <a:rPr lang="en-US" sz="1800" b="0" i="0" u="none" strike="noStrike" baseline="0" dirty="0">
                <a:solidFill>
                  <a:srgbClr val="000000"/>
                </a:solidFill>
              </a:rPr>
              <a:t>1.4856057204048498 (</a:t>
            </a:r>
            <a:r>
              <a:rPr lang="en-US" sz="1800" b="0" i="0" u="none" strike="noStrike" baseline="0" dirty="0" err="1">
                <a:solidFill>
                  <a:srgbClr val="000000"/>
                </a:solidFill>
              </a:rPr>
              <a:t>hann</a:t>
            </a:r>
            <a:r>
              <a:rPr lang="en-US" sz="1800" b="0" i="0" u="none" strike="noStrike" baseline="0" dirty="0">
                <a:solidFill>
                  <a:srgbClr val="000000"/>
                </a:solidFill>
              </a:rPr>
              <a:t>)</a:t>
            </a:r>
            <a:endParaRPr lang="en-US" sz="1800" b="0" i="0" u="none" strike="noStrike" baseline="0" dirty="0">
              <a:solidFill>
                <a:srgbClr val="000000"/>
              </a:solidFill>
              <a:latin typeface="Times New Roman" panose="02020603050405020304" pitchFamily="18" charset="0"/>
            </a:endParaRPr>
          </a:p>
        </p:txBody>
      </p:sp>
      <p:pic>
        <p:nvPicPr>
          <p:cNvPr id="7" name="Picture 6" descr="A person wearing a red hat&#10;&#10;Description automatically generated">
            <a:extLst>
              <a:ext uri="{FF2B5EF4-FFF2-40B4-BE49-F238E27FC236}">
                <a16:creationId xmlns:a16="http://schemas.microsoft.com/office/drawing/2014/main" id="{FD04E6C6-44E9-DA3C-58B0-4C9F04549FCA}"/>
              </a:ext>
            </a:extLst>
          </p:cNvPr>
          <p:cNvPicPr>
            <a:picLocks noChangeAspect="1"/>
          </p:cNvPicPr>
          <p:nvPr/>
        </p:nvPicPr>
        <p:blipFill>
          <a:blip r:embed="rId2"/>
          <a:srcRect l="11983" r="3373" b="4"/>
          <a:stretch/>
        </p:blipFill>
        <p:spPr>
          <a:xfrm>
            <a:off x="4064069" y="2559047"/>
            <a:ext cx="2056354" cy="3639451"/>
          </a:xfrm>
          <a:prstGeom prst="rect">
            <a:avLst/>
          </a:prstGeom>
        </p:spPr>
      </p:pic>
      <p:pic>
        <p:nvPicPr>
          <p:cNvPr id="5" name="Content Placeholder 4" descr="A close-up of a black and white photo&#10;&#10;Description automatically generated">
            <a:extLst>
              <a:ext uri="{FF2B5EF4-FFF2-40B4-BE49-F238E27FC236}">
                <a16:creationId xmlns:a16="http://schemas.microsoft.com/office/drawing/2014/main" id="{33EB4B13-1C07-AFF4-6A93-C55EF6A97443}"/>
              </a:ext>
            </a:extLst>
          </p:cNvPr>
          <p:cNvPicPr>
            <a:picLocks noChangeAspect="1"/>
          </p:cNvPicPr>
          <p:nvPr/>
        </p:nvPicPr>
        <p:blipFill>
          <a:blip r:embed="rId3"/>
          <a:srcRect l="14933" r="28530" b="4"/>
          <a:stretch/>
        </p:blipFill>
        <p:spPr>
          <a:xfrm>
            <a:off x="6309462" y="2559047"/>
            <a:ext cx="2057715" cy="3639451"/>
          </a:xfrm>
          <a:prstGeom prst="rect">
            <a:avLst/>
          </a:prstGeom>
        </p:spPr>
      </p:pic>
    </p:spTree>
    <p:extLst>
      <p:ext uri="{BB962C8B-B14F-4D97-AF65-F5344CB8AC3E}">
        <p14:creationId xmlns:p14="http://schemas.microsoft.com/office/powerpoint/2010/main" val="410840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7EA6-7A38-8B7C-CFEE-78AB64936F65}"/>
              </a:ext>
            </a:extLst>
          </p:cNvPr>
          <p:cNvSpPr>
            <a:spLocks noGrp="1"/>
          </p:cNvSpPr>
          <p:nvPr>
            <p:ph type="title"/>
          </p:nvPr>
        </p:nvSpPr>
        <p:spPr/>
        <p:txBody>
          <a:bodyPr/>
          <a:lstStyle/>
          <a:p>
            <a:r>
              <a:rPr lang="en-US" dirty="0"/>
              <a:t>Comparison Graph</a:t>
            </a:r>
          </a:p>
        </p:txBody>
      </p:sp>
      <p:sp>
        <p:nvSpPr>
          <p:cNvPr id="3" name="Content Placeholder 2">
            <a:extLst>
              <a:ext uri="{FF2B5EF4-FFF2-40B4-BE49-F238E27FC236}">
                <a16:creationId xmlns:a16="http://schemas.microsoft.com/office/drawing/2014/main" id="{F9D96950-3D1E-9683-487C-96E486D1F702}"/>
              </a:ext>
            </a:extLst>
          </p:cNvPr>
          <p:cNvSpPr>
            <a:spLocks noGrp="1"/>
          </p:cNvSpPr>
          <p:nvPr>
            <p:ph idx="1"/>
          </p:nvPr>
        </p:nvSpPr>
        <p:spPr/>
        <p:txBody>
          <a:bodyPr/>
          <a:lstStyle/>
          <a:p>
            <a:pPr marL="0" indent="0">
              <a:buNone/>
            </a:pPr>
            <a:r>
              <a:rPr lang="en-US" dirty="0"/>
              <a:t>Compression Ratio</a:t>
            </a:r>
          </a:p>
        </p:txBody>
      </p:sp>
      <p:graphicFrame>
        <p:nvGraphicFramePr>
          <p:cNvPr id="6" name="Chart 5">
            <a:extLst>
              <a:ext uri="{FF2B5EF4-FFF2-40B4-BE49-F238E27FC236}">
                <a16:creationId xmlns:a16="http://schemas.microsoft.com/office/drawing/2014/main" id="{7A770A11-C4B4-4AFE-2724-5E3D6F2FE577}"/>
              </a:ext>
            </a:extLst>
          </p:cNvPr>
          <p:cNvGraphicFramePr>
            <a:graphicFrameLocks/>
          </p:cNvGraphicFramePr>
          <p:nvPr>
            <p:extLst>
              <p:ext uri="{D42A27DB-BD31-4B8C-83A1-F6EECF244321}">
                <p14:modId xmlns:p14="http://schemas.microsoft.com/office/powerpoint/2010/main" val="3103382889"/>
              </p:ext>
            </p:extLst>
          </p:nvPr>
        </p:nvGraphicFramePr>
        <p:xfrm>
          <a:off x="457200" y="2387207"/>
          <a:ext cx="3762375" cy="23987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01A808A-C6B1-8704-2D60-514780F8842F}"/>
              </a:ext>
            </a:extLst>
          </p:cNvPr>
          <p:cNvGraphicFramePr>
            <a:graphicFrameLocks/>
          </p:cNvGraphicFramePr>
          <p:nvPr>
            <p:extLst>
              <p:ext uri="{D42A27DB-BD31-4B8C-83A1-F6EECF244321}">
                <p14:modId xmlns:p14="http://schemas.microsoft.com/office/powerpoint/2010/main" val="2250005939"/>
              </p:ext>
            </p:extLst>
          </p:nvPr>
        </p:nvGraphicFramePr>
        <p:xfrm>
          <a:off x="4752975" y="2387208"/>
          <a:ext cx="3762375" cy="2398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6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FCF0-DE9B-64D9-A31D-39C758370D53}"/>
              </a:ext>
            </a:extLst>
          </p:cNvPr>
          <p:cNvSpPr>
            <a:spLocks noGrp="1"/>
          </p:cNvSpPr>
          <p:nvPr>
            <p:ph type="title"/>
          </p:nvPr>
        </p:nvSpPr>
        <p:spPr/>
        <p:txBody>
          <a:bodyPr/>
          <a:lstStyle/>
          <a:p>
            <a:r>
              <a:rPr lang="en-US" sz="3200" dirty="0"/>
              <a:t>Result-MDCT</a:t>
            </a:r>
            <a:endParaRPr lang="en-US" dirty="0"/>
          </a:p>
        </p:txBody>
      </p:sp>
      <p:sp>
        <p:nvSpPr>
          <p:cNvPr id="3" name="Content Placeholder 2">
            <a:extLst>
              <a:ext uri="{FF2B5EF4-FFF2-40B4-BE49-F238E27FC236}">
                <a16:creationId xmlns:a16="http://schemas.microsoft.com/office/drawing/2014/main" id="{B3F66E33-C3FE-A171-EC52-0128F969E1F2}"/>
              </a:ext>
            </a:extLst>
          </p:cNvPr>
          <p:cNvSpPr>
            <a:spLocks noGrp="1"/>
          </p:cNvSpPr>
          <p:nvPr>
            <p:ph idx="1"/>
          </p:nvPr>
        </p:nvSpPr>
        <p:spPr/>
        <p:txBody>
          <a:bodyPr>
            <a:normAutofit/>
          </a:bodyPr>
          <a:lstStyle/>
          <a:p>
            <a:pPr marL="0" indent="0">
              <a:buNone/>
            </a:pPr>
            <a:r>
              <a:rPr lang="de-DE" sz="2000" b="1" i="0" u="none" strike="noStrike" baseline="0" dirty="0">
                <a:solidFill>
                  <a:srgbClr val="000000"/>
                </a:solidFill>
                <a:latin typeface="Times New Roman" panose="02020603050405020304" pitchFamily="18" charset="0"/>
              </a:rPr>
              <a:t>MDCT Bits Per Pixel: </a:t>
            </a:r>
          </a:p>
          <a:p>
            <a:r>
              <a:rPr lang="en-US" sz="2000" b="1" i="0" u="none" strike="noStrike" baseline="0" dirty="0">
                <a:solidFill>
                  <a:srgbClr val="FF0000"/>
                </a:solidFill>
                <a:latin typeface="Times New Roman" panose="02020603050405020304" pitchFamily="18" charset="0"/>
              </a:rPr>
              <a:t>7.75872802734375   (Blackman-Harris)</a:t>
            </a:r>
          </a:p>
          <a:p>
            <a:r>
              <a:rPr lang="en-US" sz="2000" b="1" i="0" u="none" strike="noStrike" baseline="0" dirty="0">
                <a:solidFill>
                  <a:srgbClr val="FF0000"/>
                </a:solidFill>
                <a:latin typeface="Times New Roman" panose="02020603050405020304" pitchFamily="18" charset="0"/>
              </a:rPr>
              <a:t>3.7936197916666665 (Hamming)</a:t>
            </a:r>
          </a:p>
          <a:p>
            <a:r>
              <a:rPr lang="en-US" sz="2000" b="1" i="0" u="none" strike="noStrike" baseline="0" dirty="0">
                <a:solidFill>
                  <a:srgbClr val="FF0000"/>
                </a:solidFill>
                <a:latin typeface="Times New Roman" panose="02020603050405020304" pitchFamily="18" charset="0"/>
              </a:rPr>
              <a:t>6.664388020833333 (</a:t>
            </a:r>
            <a:r>
              <a:rPr lang="en-US" sz="2000" b="1" i="0" u="none" strike="noStrike" baseline="0" dirty="0" err="1">
                <a:solidFill>
                  <a:srgbClr val="FF0000"/>
                </a:solidFill>
                <a:latin typeface="Times New Roman" panose="02020603050405020304" pitchFamily="18" charset="0"/>
              </a:rPr>
              <a:t>hann</a:t>
            </a:r>
            <a:r>
              <a:rPr lang="en-US" sz="2000" b="1" i="0" u="none" strike="noStrike" baseline="0" dirty="0">
                <a:solidFill>
                  <a:srgbClr val="FF0000"/>
                </a:solidFill>
                <a:latin typeface="Times New Roman" panose="02020603050405020304" pitchFamily="18" charset="0"/>
              </a:rPr>
              <a:t>)</a:t>
            </a:r>
          </a:p>
          <a:p>
            <a:r>
              <a:rPr lang="en-US" sz="2000" b="0" i="0" u="none" strike="noStrike" baseline="0" dirty="0">
                <a:solidFill>
                  <a:srgbClr val="000000"/>
                </a:solidFill>
                <a:latin typeface="Times New Roman" panose="02020603050405020304" pitchFamily="18" charset="0"/>
              </a:rPr>
              <a:t>2.616988912925906  (Blackman-Harris)</a:t>
            </a:r>
          </a:p>
          <a:p>
            <a:r>
              <a:rPr lang="en-US" sz="2000" b="0" i="0" u="none" strike="noStrike" baseline="0" dirty="0">
                <a:solidFill>
                  <a:srgbClr val="000000"/>
                </a:solidFill>
                <a:latin typeface="Times New Roman" panose="02020603050405020304" pitchFamily="18" charset="0"/>
              </a:rPr>
              <a:t>2.616988912925906 (hamming)</a:t>
            </a:r>
          </a:p>
          <a:p>
            <a:r>
              <a:rPr lang="en-US" sz="2000" i="0" u="none" strike="noStrike" baseline="0" dirty="0">
                <a:solidFill>
                  <a:srgbClr val="000000"/>
                </a:solidFill>
              </a:rPr>
              <a:t>4.892678474851271 (</a:t>
            </a:r>
            <a:r>
              <a:rPr lang="en-US" sz="2000" i="0" u="none" strike="noStrike" baseline="0" dirty="0" err="1">
                <a:solidFill>
                  <a:srgbClr val="000000"/>
                </a:solidFill>
              </a:rPr>
              <a:t>hann</a:t>
            </a:r>
            <a:r>
              <a:rPr lang="en-US" sz="2000" i="0" u="none" strike="noStrike" baseline="0" dirty="0">
                <a:solidFill>
                  <a:srgbClr val="000000"/>
                </a:solidFill>
              </a:rPr>
              <a:t>)</a:t>
            </a:r>
            <a:endParaRPr lang="en-US" sz="20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345011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657</TotalTime>
  <Words>425</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Image Compression using MDCT</vt:lpstr>
      <vt:lpstr>Objectives</vt:lpstr>
      <vt:lpstr>Introduction</vt:lpstr>
      <vt:lpstr>Methodology</vt:lpstr>
      <vt:lpstr>Results</vt:lpstr>
      <vt:lpstr>Result-DCT</vt:lpstr>
      <vt:lpstr>Result-MDCT</vt:lpstr>
      <vt:lpstr>Comparison Graph</vt:lpstr>
      <vt:lpstr>Result-MDCT</vt:lpstr>
      <vt:lpstr>Comparison Graph</vt:lpstr>
      <vt:lpstr>MDCT-Result</vt:lpstr>
      <vt:lpstr>Comparison Graph</vt:lpstr>
      <vt:lpstr>Result Analysis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Arfa Tech</dc:creator>
  <cp:keywords/>
  <dc:description>generated using python-pptx</dc:description>
  <cp:lastModifiedBy>sheikh-muhammad.mujtaba</cp:lastModifiedBy>
  <cp:revision>3</cp:revision>
  <dcterms:created xsi:type="dcterms:W3CDTF">2013-01-27T09:14:16Z</dcterms:created>
  <dcterms:modified xsi:type="dcterms:W3CDTF">2024-08-15T23:15:09Z</dcterms:modified>
  <cp:category/>
</cp:coreProperties>
</file>