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2695" y="766106"/>
            <a:ext cx="1595530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4852" y="2914938"/>
            <a:ext cx="12230994" cy="493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mdnurullah.cse2021@dscet.ac.i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89835" y="2165250"/>
            <a:ext cx="14384655" cy="44088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065" marR="5080">
              <a:lnSpc>
                <a:spcPts val="8630"/>
              </a:lnSpc>
              <a:spcBef>
                <a:spcPts val="195"/>
              </a:spcBef>
            </a:pPr>
            <a:r>
              <a:rPr dirty="0" sz="7200" spc="-8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7200" spc="-53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7200" spc="-459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200" spc="-21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200" spc="-4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200" spc="-28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200" spc="-330" b="1">
                <a:solidFill>
                  <a:srgbClr val="26316F"/>
                </a:solidFill>
                <a:latin typeface="Verdana"/>
                <a:cs typeface="Verdana"/>
              </a:rPr>
              <a:t>-B</a:t>
            </a:r>
            <a:r>
              <a:rPr dirty="0" sz="7200" spc="-7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200" spc="-52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72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200" spc="-4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200" spc="-459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200" spc="-10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6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200" spc="-21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7200" spc="-28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200" spc="-157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200" spc="-45" b="1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7200" spc="-17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72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-345" b="1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7200" spc="-14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7200" spc="-4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200" spc="-34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200" spc="-4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200" spc="-1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200" spc="-4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200" spc="2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200" spc="-17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7200" spc="-34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200" spc="-3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200" spc="-459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2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-4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20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2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-459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200" spc="-10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200" spc="-459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200" spc="-157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200" spc="-4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200" spc="-170" b="1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7200" spc="-7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200" spc="-28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20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200" spc="-4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200" spc="-8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7200" spc="-34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200" spc="-16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-240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72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-28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200" spc="-459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200" spc="-157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200" spc="-4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200" spc="-28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200" spc="-4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200" spc="-4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200" spc="-8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7200" spc="-42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200" spc="6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200" spc="-34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72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20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7200" spc="-157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200" spc="-310" b="1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7200" spc="-125" b="1">
                <a:solidFill>
                  <a:srgbClr val="26316F"/>
                </a:solidFill>
                <a:latin typeface="Verdana"/>
                <a:cs typeface="Verdana"/>
              </a:rPr>
              <a:t>CARD</a:t>
            </a:r>
            <a:r>
              <a:rPr dirty="0" sz="7200" spc="-43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200" spc="-165" b="1">
                <a:solidFill>
                  <a:srgbClr val="26316F"/>
                </a:solidFill>
                <a:latin typeface="Verdana"/>
                <a:cs typeface="Verdana"/>
              </a:rPr>
              <a:t>FRAUD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88399" y="766106"/>
            <a:ext cx="291338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40"/>
              <a:t>I</a:t>
            </a:r>
            <a:r>
              <a:rPr dirty="0" spc="175"/>
              <a:t>n</a:t>
            </a:r>
            <a:r>
              <a:rPr dirty="0" spc="65"/>
              <a:t>t</a:t>
            </a:r>
            <a:r>
              <a:rPr dirty="0" spc="-45"/>
              <a:t>r</a:t>
            </a:r>
            <a:r>
              <a:rPr dirty="0" spc="130"/>
              <a:t>o</a:t>
            </a:r>
            <a:r>
              <a:rPr dirty="0" spc="185"/>
              <a:t>du</a:t>
            </a:r>
            <a:r>
              <a:rPr dirty="0" spc="240"/>
              <a:t>c</a:t>
            </a:r>
            <a:r>
              <a:rPr dirty="0" spc="65"/>
              <a:t>t</a:t>
            </a:r>
            <a:r>
              <a:rPr dirty="0" spc="-5"/>
              <a:t>i</a:t>
            </a:r>
            <a:r>
              <a:rPr dirty="0" spc="130"/>
              <a:t>o</a:t>
            </a:r>
            <a:r>
              <a:rPr dirty="0" spc="175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0540"/>
            <a:ext cx="6601459" cy="4273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130"/>
              </a:spcBef>
            </a:pPr>
            <a:r>
              <a:rPr dirty="0" sz="2450" spc="-9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7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45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credit card 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fraud.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We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will 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explore 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various </a:t>
            </a:r>
            <a:r>
              <a:rPr dirty="0" sz="2450" spc="-8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19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8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better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understanding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4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how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Python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26316F"/>
                </a:solidFill>
                <a:latin typeface="Verdana"/>
                <a:cs typeface="Verdana"/>
              </a:rPr>
              <a:t>can </a:t>
            </a:r>
            <a:r>
              <a:rPr dirty="0" sz="2450" spc="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be</a:t>
            </a:r>
            <a:r>
              <a:rPr dirty="0" sz="245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used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combat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credit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card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fraud.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43632"/>
            <a:ext cx="6514465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85">
                <a:solidFill>
                  <a:srgbClr val="29357A"/>
                </a:solidFill>
              </a:rPr>
              <a:t>TY</a:t>
            </a:r>
            <a:r>
              <a:rPr dirty="0" sz="3050" spc="85">
                <a:solidFill>
                  <a:srgbClr val="26316F"/>
                </a:solidFill>
              </a:rPr>
              <a:t>P</a:t>
            </a:r>
            <a:r>
              <a:rPr dirty="0" sz="3050" spc="85">
                <a:solidFill>
                  <a:srgbClr val="29357A"/>
                </a:solidFill>
              </a:rPr>
              <a:t>E</a:t>
            </a:r>
            <a:r>
              <a:rPr dirty="0" sz="3050" spc="85">
                <a:solidFill>
                  <a:srgbClr val="26316F"/>
                </a:solidFill>
              </a:rPr>
              <a:t>S</a:t>
            </a:r>
            <a:r>
              <a:rPr dirty="0" sz="3050" spc="-40">
                <a:solidFill>
                  <a:srgbClr val="26316F"/>
                </a:solidFill>
              </a:rPr>
              <a:t> </a:t>
            </a:r>
            <a:r>
              <a:rPr dirty="0" sz="3050" spc="215">
                <a:solidFill>
                  <a:srgbClr val="26316F"/>
                </a:solidFill>
              </a:rPr>
              <a:t>O</a:t>
            </a:r>
            <a:r>
              <a:rPr dirty="0" sz="3050" spc="215">
                <a:solidFill>
                  <a:srgbClr val="29357A"/>
                </a:solidFill>
              </a:rPr>
              <a:t>F</a:t>
            </a:r>
            <a:r>
              <a:rPr dirty="0" sz="3050" spc="-40">
                <a:solidFill>
                  <a:srgbClr val="29357A"/>
                </a:solidFill>
              </a:rPr>
              <a:t> </a:t>
            </a:r>
            <a:r>
              <a:rPr dirty="0" sz="3050" spc="40">
                <a:solidFill>
                  <a:srgbClr val="26316F"/>
                </a:solidFill>
              </a:rPr>
              <a:t>C</a:t>
            </a:r>
            <a:r>
              <a:rPr dirty="0" sz="3050" spc="40">
                <a:solidFill>
                  <a:srgbClr val="29357A"/>
                </a:solidFill>
              </a:rPr>
              <a:t>REDI</a:t>
            </a:r>
            <a:r>
              <a:rPr dirty="0" sz="3050" spc="40">
                <a:solidFill>
                  <a:srgbClr val="26316F"/>
                </a:solidFill>
              </a:rPr>
              <a:t>T</a:t>
            </a:r>
            <a:r>
              <a:rPr dirty="0" sz="3050" spc="-40">
                <a:solidFill>
                  <a:srgbClr val="26316F"/>
                </a:solidFill>
              </a:rPr>
              <a:t> </a:t>
            </a:r>
            <a:r>
              <a:rPr dirty="0" sz="3050" spc="175">
                <a:solidFill>
                  <a:srgbClr val="26316F"/>
                </a:solidFill>
              </a:rPr>
              <a:t>C</a:t>
            </a:r>
            <a:r>
              <a:rPr dirty="0" sz="3050" spc="175">
                <a:solidFill>
                  <a:srgbClr val="29357A"/>
                </a:solidFill>
              </a:rPr>
              <a:t>A</a:t>
            </a:r>
            <a:r>
              <a:rPr dirty="0" sz="3050" spc="175">
                <a:solidFill>
                  <a:srgbClr val="26316F"/>
                </a:solidFill>
              </a:rPr>
              <a:t>RD</a:t>
            </a:r>
            <a:r>
              <a:rPr dirty="0" sz="3050" spc="-35">
                <a:solidFill>
                  <a:srgbClr val="26316F"/>
                </a:solidFill>
              </a:rPr>
              <a:t> </a:t>
            </a:r>
            <a:r>
              <a:rPr dirty="0" sz="3050" spc="170">
                <a:solidFill>
                  <a:srgbClr val="26316F"/>
                </a:solidFill>
              </a:rPr>
              <a:t>FRAUD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1825381" y="3334394"/>
            <a:ext cx="6609080" cy="45878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699"/>
              </a:lnSpc>
              <a:spcBef>
                <a:spcPts val="125"/>
              </a:spcBef>
            </a:pPr>
            <a:r>
              <a:rPr dirty="0" sz="2150" spc="5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12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1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2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13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-4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1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150" spc="-6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1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210">
                <a:solidFill>
                  <a:srgbClr val="29357A"/>
                </a:solidFill>
                <a:latin typeface="Verdana"/>
                <a:cs typeface="Verdana"/>
              </a:rPr>
              <a:t>mm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150" spc="-32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10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32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ch</a:t>
            </a:r>
            <a:r>
              <a:rPr dirty="0" sz="2150" spc="50">
                <a:solidFill>
                  <a:srgbClr val="29357A"/>
                </a:solidFill>
                <a:latin typeface="Verdana"/>
                <a:cs typeface="Verdana"/>
              </a:rPr>
              <a:t>arg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ebac</a:t>
            </a:r>
            <a:r>
              <a:rPr dirty="0" sz="2150" spc="50">
                <a:solidFill>
                  <a:srgbClr val="29357A"/>
                </a:solidFill>
                <a:latin typeface="Verdana"/>
                <a:cs typeface="Verdana"/>
              </a:rPr>
              <a:t>k </a:t>
            </a:r>
            <a:r>
              <a:rPr dirty="0" sz="2150" spc="-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ud. </a:t>
            </a:r>
            <a:r>
              <a:rPr dirty="0" sz="2150" spc="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65">
                <a:solidFill>
                  <a:srgbClr val="29357A"/>
                </a:solidFill>
                <a:latin typeface="Verdana"/>
                <a:cs typeface="Verdana"/>
              </a:rPr>
              <a:t>kim</a:t>
            </a:r>
            <a:r>
              <a:rPr dirty="0" sz="2150" spc="65">
                <a:solidFill>
                  <a:srgbClr val="26316F"/>
                </a:solidFill>
                <a:latin typeface="Verdana"/>
                <a:cs typeface="Verdana"/>
              </a:rPr>
              <a:t>ming </a:t>
            </a:r>
            <a:r>
              <a:rPr dirty="0" sz="21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-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2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150" spc="-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150" spc="-25">
                <a:solidFill>
                  <a:srgbClr val="26316F"/>
                </a:solidFill>
                <a:latin typeface="Verdana"/>
                <a:cs typeface="Verdana"/>
              </a:rPr>
              <a:t>ves </a:t>
            </a:r>
            <a:r>
              <a:rPr dirty="0" sz="2150" spc="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15">
                <a:solidFill>
                  <a:srgbClr val="29357A"/>
                </a:solidFill>
                <a:latin typeface="Verdana"/>
                <a:cs typeface="Verdana"/>
              </a:rPr>
              <a:t>tea</a:t>
            </a:r>
            <a:r>
              <a:rPr dirty="0" sz="2150" spc="15">
                <a:solidFill>
                  <a:srgbClr val="26316F"/>
                </a:solidFill>
                <a:latin typeface="Verdana"/>
                <a:cs typeface="Verdana"/>
              </a:rPr>
              <a:t>lin</a:t>
            </a:r>
            <a:r>
              <a:rPr dirty="0" sz="2150" spc="15">
                <a:solidFill>
                  <a:srgbClr val="29357A"/>
                </a:solidFill>
                <a:latin typeface="Verdana"/>
                <a:cs typeface="Verdana"/>
              </a:rPr>
              <a:t>g </a:t>
            </a:r>
            <a:r>
              <a:rPr dirty="0" sz="2150" spc="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ed</a:t>
            </a:r>
            <a:r>
              <a:rPr dirty="0" sz="2150" spc="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 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ca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rd 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nf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ation </a:t>
            </a:r>
            <a:r>
              <a:rPr dirty="0" sz="2150" spc="6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65">
                <a:solidFill>
                  <a:srgbClr val="26316F"/>
                </a:solidFill>
                <a:latin typeface="Verdana"/>
                <a:cs typeface="Verdana"/>
              </a:rPr>
              <a:t>hrough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150" spc="20">
                <a:solidFill>
                  <a:srgbClr val="29357A"/>
                </a:solidFill>
                <a:latin typeface="Verdana"/>
                <a:cs typeface="Verdana"/>
              </a:rPr>
              <a:t>dev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ice 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that </a:t>
            </a:r>
            <a:r>
              <a:rPr dirty="0" sz="2150" spc="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5">
                <a:solidFill>
                  <a:srgbClr val="29357A"/>
                </a:solidFill>
                <a:latin typeface="Verdana"/>
                <a:cs typeface="Verdana"/>
              </a:rPr>
              <a:t>ds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55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dirty="0" sz="2150" spc="5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75">
                <a:solidFill>
                  <a:srgbClr val="26316F"/>
                </a:solidFill>
                <a:latin typeface="Verdana"/>
                <a:cs typeface="Verdana"/>
              </a:rPr>
              <a:t>ma</a:t>
            </a:r>
            <a:r>
              <a:rPr dirty="0" sz="2150" spc="75">
                <a:solidFill>
                  <a:srgbClr val="29357A"/>
                </a:solidFill>
                <a:latin typeface="Verdana"/>
                <a:cs typeface="Verdana"/>
              </a:rPr>
              <a:t>gn</a:t>
            </a:r>
            <a:r>
              <a:rPr dirty="0" sz="2150" spc="75">
                <a:solidFill>
                  <a:srgbClr val="26316F"/>
                </a:solidFill>
                <a:latin typeface="Verdana"/>
                <a:cs typeface="Verdana"/>
              </a:rPr>
              <a:t>eti</a:t>
            </a:r>
            <a:r>
              <a:rPr dirty="0" sz="2150" spc="7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5">
                <a:solidFill>
                  <a:srgbClr val="26316F"/>
                </a:solidFill>
                <a:latin typeface="Verdana"/>
                <a:cs typeface="Verdana"/>
              </a:rPr>
              <a:t>tripe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80">
                <a:solidFill>
                  <a:srgbClr val="29357A"/>
                </a:solidFill>
                <a:latin typeface="Verdana"/>
                <a:cs typeface="Verdana"/>
              </a:rPr>
              <a:t>on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5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5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29357A"/>
                </a:solidFill>
                <a:latin typeface="Verdana"/>
                <a:cs typeface="Verdana"/>
              </a:rPr>
              <a:t>card.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8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his</a:t>
            </a:r>
            <a:r>
              <a:rPr dirty="0" sz="2150" spc="80">
                <a:solidFill>
                  <a:srgbClr val="29357A"/>
                </a:solidFill>
                <a:latin typeface="Verdana"/>
                <a:cs typeface="Verdana"/>
              </a:rPr>
              <a:t>hi</a:t>
            </a:r>
            <a:r>
              <a:rPr dirty="0" sz="2150" spc="80">
                <a:solidFill>
                  <a:srgbClr val="26316F"/>
                </a:solidFill>
                <a:latin typeface="Verdana"/>
                <a:cs typeface="Verdana"/>
              </a:rPr>
              <a:t>ng </a:t>
            </a:r>
            <a:r>
              <a:rPr dirty="0" sz="2150" spc="-7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-6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0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150" spc="-2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1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1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2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6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8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2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150" spc="-4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dirty="0" sz="2150">
                <a:solidFill>
                  <a:srgbClr val="26316F"/>
                </a:solidFill>
                <a:latin typeface="Verdana"/>
                <a:cs typeface="Verdana"/>
              </a:rPr>
              <a:t>rev</a:t>
            </a:r>
            <a:r>
              <a:rPr dirty="0" sz="2150">
                <a:solidFill>
                  <a:srgbClr val="29357A"/>
                </a:solidFill>
                <a:latin typeface="Verdana"/>
                <a:cs typeface="Verdana"/>
              </a:rPr>
              <a:t>eal</a:t>
            </a:r>
            <a:r>
              <a:rPr dirty="0" sz="215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>
                <a:solidFill>
                  <a:srgbClr val="26316F"/>
                </a:solidFill>
                <a:latin typeface="Verdana"/>
                <a:cs typeface="Verdana"/>
              </a:rPr>
              <a:t>g 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0">
                <a:solidFill>
                  <a:srgbClr val="29357A"/>
                </a:solidFill>
                <a:latin typeface="Verdana"/>
                <a:cs typeface="Verdana"/>
              </a:rPr>
              <a:t>he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ir 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credit 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car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d in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formati</a:t>
            </a:r>
            <a:r>
              <a:rPr dirty="0" sz="2150" spc="3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35">
                <a:solidFill>
                  <a:srgbClr val="29357A"/>
                </a:solidFill>
                <a:latin typeface="Verdana"/>
                <a:cs typeface="Verdana"/>
              </a:rPr>
              <a:t>n </a:t>
            </a:r>
            <a:r>
              <a:rPr dirty="0" sz="2150" spc="4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6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6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150" spc="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150" spc="6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65">
                <a:solidFill>
                  <a:srgbClr val="29357A"/>
                </a:solidFill>
                <a:latin typeface="Verdana"/>
                <a:cs typeface="Verdana"/>
              </a:rPr>
              <a:t>gh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ak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20">
                <a:solidFill>
                  <a:srgbClr val="26316F"/>
                </a:solidFill>
                <a:latin typeface="Verdana"/>
                <a:cs typeface="Verdana"/>
              </a:rPr>
              <a:t>email</a:t>
            </a:r>
            <a:r>
              <a:rPr dirty="0" sz="2150" spc="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-1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29357A"/>
                </a:solidFill>
                <a:latin typeface="Verdana"/>
                <a:cs typeface="Verdana"/>
              </a:rPr>
              <a:t>or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29357A"/>
                </a:solidFill>
                <a:latin typeface="Verdana"/>
                <a:cs typeface="Verdana"/>
              </a:rPr>
              <a:t>we</a:t>
            </a:r>
            <a:r>
              <a:rPr dirty="0" sz="2150" spc="-20">
                <a:solidFill>
                  <a:srgbClr val="26316F"/>
                </a:solidFill>
                <a:latin typeface="Verdana"/>
                <a:cs typeface="Verdana"/>
              </a:rPr>
              <a:t>bs</a:t>
            </a:r>
            <a:r>
              <a:rPr dirty="0" sz="2150" spc="-20">
                <a:solidFill>
                  <a:srgbClr val="29357A"/>
                </a:solidFill>
                <a:latin typeface="Verdana"/>
                <a:cs typeface="Verdana"/>
              </a:rPr>
              <a:t>ite</a:t>
            </a:r>
            <a:r>
              <a:rPr dirty="0" sz="2150" spc="-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2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150" spc="-1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45">
                <a:solidFill>
                  <a:srgbClr val="29357A"/>
                </a:solidFill>
                <a:latin typeface="Verdana"/>
                <a:cs typeface="Verdana"/>
              </a:rPr>
              <a:t>Ch</a:t>
            </a:r>
            <a:r>
              <a:rPr dirty="0" sz="2150" spc="45">
                <a:solidFill>
                  <a:srgbClr val="26316F"/>
                </a:solidFill>
                <a:latin typeface="Verdana"/>
                <a:cs typeface="Verdana"/>
              </a:rPr>
              <a:t>ar</a:t>
            </a:r>
            <a:r>
              <a:rPr dirty="0" sz="2150" spc="4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150" spc="4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45">
                <a:solidFill>
                  <a:srgbClr val="29357A"/>
                </a:solidFill>
                <a:latin typeface="Verdana"/>
                <a:cs typeface="Verdana"/>
              </a:rPr>
              <a:t>back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150" spc="1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13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21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-5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12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12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1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2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2150">
              <a:latin typeface="Verdana"/>
              <a:cs typeface="Verdana"/>
            </a:endParaRPr>
          </a:p>
          <a:p>
            <a:pPr marL="12700" marR="45085">
              <a:lnSpc>
                <a:spcPct val="125000"/>
              </a:lnSpc>
              <a:spcBef>
                <a:spcPts val="75"/>
              </a:spcBef>
            </a:pP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1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 spc="-325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2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150" spc="-6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1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15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 spc="-155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2150" spc="12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1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150" spc="-6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8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15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150" spc="12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1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15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150" spc="-6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95">
                <a:solidFill>
                  <a:srgbClr val="29357A"/>
                </a:solidFill>
                <a:latin typeface="Verdana"/>
                <a:cs typeface="Verdana"/>
              </a:rPr>
              <a:t>p  </a:t>
            </a:r>
            <a:r>
              <a:rPr dirty="0" sz="2150" spc="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et</a:t>
            </a:r>
            <a:r>
              <a:rPr dirty="0" sz="2150" spc="5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150" spc="50">
                <a:solidFill>
                  <a:srgbClr val="26316F"/>
                </a:solidFill>
                <a:latin typeface="Verdana"/>
                <a:cs typeface="Verdana"/>
              </a:rPr>
              <a:t>ct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75">
                <a:solidFill>
                  <a:srgbClr val="29357A"/>
                </a:solidFill>
                <a:latin typeface="Verdana"/>
                <a:cs typeface="Verdana"/>
              </a:rPr>
              <a:t>and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10">
                <a:solidFill>
                  <a:srgbClr val="26316F"/>
                </a:solidFill>
                <a:latin typeface="Verdana"/>
                <a:cs typeface="Verdana"/>
              </a:rPr>
              <a:t>pre</a:t>
            </a:r>
            <a:r>
              <a:rPr dirty="0" sz="2150" spc="10">
                <a:solidFill>
                  <a:srgbClr val="29357A"/>
                </a:solidFill>
                <a:latin typeface="Verdana"/>
                <a:cs typeface="Verdana"/>
              </a:rPr>
              <a:t>ve</a:t>
            </a:r>
            <a:r>
              <a:rPr dirty="0" sz="2150" spc="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15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1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1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5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25">
                <a:solidFill>
                  <a:srgbClr val="29357A"/>
                </a:solidFill>
                <a:latin typeface="Verdana"/>
                <a:cs typeface="Verdana"/>
              </a:rPr>
              <a:t>these</a:t>
            </a:r>
            <a:r>
              <a:rPr dirty="0" sz="2150" spc="-1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29357A"/>
                </a:solidFill>
                <a:latin typeface="Verdana"/>
                <a:cs typeface="Verdana"/>
              </a:rPr>
              <a:t>ty</a:t>
            </a:r>
            <a:r>
              <a:rPr dirty="0" sz="2150">
                <a:solidFill>
                  <a:srgbClr val="26316F"/>
                </a:solidFill>
                <a:latin typeface="Verdana"/>
                <a:cs typeface="Verdana"/>
              </a:rPr>
              <a:t>pes</a:t>
            </a:r>
            <a:r>
              <a:rPr dirty="0" sz="2150" spc="-1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15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150" spc="-1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ra</a:t>
            </a:r>
            <a:r>
              <a:rPr dirty="0" sz="2150" spc="-5">
                <a:solidFill>
                  <a:srgbClr val="29357A"/>
                </a:solidFill>
                <a:latin typeface="Verdana"/>
                <a:cs typeface="Verdana"/>
              </a:rPr>
              <a:t>ud</a:t>
            </a:r>
            <a:r>
              <a:rPr dirty="0" sz="2150" spc="-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93991" y="766106"/>
            <a:ext cx="630237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14" b="1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dirty="0" sz="245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50" spc="85" b="1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dirty="0" sz="245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50" spc="35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5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50" spc="95" b="1">
                <a:solidFill>
                  <a:srgbClr val="FFFFFF"/>
                </a:solidFill>
                <a:latin typeface="Tahoma"/>
                <a:cs typeface="Tahoma"/>
              </a:rPr>
              <a:t>Fraud</a:t>
            </a:r>
            <a:r>
              <a:rPr dirty="0" sz="245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50" spc="100" b="1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0540"/>
            <a:ext cx="6626859" cy="4273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130"/>
              </a:spcBef>
            </a:pPr>
            <a:r>
              <a:rPr dirty="0" sz="2450" spc="1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9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1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360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dirty="0" sz="2450" spc="2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7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450" spc="-229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8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Real-Time</a:t>
            </a:r>
            <a:r>
              <a:rPr dirty="0" spc="-50"/>
              <a:t> </a:t>
            </a:r>
            <a:r>
              <a:rPr dirty="0" spc="110"/>
              <a:t>Fraud</a:t>
            </a:r>
            <a:r>
              <a:rPr dirty="0" spc="-45"/>
              <a:t> </a:t>
            </a:r>
            <a:r>
              <a:rPr dirty="0" spc="120"/>
              <a:t>Detection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0540"/>
            <a:ext cx="6481445" cy="4749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18465">
              <a:lnSpc>
                <a:spcPct val="127600"/>
              </a:lnSpc>
              <a:spcBef>
                <a:spcPts val="90"/>
              </a:spcBef>
            </a:pP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-tim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6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65">
                <a:solidFill>
                  <a:srgbClr val="26316F"/>
                </a:solidFill>
                <a:latin typeface="Verdana"/>
                <a:cs typeface="Verdana"/>
              </a:rPr>
              <a:t>au</a:t>
            </a:r>
            <a:r>
              <a:rPr dirty="0" sz="2450" spc="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et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ct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ion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4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ru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ci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al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or </a:t>
            </a:r>
            <a:r>
              <a:rPr dirty="0" sz="2450" spc="-85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ing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fra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dulent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trans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act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ons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450" spc="2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26299"/>
              </a:lnSpc>
              <a:spcBef>
                <a:spcPts val="40"/>
              </a:spcBef>
            </a:pP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ana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yze 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tr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an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ction</a:t>
            </a:r>
            <a:r>
              <a:rPr dirty="0" sz="2450" spc="1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an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d 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id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nt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ify </a:t>
            </a:r>
            <a:r>
              <a:rPr dirty="0" sz="2450" spc="2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14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14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ansac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ti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ns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59528" y="2062682"/>
            <a:ext cx="645731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95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2150" spc="95" b="1">
                <a:solidFill>
                  <a:srgbClr val="26316F"/>
                </a:solidFill>
                <a:latin typeface="Tahoma"/>
                <a:cs typeface="Tahoma"/>
              </a:rPr>
              <a:t>AT</a:t>
            </a:r>
            <a:r>
              <a:rPr dirty="0" sz="2150" spc="9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150" spc="-2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150" spc="5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150" spc="5" b="1">
                <a:solidFill>
                  <a:srgbClr val="29357A"/>
                </a:solidFill>
                <a:latin typeface="Tahoma"/>
                <a:cs typeface="Tahoma"/>
              </a:rPr>
              <a:t>ISU</a:t>
            </a:r>
            <a:r>
              <a:rPr dirty="0" sz="2150" spc="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150" spc="5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150" spc="5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150" spc="5" b="1">
                <a:solidFill>
                  <a:srgbClr val="29357A"/>
                </a:solidFill>
                <a:latin typeface="Tahoma"/>
                <a:cs typeface="Tahoma"/>
              </a:rPr>
              <a:t>ZA</a:t>
            </a:r>
            <a:r>
              <a:rPr dirty="0" sz="2150" spc="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150" spc="5" b="1">
                <a:solidFill>
                  <a:srgbClr val="29357A"/>
                </a:solidFill>
                <a:latin typeface="Tahoma"/>
                <a:cs typeface="Tahoma"/>
              </a:rPr>
              <a:t>ION</a:t>
            </a:r>
            <a:r>
              <a:rPr dirty="0" sz="2150" spc="-2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150" spc="110" b="1">
                <a:solidFill>
                  <a:srgbClr val="29357A"/>
                </a:solidFill>
                <a:latin typeface="Tahoma"/>
                <a:cs typeface="Tahoma"/>
              </a:rPr>
              <a:t>FOR</a:t>
            </a:r>
            <a:r>
              <a:rPr dirty="0" sz="2150" spc="-2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150" spc="125" b="1">
                <a:solidFill>
                  <a:srgbClr val="26316F"/>
                </a:solidFill>
                <a:latin typeface="Tahoma"/>
                <a:cs typeface="Tahoma"/>
              </a:rPr>
              <a:t>FRAU</a:t>
            </a:r>
            <a:r>
              <a:rPr dirty="0" sz="2150" spc="125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2150" spc="-2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150" spc="1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150" spc="15" b="1">
                <a:solidFill>
                  <a:srgbClr val="26316F"/>
                </a:solidFill>
                <a:latin typeface="Tahoma"/>
                <a:cs typeface="Tahoma"/>
              </a:rPr>
              <a:t>NA</a:t>
            </a:r>
            <a:r>
              <a:rPr dirty="0" sz="2150" spc="15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150" spc="15" b="1">
                <a:solidFill>
                  <a:srgbClr val="26316F"/>
                </a:solidFill>
                <a:latin typeface="Tahoma"/>
                <a:cs typeface="Tahoma"/>
              </a:rPr>
              <a:t>YSI</a:t>
            </a:r>
            <a:r>
              <a:rPr dirty="0" sz="2150" spc="1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381" y="3347728"/>
            <a:ext cx="6610984" cy="465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4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4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15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7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3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8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80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dirty="0" sz="2700" spc="-14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700" spc="-4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9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00" spc="-1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29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16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16799"/>
              </a:lnSpc>
              <a:spcBef>
                <a:spcPts val="65"/>
              </a:spcBef>
            </a:pPr>
            <a:r>
              <a:rPr dirty="0" spc="114"/>
              <a:t>Python-based </a:t>
            </a:r>
            <a:r>
              <a:rPr dirty="0" spc="120"/>
              <a:t>techniques </a:t>
            </a:r>
            <a:r>
              <a:rPr dirty="0" spc="150"/>
              <a:t>can </a:t>
            </a:r>
            <a:r>
              <a:rPr dirty="0" spc="100"/>
              <a:t>improve </a:t>
            </a:r>
            <a:r>
              <a:rPr dirty="0" spc="130"/>
              <a:t>the </a:t>
            </a:r>
            <a:r>
              <a:rPr dirty="0" spc="120"/>
              <a:t>accuracy </a:t>
            </a:r>
            <a:r>
              <a:rPr dirty="0" spc="-1000"/>
              <a:t> </a:t>
            </a:r>
            <a:r>
              <a:rPr dirty="0" spc="155"/>
              <a:t>and </a:t>
            </a:r>
            <a:r>
              <a:rPr dirty="0" spc="140"/>
              <a:t>efﬁciency </a:t>
            </a:r>
            <a:r>
              <a:rPr dirty="0" spc="70"/>
              <a:t>of </a:t>
            </a:r>
            <a:r>
              <a:rPr dirty="0" spc="95"/>
              <a:t>credit </a:t>
            </a:r>
            <a:r>
              <a:rPr dirty="0" spc="110"/>
              <a:t>card </a:t>
            </a:r>
            <a:r>
              <a:rPr dirty="0" spc="135"/>
              <a:t>fraud </a:t>
            </a:r>
            <a:r>
              <a:rPr dirty="0" spc="120"/>
              <a:t>detection </a:t>
            </a:r>
            <a:r>
              <a:rPr dirty="0" spc="155"/>
              <a:t>and </a:t>
            </a:r>
            <a:r>
              <a:rPr dirty="0" spc="160"/>
              <a:t> </a:t>
            </a:r>
            <a:r>
              <a:rPr dirty="0" spc="70"/>
              <a:t>prevention. </a:t>
            </a:r>
            <a:r>
              <a:rPr dirty="0" spc="140"/>
              <a:t>Machine </a:t>
            </a:r>
            <a:r>
              <a:rPr dirty="0" spc="60"/>
              <a:t>learning, </a:t>
            </a:r>
            <a:r>
              <a:rPr dirty="0" spc="55"/>
              <a:t>real-time </a:t>
            </a:r>
            <a:r>
              <a:rPr dirty="0" spc="135"/>
              <a:t>fraud </a:t>
            </a:r>
            <a:r>
              <a:rPr dirty="0" spc="140"/>
              <a:t> </a:t>
            </a:r>
            <a:r>
              <a:rPr dirty="0" spc="90"/>
              <a:t>detection,</a:t>
            </a:r>
            <a:r>
              <a:rPr dirty="0" spc="-35"/>
              <a:t> </a:t>
            </a:r>
            <a:r>
              <a:rPr dirty="0" spc="155"/>
              <a:t>and</a:t>
            </a:r>
            <a:r>
              <a:rPr dirty="0" spc="-30"/>
              <a:t> </a:t>
            </a:r>
            <a:r>
              <a:rPr dirty="0" spc="100"/>
              <a:t>data</a:t>
            </a:r>
            <a:r>
              <a:rPr dirty="0" spc="-30"/>
              <a:t> </a:t>
            </a:r>
            <a:r>
              <a:rPr dirty="0" spc="60"/>
              <a:t>visualization</a:t>
            </a:r>
            <a:r>
              <a:rPr dirty="0" spc="-30"/>
              <a:t> </a:t>
            </a:r>
            <a:r>
              <a:rPr dirty="0" spc="45"/>
              <a:t>are</a:t>
            </a:r>
            <a:r>
              <a:rPr dirty="0" spc="-30"/>
              <a:t> </a:t>
            </a:r>
            <a:r>
              <a:rPr dirty="0" spc="20"/>
              <a:t>just</a:t>
            </a:r>
            <a:r>
              <a:rPr dirty="0" spc="-30"/>
              <a:t> </a:t>
            </a:r>
            <a:r>
              <a:rPr dirty="0" spc="60"/>
              <a:t>a</a:t>
            </a:r>
            <a:r>
              <a:rPr dirty="0" spc="-30"/>
              <a:t> </a:t>
            </a:r>
            <a:r>
              <a:rPr dirty="0" spc="80"/>
              <a:t>few</a:t>
            </a:r>
            <a:r>
              <a:rPr dirty="0" spc="-35"/>
              <a:t> </a:t>
            </a:r>
            <a:r>
              <a:rPr dirty="0" spc="70"/>
              <a:t>of</a:t>
            </a:r>
            <a:r>
              <a:rPr dirty="0" spc="-30"/>
              <a:t> </a:t>
            </a:r>
            <a:r>
              <a:rPr dirty="0" spc="130"/>
              <a:t>the </a:t>
            </a:r>
            <a:r>
              <a:rPr dirty="0" spc="-994"/>
              <a:t> </a:t>
            </a:r>
            <a:r>
              <a:rPr dirty="0" spc="55"/>
              <a:t>ways</a:t>
            </a:r>
            <a:r>
              <a:rPr dirty="0" spc="-40"/>
              <a:t> </a:t>
            </a:r>
            <a:r>
              <a:rPr dirty="0" spc="155"/>
              <a:t>Python</a:t>
            </a:r>
            <a:r>
              <a:rPr dirty="0" spc="-35"/>
              <a:t> </a:t>
            </a:r>
            <a:r>
              <a:rPr dirty="0" spc="150"/>
              <a:t>can</a:t>
            </a:r>
            <a:r>
              <a:rPr dirty="0" spc="-35"/>
              <a:t> </a:t>
            </a:r>
            <a:r>
              <a:rPr dirty="0" spc="160"/>
              <a:t>be</a:t>
            </a:r>
            <a:r>
              <a:rPr dirty="0" spc="-35"/>
              <a:t> </a:t>
            </a:r>
            <a:r>
              <a:rPr dirty="0" spc="140"/>
              <a:t>used</a:t>
            </a:r>
            <a:r>
              <a:rPr dirty="0" spc="-35"/>
              <a:t> </a:t>
            </a:r>
            <a:r>
              <a:rPr dirty="0" spc="65"/>
              <a:t>to</a:t>
            </a:r>
            <a:r>
              <a:rPr dirty="0" spc="-35"/>
              <a:t> </a:t>
            </a:r>
            <a:r>
              <a:rPr dirty="0" spc="155"/>
              <a:t>combat</a:t>
            </a:r>
            <a:r>
              <a:rPr dirty="0" spc="-35"/>
              <a:t> </a:t>
            </a:r>
            <a:r>
              <a:rPr dirty="0" spc="95"/>
              <a:t>credit</a:t>
            </a:r>
            <a:r>
              <a:rPr dirty="0" spc="-35"/>
              <a:t> </a:t>
            </a:r>
            <a:r>
              <a:rPr dirty="0" spc="110"/>
              <a:t>card</a:t>
            </a:r>
          </a:p>
          <a:p>
            <a:pPr algn="ctr" marL="510540" marR="529590">
              <a:lnSpc>
                <a:spcPct val="115900"/>
              </a:lnSpc>
            </a:pPr>
            <a:r>
              <a:rPr dirty="0" spc="85"/>
              <a:t>fraud.</a:t>
            </a:r>
            <a:r>
              <a:rPr dirty="0" spc="-40"/>
              <a:t> </a:t>
            </a:r>
            <a:r>
              <a:rPr dirty="0" spc="170"/>
              <a:t>By</a:t>
            </a:r>
            <a:r>
              <a:rPr dirty="0" spc="-35"/>
              <a:t> </a:t>
            </a:r>
            <a:r>
              <a:rPr dirty="0" spc="95"/>
              <a:t>leveraging</a:t>
            </a:r>
            <a:r>
              <a:rPr dirty="0" spc="-35"/>
              <a:t> </a:t>
            </a:r>
            <a:r>
              <a:rPr dirty="0" spc="114"/>
              <a:t>these</a:t>
            </a:r>
            <a:r>
              <a:rPr dirty="0" spc="-40"/>
              <a:t> </a:t>
            </a:r>
            <a:r>
              <a:rPr dirty="0" spc="60"/>
              <a:t>tools</a:t>
            </a:r>
            <a:r>
              <a:rPr dirty="0" spc="-35"/>
              <a:t> </a:t>
            </a:r>
            <a:r>
              <a:rPr dirty="0" spc="155"/>
              <a:t>and</a:t>
            </a:r>
            <a:r>
              <a:rPr dirty="0" spc="-35"/>
              <a:t> </a:t>
            </a:r>
            <a:r>
              <a:rPr dirty="0" spc="95"/>
              <a:t>techniques, </a:t>
            </a:r>
            <a:r>
              <a:rPr dirty="0" spc="-994"/>
              <a:t> </a:t>
            </a:r>
            <a:r>
              <a:rPr dirty="0" spc="125"/>
              <a:t>ﬁnancial</a:t>
            </a:r>
            <a:r>
              <a:rPr dirty="0" spc="-35"/>
              <a:t> </a:t>
            </a:r>
            <a:r>
              <a:rPr dirty="0" spc="75"/>
              <a:t>institutions</a:t>
            </a:r>
            <a:r>
              <a:rPr dirty="0" spc="-35"/>
              <a:t> </a:t>
            </a:r>
            <a:r>
              <a:rPr dirty="0" spc="150"/>
              <a:t>can</a:t>
            </a:r>
            <a:r>
              <a:rPr dirty="0" spc="-30"/>
              <a:t> </a:t>
            </a:r>
            <a:r>
              <a:rPr dirty="0" spc="75"/>
              <a:t>better</a:t>
            </a:r>
            <a:r>
              <a:rPr dirty="0" spc="-35"/>
              <a:t> </a:t>
            </a:r>
            <a:r>
              <a:rPr dirty="0" spc="105"/>
              <a:t>protect</a:t>
            </a:r>
            <a:r>
              <a:rPr dirty="0" spc="-30"/>
              <a:t> </a:t>
            </a:r>
            <a:r>
              <a:rPr dirty="0" spc="75"/>
              <a:t>their</a:t>
            </a: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pc="120"/>
              <a:t>customers</a:t>
            </a:r>
            <a:r>
              <a:rPr dirty="0" spc="-40"/>
              <a:t> </a:t>
            </a:r>
            <a:r>
              <a:rPr dirty="0" spc="155"/>
              <a:t>and</a:t>
            </a:r>
            <a:r>
              <a:rPr dirty="0" spc="-40"/>
              <a:t> </a:t>
            </a:r>
            <a:r>
              <a:rPr dirty="0" spc="90"/>
              <a:t>prevent</a:t>
            </a:r>
            <a:r>
              <a:rPr dirty="0" spc="-40"/>
              <a:t> </a:t>
            </a:r>
            <a:r>
              <a:rPr dirty="0" spc="70"/>
              <a:t>losses</a:t>
            </a:r>
            <a:r>
              <a:rPr dirty="0" spc="-40"/>
              <a:t> </a:t>
            </a:r>
            <a:r>
              <a:rPr dirty="0" spc="165"/>
              <a:t>due</a:t>
            </a:r>
            <a:r>
              <a:rPr dirty="0" spc="-40"/>
              <a:t> </a:t>
            </a:r>
            <a:r>
              <a:rPr dirty="0" spc="65"/>
              <a:t>to</a:t>
            </a:r>
            <a:r>
              <a:rPr dirty="0" spc="-35"/>
              <a:t> </a:t>
            </a:r>
            <a:r>
              <a:rPr dirty="0" spc="85"/>
              <a:t>fraud.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105">
                <a:solidFill>
                  <a:srgbClr val="FABC00"/>
                </a:solidFill>
              </a:rPr>
              <a:t>CONCLUSION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453" y="2306226"/>
            <a:ext cx="6550025" cy="30924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950" spc="200">
                <a:solidFill>
                  <a:srgbClr val="29357A"/>
                </a:solidFill>
              </a:rPr>
              <a:t>T</a:t>
            </a:r>
            <a:r>
              <a:rPr dirty="0" sz="10950" spc="200">
                <a:solidFill>
                  <a:srgbClr val="26316F"/>
                </a:solidFill>
              </a:rPr>
              <a:t>hanks!</a:t>
            </a:r>
            <a:endParaRPr sz="10950"/>
          </a:p>
          <a:p>
            <a:pPr marL="20320" marR="5080">
              <a:lnSpc>
                <a:spcPct val="119000"/>
              </a:lnSpc>
              <a:spcBef>
                <a:spcPts val="2000"/>
              </a:spcBef>
            </a:pPr>
            <a:r>
              <a:rPr dirty="0" sz="3150" spc="165" b="0">
                <a:solidFill>
                  <a:srgbClr val="FABC00"/>
                </a:solidFill>
                <a:latin typeface="Verdana"/>
                <a:cs typeface="Verdana"/>
              </a:rPr>
              <a:t>D</a:t>
            </a:r>
            <a:r>
              <a:rPr dirty="0" sz="3150" spc="60" b="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-285" b="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210" b="0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r>
              <a:rPr dirty="0" sz="3150" spc="55" b="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3150" spc="125" b="0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dirty="0" sz="3150" spc="-285" b="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130" b="0">
                <a:solidFill>
                  <a:srgbClr val="FFCE00"/>
                </a:solidFill>
                <a:latin typeface="Verdana"/>
                <a:cs typeface="Verdana"/>
              </a:rPr>
              <a:t>h</a:t>
            </a:r>
            <a:r>
              <a:rPr dirty="0" sz="3150" spc="-70" b="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-210" b="0">
                <a:solidFill>
                  <a:srgbClr val="FABC00"/>
                </a:solidFill>
                <a:latin typeface="Verdana"/>
                <a:cs typeface="Verdana"/>
              </a:rPr>
              <a:t>v</a:t>
            </a:r>
            <a:r>
              <a:rPr dirty="0" sz="3150" spc="25" b="0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3150" spc="-285" b="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40" b="0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dirty="0" sz="3150" spc="100" b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0" b="0">
                <a:solidFill>
                  <a:srgbClr val="FABC00"/>
                </a:solidFill>
                <a:latin typeface="Verdana"/>
                <a:cs typeface="Verdana"/>
              </a:rPr>
              <a:t>y</a:t>
            </a:r>
            <a:r>
              <a:rPr dirty="0" sz="3150" spc="-285" b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65" b="0">
                <a:solidFill>
                  <a:srgbClr val="FABC00"/>
                </a:solidFill>
                <a:latin typeface="Verdana"/>
                <a:cs typeface="Verdana"/>
              </a:rPr>
              <a:t>q</a:t>
            </a:r>
            <a:r>
              <a:rPr dirty="0" sz="3150" spc="120" b="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20" b="0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3150" spc="-110" b="0">
                <a:solidFill>
                  <a:srgbClr val="FFCE00"/>
                </a:solidFill>
                <a:latin typeface="Verdana"/>
                <a:cs typeface="Verdana"/>
              </a:rPr>
              <a:t>s</a:t>
            </a:r>
            <a:r>
              <a:rPr dirty="0" sz="3150" spc="30" b="0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3150" spc="-25" b="0">
                <a:solidFill>
                  <a:srgbClr val="FFCE00"/>
                </a:solidFill>
                <a:latin typeface="Verdana"/>
                <a:cs typeface="Verdana"/>
              </a:rPr>
              <a:t>i</a:t>
            </a:r>
            <a:r>
              <a:rPr dirty="0" sz="3150" spc="55" b="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130" b="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5" b="0">
                <a:solidFill>
                  <a:srgbClr val="FFCE00"/>
                </a:solidFill>
                <a:latin typeface="Verdana"/>
                <a:cs typeface="Verdana"/>
              </a:rPr>
              <a:t>s</a:t>
            </a:r>
            <a:r>
              <a:rPr dirty="0" sz="3150" spc="50" b="0">
                <a:solidFill>
                  <a:srgbClr val="FFCE00"/>
                </a:solidFill>
                <a:latin typeface="Verdana"/>
                <a:cs typeface="Verdana"/>
              </a:rPr>
              <a:t>?  </a:t>
            </a:r>
            <a:r>
              <a:rPr dirty="0" sz="3150" spc="-45" b="0">
                <a:solidFill>
                  <a:srgbClr val="FABC00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3150" spc="-45" b="0">
                <a:solidFill>
                  <a:srgbClr val="FFCE00"/>
                </a:solidFill>
                <a:latin typeface="Verdana"/>
                <a:cs typeface="Verdana"/>
                <a:hlinkClick r:id="rId2"/>
              </a:rPr>
              <a:t>d</a:t>
            </a:r>
            <a:r>
              <a:rPr dirty="0" sz="3150" spc="-45" b="0">
                <a:solidFill>
                  <a:srgbClr val="FABC00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3150" spc="-45" b="0">
                <a:solidFill>
                  <a:srgbClr val="FFCE00"/>
                </a:solidFill>
                <a:latin typeface="Verdana"/>
                <a:cs typeface="Verdana"/>
                <a:hlinkClick r:id="rId2"/>
              </a:rPr>
              <a:t>urul</a:t>
            </a:r>
            <a:r>
              <a:rPr dirty="0" sz="3150" spc="-45" b="0">
                <a:solidFill>
                  <a:srgbClr val="FABC00"/>
                </a:solidFill>
                <a:latin typeface="Verdana"/>
                <a:cs typeface="Verdana"/>
                <a:hlinkClick r:id="rId2"/>
              </a:rPr>
              <a:t>la</a:t>
            </a:r>
            <a:r>
              <a:rPr dirty="0" sz="3150" spc="-45" b="0">
                <a:solidFill>
                  <a:srgbClr val="FFCE00"/>
                </a:solidFill>
                <a:latin typeface="Verdana"/>
                <a:cs typeface="Verdana"/>
                <a:hlinkClick r:id="rId2"/>
              </a:rPr>
              <a:t>h</a:t>
            </a:r>
            <a:r>
              <a:rPr dirty="0" sz="3150" spc="-45" b="0">
                <a:solidFill>
                  <a:srgbClr val="FABC00"/>
                </a:solidFill>
                <a:latin typeface="Verdana"/>
                <a:cs typeface="Verdana"/>
                <a:hlinkClick r:id="rId2"/>
              </a:rPr>
              <a:t>.</a:t>
            </a:r>
            <a:r>
              <a:rPr dirty="0" sz="3150" spc="-45" b="0">
                <a:solidFill>
                  <a:srgbClr val="FFCE00"/>
                </a:solidFill>
                <a:latin typeface="Verdana"/>
                <a:cs typeface="Verdana"/>
                <a:hlinkClick r:id="rId2"/>
              </a:rPr>
              <a:t>cs</a:t>
            </a:r>
            <a:r>
              <a:rPr dirty="0" sz="3150" spc="-45" b="0">
                <a:solidFill>
                  <a:srgbClr val="FABC00"/>
                </a:solidFill>
                <a:latin typeface="Verdana"/>
                <a:cs typeface="Verdana"/>
                <a:hlinkClick r:id="rId2"/>
              </a:rPr>
              <a:t>e202</a:t>
            </a:r>
            <a:r>
              <a:rPr dirty="0" sz="3150" spc="-45" b="0">
                <a:solidFill>
                  <a:srgbClr val="FFCE00"/>
                </a:solidFill>
                <a:latin typeface="Verdana"/>
                <a:cs typeface="Verdana"/>
                <a:hlinkClick r:id="rId2"/>
              </a:rPr>
              <a:t>1@dscet</a:t>
            </a:r>
            <a:r>
              <a:rPr dirty="0" sz="3150" spc="-45" b="0">
                <a:solidFill>
                  <a:srgbClr val="FABC00"/>
                </a:solidFill>
                <a:latin typeface="Verdana"/>
                <a:cs typeface="Verdana"/>
                <a:hlinkClick r:id="rId2"/>
              </a:rPr>
              <a:t>.ac.in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2023-10-07T09:08:07Z</dcterms:created>
  <dcterms:modified xsi:type="dcterms:W3CDTF">2023-10-07T09:08:07Z</dcterms:modified>
</cp:coreProperties>
</file>