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9" r:id="rId2"/>
    <p:sldId id="351" r:id="rId3"/>
    <p:sldId id="297" r:id="rId4"/>
    <p:sldId id="336" r:id="rId5"/>
    <p:sldId id="263" r:id="rId6"/>
    <p:sldId id="334" r:id="rId7"/>
    <p:sldId id="279" r:id="rId8"/>
    <p:sldId id="353" r:id="rId9"/>
    <p:sldId id="306" r:id="rId10"/>
    <p:sldId id="355" r:id="rId11"/>
    <p:sldId id="311" r:id="rId12"/>
    <p:sldId id="360" r:id="rId13"/>
    <p:sldId id="354" r:id="rId14"/>
    <p:sldId id="313" r:id="rId15"/>
    <p:sldId id="337" r:id="rId16"/>
    <p:sldId id="338" r:id="rId17"/>
    <p:sldId id="356" r:id="rId18"/>
    <p:sldId id="315" r:id="rId19"/>
    <p:sldId id="322" r:id="rId20"/>
    <p:sldId id="331" r:id="rId21"/>
    <p:sldId id="258" r:id="rId22"/>
    <p:sldId id="373" r:id="rId23"/>
    <p:sldId id="267" r:id="rId24"/>
    <p:sldId id="261" r:id="rId25"/>
    <p:sldId id="266" r:id="rId26"/>
    <p:sldId id="374" r:id="rId27"/>
    <p:sldId id="298" r:id="rId28"/>
    <p:sldId id="268" r:id="rId29"/>
    <p:sldId id="370" r:id="rId30"/>
    <p:sldId id="371" r:id="rId31"/>
    <p:sldId id="375" r:id="rId32"/>
    <p:sldId id="362" r:id="rId33"/>
    <p:sldId id="364" r:id="rId34"/>
    <p:sldId id="372" r:id="rId35"/>
    <p:sldId id="367" r:id="rId36"/>
    <p:sldId id="368" r:id="rId37"/>
    <p:sldId id="369" r:id="rId38"/>
    <p:sldId id="285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203" autoAdjust="0"/>
  </p:normalViewPr>
  <p:slideViewPr>
    <p:cSldViewPr snapToGrid="0">
      <p:cViewPr varScale="1">
        <p:scale>
          <a:sx n="68" d="100"/>
          <a:sy n="68" d="100"/>
        </p:scale>
        <p:origin x="123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415E3-6ACE-4382-9526-21124E25D4F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F341C-E313-4BEF-8BDD-8009808446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71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32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64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71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58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99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88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91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17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sz="1200" b="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107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588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93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782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242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357A6-326E-49FF-A70F-8CD3CA0C15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715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357A6-326E-49FF-A70F-8CD3CA0C15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96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F341C-E313-4BEF-8BDD-8009808446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36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F341C-E313-4BEF-8BDD-8009808446B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205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357A6-326E-49FF-A70F-8CD3CA0C15D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5996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357A6-326E-49FF-A70F-8CD3CA0C15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30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F341C-E313-4BEF-8BDD-8009808446B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89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E357A6-326E-49FF-A70F-8CD3CA0C15D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352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90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473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921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26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878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16691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707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523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413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277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140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14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20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4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70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195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A5CBDE-F549-40FA-B99A-08FC412C62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7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4F11B-7899-495A-9D85-A0E9DE2FA6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B2EDED-E321-4E14-9D3F-28466EF6E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3FE5F-0DB5-46E1-BC81-F5A927054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0811-6D33-4640-84A9-81C7E88418F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E03E3-3506-4FF1-A892-EF9FC1544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3726D-F91A-4242-905F-C12B54DF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2657-7FDE-44B8-8070-191C6E8E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2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B776-9DF0-4083-A05A-F54E023A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8983E-9239-4019-A57F-F4D539A7F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F2986-3750-48B3-83BE-5DCAE29A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0811-6D33-4640-84A9-81C7E88418F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7E1C6-863D-43E9-8C10-9AE8CC04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B5813-5973-4F8E-B9B6-2D63771D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2657-7FDE-44B8-8070-191C6E8E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2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1F163-D23A-436E-98B3-F4E10CCDC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8F712-8911-4140-BC87-5A7048E0E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E29A0-1EE0-4F61-8602-731FA17E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0811-6D33-4640-84A9-81C7E88418F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8D844-C203-438B-A9AD-339305DA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9346B-7E9F-4917-B4AF-68782362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2657-7FDE-44B8-8070-191C6E8E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71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382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B13B-CE3A-47C0-8218-2E79697C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3483-115B-4DAA-9104-FCDDB33FD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09A69-8D90-4200-AFAA-61E46CD5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0811-6D33-4640-84A9-81C7E88418F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B681F-86A2-4F1C-84CD-3FA042B1B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41B65-1E87-4DF6-BAE0-DE8820F1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2657-7FDE-44B8-8070-191C6E8E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4596-C4A0-45C0-966B-77EDB7BEF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A63B2-4C2C-4BF8-AE57-2BC04701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5266A-C007-4185-88D6-89ED7F19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0811-6D33-4640-84A9-81C7E88418F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41200-61AF-49EF-BAB8-1F3E3DD0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B15A8-7BA0-4390-A799-DC001A04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2657-7FDE-44B8-8070-191C6E8E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9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7EE3-5B23-4AA5-997F-F8462E3FF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C497D-DF97-4A36-AC96-67B784993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00A94-95B4-4FE2-86FF-27F0D5D4CB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95CD4-C64D-4759-A0B6-033715710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0811-6D33-4640-84A9-81C7E88418F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2BE1F-2DD7-43C5-ADC7-C6D134216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C6635-2C7A-4C69-A2EF-ADAF7BFF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2657-7FDE-44B8-8070-191C6E8E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11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514A6-9E4D-4819-9598-BF4FEA04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2CC63-3307-4EB4-8BA1-F2FCF9D01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D3FEC7-7B99-4D30-BC43-8BEA0BB68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6ADBC-9A5A-4004-B170-F8CFD6A30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A8CB4C-4396-4B68-81C1-9A74CEC5B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FD368-B255-4738-9B89-C6D76F2E0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0811-6D33-4640-84A9-81C7E88418F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CC6C8-A103-4741-9BB8-2FFAAF42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E5C8FF-AF45-4E0E-9BC7-333A7616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2657-7FDE-44B8-8070-191C6E8E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5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6A73-5A6E-49DE-9263-7585AC69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DC67B-1D50-4D88-A3D4-DE709505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0811-6D33-4640-84A9-81C7E88418F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218225-9A00-4F4B-8CAC-9C38CB1A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9E27F0-19AA-46C8-9903-CF7DB940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2657-7FDE-44B8-8070-191C6E8E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90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9268D9-089E-4BC1-8C6E-4E5C55902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0811-6D33-4640-84A9-81C7E88418F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BE74B7-4CE8-4F4C-93FB-DAA4BF5D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823D8-13AF-41D9-AD38-168382B6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2657-7FDE-44B8-8070-191C6E8E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99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49CE4-E838-4C29-BD29-E85902B4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A81C3-A55A-43BA-8717-14579AF72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9AD332-96A9-4B0F-9170-43204B850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6D5E9-2197-4945-A50F-7F9248FF7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0811-6D33-4640-84A9-81C7E88418F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3ADC6-5E44-4EB5-A45A-4093E266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F0086-8D7B-474C-AC34-9A95ABF3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2657-7FDE-44B8-8070-191C6E8E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69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78A1-ACC1-4D09-91FA-C2DA59C4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3EC99-DA4A-4C17-8C04-99C16F2C0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FE374-71BD-490A-9338-1D0B02849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660515-4773-424C-8B9A-5002636FF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0811-6D33-4640-84A9-81C7E88418F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32C79-C4EC-4BD7-8C3A-47368AF42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0FE8B-C5E3-406C-925C-F1DAEBC7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2657-7FDE-44B8-8070-191C6E8E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71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55732-749A-42FD-9632-7BB5DF0A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B3F2E-C714-41CD-816F-8E37A571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E6603-46C7-47E9-936C-C1F6E29F3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70811-6D33-4640-84A9-81C7E88418F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99ECC-809F-4442-AAAE-EFB8119CE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8A75C-6068-4B4A-B7FA-5767F09A7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D2657-7FDE-44B8-8070-191C6E8E01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1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hyperlink" Target="https://www.propublica.org/article/machine-bias-risk-assessments-in-criminal-sentenci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aequitas.dssg.io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if360.mybluemix.net/" TargetMode="External"/><Relationship Id="rId4" Type="http://schemas.openxmlformats.org/officeDocument/2006/relationships/hyperlink" Target="https://scikit-fairness.netlify.app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heikhrabiul.github.io/publications/bias-fairness-module-v1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heikhrabiul.github.io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06013" y="1199068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spc="190" dirty="0">
                <a:latin typeface="PT Sans Narrow Bold"/>
                <a:cs typeface="PT Sans Narrow Bold"/>
              </a:rPr>
              <a:t>Domain Knowledge Aided </a:t>
            </a:r>
          </a:p>
          <a:p>
            <a:pPr algn="ctr"/>
            <a:r>
              <a:rPr lang="en-US" sz="2800" b="1" spc="190" dirty="0">
                <a:latin typeface="PT Sans Narrow Bold"/>
                <a:cs typeface="PT Sans Narrow Bold"/>
              </a:rPr>
              <a:t>Explainable and Fair Artificial Intelligence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14168" y="3429000"/>
            <a:ext cx="892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PT Sans"/>
                <a:cs typeface="PT Sans"/>
              </a:rPr>
              <a:t>Sheikh Rabiul Islam, Ph.D. </a:t>
            </a:r>
          </a:p>
          <a:p>
            <a:pPr algn="ctr"/>
            <a:r>
              <a:rPr lang="en-US" sz="2000" dirty="0">
                <a:latin typeface="PT Sans"/>
                <a:cs typeface="PT Sans"/>
              </a:rPr>
              <a:t>Assistant Professor, University of Hartford</a:t>
            </a:r>
          </a:p>
        </p:txBody>
      </p:sp>
    </p:spTree>
    <p:extLst>
      <p:ext uri="{BB962C8B-B14F-4D97-AF65-F5344CB8AC3E}">
        <p14:creationId xmlns:p14="http://schemas.microsoft.com/office/powerpoint/2010/main" val="3885956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0848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90" dirty="0">
                <a:latin typeface="PT Sans Narrow Bold"/>
                <a:cs typeface="PT Sans Narrow Bold"/>
              </a:rPr>
              <a:t>Test Case I: Domain Knowledge Incorporation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587" y="1482746"/>
            <a:ext cx="4695825" cy="22604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46678" y="4048022"/>
            <a:ext cx="435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2: Feature mapping with 5 C’s of credit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5797" y="1751444"/>
            <a:ext cx="1961905" cy="8476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833958" y="189651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……..   (1)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75797" y="2844662"/>
            <a:ext cx="2878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 character, capacity, capital, </a:t>
            </a:r>
          </a:p>
          <a:p>
            <a:r>
              <a:rPr lang="en-US" dirty="0"/>
              <a:t>conditions, collateral }</a:t>
            </a:r>
          </a:p>
        </p:txBody>
      </p:sp>
    </p:spTree>
    <p:extLst>
      <p:ext uri="{BB962C8B-B14F-4D97-AF65-F5344CB8AC3E}">
        <p14:creationId xmlns:p14="http://schemas.microsoft.com/office/powerpoint/2010/main" val="3918070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0848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90" dirty="0">
                <a:latin typeface="PT Sans Narrow Bold"/>
                <a:cs typeface="PT Sans Narrow Bold"/>
              </a:rPr>
              <a:t>Test Case I: Results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1" y="1033318"/>
            <a:ext cx="32943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get better 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using generalized frequent feature.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efficiency.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60" y="4210890"/>
            <a:ext cx="6218673" cy="19449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5439" y="808592"/>
            <a:ext cx="4760164" cy="3190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32" y="852188"/>
            <a:ext cx="4400769" cy="31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75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1" y="32742"/>
            <a:ext cx="3581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190" dirty="0">
                <a:latin typeface="PT Sans Narrow Bold"/>
                <a:cs typeface="PT Sans Narrow Bold"/>
              </a:rPr>
              <a:t>Information sacrificing?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24000" y="1033317"/>
            <a:ext cx="40193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approach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retains enough valuable information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does not trade valuable information to achieve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3364" y="3399202"/>
            <a:ext cx="5124635" cy="31063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364" y="170623"/>
            <a:ext cx="5124637" cy="2963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4229882"/>
            <a:ext cx="4120896" cy="250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9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29937" y="2679784"/>
            <a:ext cx="7241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XAI for Cybersecurity—Network Intrusion Detection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Response (Test Case II)</a:t>
            </a:r>
          </a:p>
        </p:txBody>
      </p:sp>
    </p:spTree>
    <p:extLst>
      <p:ext uri="{BB962C8B-B14F-4D97-AF65-F5344CB8AC3E}">
        <p14:creationId xmlns:p14="http://schemas.microsoft.com/office/powerpoint/2010/main" val="482839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08482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90" dirty="0">
                <a:latin typeface="PT Sans Narrow Bold"/>
                <a:cs typeface="PT Sans Narrow Bold"/>
              </a:rPr>
              <a:t>Test Case II: Domain Knowledge Aided Explainable Artificial</a:t>
            </a:r>
          </a:p>
          <a:p>
            <a:pPr algn="ctr"/>
            <a:r>
              <a:rPr lang="en-US" sz="2000" b="1" spc="190" dirty="0">
                <a:latin typeface="PT Sans Narrow Bold"/>
                <a:cs typeface="PT Sans Narrow Bold"/>
              </a:rPr>
              <a:t>Intelligence for Intrusion Detection and Response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27435" y="1675851"/>
            <a:ext cx="813713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has become an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integral part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modern-day security solutions.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detection is fast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the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 is at human speed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infuse popular domain knowledge (e.g., CIA principle) in the model.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CICIDS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covering popular attacks: DDoS, Brute Force, XSS, SQL Injection, Infiltration,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Portscan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Botnet.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575046" y="6054891"/>
            <a:ext cx="77548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Sheikh Rabiul Islam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William Eberle, Sheikh K. Ghafoor, Ambareen Siraj, and Mike Rogers,</a:t>
            </a:r>
          </a:p>
          <a:p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Knowledge Aided Explainable Artificial Intelligence for Intrusion Detection and Response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Accepted in AAAI-MAKE 2020.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554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0848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90" dirty="0">
                <a:latin typeface="PT Sans Narrow Bold"/>
                <a:cs typeface="PT Sans Narrow Bold"/>
              </a:rPr>
              <a:t>Test Case II: Domain Knowledge Incorporation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50523" y="1298035"/>
            <a:ext cx="75169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72793" y="6032801"/>
            <a:ext cx="7655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Blank reference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1048830"/>
            <a:ext cx="4892975" cy="37048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316" y="981745"/>
            <a:ext cx="3964685" cy="9727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294" y="2166708"/>
            <a:ext cx="3189249" cy="242442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4993883"/>
            <a:ext cx="9144000" cy="149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12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0848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90" dirty="0">
                <a:latin typeface="PT Sans Narrow Bold"/>
                <a:cs typeface="PT Sans Narrow Bold"/>
              </a:rPr>
              <a:t>Test Case II: Experimental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0462" y="965475"/>
            <a:ext cx="843107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Doman knowledge mapped features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better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negligible compromises (&lt;.005%) in any performance metrics.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64310" y="6081109"/>
            <a:ext cx="6863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1: Breakdown of feature contributions in the prediction for a random sample.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69" y="2638592"/>
            <a:ext cx="6478292" cy="32670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087" y="1823707"/>
            <a:ext cx="4037608" cy="91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78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9885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190" dirty="0">
                <a:latin typeface="PT Sans Narrow Bold"/>
                <a:cs typeface="PT Sans Narrow Bold"/>
              </a:rPr>
              <a:t>Test Case II: Experimental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0462" y="965475"/>
            <a:ext cx="31252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infused domain knowledge (i.e., constructed features)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generalizes the model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work well with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unknown attack and Big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755" y="498963"/>
            <a:ext cx="5400675" cy="2971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462" y="3470764"/>
            <a:ext cx="536257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61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0848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90" dirty="0">
                <a:latin typeface="PT Sans Narrow Bold"/>
                <a:cs typeface="PT Sans Narrow Bold"/>
              </a:rPr>
              <a:t>Evaluation of </a:t>
            </a:r>
            <a:r>
              <a:rPr lang="en-US" sz="2000" b="1" spc="190" dirty="0" err="1">
                <a:latin typeface="PT Sans Narrow Bold"/>
                <a:cs typeface="PT Sans Narrow Bold"/>
              </a:rPr>
              <a:t>Explainability</a:t>
            </a:r>
            <a:endParaRPr lang="en-US" sz="2000" b="1" spc="190" dirty="0">
              <a:latin typeface="PT Sans Narrow Bold"/>
              <a:cs typeface="PT Sans Narrow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0523" y="1298035"/>
            <a:ext cx="75169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Application-level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 (real task by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 expert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Human-level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 (simplified task by a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layperson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Function-level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(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proxy task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72793" y="6032801"/>
            <a:ext cx="7655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Doshi</a:t>
            </a:r>
            <a:r>
              <a:rPr lang="en-US" sz="1200" dirty="0"/>
              <a:t>-Velez, Finale and Kim, Been. Towards a rigorous science of interpretable machine learning." </a:t>
            </a:r>
            <a:r>
              <a:rPr lang="en-US" sz="1200" i="1" dirty="0" err="1"/>
              <a:t>arXiv</a:t>
            </a:r>
            <a:r>
              <a:rPr lang="en-US" sz="1200" i="1" dirty="0"/>
              <a:t> preprint arXiv:1702.08608 </a:t>
            </a:r>
            <a:r>
              <a:rPr lang="en-US" sz="1200" dirty="0"/>
              <a:t>, 2017.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48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0848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Proposed </a:t>
            </a:r>
            <a:r>
              <a:rPr lang="en-US" sz="2000" b="1" dirty="0" err="1"/>
              <a:t>Explainability</a:t>
            </a:r>
            <a:r>
              <a:rPr lang="en-US" sz="2000" b="1" dirty="0"/>
              <a:t> Quantification Method</a:t>
            </a:r>
            <a:r>
              <a:rPr lang="en-US" sz="2000" dirty="0"/>
              <a:t> </a:t>
            </a:r>
            <a:endParaRPr lang="en-US" sz="2000" b="1" spc="190" dirty="0">
              <a:latin typeface="PT Sans Narrow Bold"/>
              <a:cs typeface="PT Sans Narrow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0523" y="1298036"/>
            <a:ext cx="75169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04030" y="1534049"/>
            <a:ext cx="47620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98120" y="1868177"/>
            <a:ext cx="39155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# cognitive chunks;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= interaction;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# input cognitive chunks;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# cognitive chunks involves in explanation representation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29" y="1240732"/>
            <a:ext cx="3142857" cy="37428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69229" y="6110344"/>
            <a:ext cx="7852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Sheikh Rabiul Islam, William Eberle, Sheikh K. Ghafoor. “Towards Quantification of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Explainable Artificial Intelligence Methods. ” </a:t>
            </a:r>
            <a:r>
              <a:rPr lang="en-US" sz="1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Accepted in FLAIRS-33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0435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0848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90" dirty="0">
                <a:latin typeface="PT Sans Narrow Bold"/>
                <a:cs typeface="PT Sans Narrow Bold"/>
              </a:rPr>
              <a:t>Outline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94078" y="808592"/>
            <a:ext cx="751697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Artificial Intelligence (XAI)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Motivation, and why do we need to care about XAI?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XAI in different domains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Quantification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 Artificial Intelligence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accomplishments and future research plans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82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0848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Experimental Results</a:t>
            </a:r>
            <a:endParaRPr lang="en-US" sz="2000" b="1" spc="190" dirty="0">
              <a:latin typeface="PT Sans Narrow Bold"/>
              <a:cs typeface="PT Sans Narrow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0523" y="1298035"/>
            <a:ext cx="751697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72793" y="6032801"/>
            <a:ext cx="7655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Blank reference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765" y="948308"/>
            <a:ext cx="5257800" cy="1895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554" y="3193511"/>
            <a:ext cx="4477446" cy="33989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9789" y="3193510"/>
            <a:ext cx="4471947" cy="326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649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F67787-CA14-4A9A-9D93-F7C04250E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0910" y="12531"/>
            <a:ext cx="10515600" cy="22099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4D3591-B16B-4425-8499-E48D49F25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939" y="2222464"/>
            <a:ext cx="4182122" cy="39021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4F8041-EE10-405C-985B-6866FFCCCE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22465"/>
            <a:ext cx="3814762" cy="39021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2C7C44-2180-46D0-A529-C9B92F7073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7240" y="2189923"/>
            <a:ext cx="3814763" cy="39347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AE7561-5163-4CC8-8A71-35E25A5F9606}"/>
              </a:ext>
            </a:extLst>
          </p:cNvPr>
          <p:cNvSpPr txBox="1"/>
          <p:nvPr/>
        </p:nvSpPr>
        <p:spPr>
          <a:xfrm>
            <a:off x="2049960" y="6519446"/>
            <a:ext cx="7670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7"/>
              </a:rPr>
              <a:t>https://www.propublica.org/article/machine-bias-risk-assessments-in-criminal-sentencing</a:t>
            </a:r>
            <a:r>
              <a:rPr lang="en-US" sz="16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C72653-8A0C-450D-9AF5-7F812180F58A}"/>
              </a:ext>
            </a:extLst>
          </p:cNvPr>
          <p:cNvSpPr txBox="1"/>
          <p:nvPr/>
        </p:nvSpPr>
        <p:spPr>
          <a:xfrm>
            <a:off x="980910" y="6196291"/>
            <a:ext cx="10661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ProPublica</a:t>
            </a:r>
            <a:r>
              <a:rPr lang="en-US"/>
              <a:t> is an independent, non-profit newsroom that produces investigative journalism in the public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754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5657-B955-4348-BB74-742DA720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84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PT Sans Narrow Bold"/>
              </a:rPr>
              <a:t>Predictive Policing System is Biased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E36E-93EA-4ACB-8E72-9905D5DC1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643438"/>
          </a:xfrm>
        </p:spPr>
        <p:txBody>
          <a:bodyPr>
            <a:normAutofit/>
          </a:bodyPr>
          <a:lstStyle/>
          <a:p>
            <a:r>
              <a:rPr lang="en-US" sz="2000" dirty="0"/>
              <a:t>According to an NYU Law Review [1], “</a:t>
            </a:r>
            <a:r>
              <a:rPr lang="en-US" sz="2000" dirty="0">
                <a:solidFill>
                  <a:srgbClr val="FF0000"/>
                </a:solidFill>
              </a:rPr>
              <a:t>predictive policing systems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FF0000"/>
                </a:solidFill>
              </a:rPr>
              <a:t>forecast criminal activity and allocate police resources </a:t>
            </a:r>
            <a:r>
              <a:rPr lang="en-US" sz="2000" dirty="0"/>
              <a:t>are built on </a:t>
            </a:r>
            <a:r>
              <a:rPr lang="en-US" sz="2000" dirty="0">
                <a:solidFill>
                  <a:srgbClr val="FF0000"/>
                </a:solidFill>
              </a:rPr>
              <a:t>data</a:t>
            </a:r>
            <a:r>
              <a:rPr lang="en-US" sz="2000" dirty="0"/>
              <a:t> produced during documented periods of </a:t>
            </a:r>
            <a:r>
              <a:rPr lang="en-US" sz="2000" dirty="0">
                <a:solidFill>
                  <a:srgbClr val="FF0000"/>
                </a:solidFill>
              </a:rPr>
              <a:t>flawed, racially-biased, and sometimes unlawful practices and policies</a:t>
            </a:r>
            <a:r>
              <a:rPr lang="en-US" sz="2000" dirty="0"/>
              <a:t> (a.k.a. ”</a:t>
            </a:r>
            <a:r>
              <a:rPr lang="en-US" sz="2000" b="1" dirty="0">
                <a:solidFill>
                  <a:srgbClr val="FF0000"/>
                </a:solidFill>
              </a:rPr>
              <a:t>dirty policing</a:t>
            </a:r>
            <a:r>
              <a:rPr lang="en-US" sz="2000" dirty="0"/>
              <a:t>”). As a result, decisions grounded on systematically biased data (”</a:t>
            </a:r>
            <a:r>
              <a:rPr lang="en-US" sz="2000" b="1" dirty="0">
                <a:solidFill>
                  <a:srgbClr val="FF0000"/>
                </a:solidFill>
              </a:rPr>
              <a:t>dirty data</a:t>
            </a:r>
            <a:r>
              <a:rPr lang="en-US" sz="2000" dirty="0"/>
              <a:t>”) can not escape the legacies of unlawful and biased policing practices”</a:t>
            </a:r>
          </a:p>
          <a:p>
            <a:endParaRPr lang="en-US" sz="2000" dirty="0"/>
          </a:p>
          <a:p>
            <a:r>
              <a:rPr lang="en-US" sz="2000" dirty="0"/>
              <a:t>Predictive policing has been found to lead to </a:t>
            </a:r>
            <a:r>
              <a:rPr lang="en-US" sz="2000" dirty="0">
                <a:solidFill>
                  <a:srgbClr val="FF0000"/>
                </a:solidFill>
              </a:rPr>
              <a:t>disproportionate patrolling and arrests in communities of color and to disproportionate ``false positives'' among people of color </a:t>
            </a:r>
            <a:r>
              <a:rPr lang="en-US" sz="2000" dirty="0"/>
              <a:t>[2] (relative to whites) in both </a:t>
            </a:r>
            <a:r>
              <a:rPr lang="en-US" sz="2000" dirty="0">
                <a:solidFill>
                  <a:srgbClr val="FF0000"/>
                </a:solidFill>
              </a:rPr>
              <a:t>predicting their likelihood of future offending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in their identification as perpetrators using AI facial recognition </a:t>
            </a:r>
            <a:r>
              <a:rPr lang="en-US" sz="2000" dirty="0"/>
              <a:t>from video surveillance evidence [3]. As a result, in June 2020, Santa Cruz, CA has become the first U.S. city </a:t>
            </a:r>
            <a:r>
              <a:rPr lang="en-US" sz="2000" dirty="0">
                <a:solidFill>
                  <a:srgbClr val="FF0000"/>
                </a:solidFill>
              </a:rPr>
              <a:t>to ban predictive policing </a:t>
            </a:r>
            <a:r>
              <a:rPr lang="en-US" sz="2000" dirty="0"/>
              <a:t>[4].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66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C43D-2A72-42B3-8CD1-57FE5B72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PT Sans Narrow Bold"/>
              </a:rPr>
              <a:t>Primary Factors for Fairness Related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8CC6-18E0-4D77-A51C-E391BF3E1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Data bias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algorithmic bias </a:t>
            </a:r>
            <a:r>
              <a:rPr lang="en-US" dirty="0"/>
              <a:t>are the primary contributing factors for fairness related risks in AI-based decision making.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 particular group can be disproportionately represented in the data due to </a:t>
            </a:r>
            <a:r>
              <a:rPr lang="en-US" b="1" dirty="0">
                <a:solidFill>
                  <a:srgbClr val="FF0000"/>
                </a:solidFill>
              </a:rPr>
              <a:t>natural or systematic bias</a:t>
            </a:r>
            <a:r>
              <a:rPr lang="en-US" dirty="0"/>
              <a:t> in the data collection process; and a group could be subject to statistical discrimination that is inherent in AI algorithms.</a:t>
            </a:r>
          </a:p>
        </p:txBody>
      </p:sp>
    </p:spTree>
    <p:extLst>
      <p:ext uri="{BB962C8B-B14F-4D97-AF65-F5344CB8AC3E}">
        <p14:creationId xmlns:p14="http://schemas.microsoft.com/office/powerpoint/2010/main" val="3354466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DF94-D695-4F67-8E33-28263DF2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ans Narrow Bold"/>
              </a:rPr>
              <a:t>What is </a:t>
            </a:r>
            <a:r>
              <a:rPr lang="en-US" dirty="0">
                <a:solidFill>
                  <a:srgbClr val="FF0000"/>
                </a:solidFill>
                <a:latin typeface="PT Sans Narrow Bold"/>
              </a:rPr>
              <a:t>Bias</a:t>
            </a:r>
            <a:r>
              <a:rPr lang="en-US" dirty="0">
                <a:latin typeface="PT Sans Narrow Bold"/>
              </a:rPr>
              <a:t> in Decision-making?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46558-34E0-4915-8072-539EEF530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context of decision making, </a:t>
            </a:r>
            <a:r>
              <a:rPr lang="en-US" dirty="0">
                <a:solidFill>
                  <a:srgbClr val="FF0000"/>
                </a:solidFill>
              </a:rPr>
              <a:t>a fair decision is free from favoritism or prejudice</a:t>
            </a:r>
            <a:r>
              <a:rPr lang="en-US" dirty="0"/>
              <a:t> towards individuals or groups based on their inherent or acquired characteristics; in contrast, </a:t>
            </a:r>
            <a:r>
              <a:rPr lang="en-US" dirty="0">
                <a:solidFill>
                  <a:srgbClr val="FF0000"/>
                </a:solidFill>
              </a:rPr>
              <a:t>a biased decision is skewed towards a particular person or group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Data bias and algorithmic bias </a:t>
            </a:r>
            <a:r>
              <a:rPr lang="en-US" dirty="0"/>
              <a:t>are the primary contributing factors for fairness related risks. </a:t>
            </a:r>
          </a:p>
        </p:txBody>
      </p:sp>
    </p:spTree>
    <p:extLst>
      <p:ext uri="{BB962C8B-B14F-4D97-AF65-F5344CB8AC3E}">
        <p14:creationId xmlns:p14="http://schemas.microsoft.com/office/powerpoint/2010/main" val="4156537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C43D-2A72-42B3-8CD1-57FE5B72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7"/>
            <a:ext cx="10515600" cy="1325563"/>
          </a:xfrm>
        </p:spPr>
        <p:txBody>
          <a:bodyPr/>
          <a:lstStyle/>
          <a:p>
            <a:r>
              <a:rPr lang="en-US" dirty="0">
                <a:latin typeface="PT Sans Narrow Bold"/>
              </a:rPr>
              <a:t>Different Kinds of Discriminations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8CC6-18E0-4D77-A51C-E391BF3E1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508115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arenBoth"/>
            </a:pPr>
            <a:r>
              <a:rPr lang="en-US" b="1" dirty="0"/>
              <a:t>Direct Discrimination</a:t>
            </a:r>
            <a:r>
              <a:rPr lang="en-US" dirty="0"/>
              <a:t>: when the </a:t>
            </a:r>
            <a:r>
              <a:rPr lang="en-US" dirty="0">
                <a:solidFill>
                  <a:srgbClr val="FF0000"/>
                </a:solidFill>
              </a:rPr>
              <a:t>protected attributes </a:t>
            </a:r>
            <a:r>
              <a:rPr lang="en-US" dirty="0"/>
              <a:t>(e.g., sex, race) of individuals explicitly result in a non-favorable outcome toward them;</a:t>
            </a:r>
          </a:p>
          <a:p>
            <a:pPr marL="514350" indent="-514350">
              <a:buAutoNum type="arabicParenBoth"/>
            </a:pPr>
            <a:endParaRPr lang="en-US" dirty="0"/>
          </a:p>
          <a:p>
            <a:pPr marL="514350" indent="-514350">
              <a:buAutoNum type="arabicParenBoth"/>
            </a:pPr>
            <a:r>
              <a:rPr lang="en-US" b="1" dirty="0"/>
              <a:t>Indirect discrimination</a:t>
            </a:r>
            <a:r>
              <a:rPr lang="en-US" dirty="0"/>
              <a:t>: when </a:t>
            </a:r>
            <a:r>
              <a:rPr lang="en-US" dirty="0">
                <a:solidFill>
                  <a:srgbClr val="FF0000"/>
                </a:solidFill>
              </a:rPr>
              <a:t>non-protected attributes </a:t>
            </a:r>
            <a:r>
              <a:rPr lang="en-US" dirty="0"/>
              <a:t>(e.g., zip code) are used for decision making (e.g., loan approval decision), but the individual can still be discriminated from the </a:t>
            </a:r>
            <a:r>
              <a:rPr lang="en-US" dirty="0">
                <a:solidFill>
                  <a:srgbClr val="FF0000"/>
                </a:solidFill>
              </a:rPr>
              <a:t>implicit effect </a:t>
            </a:r>
            <a:r>
              <a:rPr lang="en-US" dirty="0"/>
              <a:t>(e.g., </a:t>
            </a:r>
            <a:r>
              <a:rPr lang="en-US" dirty="0">
                <a:solidFill>
                  <a:srgbClr val="FF0000"/>
                </a:solidFill>
              </a:rPr>
              <a:t>an implicit guess of race from zip code</a:t>
            </a:r>
            <a:r>
              <a:rPr lang="en-US" dirty="0"/>
              <a:t>) of the </a:t>
            </a:r>
            <a:r>
              <a:rPr lang="en-US" dirty="0">
                <a:solidFill>
                  <a:srgbClr val="FF0000"/>
                </a:solidFill>
              </a:rPr>
              <a:t>protected attribute </a:t>
            </a:r>
            <a:r>
              <a:rPr lang="en-US" dirty="0"/>
              <a:t>(e.g., race); </a:t>
            </a:r>
          </a:p>
          <a:p>
            <a:pPr marL="514350" indent="-514350">
              <a:buAutoNum type="arabicParenBoth"/>
            </a:pPr>
            <a:endParaRPr lang="en-US" dirty="0"/>
          </a:p>
          <a:p>
            <a:pPr marL="514350" indent="-514350">
              <a:buAutoNum type="arabicParenBoth"/>
            </a:pPr>
            <a:r>
              <a:rPr lang="en-US" b="1" dirty="0"/>
              <a:t>Systemic discrimination</a:t>
            </a:r>
            <a:r>
              <a:rPr lang="en-US" dirty="0"/>
              <a:t>: results from flawed policies, custom, or behaviors (i.e., perpetuating discrimination against certain groups) that are part of the culture or structure of an organization; </a:t>
            </a:r>
          </a:p>
          <a:p>
            <a:pPr marL="514350" indent="-514350">
              <a:buAutoNum type="arabicParenBoth"/>
            </a:pPr>
            <a:endParaRPr lang="en-US" dirty="0"/>
          </a:p>
          <a:p>
            <a:pPr marL="514350" indent="-514350">
              <a:buAutoNum type="arabicParenBoth"/>
            </a:pPr>
            <a:r>
              <a:rPr lang="en-US" b="1" dirty="0"/>
              <a:t>Statistical discrimination</a:t>
            </a:r>
            <a:r>
              <a:rPr lang="en-US" dirty="0"/>
              <a:t>: results from the use of </a:t>
            </a:r>
            <a:r>
              <a:rPr lang="en-US" dirty="0">
                <a:solidFill>
                  <a:srgbClr val="FF0000"/>
                </a:solidFill>
              </a:rPr>
              <a:t>group statistics </a:t>
            </a:r>
            <a:r>
              <a:rPr lang="en-US" dirty="0"/>
              <a:t>to judge an </a:t>
            </a:r>
            <a:r>
              <a:rPr lang="en-US" dirty="0">
                <a:solidFill>
                  <a:srgbClr val="FF0000"/>
                </a:solidFill>
              </a:rPr>
              <a:t>individual </a:t>
            </a:r>
            <a:r>
              <a:rPr lang="en-US" dirty="0"/>
              <a:t>belonging to that group.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 err="1"/>
              <a:t>Ninareh</a:t>
            </a:r>
            <a:r>
              <a:rPr lang="en-US" sz="2000" dirty="0"/>
              <a:t> </a:t>
            </a:r>
            <a:r>
              <a:rPr lang="en-US" sz="2000" dirty="0" err="1"/>
              <a:t>Mehrabi</a:t>
            </a:r>
            <a:r>
              <a:rPr lang="en-US" sz="2000" dirty="0"/>
              <a:t>, Fred </a:t>
            </a:r>
            <a:r>
              <a:rPr lang="en-US" sz="2000" dirty="0" err="1"/>
              <a:t>Morstatter</a:t>
            </a:r>
            <a:r>
              <a:rPr lang="en-US" sz="2000" dirty="0"/>
              <a:t>, </a:t>
            </a:r>
            <a:r>
              <a:rPr lang="en-US" sz="2000" dirty="0" err="1"/>
              <a:t>Nripsuta</a:t>
            </a:r>
            <a:r>
              <a:rPr lang="en-US" sz="2000" dirty="0"/>
              <a:t> Saxena, Kristina </a:t>
            </a:r>
            <a:r>
              <a:rPr lang="en-US" sz="2000" dirty="0" err="1"/>
              <a:t>Lerman</a:t>
            </a:r>
            <a:r>
              <a:rPr lang="en-US" sz="2000" dirty="0"/>
              <a:t>, and Aram </a:t>
            </a:r>
            <a:r>
              <a:rPr lang="en-US" sz="2000" dirty="0" err="1"/>
              <a:t>Galstyan</a:t>
            </a:r>
            <a:r>
              <a:rPr lang="en-US" sz="2000" dirty="0"/>
              <a:t>. A survey on bias and fairness in machine learning. </a:t>
            </a:r>
            <a:r>
              <a:rPr lang="en-US" sz="2000" dirty="0" err="1"/>
              <a:t>arXiv</a:t>
            </a:r>
            <a:r>
              <a:rPr lang="en-US" sz="2000" dirty="0"/>
              <a:t> preprint arXiv:1908.09635, 2019.</a:t>
            </a:r>
          </a:p>
        </p:txBody>
      </p:sp>
    </p:spTree>
    <p:extLst>
      <p:ext uri="{BB962C8B-B14F-4D97-AF65-F5344CB8AC3E}">
        <p14:creationId xmlns:p14="http://schemas.microsoft.com/office/powerpoint/2010/main" val="318968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5C43D-2A72-42B3-8CD1-57FE5B72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3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PT Sans Narrow Bold"/>
              </a:rPr>
              <a:t>Different Grounds for Discriminations</a:t>
            </a:r>
            <a:endParaRPr lang="en-US" sz="2400" b="1" dirty="0">
              <a:latin typeface="PT Sans Narrow 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8CC6-18E0-4D77-A51C-E391BF3E1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900"/>
            <a:ext cx="10515600" cy="5081155"/>
          </a:xfrm>
        </p:spPr>
        <p:txBody>
          <a:bodyPr>
            <a:normAutofit/>
          </a:bodyPr>
          <a:lstStyle/>
          <a:p>
            <a:pPr marL="514350" indent="-514350">
              <a:buAutoNum type="arabicParenBoth"/>
            </a:pPr>
            <a:r>
              <a:rPr lang="en-US" sz="2000" dirty="0"/>
              <a:t>Title VII of the Civil Rights Act of 1964: </a:t>
            </a:r>
            <a:r>
              <a:rPr lang="en-US" sz="2000" dirty="0">
                <a:solidFill>
                  <a:srgbClr val="FF0000"/>
                </a:solidFill>
              </a:rPr>
              <a:t>Race/color, religion, sex, sexual harassment, pregnancy, national origin</a:t>
            </a:r>
            <a:r>
              <a:rPr lang="en-US" sz="2000" dirty="0"/>
              <a:t>.</a:t>
            </a:r>
          </a:p>
          <a:p>
            <a:pPr marL="514350" indent="-514350">
              <a:buAutoNum type="arabicParenBoth"/>
            </a:pPr>
            <a:r>
              <a:rPr lang="en-US" sz="2000" dirty="0"/>
              <a:t>Equal Pay Act of 1963: </a:t>
            </a:r>
            <a:r>
              <a:rPr lang="en-US" sz="2000" dirty="0">
                <a:solidFill>
                  <a:srgbClr val="FF0000"/>
                </a:solidFill>
              </a:rPr>
              <a:t>equal pay and compensation </a:t>
            </a:r>
            <a:r>
              <a:rPr lang="en-US" sz="2000" dirty="0"/>
              <a:t>discrimination</a:t>
            </a:r>
          </a:p>
          <a:p>
            <a:pPr marL="514350" indent="-514350">
              <a:buAutoNum type="arabicParenBoth"/>
            </a:pPr>
            <a:r>
              <a:rPr lang="en-US" sz="2000" dirty="0">
                <a:solidFill>
                  <a:srgbClr val="FF0000"/>
                </a:solidFill>
              </a:rPr>
              <a:t>Age Discrimination</a:t>
            </a:r>
            <a:r>
              <a:rPr lang="en-US" sz="2000" dirty="0"/>
              <a:t> in Employment Act of 1967.</a:t>
            </a:r>
          </a:p>
          <a:p>
            <a:pPr marL="514350" indent="-514350">
              <a:buAutoNum type="arabicParenBoth"/>
            </a:pPr>
            <a:r>
              <a:rPr lang="en-US" sz="2000" dirty="0"/>
              <a:t>Rehabilitation Act of 1973: employment discrimination based on </a:t>
            </a:r>
            <a:r>
              <a:rPr lang="en-US" sz="2000" dirty="0">
                <a:solidFill>
                  <a:srgbClr val="FF0000"/>
                </a:solidFill>
              </a:rPr>
              <a:t>disability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Can you think of any other ground for discrimination? </a:t>
            </a:r>
          </a:p>
          <a:p>
            <a:pPr marL="0" indent="0">
              <a:buNone/>
            </a:pPr>
            <a:r>
              <a:rPr lang="en-US" sz="2000" dirty="0"/>
              <a:t>My students think the following could also be a ground for discrimination: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Educational background; Criminal history; Language; Cultural background; Zip code; Name;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LGBTQ; Individual’s physical; Nepotism; Someone with kids. </a:t>
            </a:r>
          </a:p>
          <a:p>
            <a:pPr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3482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7BAA-1511-4977-B28A-3B2F703D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PT Sans Narrow Bold"/>
              </a:rPr>
              <a:t>How can we defend bias in AI?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D5A6-FB53-4521-9D71-6CE428D7C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very hard to completely eliminate bias in data, and most algorithms are prone to bias.</a:t>
            </a:r>
          </a:p>
          <a:p>
            <a:endParaRPr lang="en-US" dirty="0"/>
          </a:p>
          <a:p>
            <a:r>
              <a:rPr lang="en-US" dirty="0"/>
              <a:t>We have to </a:t>
            </a:r>
            <a:r>
              <a:rPr lang="en-US" b="1" dirty="0"/>
              <a:t>detect</a:t>
            </a:r>
            <a:r>
              <a:rPr lang="en-US" dirty="0"/>
              <a:t> and </a:t>
            </a:r>
            <a:r>
              <a:rPr lang="en-US" b="1" dirty="0"/>
              <a:t>mitigate</a:t>
            </a:r>
            <a:r>
              <a:rPr lang="en-US" dirty="0"/>
              <a:t> bias.</a:t>
            </a:r>
          </a:p>
        </p:txBody>
      </p:sp>
    </p:spTree>
    <p:extLst>
      <p:ext uri="{BB962C8B-B14F-4D97-AF65-F5344CB8AC3E}">
        <p14:creationId xmlns:p14="http://schemas.microsoft.com/office/powerpoint/2010/main" val="4255505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15657-B955-4348-BB74-742DA720C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dirty="0">
                <a:latin typeface="PT Sans Narrow Bold"/>
              </a:rPr>
              <a:t>Tools to detect an mitigate bias</a:t>
            </a:r>
            <a:endParaRPr lang="en-US" sz="2000" b="1" dirty="0">
              <a:latin typeface="PT Sans Narrow 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EE36E-93EA-4ACB-8E72-9905D5DC1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175"/>
            <a:ext cx="10515600" cy="43957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Aequitas: Bias and Fairness Audit Toolkit (</a:t>
            </a:r>
            <a:r>
              <a:rPr lang="en-US" dirty="0">
                <a:hlinkClick r:id="rId3"/>
              </a:rPr>
              <a:t> http://aequitas.dssg.io</a:t>
            </a:r>
            <a:r>
              <a:rPr lang="en-US" dirty="0"/>
              <a:t> )</a:t>
            </a:r>
          </a:p>
          <a:p>
            <a:r>
              <a:rPr lang="en-US" dirty="0" err="1"/>
              <a:t>Scikit</a:t>
            </a:r>
            <a:r>
              <a:rPr lang="en-US" dirty="0"/>
              <a:t>-Fairness ( </a:t>
            </a:r>
            <a:r>
              <a:rPr lang="en-US" dirty="0">
                <a:hlinkClick r:id="rId4"/>
              </a:rPr>
              <a:t>https://scikit-fairness.netlify.app</a:t>
            </a:r>
            <a:r>
              <a:rPr lang="en-US" dirty="0"/>
              <a:t> )</a:t>
            </a:r>
          </a:p>
          <a:p>
            <a:r>
              <a:rPr lang="en-US" dirty="0"/>
              <a:t>AI Fairness 360 ( </a:t>
            </a:r>
            <a:r>
              <a:rPr lang="en-US" dirty="0">
                <a:hlinkClick r:id="rId5"/>
              </a:rPr>
              <a:t>https://aif360.mybluemix.net/</a:t>
            </a:r>
            <a:r>
              <a:rPr lang="en-US" dirty="0"/>
              <a:t> 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501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0848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90" dirty="0">
                <a:latin typeface="PT Sans Narrow Bold"/>
                <a:cs typeface="PT Sans Narrow Bold"/>
              </a:rPr>
              <a:t>Fairness in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19312" y="926078"/>
            <a:ext cx="75169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Advancing Fairness in Public Funding Using Domain Knowledge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In the transportation sector, in general, the </a:t>
            </a:r>
            <a:r>
              <a:rPr lang="en-US" sz="2000" b="1" dirty="0"/>
              <a:t>funding allocation</a:t>
            </a:r>
            <a:r>
              <a:rPr lang="en-US" sz="2000" dirty="0"/>
              <a:t> in a particular geographic area corresponds to the </a:t>
            </a:r>
            <a:r>
              <a:rPr lang="en-US" sz="2000" b="1" dirty="0"/>
              <a:t>population</a:t>
            </a:r>
            <a:r>
              <a:rPr lang="en-US" sz="2000" dirty="0"/>
              <a:t> in that area.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However, we found that </a:t>
            </a:r>
            <a:r>
              <a:rPr lang="en-US" sz="2000" b="1" dirty="0"/>
              <a:t>areas with high diversity index have a higher public transit ridership</a:t>
            </a:r>
            <a:r>
              <a:rPr lang="en-US" sz="2000" dirty="0"/>
              <a:t>, and this is a crucial piece of information to consider for an equitable distribution of funding.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Therefore, in our proposed approach, we use the </a:t>
            </a:r>
            <a:r>
              <a:rPr lang="en-US" sz="2000" b="1" dirty="0"/>
              <a:t>above fact as domain knowledge</a:t>
            </a:r>
            <a:r>
              <a:rPr lang="en-US" sz="2000" dirty="0"/>
              <a:t> to guide the developed model to </a:t>
            </a:r>
            <a:r>
              <a:rPr lang="en-US" sz="2000" b="1" dirty="0"/>
              <a:t>detect and mitigate</a:t>
            </a:r>
            <a:r>
              <a:rPr lang="en-US" sz="2000" dirty="0"/>
              <a:t> the </a:t>
            </a:r>
            <a:r>
              <a:rPr lang="en-US" sz="2000" b="1" dirty="0"/>
              <a:t>hidden bias</a:t>
            </a:r>
            <a:r>
              <a:rPr lang="en-US" sz="2000" dirty="0"/>
              <a:t> in funding distribution.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Our intervention has the </a:t>
            </a:r>
            <a:r>
              <a:rPr lang="en-US" sz="2000" b="1" dirty="0"/>
              <a:t>potential to improve the declining rate of public transit ridership</a:t>
            </a:r>
            <a:r>
              <a:rPr lang="en-US" sz="2000" dirty="0"/>
              <a:t> which has decreased by 3% in the last decade.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59485-370A-4EC8-B266-9C652F61609B}"/>
              </a:ext>
            </a:extLst>
          </p:cNvPr>
          <p:cNvSpPr txBox="1"/>
          <p:nvPr/>
        </p:nvSpPr>
        <p:spPr>
          <a:xfrm>
            <a:off x="1401939" y="6266001"/>
            <a:ext cx="99613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Goolsby, T., Islam, S. R., &amp; Russell, I. Advancing Fairness in Public Funding Using Domain Knowledge. AAAI Spring Symposium 2022</a:t>
            </a:r>
          </a:p>
        </p:txBody>
      </p:sp>
    </p:spTree>
    <p:extLst>
      <p:ext uri="{BB962C8B-B14F-4D97-AF65-F5344CB8AC3E}">
        <p14:creationId xmlns:p14="http://schemas.microsoft.com/office/powerpoint/2010/main" val="2804458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08427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90" dirty="0">
                <a:latin typeface="PT Sans Narrow Bold"/>
                <a:cs typeface="PT Sans Narrow Bold"/>
              </a:rPr>
              <a:t>Explainable Artificial Intelligence (XAI)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9" y="1096867"/>
            <a:ext cx="4309167" cy="466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81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0848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90" dirty="0">
                <a:latin typeface="PT Sans Narrow Bold"/>
                <a:cs typeface="PT Sans Narrow Bold"/>
              </a:rPr>
              <a:t>Fairness in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926078"/>
            <a:ext cx="94749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000" dirty="0"/>
              <a:t>we share our experiences with ongoing work to develop and evaluate a </a:t>
            </a:r>
            <a:r>
              <a:rPr lang="en-US" sz="2000" b="1" dirty="0"/>
              <a:t>cybersecurity curricular module </a:t>
            </a:r>
            <a:r>
              <a:rPr lang="en-US" sz="2000" dirty="0"/>
              <a:t>that demonstrates (a) data bias detection, (b) data bias mitigation, (c) algorithmic bias detection, and (d) algorithmic bias mitigation, using a network intrusion detection problem on real-world data.</a:t>
            </a:r>
          </a:p>
          <a:p>
            <a:pPr marL="457200" indent="-457200">
              <a:buAutoNum type="arabicParenBoth"/>
            </a:pPr>
            <a:endParaRPr lang="en-US" sz="2000" dirty="0"/>
          </a:p>
          <a:p>
            <a:pPr marL="457200" indent="-457200">
              <a:buAutoNum type="arabicParenBoth"/>
            </a:pPr>
            <a:r>
              <a:rPr lang="en-US" sz="2000" dirty="0"/>
              <a:t>we share our experience in building and incorporating a fairness module </a:t>
            </a:r>
            <a:r>
              <a:rPr lang="en-US" sz="1600" dirty="0"/>
              <a:t>[3]</a:t>
            </a:r>
            <a:r>
              <a:rPr lang="en-US" sz="2000" dirty="0"/>
              <a:t> in </a:t>
            </a:r>
            <a:r>
              <a:rPr lang="en-US" sz="2000" b="1" dirty="0"/>
              <a:t>undergraduate Data Mining course. </a:t>
            </a:r>
            <a:r>
              <a:rPr lang="en-US" sz="2000" dirty="0"/>
              <a:t>The module includes </a:t>
            </a:r>
            <a:r>
              <a:rPr lang="en-US" sz="2000" b="1" dirty="0"/>
              <a:t>lectures</a:t>
            </a:r>
            <a:r>
              <a:rPr lang="en-US" sz="2000" dirty="0"/>
              <a:t> and </a:t>
            </a:r>
            <a:r>
              <a:rPr lang="en-US" sz="2000" b="1" dirty="0"/>
              <a:t>hands-on exercises</a:t>
            </a:r>
            <a:r>
              <a:rPr lang="en-US" sz="2000" dirty="0"/>
              <a:t>, using state-of-the-art and open-source </a:t>
            </a:r>
            <a:r>
              <a:rPr lang="en-US" sz="2000" b="1" dirty="0"/>
              <a:t>bias detection and mitigation </a:t>
            </a:r>
            <a:r>
              <a:rPr lang="en-US" sz="2000" dirty="0"/>
              <a:t>software, on real-world datasets.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78EE6-14BD-4338-BF12-3BF6E627546E}"/>
              </a:ext>
            </a:extLst>
          </p:cNvPr>
          <p:cNvSpPr txBox="1"/>
          <p:nvPr/>
        </p:nvSpPr>
        <p:spPr>
          <a:xfrm>
            <a:off x="244828" y="4403953"/>
            <a:ext cx="57178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(1) Islam, S. R., Russell, I., Eberle, W., &amp; Dicheva, D. (2022, March). Incorporating the Concepts of Fairness and Bias into an Undergraduate Computer Science Course to Promote Fair Automated Decision Systems. In </a:t>
            </a:r>
            <a:r>
              <a:rPr lang="en-US" sz="1200" i="1" dirty="0"/>
              <a:t>Proceedings of the 53rd ACM Technical Symposium on Computer Science Education V. 2</a:t>
            </a:r>
            <a:r>
              <a:rPr lang="en-US" sz="1200" dirty="0"/>
              <a:t> (pp. 1075-1075).</a:t>
            </a:r>
          </a:p>
          <a:p>
            <a:endParaRPr lang="en-US" sz="1200" dirty="0"/>
          </a:p>
          <a:p>
            <a:r>
              <a:rPr lang="en-US" sz="1200" dirty="0"/>
              <a:t>(2) Incorporating the Concept of Bias and Fairness in Cybersecurity Curricular Module,</a:t>
            </a:r>
          </a:p>
          <a:p>
            <a:r>
              <a:rPr lang="en-US" sz="1200" dirty="0"/>
              <a:t>Sheikh Rabiul Islam, Ingrid Russell, and Maanak Gupta</a:t>
            </a:r>
          </a:p>
          <a:p>
            <a:r>
              <a:rPr lang="en-US" sz="1200" dirty="0"/>
              <a:t>Accepted in SIGCSE TS 2023</a:t>
            </a:r>
          </a:p>
          <a:p>
            <a:endParaRPr lang="en-US" sz="1200" dirty="0"/>
          </a:p>
          <a:p>
            <a:r>
              <a:rPr lang="en-US" sz="1200" dirty="0"/>
              <a:t>(3) </a:t>
            </a:r>
            <a:r>
              <a:rPr lang="en-US" sz="1200" dirty="0">
                <a:hlinkClick r:id="rId3"/>
              </a:rPr>
              <a:t>https://sheikhrabiul.github.io/publications/bias-fairness-module-v1.pdf</a:t>
            </a:r>
            <a:r>
              <a:rPr lang="en-US" sz="12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67F73-EED9-4821-9CBC-3A667518B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650" y="3429000"/>
            <a:ext cx="4773789" cy="291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92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0848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90" dirty="0">
                <a:latin typeface="PT Sans Narrow Bold"/>
                <a:cs typeface="PT Sans Narrow Bold"/>
              </a:rPr>
              <a:t>Health Informatics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8650" y="926078"/>
            <a:ext cx="10134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[1] Visualization of COVID-19 Symptoms across different locations and times. </a:t>
            </a:r>
          </a:p>
          <a:p>
            <a:endParaRPr lang="en-US" sz="2000" dirty="0"/>
          </a:p>
          <a:p>
            <a:r>
              <a:rPr lang="en-US" sz="2000" dirty="0"/>
              <a:t>[2,3] Mined tweets and COVID related research paper archive to enhance the chain of infection and observing global research trends. </a:t>
            </a:r>
          </a:p>
          <a:p>
            <a:endParaRPr lang="en-US" sz="2000" dirty="0"/>
          </a:p>
          <a:p>
            <a:r>
              <a:rPr lang="en-US" sz="2000" dirty="0">
                <a:cs typeface="Times New Roman" panose="02020603050405020304" pitchFamily="18" charset="0"/>
              </a:rPr>
              <a:t>[4] Analyzed the impact of non-pharmaceutical Interventions (NPIs), such as Stay-at-Home, across different race and communities.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78EE6-14BD-4338-BF12-3BF6E627546E}"/>
              </a:ext>
            </a:extLst>
          </p:cNvPr>
          <p:cNvSpPr txBox="1"/>
          <p:nvPr/>
        </p:nvSpPr>
        <p:spPr>
          <a:xfrm>
            <a:off x="235303" y="4470628"/>
            <a:ext cx="11185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[1] Biddut Sarker Bijoy, Syeda Jannatus Saba, Souvika Sarker, Md Saiful Islam, Sheikh Rabiul Islam, Md. Ruhul Amin and Shubhra Kanti Karmaker, “COVID19-Alpha : </a:t>
            </a:r>
            <a:r>
              <a:rPr lang="en-US" sz="1200" dirty="0" err="1"/>
              <a:t>Spatio</a:t>
            </a:r>
            <a:r>
              <a:rPr lang="en-US" sz="1200" dirty="0"/>
              <a:t>-Temporal Visualization of COVID-19 Symptoms through Tweet Analysis”, ACM IUI '21: 26th International Conference on Intelligent User Interfaces. 2021 </a:t>
            </a:r>
          </a:p>
          <a:p>
            <a:r>
              <a:rPr lang="en-US" sz="1200" dirty="0"/>
              <a:t>[2] Syeda Jannatus Saba, Biddut Sarker Bijoy, Souvika Sarkar, Md Saiful Islam, Sheikh Rabiul Islam, Md. Ruhul Amin and Shubhra Kanti Karmaker, “Towards Containing COVID-19 Pandemic by Mining Knowledge from Scientific Literature and Social Media”, 17th Int. Conference on Data Science (ICDATA’21).</a:t>
            </a:r>
          </a:p>
          <a:p>
            <a:r>
              <a:rPr lang="en-US" sz="1200" dirty="0"/>
              <a:t>[3] Souvika Sarker, Shubhra Karmaker, Mohammad Ruhul Amin, Biddut Sarker Bijoy, Yash Mahajan, Sheikh Rabiul Islam, “Ad-Hoc Monitoring of COVID-19 Global Research Trends for Well-Informed Policy </a:t>
            </a:r>
            <a:r>
              <a:rPr lang="en-US" sz="1200" dirty="0" err="1"/>
              <a:t>Making,ACM</a:t>
            </a:r>
            <a:r>
              <a:rPr lang="en-US" sz="1200" dirty="0"/>
              <a:t> Transactions on Intelligent Systems and Technology</a:t>
            </a:r>
          </a:p>
          <a:p>
            <a:r>
              <a:rPr lang="en-US" sz="1200" dirty="0"/>
              <a:t>[4] Yash Mahajan, Sheikh Rabiul Islam, Mohammad Ruhul Amin, and Shubhra Karmaker “Data-Driven Estimation of Effectiveness of COVID-19 Non-pharmaceutical Intervention Policies”, IEEE </a:t>
            </a:r>
            <a:r>
              <a:rPr lang="en-US" sz="1200" dirty="0" err="1"/>
              <a:t>BigData</a:t>
            </a:r>
            <a:r>
              <a:rPr lang="en-US" sz="1200" dirty="0"/>
              <a:t> 2022 - 5th Special Session on HealthCare Data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5992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0848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90" dirty="0">
                <a:latin typeface="PT Sans Narrow Bold"/>
                <a:cs typeface="PT Sans Narrow Bold"/>
              </a:rPr>
              <a:t>Summary of Research Accomplishments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87414" y="898314"/>
            <a:ext cx="8894885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My research has resulted in </a:t>
            </a:r>
            <a:r>
              <a:rPr lang="en-US" b="1" i="1" dirty="0"/>
              <a:t>23 research papers</a:t>
            </a:r>
            <a:r>
              <a:rPr lang="en-US" dirty="0"/>
              <a:t> and </a:t>
            </a:r>
            <a:r>
              <a:rPr lang="en-US" b="1" dirty="0"/>
              <a:t>one book</a:t>
            </a:r>
            <a:r>
              <a:rPr lang="en-US" dirty="0"/>
              <a:t>. 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[6], [7], [9], and [15] are on domain knowledge aided </a:t>
            </a:r>
            <a:r>
              <a:rPr lang="en-US" b="1" dirty="0"/>
              <a:t>Explainable Artificial Intelligence </a:t>
            </a:r>
            <a:r>
              <a:rPr lang="en-US" dirty="0"/>
              <a:t>(XAI) research, considering the Big Data aspect (e.g., intrusion detection from the stream of IoT data);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[9], [3], and [2] are on </a:t>
            </a:r>
            <a:r>
              <a:rPr lang="en-US" b="1" dirty="0"/>
              <a:t>predictive modeling </a:t>
            </a:r>
            <a:r>
              <a:rPr lang="en-US" dirty="0"/>
              <a:t>(e.g., bankruptcy prediction);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 [14], [8], and [5] are on </a:t>
            </a:r>
            <a:r>
              <a:rPr lang="en-US" b="1" dirty="0"/>
              <a:t>pattern discovery and anomaly/intrusion detection</a:t>
            </a:r>
            <a:r>
              <a:rPr lang="en-US" dirty="0"/>
              <a:t> (e.g., illegal insider trading detection, network intrusion detection).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[10-13] and [20-21] are on </a:t>
            </a:r>
            <a:r>
              <a:rPr lang="en-US" b="1" dirty="0"/>
              <a:t>health informatics</a:t>
            </a:r>
            <a:r>
              <a:rPr lang="en-US" dirty="0"/>
              <a:t> focusing on </a:t>
            </a:r>
            <a:r>
              <a:rPr lang="en-US" b="1" dirty="0"/>
              <a:t>COVID-19</a:t>
            </a:r>
            <a:r>
              <a:rPr lang="en-US" dirty="0"/>
              <a:t> and Dengue.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[17], [19], and [22] are focused on introducing a </a:t>
            </a:r>
            <a:r>
              <a:rPr lang="en-US" b="1" dirty="0"/>
              <a:t>fairness module</a:t>
            </a:r>
            <a:r>
              <a:rPr lang="en-US" dirty="0"/>
              <a:t> in the Computer Science curriculum, and [18] is focused on </a:t>
            </a:r>
            <a:r>
              <a:rPr lang="en-US" b="1" dirty="0"/>
              <a:t>advancing fairness in public funding</a:t>
            </a:r>
            <a:r>
              <a:rPr lang="en-US" dirty="0"/>
              <a:t> allocation.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Recently, I have co-edited and authored a chapter in a </a:t>
            </a:r>
            <a:r>
              <a:rPr lang="en-US" b="1" dirty="0"/>
              <a:t>book</a:t>
            </a:r>
            <a:r>
              <a:rPr lang="en-US" dirty="0"/>
              <a:t> [23] on</a:t>
            </a:r>
            <a:r>
              <a:rPr lang="en-US" b="1" dirty="0"/>
              <a:t> Explainable Artificial Intelligence for Cyber Security.</a:t>
            </a:r>
            <a:r>
              <a:rPr lang="en-US" dirty="0"/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668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0848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90" dirty="0">
                <a:latin typeface="PT Sans Narrow Bold"/>
                <a:cs typeface="PT Sans Narrow Bold"/>
              </a:rPr>
              <a:t>Future Research 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5037" y="926078"/>
            <a:ext cx="751697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Advancing ongoing work  to develop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Fair, Accountable, and Transparent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system for different application domain (e.g.,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justice related issues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XAI enhances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directly and it increases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byproduct.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explanation techniques to uncover potential bias related risks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another future research agenda. 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Machine Teaming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responsible use of AI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Multidisciplinary effort for the design of human-centered AI.</a:t>
            </a:r>
          </a:p>
        </p:txBody>
      </p:sp>
    </p:spTree>
    <p:extLst>
      <p:ext uri="{BB962C8B-B14F-4D97-AF65-F5344CB8AC3E}">
        <p14:creationId xmlns:p14="http://schemas.microsoft.com/office/powerpoint/2010/main" val="963728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0848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90" dirty="0">
                <a:latin typeface="PT Sans Narrow Bold"/>
                <a:cs typeface="PT Sans Narrow Bold"/>
              </a:rPr>
              <a:t>Research Grant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5037" y="926078"/>
            <a:ext cx="842749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University of Hartford: 2021-22 Greenburg Junior Faculty Research Grant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University of Hartford: 2021-22 Dean's Research and Teaching Grant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University of Hartford: 2021-22 Grants to Promote Diversity, Equity, and Inclusion within the Classroom</a:t>
            </a:r>
            <a:endParaRPr lang="en-US" sz="20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University of Hartford: 2020-21 Grants to Promote Diversity, Equity, and Inclusion within the Classroom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Grant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Experience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NSF CRII (Single PI) 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Declined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NSF Fairness in AI (Collaborative)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Declined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NSF Training-based Workforce Development for Advanced Cyberinfrastructure (Collaborative) -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Pending</a:t>
            </a:r>
          </a:p>
        </p:txBody>
      </p:sp>
    </p:spTree>
    <p:extLst>
      <p:ext uri="{BB962C8B-B14F-4D97-AF65-F5344CB8AC3E}">
        <p14:creationId xmlns:p14="http://schemas.microsoft.com/office/powerpoint/2010/main" val="2895965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47737" y="308900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90" dirty="0">
                <a:latin typeface="PT Sans Narrow Bold"/>
                <a:cs typeface="PT Sans Narrow Bold"/>
              </a:rPr>
              <a:t>References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20DD862-FE1A-4DB9-A9AE-B637984A5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889" y="669304"/>
            <a:ext cx="7438848" cy="618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35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1467" y="39921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90" dirty="0">
                <a:latin typeface="PT Sans Narrow Bold"/>
                <a:cs typeface="PT Sans Narrow Bold"/>
              </a:rPr>
              <a:t>References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6809B-A32E-4945-AD93-8B9009114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062" y="938522"/>
            <a:ext cx="8823559" cy="55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053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51467" y="39921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90" dirty="0">
                <a:latin typeface="PT Sans Narrow Bold"/>
                <a:cs typeface="PT Sans Narrow Bold"/>
              </a:rPr>
              <a:t>References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80721C-EE90-4503-B352-B75D18757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254" y="906867"/>
            <a:ext cx="7979293" cy="50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48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1469" y="1602051"/>
            <a:ext cx="23811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Thank You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470066" y="1821269"/>
            <a:ext cx="48839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https://SheikhRabiul.github.io/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shislam@hartford.edu</a:t>
            </a:r>
          </a:p>
        </p:txBody>
      </p:sp>
    </p:spTree>
    <p:extLst>
      <p:ext uri="{BB962C8B-B14F-4D97-AF65-F5344CB8AC3E}">
        <p14:creationId xmlns:p14="http://schemas.microsoft.com/office/powerpoint/2010/main" val="3576697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53067" y="498793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90" dirty="0" err="1">
                <a:latin typeface="PT Sans Narrow Bold"/>
                <a:cs typeface="PT Sans Narrow Bold"/>
              </a:rPr>
              <a:t>Explainability</a:t>
            </a:r>
            <a:endParaRPr lang="en-US" sz="2000" b="1" spc="190" dirty="0">
              <a:latin typeface="PT Sans Narrow Bold"/>
              <a:cs typeface="PT Sans Narrow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27289" y="1110043"/>
            <a:ext cx="1001324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”Explanations are . . . the currency in which we exchanged belief”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–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Lombrozo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(2006)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interpretations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world works and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								–Deutsch (1998)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AI model’s prediction is the extent of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understanding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model input and prediction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4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recipient friendly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manner.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369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0848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90" dirty="0">
                <a:latin typeface="PT Sans Narrow Bold"/>
                <a:cs typeface="PT Sans Narrow Bold"/>
              </a:rPr>
              <a:t>Motivation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79528" y="841275"/>
            <a:ext cx="832882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Big 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necessitated the adoption of Artificial Intelligence.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based “black box” models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trust -&gt; ethical issues.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laws: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 of Explanation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Accountability Act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DARPA division of DoD is spending $2 billion on an 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XAI</a:t>
            </a:r>
          </a:p>
          <a:p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program.</a:t>
            </a:r>
          </a:p>
          <a:p>
            <a:endParaRPr lang="en-US" sz="2000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DoD’s Ethical Principles for AI (Feb, 2020):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responsible, equitable, traceable, reliable, and governable.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122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0848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90" dirty="0">
                <a:latin typeface="PT Sans Narrow Bold"/>
                <a:cs typeface="PT Sans Narrow Bold"/>
              </a:rPr>
              <a:t>Existing Techniques/Tools for </a:t>
            </a:r>
            <a:r>
              <a:rPr lang="en-US" sz="2000" b="1" spc="190" dirty="0" err="1">
                <a:latin typeface="PT Sans Narrow Bold"/>
                <a:cs typeface="PT Sans Narrow Bold"/>
              </a:rPr>
              <a:t>Explainability</a:t>
            </a:r>
            <a:endParaRPr lang="en-US" sz="2000" b="1" spc="190" dirty="0">
              <a:latin typeface="PT Sans Narrow Bold"/>
              <a:cs typeface="PT Sans Narrow Bold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50523" y="1298036"/>
            <a:ext cx="751697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 1	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829763" y="5570298"/>
            <a:ext cx="76557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lack of 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method, which is, at the same time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and direct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agnostic, and local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 to utilize the full potential.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21" y="1019139"/>
            <a:ext cx="8118978" cy="405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02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40848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90" dirty="0">
                <a:latin typeface="PT Sans Narrow Bold"/>
                <a:cs typeface="PT Sans Narrow Bold"/>
              </a:rPr>
              <a:t>Research Question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25189" y="870594"/>
            <a:ext cx="709095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make explainable and fair prediction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keeping the core AI/ML-based prediction algorithm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unchanged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 domain knowledge</a:t>
            </a:r>
            <a:r>
              <a:rPr 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fairness? Also, how that affects input and output, and what are the associated gain/compromises?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translate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approach to </a:t>
            </a:r>
            <a:r>
              <a:rPr lang="en-US" sz="2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different domain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070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5916" y="2788273"/>
            <a:ext cx="73619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XAI for Finance—Bankruptcy prediction (Test Case I)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2597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31319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190" dirty="0">
                <a:latin typeface="PT Sans Narrow Bold"/>
                <a:cs typeface="Times New Roman" panose="02020603050405020304" pitchFamily="18" charset="0"/>
              </a:rPr>
              <a:t>Test Case I: </a:t>
            </a:r>
            <a:r>
              <a:rPr lang="en-US" b="1" dirty="0">
                <a:latin typeface="PT Sans Narrow Bold"/>
                <a:cs typeface="Times New Roman" panose="02020603050405020304" pitchFamily="18" charset="0"/>
              </a:rPr>
              <a:t>Infusing Domain Knowledge in AI-based "black box" Models for Better </a:t>
            </a:r>
            <a:r>
              <a:rPr lang="en-US" b="1" dirty="0" err="1">
                <a:latin typeface="PT Sans Narrow Bold"/>
                <a:cs typeface="Times New Roman" panose="02020603050405020304" pitchFamily="18" charset="0"/>
              </a:rPr>
              <a:t>Explainability</a:t>
            </a:r>
            <a:r>
              <a:rPr lang="en-US" b="1" dirty="0">
                <a:latin typeface="PT Sans Narrow Bold"/>
                <a:cs typeface="Times New Roman" panose="02020603050405020304" pitchFamily="18" charset="0"/>
              </a:rPr>
              <a:t> with Application in Bankruptcy Prediction</a:t>
            </a:r>
            <a:r>
              <a:rPr lang="en-US" b="1" spc="190" dirty="0">
                <a:latin typeface="PT Sans Narrow Bold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13572" y="6107074"/>
            <a:ext cx="76720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Sheikh Rabiul Islam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William Eberle, Sid Bundy, and Sheikh Khaled Ghafoor, “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Infusing domain knowledge in AI-based "black box" models for better </a:t>
            </a:r>
            <a:r>
              <a:rPr lang="en-US" sz="1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application in bankruptcy prediction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25th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SIGKDD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Workshop: Anomaly Detection in Finance, 2019.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92" y="1021082"/>
            <a:ext cx="5040345" cy="414733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550725" y="5537913"/>
            <a:ext cx="6620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2: Feature Generalizer (on the top); Evaluator (on the bottom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4694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9640</TotalTime>
  <Words>2573</Words>
  <Application>Microsoft Office PowerPoint</Application>
  <PresentationFormat>Widescreen</PresentationFormat>
  <Paragraphs>313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PT Sans</vt:lpstr>
      <vt:lpstr>PT Sans Narrow Bold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Predictive Policing System is Biased</vt:lpstr>
      <vt:lpstr>Primary Factors for Fairness Related Risks</vt:lpstr>
      <vt:lpstr>What is Bias in Decision-making?</vt:lpstr>
      <vt:lpstr>Different Kinds of Discriminations</vt:lpstr>
      <vt:lpstr>Different Grounds for Discriminations</vt:lpstr>
      <vt:lpstr>How can we defend bias in AI? </vt:lpstr>
      <vt:lpstr>Tools to detect an mitigate bias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Islam, Sheikh</dc:creator>
  <cp:lastModifiedBy>Islam, Sheikh</cp:lastModifiedBy>
  <cp:revision>71</cp:revision>
  <dcterms:created xsi:type="dcterms:W3CDTF">2023-01-31T14:57:55Z</dcterms:created>
  <dcterms:modified xsi:type="dcterms:W3CDTF">2023-02-08T20:25:03Z</dcterms:modified>
</cp:coreProperties>
</file>