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56" r:id="rId2"/>
    <p:sldId id="257" r:id="rId3"/>
    <p:sldId id="258" r:id="rId4"/>
    <p:sldId id="259" r:id="rId5"/>
    <p:sldId id="260" r:id="rId6"/>
    <p:sldId id="262" r:id="rId7"/>
    <p:sldId id="265" r:id="rId8"/>
    <p:sldId id="266" r:id="rId9"/>
    <p:sldId id="263" r:id="rId10"/>
    <p:sldId id="264"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667B1-6EB8-48F8-84C2-C889BC738155}" type="datetimeFigureOut">
              <a:rPr lang="en-US" smtClean="0"/>
              <a:t>7/7/2021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763F4F-B292-4511-8D15-F589B3939F2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2B689EE-E590-4B94-A767-21E6863DBE8C}" type="datetimeFigureOut">
              <a:rPr lang="en-US" smtClean="0"/>
              <a:t>7/7/2021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28BD211-6AE4-4CD3-AFD1-15CCFB84145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B689EE-E590-4B94-A767-21E6863DBE8C}"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BD211-6AE4-4CD3-AFD1-15CCFB8414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B689EE-E590-4B94-A767-21E6863DBE8C}"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BD211-6AE4-4CD3-AFD1-15CCFB8414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B689EE-E590-4B94-A767-21E6863DBE8C}"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BD211-6AE4-4CD3-AFD1-15CCFB84145C}"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2B689EE-E590-4B94-A767-21E6863DBE8C}"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BD211-6AE4-4CD3-AFD1-15CCFB84145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2B689EE-E590-4B94-A767-21E6863DBE8C}"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BD211-6AE4-4CD3-AFD1-15CCFB84145C}"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2B689EE-E590-4B94-A767-21E6863DBE8C}" type="datetimeFigureOut">
              <a:rPr lang="en-US" smtClean="0"/>
              <a:t>7/7/2021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8BD211-6AE4-4CD3-AFD1-15CCFB84145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2B689EE-E590-4B94-A767-21E6863DBE8C}" type="datetimeFigureOut">
              <a:rPr lang="en-US" smtClean="0"/>
              <a:t>7/7/2021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8BD211-6AE4-4CD3-AFD1-15CCFB84145C}"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B689EE-E590-4B94-A767-21E6863DBE8C}" type="datetimeFigureOut">
              <a:rPr lang="en-US" smtClean="0"/>
              <a:t>7/7/2021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8BD211-6AE4-4CD3-AFD1-15CCFB8414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82B689EE-E590-4B94-A767-21E6863DBE8C}"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BD211-6AE4-4CD3-AFD1-15CCFB84145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2B689EE-E590-4B94-A767-21E6863DBE8C}" type="datetimeFigureOut">
              <a:rPr lang="en-US" smtClean="0"/>
              <a:t>7/7/2021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28BD211-6AE4-4CD3-AFD1-15CCFB84145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2B689EE-E590-4B94-A767-21E6863DBE8C}" type="datetimeFigureOut">
              <a:rPr lang="en-US" smtClean="0"/>
              <a:t>7/7/2021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28BD211-6AE4-4CD3-AFD1-15CCFB8414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8000" b="1" dirty="0"/>
              <a:t>Housing: Price</a:t>
            </a:r>
            <a:br>
              <a:rPr lang="en-US" sz="8000" b="1" dirty="0"/>
            </a:br>
            <a:r>
              <a:rPr lang="en-US" sz="8000" b="1" dirty="0"/>
              <a:t>    Prediction</a:t>
            </a:r>
            <a:br>
              <a:rPr lang="en-US" dirty="0"/>
            </a:br>
            <a:endParaRPr lang="en-US" dirty="0"/>
          </a:p>
        </p:txBody>
      </p:sp>
      <p:sp>
        <p:nvSpPr>
          <p:cNvPr id="3" name="Subtitle 2"/>
          <p:cNvSpPr>
            <a:spLocks noGrp="1"/>
          </p:cNvSpPr>
          <p:nvPr>
            <p:ph type="subTitle" idx="1"/>
          </p:nvPr>
        </p:nvSpPr>
        <p:spPr>
          <a:xfrm>
            <a:off x="2428860" y="3643314"/>
            <a:ext cx="6400800" cy="1752600"/>
          </a:xfrm>
        </p:spPr>
        <p:txBody>
          <a:bodyPr>
            <a:normAutofit/>
          </a:bodyPr>
          <a:lstStyle/>
          <a:p>
            <a:pPr algn="r"/>
            <a:r>
              <a:rPr lang="en-IN" sz="2400" dirty="0">
                <a:solidFill>
                  <a:schemeClr val="tx1"/>
                </a:solidFill>
                <a:latin typeface="Times New Roman" panose="02020603050405020304" pitchFamily="18" charset="0"/>
                <a:cs typeface="Times New Roman" panose="02020603050405020304" pitchFamily="18" charset="0"/>
              </a:rPr>
              <a:t>By </a:t>
            </a:r>
            <a:r>
              <a:rPr lang="en-IN" sz="2400" b="1" dirty="0" err="1">
                <a:solidFill>
                  <a:schemeClr val="bg2">
                    <a:lumMod val="25000"/>
                  </a:schemeClr>
                </a:solidFill>
                <a:latin typeface="Times New Roman" panose="02020603050405020304" pitchFamily="18" charset="0"/>
                <a:cs typeface="Times New Roman" panose="02020603050405020304" pitchFamily="18" charset="0"/>
              </a:rPr>
              <a:t>Sk</a:t>
            </a:r>
            <a:r>
              <a:rPr lang="en-IN" sz="2400" b="1" dirty="0">
                <a:solidFill>
                  <a:schemeClr val="bg2">
                    <a:lumMod val="25000"/>
                  </a:schemeClr>
                </a:solidFill>
                <a:latin typeface="Times New Roman" panose="02020603050405020304" pitchFamily="18" charset="0"/>
                <a:cs typeface="Times New Roman" panose="02020603050405020304" pitchFamily="18" charset="0"/>
              </a:rPr>
              <a:t> Shahbaz Ali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t>Features Important</a:t>
            </a:r>
            <a:br>
              <a:rPr lang="en-US" sz="5400" dirty="0"/>
            </a:br>
            <a:endParaRPr lang="en-US" sz="5400" dirty="0"/>
          </a:p>
        </p:txBody>
      </p:sp>
      <p:pic>
        <p:nvPicPr>
          <p:cNvPr id="4" name="Picture 3"/>
          <p:cNvPicPr/>
          <p:nvPr/>
        </p:nvPicPr>
        <p:blipFill>
          <a:blip r:embed="rId2"/>
          <a:srcRect/>
          <a:stretch>
            <a:fillRect/>
          </a:stretch>
        </p:blipFill>
        <p:spPr bwMode="auto">
          <a:xfrm>
            <a:off x="214282" y="1142984"/>
            <a:ext cx="5072098" cy="3357615"/>
          </a:xfrm>
          <a:prstGeom prst="rect">
            <a:avLst/>
          </a:prstGeom>
          <a:noFill/>
          <a:ln w="9525">
            <a:solidFill>
              <a:schemeClr val="tx1">
                <a:lumMod val="50000"/>
                <a:lumOff val="50000"/>
              </a:schemeClr>
            </a:solidFill>
            <a:miter lim="800000"/>
            <a:headEnd/>
            <a:tailEnd/>
          </a:ln>
        </p:spPr>
      </p:pic>
      <p:pic>
        <p:nvPicPr>
          <p:cNvPr id="5" name="Picture 4"/>
          <p:cNvPicPr/>
          <p:nvPr/>
        </p:nvPicPr>
        <p:blipFill>
          <a:blip r:embed="rId3"/>
          <a:srcRect/>
          <a:stretch>
            <a:fillRect/>
          </a:stretch>
        </p:blipFill>
        <p:spPr bwMode="auto">
          <a:xfrm>
            <a:off x="5429256" y="1142984"/>
            <a:ext cx="3481384" cy="5359645"/>
          </a:xfrm>
          <a:prstGeom prst="rect">
            <a:avLst/>
          </a:prstGeom>
          <a:noFill/>
          <a:ln w="9525">
            <a:solidFill>
              <a:schemeClr val="tx1"/>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Here the following Algorithms are used for the prediction of Accuracy.</a:t>
            </a:r>
          </a:p>
          <a:p>
            <a:pPr lvl="1"/>
            <a:r>
              <a:rPr lang="en-US" sz="2000" dirty="0"/>
              <a:t>Logistic Regression</a:t>
            </a:r>
          </a:p>
          <a:p>
            <a:pPr lvl="1"/>
            <a:r>
              <a:rPr lang="en-US" sz="2000" dirty="0"/>
              <a:t>Decision Trees</a:t>
            </a:r>
          </a:p>
          <a:p>
            <a:pPr lvl="1"/>
            <a:r>
              <a:rPr lang="en-US" sz="2000" dirty="0"/>
              <a:t>Ridge</a:t>
            </a:r>
          </a:p>
          <a:p>
            <a:pPr lvl="1"/>
            <a:r>
              <a:rPr lang="en-US" sz="2000" dirty="0" err="1"/>
              <a:t>ElasticNet</a:t>
            </a:r>
            <a:endParaRPr lang="en-US" sz="2000" dirty="0"/>
          </a:p>
          <a:p>
            <a:pPr lvl="1"/>
            <a:r>
              <a:rPr lang="en-US" sz="2000" dirty="0"/>
              <a:t>Random Forest</a:t>
            </a:r>
          </a:p>
          <a:p>
            <a:pPr lvl="1"/>
            <a:r>
              <a:rPr lang="en-US" sz="2000" dirty="0"/>
              <a:t>Lasso</a:t>
            </a:r>
          </a:p>
          <a:p>
            <a:endParaRPr lang="en-US" dirty="0"/>
          </a:p>
        </p:txBody>
      </p:sp>
      <p:sp>
        <p:nvSpPr>
          <p:cNvPr id="2" name="Title 1"/>
          <p:cNvSpPr>
            <a:spLocks noGrp="1"/>
          </p:cNvSpPr>
          <p:nvPr>
            <p:ph type="title"/>
          </p:nvPr>
        </p:nvSpPr>
        <p:spPr/>
        <p:txBody>
          <a:bodyPr>
            <a:noAutofit/>
          </a:bodyPr>
          <a:lstStyle/>
          <a:p>
            <a:r>
              <a:rPr lang="en-US" sz="5400" b="1" dirty="0"/>
              <a:t>Predicting the Output</a:t>
            </a:r>
            <a:endParaRPr lang="en-US" sz="5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Autofit/>
          </a:bodyPr>
          <a:lstStyle/>
          <a:p>
            <a:r>
              <a:rPr lang="en-US" sz="5400" b="1" dirty="0"/>
              <a:t>Accuracy Comparison:</a:t>
            </a:r>
            <a:endParaRPr lang="en-US" sz="5400" dirty="0"/>
          </a:p>
        </p:txBody>
      </p:sp>
      <p:pic>
        <p:nvPicPr>
          <p:cNvPr id="4" name="Picture 3"/>
          <p:cNvPicPr/>
          <p:nvPr/>
        </p:nvPicPr>
        <p:blipFill>
          <a:blip r:embed="rId2">
            <a:lum contrast="10000"/>
          </a:blip>
          <a:srcRect/>
          <a:stretch>
            <a:fillRect/>
          </a:stretch>
        </p:blipFill>
        <p:spPr bwMode="auto">
          <a:xfrm>
            <a:off x="785786" y="1071546"/>
            <a:ext cx="7358114" cy="3071834"/>
          </a:xfrm>
          <a:prstGeom prst="rect">
            <a:avLst/>
          </a:prstGeom>
          <a:noFill/>
          <a:ln w="9525">
            <a:solidFill>
              <a:schemeClr val="tx1"/>
            </a:solidFill>
            <a:miter lim="800000"/>
            <a:headEnd/>
            <a:tailEnd/>
          </a:ln>
        </p:spPr>
      </p:pic>
      <p:sp>
        <p:nvSpPr>
          <p:cNvPr id="5" name="TextBox 4"/>
          <p:cNvSpPr txBox="1"/>
          <p:nvPr/>
        </p:nvSpPr>
        <p:spPr>
          <a:xfrm>
            <a:off x="785786" y="4500570"/>
            <a:ext cx="7858180" cy="1754326"/>
          </a:xfrm>
          <a:prstGeom prst="rect">
            <a:avLst/>
          </a:prstGeom>
          <a:noFill/>
        </p:spPr>
        <p:txBody>
          <a:bodyPr wrap="square" rtlCol="0">
            <a:spAutoFit/>
          </a:bodyPr>
          <a:lstStyle/>
          <a:p>
            <a:pPr marL="0" lvl="1">
              <a:buFont typeface="Wingdings" pitchFamily="2" charset="2"/>
              <a:buChar char="Ø"/>
            </a:pPr>
            <a:r>
              <a:rPr lang="en-US" dirty="0"/>
              <a:t>The ensemble model : Modeling Consumer Housing Price Prediction using                  Machine Learning</a:t>
            </a:r>
            <a:endParaRPr lang="en-US" sz="1000" dirty="0"/>
          </a:p>
          <a:p>
            <a:pPr>
              <a:buFont typeface="Wingdings" pitchFamily="2" charset="2"/>
              <a:buChar char="Ø"/>
            </a:pPr>
            <a:r>
              <a:rPr lang="en-US" dirty="0"/>
              <a:t>Project Name: Housing Price Prediction </a:t>
            </a:r>
          </a:p>
          <a:p>
            <a:pPr>
              <a:buFont typeface="Wingdings" pitchFamily="2" charset="2"/>
              <a:buChar char="Ø"/>
            </a:pPr>
            <a:endParaRPr lang="en-US" dirty="0"/>
          </a:p>
          <a:p>
            <a:pPr lvl="0">
              <a:buFont typeface="Wingdings" pitchFamily="2" charset="2"/>
              <a:buChar char="Ø"/>
            </a:pPr>
            <a:r>
              <a:rPr lang="en-US" dirty="0"/>
              <a:t>Accuracy: 79.83% (Random Forest)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3108" y="1785926"/>
            <a:ext cx="5143535" cy="1107996"/>
          </a:xfrm>
          <a:prstGeom prst="rect">
            <a:avLst/>
          </a:prstGeom>
        </p:spPr>
        <p:txBody>
          <a:bodyPr wrap="square">
            <a:spAutoFit/>
          </a:bodyPr>
          <a:lstStyle/>
          <a:p>
            <a:pPr algn="ctr"/>
            <a:r>
              <a:rPr lang="en-US" sz="66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1600" b="1" u="heavy" dirty="0"/>
              <a:t>Objective:</a:t>
            </a:r>
            <a:r>
              <a:rPr lang="en-US" sz="1600" b="1" dirty="0"/>
              <a:t> </a:t>
            </a:r>
            <a:r>
              <a:rPr lang="en-US" sz="16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sz="1600" dirty="0" err="1"/>
              <a:t>modelling</a:t>
            </a:r>
            <a:r>
              <a:rPr lang="en-US" sz="1600" dirty="0"/>
              <a:t>, Market mix </a:t>
            </a:r>
            <a:r>
              <a:rPr lang="en-US" sz="1600" dirty="0" err="1"/>
              <a:t>modelling</a:t>
            </a:r>
            <a:r>
              <a:rPr lang="en-US" sz="1600" dirty="0"/>
              <a:t>,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Logistic Regression is a part of the Supervised Learning method of Machine Learning. It is a statistical method for the analysis of a dataset. It has one or more independent variables that determine an outcome. There is one basic difference between Linear Regression and Logistic Regression  which is that Linear Regression's outcome is continuous whereas Logistic Regression's outcome is only limited. Here, the outcome represents a dependent variable. </a:t>
            </a:r>
          </a:p>
        </p:txBody>
      </p:sp>
      <p:sp>
        <p:nvSpPr>
          <p:cNvPr id="2" name="Title 1"/>
          <p:cNvSpPr>
            <a:spLocks noGrp="1"/>
          </p:cNvSpPr>
          <p:nvPr>
            <p:ph type="title"/>
          </p:nvPr>
        </p:nvSpPr>
        <p:spPr/>
        <p:txBody>
          <a:bodyPr>
            <a:noAutofit/>
          </a:bodyPr>
          <a:lstStyle/>
          <a:p>
            <a:r>
              <a:rPr lang="en-US" sz="5400" b="1" dirty="0"/>
              <a:t>Introduction</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714488"/>
            <a:ext cx="8229600" cy="4525963"/>
          </a:xfrm>
        </p:spPr>
        <p:txBody>
          <a:bodyPr>
            <a:normAutofit fontScale="70000" lnSpcReduction="20000"/>
          </a:bodyPr>
          <a:lstStyle/>
          <a:p>
            <a:pPr lvl="0"/>
            <a:r>
              <a:rPr lang="en-US" dirty="0"/>
              <a:t>Year Built</a:t>
            </a:r>
          </a:p>
          <a:p>
            <a:pPr lvl="0"/>
            <a:r>
              <a:rPr lang="en-US" dirty="0"/>
              <a:t>Total Basement in </a:t>
            </a:r>
            <a:r>
              <a:rPr lang="en-US" dirty="0" err="1"/>
              <a:t>Sqr</a:t>
            </a:r>
            <a:r>
              <a:rPr lang="en-US" dirty="0"/>
              <a:t>. Ft.</a:t>
            </a:r>
          </a:p>
          <a:p>
            <a:pPr lvl="0"/>
            <a:r>
              <a:rPr lang="en-US" dirty="0"/>
              <a:t>Lot Area</a:t>
            </a:r>
          </a:p>
          <a:p>
            <a:pPr lvl="0"/>
            <a:r>
              <a:rPr lang="en-US" dirty="0"/>
              <a:t>Floor Area</a:t>
            </a:r>
          </a:p>
          <a:p>
            <a:pPr lvl="0"/>
            <a:r>
              <a:rPr lang="en-US" dirty="0"/>
              <a:t>Overall condition</a:t>
            </a:r>
          </a:p>
          <a:p>
            <a:pPr lvl="0"/>
            <a:r>
              <a:rPr lang="en-US" dirty="0"/>
              <a:t>Lot Frontage</a:t>
            </a:r>
          </a:p>
          <a:p>
            <a:pPr lvl="0"/>
            <a:r>
              <a:rPr lang="en-US" dirty="0"/>
              <a:t>Garage details</a:t>
            </a:r>
          </a:p>
          <a:p>
            <a:pPr lvl="0"/>
            <a:r>
              <a:rPr lang="en-US" dirty="0"/>
              <a:t>Detail about fireplace</a:t>
            </a:r>
          </a:p>
          <a:p>
            <a:pPr lvl="0">
              <a:buNone/>
            </a:pPr>
            <a:endParaRPr lang="en-US" dirty="0"/>
          </a:p>
          <a:p>
            <a:pPr>
              <a:buNone/>
            </a:pPr>
            <a:r>
              <a:rPr lang="en-US" dirty="0"/>
              <a:t>We will have two types of data,</a:t>
            </a:r>
          </a:p>
          <a:p>
            <a:pPr lvl="0"/>
            <a:r>
              <a:rPr lang="en-US" dirty="0"/>
              <a:t>Training Data - This data will contain the information related to the Year Sold and Sale Price of House.</a:t>
            </a:r>
          </a:p>
          <a:p>
            <a:pPr lvl="0"/>
            <a:r>
              <a:rPr lang="en-US" dirty="0"/>
              <a:t>Test Data - It will contain all the information about a house. And, based on all the given information, Logistic Regression Algorithm will predict the selling price of a house.</a:t>
            </a:r>
            <a:br>
              <a:rPr lang="en-US" dirty="0"/>
            </a:br>
            <a:endParaRPr lang="en-US" dirty="0"/>
          </a:p>
        </p:txBody>
      </p:sp>
      <p:sp>
        <p:nvSpPr>
          <p:cNvPr id="2" name="Title 1"/>
          <p:cNvSpPr>
            <a:spLocks noGrp="1"/>
          </p:cNvSpPr>
          <p:nvPr>
            <p:ph type="title"/>
          </p:nvPr>
        </p:nvSpPr>
        <p:spPr/>
        <p:txBody>
          <a:bodyPr>
            <a:noAutofit/>
          </a:bodyPr>
          <a:lstStyle/>
          <a:p>
            <a:r>
              <a:rPr lang="en-US" sz="5400" b="1" dirty="0"/>
              <a:t>Terms used for this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dirty="0" err="1"/>
              <a:t>modelling</a:t>
            </a:r>
            <a:r>
              <a:rPr lang="en-US" dirty="0"/>
              <a:t>, Market mix </a:t>
            </a:r>
            <a:r>
              <a:rPr lang="en-US" dirty="0" err="1"/>
              <a:t>modelling</a:t>
            </a:r>
            <a:r>
              <a:rPr lang="en-US" dirty="0"/>
              <a:t>,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 Which variables are important to predict the price of variable? • How do these variables describe the price of the house?</a:t>
            </a:r>
          </a:p>
          <a:p>
            <a:endParaRPr lang="en-US" dirty="0"/>
          </a:p>
        </p:txBody>
      </p:sp>
      <p:sp>
        <p:nvSpPr>
          <p:cNvPr id="2" name="Title 1"/>
          <p:cNvSpPr>
            <a:spLocks noGrp="1"/>
          </p:cNvSpPr>
          <p:nvPr>
            <p:ph type="title"/>
          </p:nvPr>
        </p:nvSpPr>
        <p:spPr/>
        <p:txBody>
          <a:bodyPr>
            <a:noAutofit/>
          </a:bodyPr>
          <a:lstStyle/>
          <a:p>
            <a:r>
              <a:rPr lang="en-US" sz="5400" b="1" dirty="0"/>
              <a:t>Problem Statement</a:t>
            </a:r>
            <a:endParaRPr lang="en-US" sz="5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1"/>
            <a:r>
              <a:rPr lang="en-US" dirty="0"/>
              <a:t>Reading From the Data</a:t>
            </a:r>
            <a:endParaRPr lang="en-US" sz="1600" dirty="0"/>
          </a:p>
          <a:p>
            <a:pPr lvl="1"/>
            <a:r>
              <a:rPr lang="en-US" dirty="0"/>
              <a:t>Pre-Processing the Data</a:t>
            </a:r>
            <a:endParaRPr lang="en-US" sz="1600" dirty="0"/>
          </a:p>
          <a:p>
            <a:pPr lvl="2"/>
            <a:r>
              <a:rPr lang="en-US" dirty="0"/>
              <a:t>Missing Values Treatment: All the Missing Values has been Assumed to be Zero</a:t>
            </a:r>
            <a:endParaRPr lang="en-US" sz="1800" dirty="0"/>
          </a:p>
          <a:p>
            <a:pPr lvl="3"/>
            <a:r>
              <a:rPr lang="en-US" dirty="0"/>
              <a:t>Other Methods Include: Mean, Median, Most Frequent, Deleting the rows</a:t>
            </a:r>
          </a:p>
          <a:p>
            <a:pPr lvl="2"/>
            <a:r>
              <a:rPr lang="en-US" dirty="0"/>
              <a:t>Data Duplicity Treatment: Using the Data Frame attribute</a:t>
            </a:r>
            <a:endParaRPr lang="en-US" sz="1800" dirty="0"/>
          </a:p>
          <a:p>
            <a:pPr lvl="2"/>
            <a:r>
              <a:rPr lang="en-US" dirty="0"/>
              <a:t>Data Scaling</a:t>
            </a:r>
            <a:endParaRPr lang="en-US" sz="1800" dirty="0"/>
          </a:p>
          <a:p>
            <a:pPr lvl="1"/>
            <a:r>
              <a:rPr lang="en-US" dirty="0"/>
              <a:t>Predicting the Output </a:t>
            </a:r>
            <a:endParaRPr lang="en-US" sz="1600" dirty="0"/>
          </a:p>
          <a:p>
            <a:pPr lvl="1"/>
            <a:r>
              <a:rPr lang="en-US" dirty="0"/>
              <a:t>ASSUMPTIONS:</a:t>
            </a:r>
            <a:endParaRPr lang="en-US" sz="1600" dirty="0"/>
          </a:p>
          <a:p>
            <a:pPr lvl="2"/>
            <a:r>
              <a:rPr lang="en-US" dirty="0"/>
              <a:t>No deletion of record.</a:t>
            </a:r>
            <a:endParaRPr lang="en-US" sz="1800" dirty="0"/>
          </a:p>
          <a:p>
            <a:pPr lvl="2"/>
            <a:r>
              <a:rPr lang="en-US" dirty="0"/>
              <a:t>Default Hyper parameters for the algorithm taken.</a:t>
            </a:r>
            <a:endParaRPr lang="en-US" sz="1800" dirty="0"/>
          </a:p>
          <a:p>
            <a:endParaRPr lang="en-US" dirty="0"/>
          </a:p>
        </p:txBody>
      </p:sp>
      <p:sp>
        <p:nvSpPr>
          <p:cNvPr id="2" name="Title 1"/>
          <p:cNvSpPr>
            <a:spLocks noGrp="1"/>
          </p:cNvSpPr>
          <p:nvPr>
            <p:ph type="title"/>
          </p:nvPr>
        </p:nvSpPr>
        <p:spPr/>
        <p:txBody>
          <a:bodyPr>
            <a:normAutofit/>
          </a:bodyPr>
          <a:lstStyle/>
          <a:p>
            <a:r>
              <a:rPr lang="en-US" sz="5400" b="1" dirty="0"/>
              <a:t>Insight</a:t>
            </a:r>
            <a:endParaRPr lang="en-US" sz="5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28597" y="1643050"/>
          <a:ext cx="8215368" cy="4429155"/>
        </p:xfrm>
        <a:graphic>
          <a:graphicData uri="http://schemas.openxmlformats.org/drawingml/2006/table">
            <a:tbl>
              <a:tblPr/>
              <a:tblGrid>
                <a:gridCol w="1369228">
                  <a:extLst>
                    <a:ext uri="{9D8B030D-6E8A-4147-A177-3AD203B41FA5}">
                      <a16:colId xmlns:a16="http://schemas.microsoft.com/office/drawing/2014/main" val="20000"/>
                    </a:ext>
                  </a:extLst>
                </a:gridCol>
                <a:gridCol w="1369228">
                  <a:extLst>
                    <a:ext uri="{9D8B030D-6E8A-4147-A177-3AD203B41FA5}">
                      <a16:colId xmlns:a16="http://schemas.microsoft.com/office/drawing/2014/main" val="20001"/>
                    </a:ext>
                  </a:extLst>
                </a:gridCol>
                <a:gridCol w="1369228">
                  <a:extLst>
                    <a:ext uri="{9D8B030D-6E8A-4147-A177-3AD203B41FA5}">
                      <a16:colId xmlns:a16="http://schemas.microsoft.com/office/drawing/2014/main" val="20002"/>
                    </a:ext>
                  </a:extLst>
                </a:gridCol>
                <a:gridCol w="1369228">
                  <a:extLst>
                    <a:ext uri="{9D8B030D-6E8A-4147-A177-3AD203B41FA5}">
                      <a16:colId xmlns:a16="http://schemas.microsoft.com/office/drawing/2014/main" val="20003"/>
                    </a:ext>
                  </a:extLst>
                </a:gridCol>
                <a:gridCol w="1369228">
                  <a:extLst>
                    <a:ext uri="{9D8B030D-6E8A-4147-A177-3AD203B41FA5}">
                      <a16:colId xmlns:a16="http://schemas.microsoft.com/office/drawing/2014/main" val="20004"/>
                    </a:ext>
                  </a:extLst>
                </a:gridCol>
                <a:gridCol w="1369228">
                  <a:extLst>
                    <a:ext uri="{9D8B030D-6E8A-4147-A177-3AD203B41FA5}">
                      <a16:colId xmlns:a16="http://schemas.microsoft.com/office/drawing/2014/main" val="20005"/>
                    </a:ext>
                  </a:extLst>
                </a:gridCol>
              </a:tblGrid>
              <a:tr h="341415">
                <a:tc>
                  <a:txBody>
                    <a:bodyPr/>
                    <a:lstStyle/>
                    <a:p>
                      <a:pPr algn="ctr">
                        <a:spcAft>
                          <a:spcPts val="0"/>
                        </a:spcAft>
                      </a:pPr>
                      <a:endParaRPr lang="en-US" sz="1600" dirty="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83992A"/>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6F9D"/>
                    </a:solidFill>
                  </a:tcPr>
                </a:tc>
                <a:tc>
                  <a:txBody>
                    <a:bodyPr/>
                    <a:lstStyle/>
                    <a:p>
                      <a:pPr algn="ctr">
                        <a:spcAft>
                          <a:spcPts val="0"/>
                        </a:spcAft>
                      </a:pPr>
                      <a:r>
                        <a:rPr lang="en-US" sz="1600" b="1">
                          <a:solidFill>
                            <a:srgbClr val="000000"/>
                          </a:solidFill>
                          <a:latin typeface="Arial"/>
                          <a:ea typeface="Times New Roman"/>
                          <a:cs typeface="Times New Roman"/>
                        </a:rPr>
                        <a:t>MSSubClass</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83992A"/>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6F9D"/>
                    </a:solidFill>
                  </a:tcPr>
                </a:tc>
                <a:tc>
                  <a:txBody>
                    <a:bodyPr/>
                    <a:lstStyle/>
                    <a:p>
                      <a:pPr algn="ctr">
                        <a:spcAft>
                          <a:spcPts val="0"/>
                        </a:spcAft>
                      </a:pPr>
                      <a:r>
                        <a:rPr lang="en-US" sz="1600" b="1">
                          <a:solidFill>
                            <a:srgbClr val="000000"/>
                          </a:solidFill>
                          <a:latin typeface="Arial"/>
                          <a:ea typeface="Times New Roman"/>
                          <a:cs typeface="Times New Roman"/>
                        </a:rPr>
                        <a:t>LotFrontage</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83992A"/>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6F9D"/>
                    </a:solidFill>
                  </a:tcPr>
                </a:tc>
                <a:tc>
                  <a:txBody>
                    <a:bodyPr/>
                    <a:lstStyle/>
                    <a:p>
                      <a:pPr algn="ctr">
                        <a:spcAft>
                          <a:spcPts val="0"/>
                        </a:spcAft>
                      </a:pPr>
                      <a:r>
                        <a:rPr lang="en-US" sz="1600" b="1">
                          <a:solidFill>
                            <a:srgbClr val="000000"/>
                          </a:solidFill>
                          <a:latin typeface="Arial"/>
                          <a:ea typeface="Times New Roman"/>
                          <a:cs typeface="Times New Roman"/>
                        </a:rPr>
                        <a:t>LotArea</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83992A"/>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6F9D"/>
                    </a:solidFill>
                  </a:tcPr>
                </a:tc>
                <a:tc>
                  <a:txBody>
                    <a:bodyPr/>
                    <a:lstStyle/>
                    <a:p>
                      <a:pPr algn="ctr">
                        <a:spcAft>
                          <a:spcPts val="0"/>
                        </a:spcAft>
                      </a:pPr>
                      <a:r>
                        <a:rPr lang="en-US" sz="1600" b="1">
                          <a:solidFill>
                            <a:srgbClr val="000000"/>
                          </a:solidFill>
                          <a:latin typeface="Arial"/>
                          <a:ea typeface="Times New Roman"/>
                          <a:cs typeface="Times New Roman"/>
                        </a:rPr>
                        <a:t>OverallQual</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83992A"/>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6F9D"/>
                    </a:solidFill>
                  </a:tcPr>
                </a:tc>
                <a:tc>
                  <a:txBody>
                    <a:bodyPr/>
                    <a:lstStyle/>
                    <a:p>
                      <a:pPr algn="ctr">
                        <a:spcAft>
                          <a:spcPts val="0"/>
                        </a:spcAft>
                      </a:pPr>
                      <a:r>
                        <a:rPr lang="en-US" sz="1600" b="1">
                          <a:solidFill>
                            <a:srgbClr val="000000"/>
                          </a:solidFill>
                          <a:latin typeface="Arial"/>
                          <a:ea typeface="Times New Roman"/>
                          <a:cs typeface="Times New Roman"/>
                        </a:rPr>
                        <a:t>OverallCond</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83992A"/>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6F9D"/>
                    </a:solidFill>
                  </a:tcPr>
                </a:tc>
                <a:extLst>
                  <a:ext uri="{0D108BD9-81ED-4DB2-BD59-A6C34878D82A}">
                    <a16:rowId xmlns:a16="http://schemas.microsoft.com/office/drawing/2014/main" val="10000"/>
                  </a:ext>
                </a:extLst>
              </a:tr>
              <a:tr h="462414">
                <a:tc>
                  <a:txBody>
                    <a:bodyPr/>
                    <a:lstStyle/>
                    <a:p>
                      <a:pPr algn="ctr">
                        <a:spcAft>
                          <a:spcPts val="0"/>
                        </a:spcAft>
                      </a:pPr>
                      <a:r>
                        <a:rPr lang="en-US" sz="1600" b="1" dirty="0">
                          <a:solidFill>
                            <a:srgbClr val="000000"/>
                          </a:solidFill>
                          <a:latin typeface="Arial"/>
                          <a:ea typeface="Times New Roman"/>
                          <a:cs typeface="Times New Roman"/>
                        </a:rPr>
                        <a:t>count</a:t>
                      </a:r>
                      <a:endParaRPr lang="en-US" sz="1600" dirty="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1430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1430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1430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1430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1430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extLst>
                  <a:ext uri="{0D108BD9-81ED-4DB2-BD59-A6C34878D82A}">
                    <a16:rowId xmlns:a16="http://schemas.microsoft.com/office/drawing/2014/main" val="10001"/>
                  </a:ext>
                </a:extLst>
              </a:tr>
              <a:tr h="602680">
                <a:tc>
                  <a:txBody>
                    <a:bodyPr/>
                    <a:lstStyle/>
                    <a:p>
                      <a:pPr algn="ctr">
                        <a:spcAft>
                          <a:spcPts val="0"/>
                        </a:spcAft>
                      </a:pPr>
                      <a:r>
                        <a:rPr lang="en-US" sz="1600" b="1" dirty="0">
                          <a:solidFill>
                            <a:srgbClr val="000000"/>
                          </a:solidFill>
                          <a:latin typeface="Arial"/>
                          <a:ea typeface="Times New Roman"/>
                          <a:cs typeface="Times New Roman"/>
                        </a:rPr>
                        <a:t>mean</a:t>
                      </a:r>
                      <a:endParaRPr lang="en-US" sz="1600" dirty="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56.84965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69.962659</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10546.1035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6.137063</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5.584615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extLst>
                  <a:ext uri="{0D108BD9-81ED-4DB2-BD59-A6C34878D82A}">
                    <a16:rowId xmlns:a16="http://schemas.microsoft.com/office/drawing/2014/main" val="10002"/>
                  </a:ext>
                </a:extLst>
              </a:tr>
              <a:tr h="473974">
                <a:tc>
                  <a:txBody>
                    <a:bodyPr/>
                    <a:lstStyle/>
                    <a:p>
                      <a:pPr algn="ctr">
                        <a:spcAft>
                          <a:spcPts val="0"/>
                        </a:spcAft>
                      </a:pPr>
                      <a:r>
                        <a:rPr lang="en-US" sz="1600" b="1">
                          <a:solidFill>
                            <a:srgbClr val="000000"/>
                          </a:solidFill>
                          <a:latin typeface="Arial"/>
                          <a:ea typeface="Times New Roman"/>
                          <a:cs typeface="Times New Roman"/>
                        </a:rPr>
                        <a:t>std</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42.335448</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dirty="0">
                          <a:solidFill>
                            <a:srgbClr val="000000"/>
                          </a:solidFill>
                          <a:latin typeface="Arial"/>
                          <a:ea typeface="Times New Roman"/>
                          <a:cs typeface="Times New Roman"/>
                        </a:rPr>
                        <a:t>22.277564</a:t>
                      </a:r>
                      <a:endParaRPr lang="en-US" sz="1600" dirty="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10072.8448</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1.364125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1.110816</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extLst>
                  <a:ext uri="{0D108BD9-81ED-4DB2-BD59-A6C34878D82A}">
                    <a16:rowId xmlns:a16="http://schemas.microsoft.com/office/drawing/2014/main" val="10003"/>
                  </a:ext>
                </a:extLst>
              </a:tr>
              <a:tr h="482452">
                <a:tc>
                  <a:txBody>
                    <a:bodyPr/>
                    <a:lstStyle/>
                    <a:p>
                      <a:pPr algn="ctr">
                        <a:spcAft>
                          <a:spcPts val="0"/>
                        </a:spcAft>
                      </a:pPr>
                      <a:r>
                        <a:rPr lang="en-US" sz="1600" b="1">
                          <a:solidFill>
                            <a:srgbClr val="000000"/>
                          </a:solidFill>
                          <a:latin typeface="Arial"/>
                          <a:ea typeface="Times New Roman"/>
                          <a:cs typeface="Times New Roman"/>
                        </a:rPr>
                        <a:t>min</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20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21</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1300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1</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1</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extLst>
                  <a:ext uri="{0D108BD9-81ED-4DB2-BD59-A6C34878D82A}">
                    <a16:rowId xmlns:a16="http://schemas.microsoft.com/office/drawing/2014/main" val="10004"/>
                  </a:ext>
                </a:extLst>
              </a:tr>
              <a:tr h="473974">
                <a:tc>
                  <a:txBody>
                    <a:bodyPr/>
                    <a:lstStyle/>
                    <a:p>
                      <a:pPr algn="ctr">
                        <a:spcAft>
                          <a:spcPts val="0"/>
                        </a:spcAft>
                      </a:pPr>
                      <a:r>
                        <a:rPr lang="en-US" sz="1600" b="1">
                          <a:solidFill>
                            <a:srgbClr val="000000"/>
                          </a:solidFill>
                          <a:latin typeface="Arial"/>
                          <a:ea typeface="Times New Roman"/>
                          <a:cs typeface="Times New Roman"/>
                        </a:rPr>
                        <a:t>25%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20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60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7585.75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extLst>
                  <a:ext uri="{0D108BD9-81ED-4DB2-BD59-A6C34878D82A}">
                    <a16:rowId xmlns:a16="http://schemas.microsoft.com/office/drawing/2014/main" val="10005"/>
                  </a:ext>
                </a:extLst>
              </a:tr>
              <a:tr h="473974">
                <a:tc>
                  <a:txBody>
                    <a:bodyPr/>
                    <a:lstStyle/>
                    <a:p>
                      <a:pPr algn="ctr">
                        <a:spcAft>
                          <a:spcPts val="0"/>
                        </a:spcAft>
                      </a:pPr>
                      <a:r>
                        <a:rPr lang="en-US" sz="1600" b="1">
                          <a:solidFill>
                            <a:srgbClr val="000000"/>
                          </a:solidFill>
                          <a:latin typeface="Arial"/>
                          <a:ea typeface="Times New Roman"/>
                          <a:cs typeface="Times New Roman"/>
                        </a:rPr>
                        <a:t>50%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50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70.98847</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9501.5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6</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extLst>
                  <a:ext uri="{0D108BD9-81ED-4DB2-BD59-A6C34878D82A}">
                    <a16:rowId xmlns:a16="http://schemas.microsoft.com/office/drawing/2014/main" val="10006"/>
                  </a:ext>
                </a:extLst>
              </a:tr>
              <a:tr h="601909">
                <a:tc>
                  <a:txBody>
                    <a:bodyPr/>
                    <a:lstStyle/>
                    <a:p>
                      <a:pPr algn="ctr">
                        <a:spcAft>
                          <a:spcPts val="0"/>
                        </a:spcAft>
                      </a:pPr>
                      <a:r>
                        <a:rPr lang="en-US" sz="1600" b="1">
                          <a:solidFill>
                            <a:srgbClr val="000000"/>
                          </a:solidFill>
                          <a:latin typeface="Arial"/>
                          <a:ea typeface="Times New Roman"/>
                          <a:cs typeface="Times New Roman"/>
                        </a:rPr>
                        <a:t>75%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70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79</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11635.5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7</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6</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extLst>
                  <a:ext uri="{0D108BD9-81ED-4DB2-BD59-A6C34878D82A}">
                    <a16:rowId xmlns:a16="http://schemas.microsoft.com/office/drawing/2014/main" val="10007"/>
                  </a:ext>
                </a:extLst>
              </a:tr>
              <a:tr h="516363">
                <a:tc>
                  <a:txBody>
                    <a:bodyPr/>
                    <a:lstStyle/>
                    <a:p>
                      <a:pPr algn="ctr">
                        <a:spcAft>
                          <a:spcPts val="0"/>
                        </a:spcAft>
                      </a:pPr>
                      <a:r>
                        <a:rPr lang="en-US" sz="1600" b="1">
                          <a:solidFill>
                            <a:srgbClr val="000000"/>
                          </a:solidFill>
                          <a:latin typeface="Arial"/>
                          <a:ea typeface="Times New Roman"/>
                          <a:cs typeface="Times New Roman"/>
                        </a:rPr>
                        <a:t>max</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190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313</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215245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10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dirty="0">
                          <a:solidFill>
                            <a:srgbClr val="000000"/>
                          </a:solidFill>
                          <a:latin typeface="Arial"/>
                          <a:ea typeface="Times New Roman"/>
                          <a:cs typeface="Times New Roman"/>
                        </a:rPr>
                        <a:t>9</a:t>
                      </a:r>
                      <a:endParaRPr lang="en-US" sz="1600" dirty="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extLst>
                  <a:ext uri="{0D108BD9-81ED-4DB2-BD59-A6C34878D82A}">
                    <a16:rowId xmlns:a16="http://schemas.microsoft.com/office/drawing/2014/main" val="10008"/>
                  </a:ext>
                </a:extLst>
              </a:tr>
            </a:tbl>
          </a:graphicData>
        </a:graphic>
      </p:graphicFrame>
      <p:sp>
        <p:nvSpPr>
          <p:cNvPr id="2" name="Title 1"/>
          <p:cNvSpPr>
            <a:spLocks noGrp="1"/>
          </p:cNvSpPr>
          <p:nvPr>
            <p:ph type="title"/>
          </p:nvPr>
        </p:nvSpPr>
        <p:spPr/>
        <p:txBody>
          <a:bodyPr>
            <a:normAutofit/>
          </a:bodyPr>
          <a:lstStyle/>
          <a:p>
            <a:r>
              <a:rPr lang="en-IN" sz="5400" b="1" dirty="0"/>
              <a:t>Describe Data</a:t>
            </a:r>
            <a:endParaRPr lang="en-US" sz="5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500034" y="714356"/>
            <a:ext cx="8065787" cy="4559908"/>
          </a:xfrm>
          <a:prstGeom prst="rect">
            <a:avLst/>
          </a:prstGeom>
          <a:noFill/>
          <a:ln w="9525">
            <a:solidFill>
              <a:schemeClr val="tx1">
                <a:lumMod val="50000"/>
                <a:lumOff val="50000"/>
              </a:schemeClr>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428596" y="785794"/>
            <a:ext cx="8215370" cy="4286280"/>
          </a:xfrm>
          <a:prstGeom prst="rect">
            <a:avLst/>
          </a:prstGeom>
          <a:noFill/>
          <a:ln w="9525">
            <a:solidFill>
              <a:schemeClr val="tx1">
                <a:lumMod val="50000"/>
                <a:lumOff val="50000"/>
              </a:schemeClr>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t>Heat Map</a:t>
            </a:r>
          </a:p>
        </p:txBody>
      </p:sp>
      <p:pic>
        <p:nvPicPr>
          <p:cNvPr id="6" name="Picture 5"/>
          <p:cNvPicPr/>
          <p:nvPr/>
        </p:nvPicPr>
        <p:blipFill>
          <a:blip r:embed="rId2"/>
          <a:srcRect/>
          <a:stretch>
            <a:fillRect/>
          </a:stretch>
        </p:blipFill>
        <p:spPr bwMode="auto">
          <a:xfrm>
            <a:off x="1357290" y="1500174"/>
            <a:ext cx="6572296" cy="4786346"/>
          </a:xfrm>
          <a:prstGeom prst="rect">
            <a:avLst/>
          </a:prstGeom>
          <a:noFill/>
          <a:ln w="9525">
            <a:solidFill>
              <a:schemeClr val="tx1">
                <a:lumMod val="50000"/>
                <a:lumOff val="50000"/>
              </a:schemeClr>
            </a:solid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TotalTime>
  <Words>790</Words>
  <Application>Microsoft Office PowerPoint</Application>
  <PresentationFormat>On-screen Show (4:3)</PresentationFormat>
  <Paragraphs>100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Lucida Sans Unicode</vt:lpstr>
      <vt:lpstr>Times New Roman</vt:lpstr>
      <vt:lpstr>Verdana</vt:lpstr>
      <vt:lpstr>Wingdings</vt:lpstr>
      <vt:lpstr>Wingdings 2</vt:lpstr>
      <vt:lpstr>Wingdings 3</vt:lpstr>
      <vt:lpstr>Concourse</vt:lpstr>
      <vt:lpstr>Housing: Price     Prediction </vt:lpstr>
      <vt:lpstr>Introduction</vt:lpstr>
      <vt:lpstr>Terms used for this project:</vt:lpstr>
      <vt:lpstr>Problem Statement</vt:lpstr>
      <vt:lpstr>Insight</vt:lpstr>
      <vt:lpstr>Describe Data</vt:lpstr>
      <vt:lpstr>PowerPoint Presentation</vt:lpstr>
      <vt:lpstr>PowerPoint Presentation</vt:lpstr>
      <vt:lpstr>Heat Map</vt:lpstr>
      <vt:lpstr>Features Important </vt:lpstr>
      <vt:lpstr>Predicting the Output</vt:lpstr>
      <vt:lpstr>Accuracy Comparison: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DELL</dc:creator>
  <cp:lastModifiedBy>SHEIKH SHAHBAZ</cp:lastModifiedBy>
  <cp:revision>5</cp:revision>
  <dcterms:created xsi:type="dcterms:W3CDTF">2021-03-03T15:58:50Z</dcterms:created>
  <dcterms:modified xsi:type="dcterms:W3CDTF">2021-07-07T18:09:51Z</dcterms:modified>
</cp:coreProperties>
</file>