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73" d="100"/>
          <a:sy n="73" d="100"/>
        </p:scale>
        <p:origin x="7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B77F456-E1A1-4A55-BB32-FB779EE4FB03}"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314C924-E4B6-4331-BD33-86F3BAF8E00C}" type="slidenum">
              <a:rPr lang="en-US" smtClean="0"/>
              <a:t>‹#›</a:t>
            </a:fld>
            <a:endParaRPr lang="en-US"/>
          </a:p>
        </p:txBody>
      </p:sp>
    </p:spTree>
    <p:extLst>
      <p:ext uri="{BB962C8B-B14F-4D97-AF65-F5344CB8AC3E}">
        <p14:creationId xmlns:p14="http://schemas.microsoft.com/office/powerpoint/2010/main" val="1456192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77F456-E1A1-4A55-BB32-FB779EE4FB03}"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4C924-E4B6-4331-BD33-86F3BAF8E00C}" type="slidenum">
              <a:rPr lang="en-US" smtClean="0"/>
              <a:t>‹#›</a:t>
            </a:fld>
            <a:endParaRPr lang="en-US"/>
          </a:p>
        </p:txBody>
      </p:sp>
    </p:spTree>
    <p:extLst>
      <p:ext uri="{BB962C8B-B14F-4D97-AF65-F5344CB8AC3E}">
        <p14:creationId xmlns:p14="http://schemas.microsoft.com/office/powerpoint/2010/main" val="3522811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77F456-E1A1-4A55-BB32-FB779EE4FB03}"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4C924-E4B6-4331-BD33-86F3BAF8E00C}" type="slidenum">
              <a:rPr lang="en-US" smtClean="0"/>
              <a:t>‹#›</a:t>
            </a:fld>
            <a:endParaRPr lang="en-US"/>
          </a:p>
        </p:txBody>
      </p:sp>
    </p:spTree>
    <p:extLst>
      <p:ext uri="{BB962C8B-B14F-4D97-AF65-F5344CB8AC3E}">
        <p14:creationId xmlns:p14="http://schemas.microsoft.com/office/powerpoint/2010/main" val="4279095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77F456-E1A1-4A55-BB32-FB779EE4FB03}"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4C924-E4B6-4331-BD33-86F3BAF8E00C}" type="slidenum">
              <a:rPr lang="en-US" smtClean="0"/>
              <a:t>‹#›</a:t>
            </a:fld>
            <a:endParaRPr lang="en-US"/>
          </a:p>
        </p:txBody>
      </p:sp>
    </p:spTree>
    <p:extLst>
      <p:ext uri="{BB962C8B-B14F-4D97-AF65-F5344CB8AC3E}">
        <p14:creationId xmlns:p14="http://schemas.microsoft.com/office/powerpoint/2010/main" val="751220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AB77F456-E1A1-4A55-BB32-FB779EE4FB03}" type="datetimeFigureOut">
              <a:rPr lang="en-US" smtClean="0"/>
              <a:t>8/18/2022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314C924-E4B6-4331-BD33-86F3BAF8E00C}" type="slidenum">
              <a:rPr lang="en-US" smtClean="0"/>
              <a:t>‹#›</a:t>
            </a:fld>
            <a:endParaRPr lang="en-US"/>
          </a:p>
        </p:txBody>
      </p:sp>
    </p:spTree>
    <p:extLst>
      <p:ext uri="{BB962C8B-B14F-4D97-AF65-F5344CB8AC3E}">
        <p14:creationId xmlns:p14="http://schemas.microsoft.com/office/powerpoint/2010/main" val="172487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77F456-E1A1-4A55-BB32-FB779EE4FB03}" type="datetimeFigureOut">
              <a:rPr lang="en-US" smtClean="0"/>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14C924-E4B6-4331-BD33-86F3BAF8E00C}" type="slidenum">
              <a:rPr lang="en-US" smtClean="0"/>
              <a:t>‹#›</a:t>
            </a:fld>
            <a:endParaRPr lang="en-US"/>
          </a:p>
        </p:txBody>
      </p:sp>
    </p:spTree>
    <p:extLst>
      <p:ext uri="{BB962C8B-B14F-4D97-AF65-F5344CB8AC3E}">
        <p14:creationId xmlns:p14="http://schemas.microsoft.com/office/powerpoint/2010/main" val="6017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77F456-E1A1-4A55-BB32-FB779EE4FB03}" type="datetimeFigureOut">
              <a:rPr lang="en-US" smtClean="0"/>
              <a:t>8/18/2022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14C924-E4B6-4331-BD33-86F3BAF8E00C}" type="slidenum">
              <a:rPr lang="en-US" smtClean="0"/>
              <a:t>‹#›</a:t>
            </a:fld>
            <a:endParaRPr lang="en-US"/>
          </a:p>
        </p:txBody>
      </p:sp>
    </p:spTree>
    <p:extLst>
      <p:ext uri="{BB962C8B-B14F-4D97-AF65-F5344CB8AC3E}">
        <p14:creationId xmlns:p14="http://schemas.microsoft.com/office/powerpoint/2010/main" val="364900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77F456-E1A1-4A55-BB32-FB779EE4FB03}" type="datetimeFigureOut">
              <a:rPr lang="en-US" smtClean="0"/>
              <a:t>8/18/2022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14C924-E4B6-4331-BD33-86F3BAF8E00C}" type="slidenum">
              <a:rPr lang="en-US" smtClean="0"/>
              <a:t>‹#›</a:t>
            </a:fld>
            <a:endParaRPr lang="en-US"/>
          </a:p>
        </p:txBody>
      </p:sp>
    </p:spTree>
    <p:extLst>
      <p:ext uri="{BB962C8B-B14F-4D97-AF65-F5344CB8AC3E}">
        <p14:creationId xmlns:p14="http://schemas.microsoft.com/office/powerpoint/2010/main" val="3739376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77F456-E1A1-4A55-BB32-FB779EE4FB03}" type="datetimeFigureOut">
              <a:rPr lang="en-US" smtClean="0"/>
              <a:t>8/18/2022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14C924-E4B6-4331-BD33-86F3BAF8E00C}" type="slidenum">
              <a:rPr lang="en-US" smtClean="0"/>
              <a:t>‹#›</a:t>
            </a:fld>
            <a:endParaRPr lang="en-US"/>
          </a:p>
        </p:txBody>
      </p:sp>
    </p:spTree>
    <p:extLst>
      <p:ext uri="{BB962C8B-B14F-4D97-AF65-F5344CB8AC3E}">
        <p14:creationId xmlns:p14="http://schemas.microsoft.com/office/powerpoint/2010/main" val="3193681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B77F456-E1A1-4A55-BB32-FB779EE4FB03}" type="datetimeFigureOut">
              <a:rPr lang="en-US" smtClean="0"/>
              <a:t>8/18/2022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314C924-E4B6-4331-BD33-86F3BAF8E00C}" type="slidenum">
              <a:rPr lang="en-US" smtClean="0"/>
              <a:t>‹#›</a:t>
            </a:fld>
            <a:endParaRPr lang="en-US"/>
          </a:p>
        </p:txBody>
      </p:sp>
    </p:spTree>
    <p:extLst>
      <p:ext uri="{BB962C8B-B14F-4D97-AF65-F5344CB8AC3E}">
        <p14:creationId xmlns:p14="http://schemas.microsoft.com/office/powerpoint/2010/main" val="1589743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B77F456-E1A1-4A55-BB32-FB779EE4FB03}" type="datetimeFigureOut">
              <a:rPr lang="en-US" smtClean="0"/>
              <a:t>8/18/2022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314C924-E4B6-4331-BD33-86F3BAF8E00C}" type="slidenum">
              <a:rPr lang="en-US" smtClean="0"/>
              <a:t>‹#›</a:t>
            </a:fld>
            <a:endParaRPr lang="en-US"/>
          </a:p>
        </p:txBody>
      </p:sp>
    </p:spTree>
    <p:extLst>
      <p:ext uri="{BB962C8B-B14F-4D97-AF65-F5344CB8AC3E}">
        <p14:creationId xmlns:p14="http://schemas.microsoft.com/office/powerpoint/2010/main" val="237675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B77F456-E1A1-4A55-BB32-FB779EE4FB03}" type="datetimeFigureOut">
              <a:rPr lang="en-US" smtClean="0"/>
              <a:t>8/18/2022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314C924-E4B6-4331-BD33-86F3BAF8E00C}" type="slidenum">
              <a:rPr lang="en-US" smtClean="0"/>
              <a:t>‹#›</a:t>
            </a:fld>
            <a:endParaRPr lang="en-US"/>
          </a:p>
        </p:txBody>
      </p:sp>
    </p:spTree>
    <p:extLst>
      <p:ext uri="{BB962C8B-B14F-4D97-AF65-F5344CB8AC3E}">
        <p14:creationId xmlns:p14="http://schemas.microsoft.com/office/powerpoint/2010/main" val="23457635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0398" y="2203028"/>
            <a:ext cx="8574622" cy="2616199"/>
          </a:xfrm>
          <a:effectLst>
            <a:glow rad="228600">
              <a:schemeClr val="accent1">
                <a:satMod val="175000"/>
                <a:alpha val="40000"/>
              </a:schemeClr>
            </a:glow>
          </a:effectLst>
        </p:spPr>
        <p:txBody>
          <a:bodyPr>
            <a:normAutofit fontScale="90000"/>
            <a:scene3d>
              <a:camera prst="perspectiveBelow"/>
              <a:lightRig rig="threePt" dir="t"/>
            </a:scene3d>
          </a:bodyPr>
          <a:lstStyle/>
          <a:p>
            <a:r>
              <a:rPr lang="en-US" b="1" i="1" u="sng"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lgerian" panose="04020705040A02060702" pitchFamily="82" charset="0"/>
              </a:rPr>
              <a:t>:CAPSTONE PROJECT:</a:t>
            </a:r>
            <a:r>
              <a:rPr lang="en-US" dirty="0" smtClean="0"/>
              <a:t/>
            </a:r>
            <a:br>
              <a:rPr lang="en-US" dirty="0" smtClean="0"/>
            </a:br>
            <a:r>
              <a:rPr lang="en-US" b="1" i="1" dirty="0">
                <a:ln w="9525">
                  <a:solidFill>
                    <a:schemeClr val="bg1"/>
                  </a:solidFill>
                  <a:prstDash val="solid"/>
                </a:ln>
                <a:solidFill>
                  <a:schemeClr val="accent5"/>
                </a:solidFill>
                <a:effectLst>
                  <a:outerShdw blurRad="60007" dist="200025" dir="15000000" sy="30000" kx="-1800000" algn="bl" rotWithShape="0">
                    <a:prstClr val="black">
                      <a:alpha val="32000"/>
                    </a:prstClr>
                  </a:outerShdw>
                </a:effectLst>
                <a:latin typeface="Bauhaus 93" panose="04030905020B02020C02" pitchFamily="82" charset="0"/>
              </a:rPr>
              <a:t>EDA on Airbnb booking</a:t>
            </a:r>
            <a:r>
              <a:rPr lang="en-US" dirty="0">
                <a:latin typeface="Bauhaus 93" panose="04030905020B02020C02" pitchFamily="82" charset="0"/>
              </a:rPr>
              <a:t/>
            </a:r>
            <a:br>
              <a:rPr lang="en-US" dirty="0">
                <a:latin typeface="Bauhaus 93" panose="04030905020B02020C02" pitchFamily="82" charset="0"/>
              </a:rPr>
            </a:br>
            <a:r>
              <a:rPr lang="en-US"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auhaus 93" panose="04030905020B02020C02" pitchFamily="82" charset="0"/>
              </a:rPr>
              <a:t/>
            </a:r>
            <a:br>
              <a:rPr lang="en-US"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auhaus 93" panose="04030905020B02020C02" pitchFamily="82" charset="0"/>
              </a:rPr>
            </a:br>
            <a:endParaRPr lang="en-US" dirty="0">
              <a:latin typeface="Bauhaus 93" panose="04030905020B02020C02" pitchFamily="82" charset="0"/>
            </a:endParaRPr>
          </a:p>
        </p:txBody>
      </p:sp>
      <p:sp>
        <p:nvSpPr>
          <p:cNvPr id="3" name="Subtitle 2"/>
          <p:cNvSpPr>
            <a:spLocks noGrp="1"/>
          </p:cNvSpPr>
          <p:nvPr>
            <p:ph type="subTitle" idx="1"/>
          </p:nvPr>
        </p:nvSpPr>
        <p:spPr>
          <a:xfrm>
            <a:off x="1788305" y="4545874"/>
            <a:ext cx="7891272" cy="1069848"/>
          </a:xfrm>
        </p:spPr>
        <p:style>
          <a:lnRef idx="1">
            <a:schemeClr val="accent2"/>
          </a:lnRef>
          <a:fillRef idx="2">
            <a:schemeClr val="accent2"/>
          </a:fillRef>
          <a:effectRef idx="1">
            <a:schemeClr val="accent2"/>
          </a:effectRef>
          <a:fontRef idx="minor">
            <a:schemeClr val="dk1"/>
          </a:fontRef>
        </p:style>
        <p:txBody>
          <a:bodyPr/>
          <a:lstStyle/>
          <a:p>
            <a:r>
              <a:rPr lang="en-US" sz="2800" b="1" dirty="0">
                <a:ln w="6600">
                  <a:solidFill>
                    <a:schemeClr val="accent2"/>
                  </a:solidFill>
                  <a:prstDash val="solid"/>
                </a:ln>
                <a:solidFill>
                  <a:srgbClr val="FFFFFF"/>
                </a:solidFill>
                <a:effectLst>
                  <a:outerShdw dist="38100" dir="2700000" algn="tl" rotWithShape="0">
                    <a:schemeClr val="accent2"/>
                  </a:outerShdw>
                </a:effectLst>
                <a:latin typeface="Bauhaus 93" panose="04030905020B02020C02" pitchFamily="82" charset="0"/>
              </a:rPr>
              <a:t>By-</a:t>
            </a:r>
          </a:p>
          <a:p>
            <a:r>
              <a:rPr lang="en-US" sz="2800" b="1" dirty="0">
                <a:ln w="6600">
                  <a:solidFill>
                    <a:schemeClr val="accent2"/>
                  </a:solidFill>
                  <a:prstDash val="solid"/>
                </a:ln>
                <a:solidFill>
                  <a:srgbClr val="FFFFFF"/>
                </a:solidFill>
                <a:effectLst>
                  <a:outerShdw dist="38100" dir="2700000" algn="tl" rotWithShape="0">
                    <a:schemeClr val="accent2"/>
                  </a:outerShdw>
                </a:effectLst>
                <a:latin typeface="Bauhaus 93" panose="04030905020B02020C02" pitchFamily="82" charset="0"/>
              </a:rPr>
              <a:t>GULAM SARVAR</a:t>
            </a:r>
          </a:p>
          <a:p>
            <a:endParaRPr lang="en-US" dirty="0"/>
          </a:p>
        </p:txBody>
      </p:sp>
      <p:pic>
        <p:nvPicPr>
          <p:cNvPr id="5" name="Picture 4"/>
          <p:cNvPicPr>
            <a:picLocks noChangeAspect="1"/>
          </p:cNvPicPr>
          <p:nvPr/>
        </p:nvPicPr>
        <p:blipFill>
          <a:blip r:embed="rId2"/>
          <a:stretch>
            <a:fillRect/>
          </a:stretch>
        </p:blipFill>
        <p:spPr>
          <a:xfrm>
            <a:off x="8587963" y="69064"/>
            <a:ext cx="3617100" cy="1376658"/>
          </a:xfrm>
          <a:prstGeom prst="rect">
            <a:avLst/>
          </a:prstGeom>
        </p:spPr>
      </p:pic>
    </p:spTree>
    <p:extLst>
      <p:ext uri="{BB962C8B-B14F-4D97-AF65-F5344CB8AC3E}">
        <p14:creationId xmlns:p14="http://schemas.microsoft.com/office/powerpoint/2010/main" val="2002857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Subtitle 2"/>
          <p:cNvSpPr>
            <a:spLocks noGrp="1"/>
          </p:cNvSpPr>
          <p:nvPr>
            <p:ph type="subTitle" idx="1"/>
          </p:nvPr>
        </p:nvSpPr>
        <p:spPr>
          <a:xfrm>
            <a:off x="5080145" y="5199017"/>
            <a:ext cx="7891272" cy="1069848"/>
          </a:xfrm>
        </p:spPr>
        <p:txBody>
          <a:bodyPr>
            <a:normAutofit/>
          </a:bodyPr>
          <a:lstStyle/>
          <a:p>
            <a:r>
              <a:rPr lang="en-US" sz="4000" b="1" i="1" dirty="0" smtClean="0">
                <a:effectLst>
                  <a:outerShdw blurRad="38100" dist="38100" dir="2700000" algn="tl">
                    <a:srgbClr val="000000">
                      <a:alpha val="43137"/>
                    </a:srgbClr>
                  </a:outerShdw>
                </a:effectLst>
                <a:latin typeface="Bradley Hand ITC" panose="03070402050302030203" pitchFamily="66" charset="0"/>
              </a:rPr>
              <a:t>GULAM SARVAR</a:t>
            </a:r>
          </a:p>
          <a:p>
            <a:endParaRPr lang="en-US" sz="4000" b="1" i="1" dirty="0">
              <a:effectLst>
                <a:outerShdw blurRad="38100" dist="38100" dir="2700000" algn="tl">
                  <a:srgbClr val="000000">
                    <a:alpha val="43137"/>
                  </a:srgbClr>
                </a:outerShdw>
              </a:effectLst>
              <a:latin typeface="Bradley Hand ITC" panose="03070402050302030203" pitchFamily="66" charset="0"/>
            </a:endParaRPr>
          </a:p>
        </p:txBody>
      </p:sp>
    </p:spTree>
    <p:extLst>
      <p:ext uri="{BB962C8B-B14F-4D97-AF65-F5344CB8AC3E}">
        <p14:creationId xmlns:p14="http://schemas.microsoft.com/office/powerpoint/2010/main" val="2483525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pPr algn="l"/>
            <a:r>
              <a:rPr lang="en-US" b="1" i="1" dirty="0" smtClean="0">
                <a:ln w="9525">
                  <a:solidFill>
                    <a:schemeClr val="bg1"/>
                  </a:solidFill>
                  <a:prstDash val="solid"/>
                </a:ln>
                <a:effectLst>
                  <a:outerShdw blurRad="12700" dist="38100" dir="2700000" algn="tl" rotWithShape="0">
                    <a:schemeClr val="bg1">
                      <a:lumMod val="50000"/>
                    </a:schemeClr>
                  </a:outerShdw>
                </a:effectLst>
              </a:rPr>
              <a:t>What is Airbnb?</a:t>
            </a:r>
            <a:endParaRPr lang="en-US" b="1" i="1"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a:noFill/>
          <a:ln>
            <a:noFill/>
          </a:ln>
        </p:spPr>
        <p:style>
          <a:lnRef idx="0">
            <a:scrgbClr r="0" g="0" b="0"/>
          </a:lnRef>
          <a:fillRef idx="0">
            <a:scrgbClr r="0" g="0" b="0"/>
          </a:fillRef>
          <a:effectRef idx="0">
            <a:scrgbClr r="0" g="0" b="0"/>
          </a:effectRef>
          <a:fontRef idx="minor">
            <a:schemeClr val="dk1"/>
          </a:fontRef>
        </p:style>
        <p:txBody>
          <a:bodyPr/>
          <a:lstStyle/>
          <a:p>
            <a:pPr marL="0" indent="0">
              <a:buNone/>
            </a:pPr>
            <a:r>
              <a:rPr lang="en-US" dirty="0" smtClean="0">
                <a:solidFill>
                  <a:srgbClr val="002060"/>
                </a:solidFill>
              </a:rPr>
              <a:t>Airbnb is a American based which host an online marketplace and hospitality service, for people to lease for rent short term lodging.</a:t>
            </a:r>
          </a:p>
          <a:p>
            <a:pPr marL="0" indent="0">
              <a:buNone/>
            </a:pPr>
            <a:r>
              <a:rPr lang="en-US" dirty="0">
                <a:solidFill>
                  <a:srgbClr val="002060"/>
                </a:solidFill>
              </a:rPr>
              <a:t>guests and hosts have used Airbnb to expand on traveling possibilities and present a more unique, personalized way of experiencing the world.</a:t>
            </a:r>
            <a:endParaRPr lang="en-US" dirty="0" smtClean="0">
              <a:solidFill>
                <a:srgbClr val="002060"/>
              </a:solidFill>
            </a:endParaRPr>
          </a:p>
        </p:txBody>
      </p:sp>
    </p:spTree>
    <p:extLst>
      <p:ext uri="{BB962C8B-B14F-4D97-AF65-F5344CB8AC3E}">
        <p14:creationId xmlns:p14="http://schemas.microsoft.com/office/powerpoint/2010/main" val="234209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357" y="-52251"/>
            <a:ext cx="10018713" cy="1752599"/>
          </a:xfrm>
        </p:spPr>
        <p:txBody>
          <a:bodyPr/>
          <a:lstStyle/>
          <a:p>
            <a:r>
              <a:rPr lang="en-US" b="1" dirty="0">
                <a:ln w="0"/>
                <a:gradFill>
                  <a:gsLst>
                    <a:gs pos="0">
                      <a:schemeClr val="accent5">
                        <a:lumMod val="50000"/>
                      </a:schemeClr>
                    </a:gs>
                    <a:gs pos="50000">
                      <a:schemeClr val="accent5"/>
                    </a:gs>
                    <a:gs pos="100000">
                      <a:schemeClr val="accent5">
                        <a:lumMod val="60000"/>
                        <a:lumOff val="40000"/>
                      </a:schemeClr>
                    </a:gs>
                  </a:gsLst>
                  <a:lin ang="5400000"/>
                </a:gradFill>
                <a:effectLst/>
                <a:latin typeface="Bauhaus 93" panose="04030905020B02020C02" pitchFamily="82" charset="0"/>
              </a:rPr>
              <a:t>Problem Statement </a:t>
            </a:r>
          </a:p>
        </p:txBody>
      </p:sp>
      <p:sp>
        <p:nvSpPr>
          <p:cNvPr id="3" name="Content Placeholder 2"/>
          <p:cNvSpPr>
            <a:spLocks noGrp="1"/>
          </p:cNvSpPr>
          <p:nvPr>
            <p:ph idx="1"/>
          </p:nvPr>
        </p:nvSpPr>
        <p:spPr>
          <a:xfrm>
            <a:off x="1484310" y="1700348"/>
            <a:ext cx="10018713" cy="5249091"/>
          </a:xfrm>
          <a:noFill/>
          <a:ln>
            <a:noFill/>
          </a:ln>
          <a:effectLst>
            <a:glow rad="101600">
              <a:schemeClr val="accent1">
                <a:satMod val="175000"/>
                <a:alpha val="40000"/>
              </a:schemeClr>
            </a:glow>
            <a:outerShdw blurRad="50800" dist="38100" dir="5400000" algn="t" rotWithShape="0">
              <a:prstClr val="black">
                <a:alpha val="40000"/>
              </a:prstClr>
            </a:outerShdw>
          </a:effectLst>
        </p:spPr>
        <p:txBody>
          <a:bodyPr>
            <a:normAutofit/>
          </a:bodyPr>
          <a:lstStyle/>
          <a:p>
            <a:pPr lvl="0" fontAlgn="base"/>
            <a:r>
              <a:rPr lang="en-US" sz="28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rPr>
              <a:t>Our </a:t>
            </a:r>
            <a:r>
              <a:rPr lang="en-US" sz="28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rPr>
              <a:t>main objective is to find out the key metrics that influence the listing of properties on the platform. For this, we will explore and visualize the dataset from Airbnb in NYC using basic exploratory data analysis (EDA) techniques. </a:t>
            </a:r>
          </a:p>
          <a:p>
            <a:pPr lvl="0" fontAlgn="base"/>
            <a:r>
              <a:rPr lang="en-US" sz="28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rPr>
              <a:t>Data analysis on thousands of listings provided through Airbnb is a crucial factor for the company.</a:t>
            </a:r>
          </a:p>
          <a:p>
            <a:pPr lvl="0" fontAlgn="base"/>
            <a:r>
              <a:rPr lang="en-US" sz="28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rPr>
              <a:t>We will be finding out the distribution of every Airbnb listing based on their location, including their price range, room type, listing name, and other related factors.</a:t>
            </a:r>
          </a:p>
          <a:p>
            <a:pPr marL="0" indent="0">
              <a:buNone/>
            </a:pPr>
            <a:endParaRPr lang="en-US" dirty="0">
              <a:ln w="0"/>
              <a:solidFill>
                <a:schemeClr val="accent1"/>
              </a:solidFill>
              <a:effectLst/>
            </a:endParaRPr>
          </a:p>
        </p:txBody>
      </p:sp>
    </p:spTree>
    <p:extLst>
      <p:ext uri="{BB962C8B-B14F-4D97-AF65-F5344CB8AC3E}">
        <p14:creationId xmlns:p14="http://schemas.microsoft.com/office/powerpoint/2010/main" val="18599681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9808" y="-1"/>
            <a:ext cx="7515997" cy="1267097"/>
          </a:xfrm>
        </p:spPr>
        <p:txBody>
          <a:bodyPr>
            <a:normAutofit fontScale="90000"/>
          </a:bodyPr>
          <a:lstStyle/>
          <a:p>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auhaus 93" panose="04030905020B02020C02" pitchFamily="82" charset="0"/>
              </a:rPr>
              <a:t>Understanding the Data</a:t>
            </a:r>
            <a:endParaRPr lang="en-US" dirty="0"/>
          </a:p>
        </p:txBody>
      </p:sp>
      <p:sp>
        <p:nvSpPr>
          <p:cNvPr id="3" name="Content Placeholder 2"/>
          <p:cNvSpPr>
            <a:spLocks noGrp="1"/>
          </p:cNvSpPr>
          <p:nvPr>
            <p:ph sz="half" idx="1"/>
          </p:nvPr>
        </p:nvSpPr>
        <p:spPr>
          <a:xfrm>
            <a:off x="1131614" y="1496785"/>
            <a:ext cx="4895055" cy="4700452"/>
          </a:xfrm>
        </p:spPr>
        <p:txBody>
          <a:bodyPr/>
          <a:lstStyle/>
          <a:p>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Bahnschrift Light" panose="020B0502040204020203" pitchFamily="34" charset="0"/>
              </a:rPr>
              <a:t>This dataset has around 49,000 observations in it with 16 columns and it is a mix between categorical and numeric values.</a:t>
            </a:r>
          </a:p>
          <a:p>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Bahnschrift Light" panose="020B0502040204020203" pitchFamily="34" charset="0"/>
              </a:rPr>
              <a:t>for detail overview of data, we upload it in google colab </a:t>
            </a:r>
            <a:endParaRPr lang="en-US" sz="24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Bahnschrift Light" panose="020B0502040204020203" pitchFamily="34" charset="0"/>
            </a:endParaRPr>
          </a:p>
          <a:p>
            <a:r>
              <a:rPr lang="en-US" sz="24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Bahnschrift Light" panose="020B0502040204020203" pitchFamily="34" charset="0"/>
              </a:rPr>
              <a:t>As we in this screenshot there is 16 column with different entries</a:t>
            </a:r>
            <a:endPar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Bahnschrift Light" panose="020B0502040204020203" pitchFamily="34" charset="0"/>
            </a:endParaRPr>
          </a:p>
          <a:p>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74863" y="1018903"/>
            <a:ext cx="5795217" cy="5656217"/>
          </a:xfrm>
        </p:spPr>
      </p:pic>
    </p:spTree>
    <p:extLst>
      <p:ext uri="{BB962C8B-B14F-4D97-AF65-F5344CB8AC3E}">
        <p14:creationId xmlns:p14="http://schemas.microsoft.com/office/powerpoint/2010/main" val="1415272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110" y="640080"/>
            <a:ext cx="10018713" cy="1752599"/>
          </a:xfrm>
        </p:spPr>
        <p:txBody>
          <a:bodyPr>
            <a:normAutofit fontScale="90000"/>
          </a:bodyPr>
          <a:lstStyle/>
          <a:p>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auhaus 93" panose="04030905020B02020C02" pitchFamily="82" charset="0"/>
              </a:rPr>
              <a:t>Explore and analyze the data to discover key understandings </a:t>
            </a:r>
            <a:r>
              <a:rPr lang="en-US"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auhaus 93" panose="04030905020B02020C02" pitchFamily="82" charset="0"/>
              </a:rPr>
              <a:t>such </a:t>
            </a:r>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auhaus 93" panose="04030905020B02020C02" pitchFamily="82" charset="0"/>
              </a:rPr>
              <a:t>as :</a:t>
            </a:r>
            <a:endParaRPr lang="en-US" dirty="0"/>
          </a:p>
        </p:txBody>
      </p:sp>
      <p:sp>
        <p:nvSpPr>
          <p:cNvPr id="3" name="Content Placeholder 2"/>
          <p:cNvSpPr>
            <a:spLocks noGrp="1"/>
          </p:cNvSpPr>
          <p:nvPr>
            <p:ph idx="1"/>
          </p:nvPr>
        </p:nvSpPr>
        <p:spPr>
          <a:xfrm>
            <a:off x="1484310" y="3163388"/>
            <a:ext cx="10018713" cy="4038601"/>
          </a:xfrm>
        </p:spPr>
        <p:txBody>
          <a:bodyPr/>
          <a:lstStyle/>
          <a:p>
            <a:r>
              <a:rPr lang="en-US"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rPr>
              <a:t>What can we learn about different hosts and areas?</a:t>
            </a:r>
          </a:p>
          <a:p>
            <a:r>
              <a:rPr lang="en-US"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rPr>
              <a:t>What can we learn from predictions? (ex: locations, prices, reviews, </a:t>
            </a:r>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rPr>
              <a:t>etc.)</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endParaRPr>
          </a:p>
          <a:p>
            <a:r>
              <a:rPr lang="en-US"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rPr>
              <a:t>Which hosts are the busiest and why?</a:t>
            </a:r>
          </a:p>
          <a:p>
            <a:r>
              <a:rPr lang="en-US"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rPr>
              <a:t>Is there any noticeable difference of traffic among different areas and what could be the reason for it?</a:t>
            </a:r>
          </a:p>
        </p:txBody>
      </p:sp>
    </p:spTree>
    <p:extLst>
      <p:ext uri="{BB962C8B-B14F-4D97-AF65-F5344CB8AC3E}">
        <p14:creationId xmlns:p14="http://schemas.microsoft.com/office/powerpoint/2010/main" val="440304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414" y="-124097"/>
            <a:ext cx="10018713" cy="1752599"/>
          </a:xfrm>
        </p:spPr>
        <p:txBody>
          <a:bodyPr/>
          <a:lstStyle/>
          <a:p>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auhaus 93" panose="04030905020B02020C02" pitchFamily="82" charset="0"/>
              </a:rPr>
              <a:t>What can we learn about </a:t>
            </a:r>
            <a:r>
              <a:rPr lang="en-US"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auhaus 93" panose="04030905020B02020C02" pitchFamily="82" charset="0"/>
              </a:rPr>
              <a:t>areas</a:t>
            </a:r>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auhaus 93" panose="04030905020B02020C02" pitchFamily="82" charset="0"/>
              </a:rPr>
              <a:t>?</a:t>
            </a:r>
            <a:endParaRPr lang="en-US" dirty="0"/>
          </a:p>
        </p:txBody>
      </p:sp>
      <p:sp>
        <p:nvSpPr>
          <p:cNvPr id="3" name="Content Placeholder 2"/>
          <p:cNvSpPr>
            <a:spLocks noGrp="1"/>
          </p:cNvSpPr>
          <p:nvPr>
            <p:ph sz="half" idx="1"/>
          </p:nvPr>
        </p:nvSpPr>
        <p:spPr>
          <a:xfrm>
            <a:off x="1314495" y="1628502"/>
            <a:ext cx="4895055" cy="3124201"/>
          </a:xfrm>
        </p:spPr>
        <p:txBody>
          <a:bodyPr>
            <a:normAutofit lnSpcReduction="10000"/>
          </a:bodyPr>
          <a:lstStyle/>
          <a:p>
            <a:r>
              <a:rPr lang="en-US" sz="2800" b="1" spc="50" dirty="0">
                <a:ln w="9525" cmpd="sng">
                  <a:solidFill>
                    <a:schemeClr val="accent1"/>
                  </a:solidFill>
                  <a:prstDash val="solid"/>
                </a:ln>
                <a:solidFill>
                  <a:srgbClr val="70AD47">
                    <a:tint val="1000"/>
                  </a:srgbClr>
                </a:solidFill>
                <a:effectLst>
                  <a:glow rad="38100">
                    <a:schemeClr val="accent1">
                      <a:alpha val="40000"/>
                    </a:schemeClr>
                  </a:glow>
                </a:effectLst>
              </a:rPr>
              <a:t>from this plot we clearly see that </a:t>
            </a:r>
            <a:r>
              <a:rPr lang="en-US" sz="2800" b="1" spc="50" dirty="0" smtClean="0">
                <a:ln w="9525" cmpd="sng">
                  <a:solidFill>
                    <a:schemeClr val="accent1"/>
                  </a:solidFill>
                  <a:prstDash val="solid"/>
                </a:ln>
                <a:solidFill>
                  <a:srgbClr val="70AD47">
                    <a:tint val="1000"/>
                  </a:srgbClr>
                </a:solidFill>
                <a:effectLst>
                  <a:glow rad="38100">
                    <a:schemeClr val="accent1">
                      <a:alpha val="40000"/>
                    </a:schemeClr>
                  </a:glow>
                </a:effectLst>
              </a:rPr>
              <a:t>Queens and Manhattan  </a:t>
            </a:r>
            <a:r>
              <a:rPr lang="en-US" sz="2800" b="1" spc="50" dirty="0">
                <a:ln w="9525" cmpd="sng">
                  <a:solidFill>
                    <a:schemeClr val="accent1"/>
                  </a:solidFill>
                  <a:prstDash val="solid"/>
                </a:ln>
                <a:solidFill>
                  <a:srgbClr val="70AD47">
                    <a:tint val="1000"/>
                  </a:srgbClr>
                </a:solidFill>
                <a:effectLst>
                  <a:glow rad="38100">
                    <a:schemeClr val="accent1">
                      <a:alpha val="40000"/>
                    </a:schemeClr>
                  </a:glow>
                </a:effectLst>
              </a:rPr>
              <a:t>have maximum number of review by the visitor that means </a:t>
            </a:r>
            <a:r>
              <a:rPr lang="en-US" sz="2800" b="1" spc="50" dirty="0" smtClean="0">
                <a:ln w="9525" cmpd="sng">
                  <a:solidFill>
                    <a:schemeClr val="accent1"/>
                  </a:solidFill>
                  <a:prstDash val="solid"/>
                </a:ln>
                <a:solidFill>
                  <a:srgbClr val="70AD47">
                    <a:tint val="1000"/>
                  </a:srgbClr>
                </a:solidFill>
                <a:effectLst>
                  <a:glow rad="38100">
                    <a:schemeClr val="accent1">
                      <a:alpha val="40000"/>
                    </a:schemeClr>
                  </a:glow>
                </a:effectLst>
              </a:rPr>
              <a:t>the most traffic location is queens and Manhattan</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05303" y="1802674"/>
            <a:ext cx="5525588" cy="3905795"/>
          </a:xfrm>
        </p:spPr>
      </p:pic>
    </p:spTree>
    <p:extLst>
      <p:ext uri="{BB962C8B-B14F-4D97-AF65-F5344CB8AC3E}">
        <p14:creationId xmlns:p14="http://schemas.microsoft.com/office/powerpoint/2010/main" val="220279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auhaus 93" panose="04030905020B02020C02" pitchFamily="82" charset="0"/>
              </a:rPr>
              <a:t>What can we learn about areas?</a:t>
            </a:r>
            <a:endParaRPr lang="en-US" dirty="0"/>
          </a:p>
        </p:txBody>
      </p:sp>
      <p:sp>
        <p:nvSpPr>
          <p:cNvPr id="3" name="Content Placeholder 2"/>
          <p:cNvSpPr>
            <a:spLocks noGrp="1"/>
          </p:cNvSpPr>
          <p:nvPr>
            <p:ph sz="half" idx="1"/>
          </p:nvPr>
        </p:nvSpPr>
        <p:spPr/>
        <p:txBody>
          <a:bodyPr/>
          <a:lstStyle/>
          <a:p>
            <a:r>
              <a:rPr lang="en-US" sz="2800" b="1" i="1" spc="50" dirty="0">
                <a:ln w="9525" cmpd="sng">
                  <a:solidFill>
                    <a:schemeClr val="accent1"/>
                  </a:solidFill>
                  <a:prstDash val="solid"/>
                </a:ln>
                <a:solidFill>
                  <a:srgbClr val="70AD47">
                    <a:tint val="1000"/>
                  </a:srgbClr>
                </a:solidFill>
                <a:effectLst>
                  <a:glow rad="38100">
                    <a:schemeClr val="accent1">
                      <a:alpha val="40000"/>
                    </a:schemeClr>
                  </a:glow>
                </a:effectLst>
                <a:latin typeface="Roboto"/>
              </a:rPr>
              <a:t>from the above plot we can clearly see that people stay in hotel with highest rating with cheap price.</a:t>
            </a:r>
            <a:endParaRPr lang="en-US" sz="2800" b="1" spc="50" dirty="0">
              <a:ln w="9525" cmpd="sng">
                <a:solidFill>
                  <a:schemeClr val="accent1"/>
                </a:solidFill>
                <a:prstDash val="solid"/>
              </a:ln>
              <a:solidFill>
                <a:srgbClr val="70AD47">
                  <a:tint val="1000"/>
                </a:srgbClr>
              </a:solidFill>
              <a:effectLst>
                <a:glow rad="38100">
                  <a:schemeClr val="accent1">
                    <a:alpha val="40000"/>
                  </a:schemeClr>
                </a:glow>
              </a:effectLst>
              <a:latin typeface="Roboto"/>
            </a:endParaRPr>
          </a:p>
          <a:p>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89967" y="1388014"/>
            <a:ext cx="5300843" cy="4784186"/>
          </a:xfrm>
        </p:spPr>
      </p:pic>
    </p:spTree>
    <p:extLst>
      <p:ext uri="{BB962C8B-B14F-4D97-AF65-F5344CB8AC3E}">
        <p14:creationId xmlns:p14="http://schemas.microsoft.com/office/powerpoint/2010/main" val="339063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hosts are the </a:t>
            </a:r>
            <a:r>
              <a:rPr lang="en-US" dirty="0" smtClean="0"/>
              <a:t>busiest ?</a:t>
            </a:r>
            <a:r>
              <a:rPr lang="en-US" dirty="0"/>
              <a:t/>
            </a:r>
            <a:br>
              <a:rPr lang="en-US" dirty="0"/>
            </a:br>
            <a:endParaRPr lang="en-US" dirty="0"/>
          </a:p>
        </p:txBody>
      </p:sp>
      <p:sp>
        <p:nvSpPr>
          <p:cNvPr id="3" name="Content Placeholder 2"/>
          <p:cNvSpPr>
            <a:spLocks noGrp="1"/>
          </p:cNvSpPr>
          <p:nvPr>
            <p:ph sz="half" idx="1"/>
          </p:nvPr>
        </p:nvSpPr>
        <p:spPr/>
        <p:txBody>
          <a:bodyPr/>
          <a:lstStyle/>
          <a:p>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Busiest hosts are:</a:t>
            </a:r>
          </a:p>
          <a:p>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Dona</a:t>
            </a:r>
          </a:p>
          <a:p>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Ji</a:t>
            </a:r>
          </a:p>
          <a:p>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Maya</a:t>
            </a:r>
          </a:p>
          <a:p>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Carol</a:t>
            </a:r>
          </a:p>
          <a:p>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Danielle Because these hosts listed room type as Entire home and Private room which is preferred by most number of people</a:t>
            </a:r>
          </a:p>
          <a:p>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24728" y="1449977"/>
            <a:ext cx="6090956" cy="4722223"/>
          </a:xfrm>
        </p:spPr>
      </p:pic>
    </p:spTree>
    <p:extLst>
      <p:ext uri="{BB962C8B-B14F-4D97-AF65-F5344CB8AC3E}">
        <p14:creationId xmlns:p14="http://schemas.microsoft.com/office/powerpoint/2010/main" val="533723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9086" y="1353311"/>
            <a:ext cx="9966960" cy="3035808"/>
          </a:xfrm>
        </p:spPr>
        <p:txBody>
          <a:bodyPr/>
          <a:lstStyle/>
          <a:p>
            <a:r>
              <a:rPr lang="en-US" dirty="0"/>
              <a:t>Conclusion:</a:t>
            </a:r>
            <a:br>
              <a:rPr lang="en-US" dirty="0"/>
            </a:br>
            <a:endParaRPr lang="en-US" dirty="0"/>
          </a:p>
        </p:txBody>
      </p:sp>
      <p:sp>
        <p:nvSpPr>
          <p:cNvPr id="3" name="Subtitle 2"/>
          <p:cNvSpPr>
            <a:spLocks noGrp="1"/>
          </p:cNvSpPr>
          <p:nvPr>
            <p:ph type="subTitle" idx="1"/>
          </p:nvPr>
        </p:nvSpPr>
        <p:spPr>
          <a:xfrm>
            <a:off x="1069847" y="4389119"/>
            <a:ext cx="10229523" cy="2155371"/>
          </a:xfrm>
        </p:spPr>
        <p:txBody>
          <a:bodyPr>
            <a:normAutofit/>
          </a:bodyPr>
          <a:lstStyle/>
          <a:p>
            <a:r>
              <a:rPr lang="en-US" sz="2800" b="1" i="1" spc="50" dirty="0">
                <a:ln w="9525" cmpd="sng">
                  <a:solidFill>
                    <a:schemeClr val="accent1"/>
                  </a:solidFill>
                  <a:prstDash val="solid"/>
                </a:ln>
                <a:solidFill>
                  <a:srgbClr val="70AD47">
                    <a:tint val="1000"/>
                  </a:srgbClr>
                </a:solidFill>
                <a:effectLst>
                  <a:glow rad="38100">
                    <a:schemeClr val="accent1">
                      <a:alpha val="40000"/>
                    </a:schemeClr>
                  </a:glow>
                </a:effectLst>
              </a:rPr>
              <a:t>From the Above Analysis We can Stay that People are preferring Entire home/apt or Private room which are present in Manhattan, Brooklyn, Queens and people are preferring listings which are less in price.</a:t>
            </a:r>
            <a:endParaRPr lang="en-US" sz="2800" b="1" spc="50" dirty="0">
              <a:ln w="9525" cmpd="sng">
                <a:solidFill>
                  <a:schemeClr val="accent1"/>
                </a:solidFill>
                <a:prstDash val="solid"/>
              </a:ln>
              <a:solidFill>
                <a:srgbClr val="70AD47">
                  <a:tint val="1000"/>
                </a:srgbClr>
              </a:solidFill>
              <a:effectLst>
                <a:glow rad="38100">
                  <a:schemeClr val="accent1">
                    <a:alpha val="40000"/>
                  </a:schemeClr>
                </a:glow>
              </a:effectLst>
            </a:endParaRPr>
          </a:p>
          <a:p>
            <a:endParaRPr lang="en-US" dirty="0"/>
          </a:p>
        </p:txBody>
      </p:sp>
    </p:spTree>
    <p:extLst>
      <p:ext uri="{BB962C8B-B14F-4D97-AF65-F5344CB8AC3E}">
        <p14:creationId xmlns:p14="http://schemas.microsoft.com/office/powerpoint/2010/main" val="5021060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395</TotalTime>
  <Words>418</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Algerian</vt:lpstr>
      <vt:lpstr>Arial</vt:lpstr>
      <vt:lpstr>Bahnschrift Light</vt:lpstr>
      <vt:lpstr>Bauhaus 93</vt:lpstr>
      <vt:lpstr>Bradley Hand ITC</vt:lpstr>
      <vt:lpstr>Roboto</vt:lpstr>
      <vt:lpstr>Rockwell</vt:lpstr>
      <vt:lpstr>Rockwell Condensed</vt:lpstr>
      <vt:lpstr>Wingdings</vt:lpstr>
      <vt:lpstr>Wood Type</vt:lpstr>
      <vt:lpstr>:CAPSTONE PROJECT: EDA on Airbnb booking  </vt:lpstr>
      <vt:lpstr>What is Airbnb?</vt:lpstr>
      <vt:lpstr>Problem Statement </vt:lpstr>
      <vt:lpstr>Understanding the Data</vt:lpstr>
      <vt:lpstr>Explore and analyze the data to discover key understandings such as :</vt:lpstr>
      <vt:lpstr>What can we learn about areas?</vt:lpstr>
      <vt:lpstr>What can we learn about areas?</vt:lpstr>
      <vt:lpstr>Which hosts are the busiest ?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EDA on Airbnb booking</dc:title>
  <dc:creator>Sheikh Sarvar</dc:creator>
  <cp:lastModifiedBy>Sheikh Sarvar</cp:lastModifiedBy>
  <cp:revision>20</cp:revision>
  <dcterms:created xsi:type="dcterms:W3CDTF">2022-08-17T10:44:52Z</dcterms:created>
  <dcterms:modified xsi:type="dcterms:W3CDTF">2022-08-18T10:05:56Z</dcterms:modified>
</cp:coreProperties>
</file>