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5" r:id="rId7"/>
    <p:sldId id="261" r:id="rId8"/>
    <p:sldId id="267" r:id="rId9"/>
    <p:sldId id="268" r:id="rId10"/>
    <p:sldId id="270" r:id="rId11"/>
    <p:sldId id="283" r:id="rId12"/>
    <p:sldId id="285" r:id="rId13"/>
    <p:sldId id="282" r:id="rId14"/>
    <p:sldId id="269" r:id="rId15"/>
    <p:sldId id="278" r:id="rId16"/>
    <p:sldId id="286" r:id="rId17"/>
    <p:sldId id="277" r:id="rId18"/>
    <p:sldId id="273" r:id="rId19"/>
    <p:sldId id="271" r:id="rId20"/>
    <p:sldId id="280" r:id="rId21"/>
    <p:sldId id="275"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ikh Sarvar" initials="SS" lastIdx="1" clrIdx="0">
    <p:extLst>
      <p:ext uri="{19B8F6BF-5375-455C-9EA6-DF929625EA0E}">
        <p15:presenceInfo xmlns:p15="http://schemas.microsoft.com/office/powerpoint/2012/main" userId="Sheikh Sarv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3" d="100"/>
          <a:sy n="73"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B00DBC-6D69-48A5-82F9-658C2970D0BB}"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CD22F23-EBAC-4C5E-8FA2-2EE41F0766C5}" type="slidenum">
              <a:rPr lang="en-US" smtClean="0"/>
              <a:t>‹#›</a:t>
            </a:fld>
            <a:endParaRPr lang="en-US"/>
          </a:p>
        </p:txBody>
      </p:sp>
    </p:spTree>
    <p:extLst>
      <p:ext uri="{BB962C8B-B14F-4D97-AF65-F5344CB8AC3E}">
        <p14:creationId xmlns:p14="http://schemas.microsoft.com/office/powerpoint/2010/main" val="408513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B00DBC-6D69-48A5-82F9-658C2970D0BB}"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D22F23-EBAC-4C5E-8FA2-2EE41F0766C5}" type="slidenum">
              <a:rPr lang="en-US" smtClean="0"/>
              <a:t>‹#›</a:t>
            </a:fld>
            <a:endParaRPr lang="en-US"/>
          </a:p>
        </p:txBody>
      </p:sp>
    </p:spTree>
    <p:extLst>
      <p:ext uri="{BB962C8B-B14F-4D97-AF65-F5344CB8AC3E}">
        <p14:creationId xmlns:p14="http://schemas.microsoft.com/office/powerpoint/2010/main" val="2003747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B00DBC-6D69-48A5-82F9-658C2970D0BB}"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D22F23-EBAC-4C5E-8FA2-2EE41F0766C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3008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5B00DBC-6D69-48A5-82F9-658C2970D0BB}"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D22F23-EBAC-4C5E-8FA2-2EE41F0766C5}" type="slidenum">
              <a:rPr lang="en-US" smtClean="0"/>
              <a:t>‹#›</a:t>
            </a:fld>
            <a:endParaRPr lang="en-US"/>
          </a:p>
        </p:txBody>
      </p:sp>
    </p:spTree>
    <p:extLst>
      <p:ext uri="{BB962C8B-B14F-4D97-AF65-F5344CB8AC3E}">
        <p14:creationId xmlns:p14="http://schemas.microsoft.com/office/powerpoint/2010/main" val="181211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5B00DBC-6D69-48A5-82F9-658C2970D0BB}"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D22F23-EBAC-4C5E-8FA2-2EE41F0766C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8766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5B00DBC-6D69-48A5-82F9-658C2970D0BB}"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D22F23-EBAC-4C5E-8FA2-2EE41F0766C5}" type="slidenum">
              <a:rPr lang="en-US" smtClean="0"/>
              <a:t>‹#›</a:t>
            </a:fld>
            <a:endParaRPr lang="en-US"/>
          </a:p>
        </p:txBody>
      </p:sp>
    </p:spTree>
    <p:extLst>
      <p:ext uri="{BB962C8B-B14F-4D97-AF65-F5344CB8AC3E}">
        <p14:creationId xmlns:p14="http://schemas.microsoft.com/office/powerpoint/2010/main" val="1356740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B00DBC-6D69-48A5-82F9-658C2970D0BB}"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D22F23-EBAC-4C5E-8FA2-2EE41F0766C5}" type="slidenum">
              <a:rPr lang="en-US" smtClean="0"/>
              <a:t>‹#›</a:t>
            </a:fld>
            <a:endParaRPr lang="en-US"/>
          </a:p>
        </p:txBody>
      </p:sp>
    </p:spTree>
    <p:extLst>
      <p:ext uri="{BB962C8B-B14F-4D97-AF65-F5344CB8AC3E}">
        <p14:creationId xmlns:p14="http://schemas.microsoft.com/office/powerpoint/2010/main" val="3255592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B00DBC-6D69-48A5-82F9-658C2970D0BB}"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D22F23-EBAC-4C5E-8FA2-2EE41F0766C5}" type="slidenum">
              <a:rPr lang="en-US" smtClean="0"/>
              <a:t>‹#›</a:t>
            </a:fld>
            <a:endParaRPr lang="en-US"/>
          </a:p>
        </p:txBody>
      </p:sp>
    </p:spTree>
    <p:extLst>
      <p:ext uri="{BB962C8B-B14F-4D97-AF65-F5344CB8AC3E}">
        <p14:creationId xmlns:p14="http://schemas.microsoft.com/office/powerpoint/2010/main" val="113557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B00DBC-6D69-48A5-82F9-658C2970D0BB}"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D22F23-EBAC-4C5E-8FA2-2EE41F0766C5}" type="slidenum">
              <a:rPr lang="en-US" smtClean="0"/>
              <a:t>‹#›</a:t>
            </a:fld>
            <a:endParaRPr lang="en-US"/>
          </a:p>
        </p:txBody>
      </p:sp>
    </p:spTree>
    <p:extLst>
      <p:ext uri="{BB962C8B-B14F-4D97-AF65-F5344CB8AC3E}">
        <p14:creationId xmlns:p14="http://schemas.microsoft.com/office/powerpoint/2010/main" val="3035560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B00DBC-6D69-48A5-82F9-658C2970D0BB}"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D22F23-EBAC-4C5E-8FA2-2EE41F0766C5}" type="slidenum">
              <a:rPr lang="en-US" smtClean="0"/>
              <a:t>‹#›</a:t>
            </a:fld>
            <a:endParaRPr lang="en-US"/>
          </a:p>
        </p:txBody>
      </p:sp>
    </p:spTree>
    <p:extLst>
      <p:ext uri="{BB962C8B-B14F-4D97-AF65-F5344CB8AC3E}">
        <p14:creationId xmlns:p14="http://schemas.microsoft.com/office/powerpoint/2010/main" val="1522353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B00DBC-6D69-48A5-82F9-658C2970D0BB}"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CD22F23-EBAC-4C5E-8FA2-2EE41F0766C5}" type="slidenum">
              <a:rPr lang="en-US" smtClean="0"/>
              <a:t>‹#›</a:t>
            </a:fld>
            <a:endParaRPr lang="en-US"/>
          </a:p>
        </p:txBody>
      </p:sp>
    </p:spTree>
    <p:extLst>
      <p:ext uri="{BB962C8B-B14F-4D97-AF65-F5344CB8AC3E}">
        <p14:creationId xmlns:p14="http://schemas.microsoft.com/office/powerpoint/2010/main" val="1156939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B00DBC-6D69-48A5-82F9-658C2970D0BB}" type="datetimeFigureOut">
              <a:rPr lang="en-US" smtClean="0"/>
              <a:t>10/14/2022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CD22F23-EBAC-4C5E-8FA2-2EE41F0766C5}" type="slidenum">
              <a:rPr lang="en-US" smtClean="0"/>
              <a:t>‹#›</a:t>
            </a:fld>
            <a:endParaRPr lang="en-US"/>
          </a:p>
        </p:txBody>
      </p:sp>
    </p:spTree>
    <p:extLst>
      <p:ext uri="{BB962C8B-B14F-4D97-AF65-F5344CB8AC3E}">
        <p14:creationId xmlns:p14="http://schemas.microsoft.com/office/powerpoint/2010/main" val="296622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B00DBC-6D69-48A5-82F9-658C2970D0BB}" type="datetimeFigureOut">
              <a:rPr lang="en-US" smtClean="0"/>
              <a:t>10/14/2022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CD22F23-EBAC-4C5E-8FA2-2EE41F0766C5}" type="slidenum">
              <a:rPr lang="en-US" smtClean="0"/>
              <a:t>‹#›</a:t>
            </a:fld>
            <a:endParaRPr lang="en-US"/>
          </a:p>
        </p:txBody>
      </p:sp>
    </p:spTree>
    <p:extLst>
      <p:ext uri="{BB962C8B-B14F-4D97-AF65-F5344CB8AC3E}">
        <p14:creationId xmlns:p14="http://schemas.microsoft.com/office/powerpoint/2010/main" val="100010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B00DBC-6D69-48A5-82F9-658C2970D0BB}" type="datetimeFigureOut">
              <a:rPr lang="en-US" smtClean="0"/>
              <a:t>10/14/2022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CD22F23-EBAC-4C5E-8FA2-2EE41F0766C5}" type="slidenum">
              <a:rPr lang="en-US" smtClean="0"/>
              <a:t>‹#›</a:t>
            </a:fld>
            <a:endParaRPr lang="en-US"/>
          </a:p>
        </p:txBody>
      </p:sp>
    </p:spTree>
    <p:extLst>
      <p:ext uri="{BB962C8B-B14F-4D97-AF65-F5344CB8AC3E}">
        <p14:creationId xmlns:p14="http://schemas.microsoft.com/office/powerpoint/2010/main" val="3177515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B00DBC-6D69-48A5-82F9-658C2970D0BB}"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CD22F23-EBAC-4C5E-8FA2-2EE41F0766C5}" type="slidenum">
              <a:rPr lang="en-US" smtClean="0"/>
              <a:t>‹#›</a:t>
            </a:fld>
            <a:endParaRPr lang="en-US"/>
          </a:p>
        </p:txBody>
      </p:sp>
    </p:spTree>
    <p:extLst>
      <p:ext uri="{BB962C8B-B14F-4D97-AF65-F5344CB8AC3E}">
        <p14:creationId xmlns:p14="http://schemas.microsoft.com/office/powerpoint/2010/main" val="1715157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B00DBC-6D69-48A5-82F9-658C2970D0BB}"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D22F23-EBAC-4C5E-8FA2-2EE41F0766C5}" type="slidenum">
              <a:rPr lang="en-US" smtClean="0"/>
              <a:t>‹#›</a:t>
            </a:fld>
            <a:endParaRPr lang="en-US"/>
          </a:p>
        </p:txBody>
      </p:sp>
    </p:spTree>
    <p:extLst>
      <p:ext uri="{BB962C8B-B14F-4D97-AF65-F5344CB8AC3E}">
        <p14:creationId xmlns:p14="http://schemas.microsoft.com/office/powerpoint/2010/main" val="651339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5B00DBC-6D69-48A5-82F9-658C2970D0BB}" type="datetimeFigureOut">
              <a:rPr lang="en-US" smtClean="0"/>
              <a:t>10/14/2022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CD22F23-EBAC-4C5E-8FA2-2EE41F0766C5}" type="slidenum">
              <a:rPr lang="en-US" smtClean="0"/>
              <a:t>‹#›</a:t>
            </a:fld>
            <a:endParaRPr lang="en-US"/>
          </a:p>
        </p:txBody>
      </p:sp>
    </p:spTree>
    <p:extLst>
      <p:ext uri="{BB962C8B-B14F-4D97-AF65-F5344CB8AC3E}">
        <p14:creationId xmlns:p14="http://schemas.microsoft.com/office/powerpoint/2010/main" val="2549036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150" y="150223"/>
            <a:ext cx="8915399" cy="2262781"/>
          </a:xfrm>
        </p:spPr>
        <p:txBody>
          <a:bodyPr/>
          <a:lstStyle/>
          <a:p>
            <a:r>
              <a:rPr lang="en-US" b="1" i="1" dirty="0">
                <a:effectLst>
                  <a:outerShdw blurRad="38100" dist="38100" dir="2700000" algn="tl">
                    <a:srgbClr val="000000">
                      <a:alpha val="43137"/>
                    </a:srgbClr>
                  </a:outerShdw>
                </a:effectLst>
                <a:latin typeface="Algerian" panose="04020705040A02060702" pitchFamily="82" charset="0"/>
              </a:rPr>
              <a:t>Appliances Energy Prediction</a:t>
            </a:r>
          </a:p>
        </p:txBody>
      </p:sp>
      <p:sp>
        <p:nvSpPr>
          <p:cNvPr id="3" name="Subtitle 2"/>
          <p:cNvSpPr>
            <a:spLocks noGrp="1"/>
          </p:cNvSpPr>
          <p:nvPr>
            <p:ph type="subTitle" idx="1"/>
          </p:nvPr>
        </p:nvSpPr>
        <p:spPr>
          <a:xfrm>
            <a:off x="1870755" y="4241802"/>
            <a:ext cx="8915399" cy="2041432"/>
          </a:xfrm>
        </p:spPr>
        <p:txBody>
          <a:bodyPr>
            <a:normAutofit fontScale="92500" lnSpcReduction="10000"/>
          </a:bodyPr>
          <a:lstStyle/>
          <a:p>
            <a:pPr lvl="0">
              <a:spcBef>
                <a:spcPts val="0"/>
              </a:spcBef>
              <a:buSzPts val="5200"/>
            </a:pPr>
            <a:r>
              <a:rPr lang="en-US" b="1" dirty="0">
                <a:solidFill>
                  <a:srgbClr val="CC0000"/>
                </a:solidFill>
                <a:latin typeface="Montserrat"/>
                <a:ea typeface="Montserrat"/>
                <a:cs typeface="Montserrat"/>
                <a:sym typeface="Montserrat"/>
              </a:rPr>
              <a:t> </a:t>
            </a:r>
            <a:r>
              <a:rPr lang="en-US" sz="2000" b="1" dirty="0">
                <a:solidFill>
                  <a:srgbClr val="CC0000"/>
                </a:solidFill>
                <a:latin typeface="Arial Rounded MT Bold" panose="020F0704030504030204" pitchFamily="34" charset="77"/>
                <a:ea typeface="Montserrat"/>
                <a:cs typeface="Montserrat"/>
                <a:sym typeface="Montserrat"/>
              </a:rPr>
              <a:t>Capstone Project </a:t>
            </a:r>
            <a:r>
              <a:rPr lang="en-US" sz="2000" b="1" dirty="0" smtClean="0">
                <a:solidFill>
                  <a:srgbClr val="CC0000"/>
                </a:solidFill>
                <a:latin typeface="Arial Rounded MT Bold" panose="020F0704030504030204" pitchFamily="34" charset="77"/>
                <a:ea typeface="Montserrat"/>
                <a:cs typeface="Montserrat"/>
                <a:sym typeface="Montserrat"/>
              </a:rPr>
              <a:t>– 2</a:t>
            </a:r>
          </a:p>
          <a:p>
            <a:pPr lvl="0">
              <a:spcBef>
                <a:spcPts val="0"/>
              </a:spcBef>
              <a:buSzPts val="5200"/>
            </a:pPr>
            <a:r>
              <a:rPr lang="en-US" sz="2000" b="1" dirty="0">
                <a:solidFill>
                  <a:srgbClr val="CC0000"/>
                </a:solidFill>
                <a:latin typeface="Arial Rounded MT Bold" panose="020F0704030504030204" pitchFamily="34" charset="77"/>
                <a:ea typeface="Montserrat"/>
                <a:cs typeface="Montserrat"/>
                <a:sym typeface="Montserrat"/>
              </a:rPr>
              <a:t>Appliances Energy Prediction</a:t>
            </a:r>
            <a:endParaRPr lang="en-US" sz="2000" b="1" dirty="0" smtClean="0">
              <a:solidFill>
                <a:srgbClr val="CC0000"/>
              </a:solidFill>
              <a:latin typeface="Arial Rounded MT Bold" panose="020F0704030504030204" pitchFamily="34" charset="77"/>
              <a:ea typeface="Montserrat"/>
              <a:cs typeface="Montserrat"/>
              <a:sym typeface="Montserrat"/>
            </a:endParaRPr>
          </a:p>
          <a:p>
            <a:pPr lvl="0">
              <a:spcBef>
                <a:spcPts val="0"/>
              </a:spcBef>
              <a:buSzPts val="5200"/>
            </a:pPr>
            <a:endParaRPr lang="en-US" sz="2000" b="1" dirty="0">
              <a:solidFill>
                <a:srgbClr val="CC0000"/>
              </a:solidFill>
              <a:latin typeface="Arial Rounded MT Bold" panose="020F0704030504030204" pitchFamily="34" charset="77"/>
              <a:ea typeface="Montserrat"/>
              <a:cs typeface="Montserrat"/>
              <a:sym typeface="Montserrat"/>
            </a:endParaRPr>
          </a:p>
          <a:p>
            <a:pPr lvl="0">
              <a:spcBef>
                <a:spcPts val="0"/>
              </a:spcBef>
              <a:buSzPts val="5200"/>
            </a:pPr>
            <a:endParaRPr lang="en-US" sz="2000" b="1" dirty="0">
              <a:solidFill>
                <a:srgbClr val="CC0000"/>
              </a:solidFill>
              <a:effectLst>
                <a:outerShdw blurRad="38100" dist="38100" dir="2700000" algn="tl">
                  <a:srgbClr val="000000">
                    <a:alpha val="43137"/>
                  </a:srgbClr>
                </a:outerShdw>
              </a:effectLst>
              <a:latin typeface="Bradley Hand ITC" panose="03070402050302030203" pitchFamily="66" charset="0"/>
              <a:ea typeface="Montserrat"/>
              <a:cs typeface="Montserrat"/>
              <a:sym typeface="Montserrat"/>
            </a:endParaRPr>
          </a:p>
          <a:p>
            <a:pPr lvl="0">
              <a:spcBef>
                <a:spcPts val="0"/>
              </a:spcBef>
              <a:buSzPts val="5200"/>
            </a:pPr>
            <a:r>
              <a:rPr lang="en-US" sz="2000" b="1" dirty="0" smtClean="0">
                <a:solidFill>
                  <a:srgbClr val="CC0000"/>
                </a:solidFill>
                <a:effectLst>
                  <a:outerShdw blurRad="38100" dist="38100" dir="2700000" algn="tl">
                    <a:srgbClr val="000000">
                      <a:alpha val="43137"/>
                    </a:srgbClr>
                  </a:outerShdw>
                </a:effectLst>
                <a:latin typeface="Bradley Hand ITC" panose="03070402050302030203" pitchFamily="66" charset="0"/>
                <a:ea typeface="Montserrat"/>
                <a:cs typeface="Montserrat"/>
                <a:sym typeface="Montserrat"/>
              </a:rPr>
              <a:t>BY:: </a:t>
            </a:r>
            <a:r>
              <a:rPr lang="en-US" sz="3600" b="1" dirty="0" smtClean="0">
                <a:solidFill>
                  <a:srgbClr val="CC0000"/>
                </a:solidFill>
                <a:effectLst>
                  <a:outerShdw blurRad="38100" dist="38100" dir="2700000" algn="tl">
                    <a:srgbClr val="000000">
                      <a:alpha val="43137"/>
                    </a:srgbClr>
                  </a:outerShdw>
                </a:effectLst>
                <a:latin typeface="Bradley Hand ITC" panose="03070402050302030203" pitchFamily="66" charset="0"/>
                <a:ea typeface="Montserrat"/>
                <a:cs typeface="Montserrat"/>
                <a:sym typeface="Montserrat"/>
              </a:rPr>
              <a:t>GULAM SARVAR</a:t>
            </a:r>
            <a:endParaRPr lang="en-US" sz="2000" b="1" dirty="0" smtClean="0">
              <a:solidFill>
                <a:schemeClr val="accent6">
                  <a:lumMod val="75000"/>
                </a:schemeClr>
              </a:solidFill>
              <a:effectLst>
                <a:outerShdw blurRad="38100" dist="38100" dir="2700000" algn="tl">
                  <a:srgbClr val="000000">
                    <a:alpha val="43137"/>
                  </a:srgbClr>
                </a:outerShdw>
              </a:effectLst>
              <a:latin typeface="Bradley Hand ITC" panose="03070402050302030203" pitchFamily="66" charset="0"/>
              <a:ea typeface="Montserrat"/>
              <a:cs typeface="Montserrat"/>
              <a:sym typeface="Montserrat"/>
            </a:endParaRPr>
          </a:p>
          <a:p>
            <a:pPr lvl="0">
              <a:spcBef>
                <a:spcPts val="0"/>
              </a:spcBef>
              <a:buSzPts val="5200"/>
            </a:pPr>
            <a:r>
              <a:rPr lang="en-US" sz="2000" b="1" dirty="0">
                <a:solidFill>
                  <a:srgbClr val="CC0000"/>
                </a:solidFill>
                <a:latin typeface="Arial Rounded MT Bold" panose="020F0704030504030204" pitchFamily="34" charset="77"/>
                <a:ea typeface="Montserrat"/>
                <a:cs typeface="Montserrat"/>
                <a:sym typeface="Montserrat"/>
              </a:rPr>
              <a:t> </a:t>
            </a:r>
            <a:r>
              <a:rPr lang="en-US" sz="2000" b="1" dirty="0" smtClean="0">
                <a:solidFill>
                  <a:srgbClr val="CC0000"/>
                </a:solidFill>
                <a:latin typeface="Arial Rounded MT Bold" panose="020F0704030504030204" pitchFamily="34" charset="77"/>
                <a:ea typeface="Montserrat"/>
                <a:cs typeface="Montserrat"/>
                <a:sym typeface="Montserrat"/>
              </a:rPr>
              <a:t> </a:t>
            </a:r>
            <a:endParaRPr lang="en-US" sz="2000" b="1" dirty="0">
              <a:solidFill>
                <a:srgbClr val="CC0000"/>
              </a:solidFill>
              <a:latin typeface="Arial Rounded MT Bold" panose="020F0704030504030204" pitchFamily="34" charset="77"/>
              <a:ea typeface="Montserrat"/>
              <a:cs typeface="Montserrat"/>
              <a:sym typeface="Montserrat"/>
            </a:endParaRPr>
          </a:p>
        </p:txBody>
      </p:sp>
    </p:spTree>
    <p:extLst>
      <p:ext uri="{BB962C8B-B14F-4D97-AF65-F5344CB8AC3E}">
        <p14:creationId xmlns:p14="http://schemas.microsoft.com/office/powerpoint/2010/main" val="3177624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073" y="101596"/>
            <a:ext cx="10861818" cy="695238"/>
          </a:xfrm>
        </p:spPr>
        <p:txBody>
          <a:bodyPr/>
          <a:lstStyle/>
          <a:p>
            <a:r>
              <a:rPr lang="en-US" b="1" i="1" u="sng" dirty="0">
                <a:effectLst>
                  <a:outerShdw blurRad="38100" dist="38100" dir="2700000" algn="tl">
                    <a:srgbClr val="000000">
                      <a:alpha val="43137"/>
                    </a:srgbClr>
                  </a:outerShdw>
                </a:effectLst>
                <a:latin typeface="Arial Rounded MT Bold" panose="020F0704030504030204" pitchFamily="34" charset="0"/>
              </a:rPr>
              <a:t>Continued:--</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0606" y="758457"/>
            <a:ext cx="10450285" cy="5968913"/>
          </a:xfrm>
        </p:spPr>
      </p:pic>
      <p:sp>
        <p:nvSpPr>
          <p:cNvPr id="8" name="Rectangle 7"/>
          <p:cNvSpPr/>
          <p:nvPr/>
        </p:nvSpPr>
        <p:spPr>
          <a:xfrm>
            <a:off x="5264395" y="5710536"/>
            <a:ext cx="6400736" cy="923330"/>
          </a:xfrm>
          <a:prstGeom prst="rect">
            <a:avLst/>
          </a:prstGeom>
          <a:noFill/>
        </p:spPr>
        <p:txBody>
          <a:bodyPr wrap="square" lIns="91440" tIns="45720" rIns="91440" bIns="45720">
            <a:spAutoFit/>
          </a:bodyPr>
          <a:lstStyle/>
          <a:p>
            <a:r>
              <a:rPr lang="en-US" b="1" i="1" dirty="0">
                <a:effectLst>
                  <a:outerShdw blurRad="38100" dist="38100" dir="2700000" algn="tl">
                    <a:srgbClr val="000000">
                      <a:alpha val="43137"/>
                    </a:srgbClr>
                  </a:outerShdw>
                </a:effectLst>
              </a:rPr>
              <a:t>Except for lights, T2, RH6, RH out, </a:t>
            </a:r>
            <a:r>
              <a:rPr lang="en-US" b="1" i="1" dirty="0" smtClean="0">
                <a:effectLst>
                  <a:outerShdw blurRad="38100" dist="38100" dir="2700000" algn="tl">
                    <a:srgbClr val="000000">
                      <a:alpha val="43137"/>
                    </a:srgbClr>
                  </a:outerShdw>
                </a:effectLst>
              </a:rPr>
              <a:t>wind speed, </a:t>
            </a:r>
            <a:r>
              <a:rPr lang="en-US" b="1" i="1" dirty="0">
                <a:effectLst>
                  <a:outerShdw blurRad="38100" dist="38100" dir="2700000" algn="tl">
                    <a:srgbClr val="000000">
                      <a:alpha val="43137"/>
                    </a:srgbClr>
                  </a:outerShdw>
                </a:effectLst>
              </a:rPr>
              <a:t>rv1 and rv2, </a:t>
            </a:r>
          </a:p>
          <a:p>
            <a:r>
              <a:rPr lang="en-US" b="1" i="1" dirty="0">
                <a:effectLst>
                  <a:outerShdw blurRad="38100" dist="38100" dir="2700000" algn="tl">
                    <a:srgbClr val="000000">
                      <a:alpha val="43137"/>
                    </a:srgbClr>
                  </a:outerShdw>
                </a:effectLst>
              </a:rPr>
              <a:t>the </a:t>
            </a:r>
            <a:r>
              <a:rPr lang="en-US" b="1" i="1" dirty="0" smtClean="0">
                <a:effectLst>
                  <a:outerShdw blurRad="38100" dist="38100" dir="2700000" algn="tl">
                    <a:srgbClr val="000000">
                      <a:alpha val="43137"/>
                    </a:srgbClr>
                  </a:outerShdw>
                </a:effectLst>
              </a:rPr>
              <a:t>rest </a:t>
            </a:r>
            <a:r>
              <a:rPr lang="en-US" b="1" i="1" dirty="0">
                <a:effectLst>
                  <a:outerShdw blurRad="38100" dist="38100" dir="2700000" algn="tl">
                    <a:srgbClr val="000000">
                      <a:alpha val="43137"/>
                    </a:srgbClr>
                  </a:outerShdw>
                </a:effectLst>
              </a:rPr>
              <a:t>columns are normally distributed.</a:t>
            </a:r>
            <a:endParaRPr lang="en-US" b="1" i="1"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45378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508" y="0"/>
            <a:ext cx="8911687" cy="1280890"/>
          </a:xfrm>
        </p:spPr>
        <p:txBody>
          <a:bodyPr/>
          <a:lstStyle/>
          <a:p>
            <a:r>
              <a:rPr lang="en-US" b="1" i="1" u="sng" dirty="0">
                <a:effectLst>
                  <a:outerShdw blurRad="38100" dist="38100" dir="2700000" algn="tl">
                    <a:srgbClr val="000000">
                      <a:alpha val="43137"/>
                    </a:srgbClr>
                  </a:outerShdw>
                </a:effectLst>
                <a:latin typeface="Arial Rounded MT Bold" panose="020F0704030504030204" pitchFamily="34" charset="0"/>
              </a:rPr>
              <a:t>Continued</a:t>
            </a:r>
            <a:r>
              <a:rPr lang="en-US" b="1" i="1" u="sng" dirty="0" smtClean="0">
                <a:effectLst>
                  <a:outerShdw blurRad="38100" dist="38100" dir="2700000" algn="tl">
                    <a:srgbClr val="000000">
                      <a:alpha val="43137"/>
                    </a:srgbClr>
                  </a:outerShdw>
                </a:effectLst>
                <a:latin typeface="Arial Rounded MT Bold" panose="020F0704030504030204" pitchFamily="34" charset="0"/>
              </a:rPr>
              <a:t>:--</a:t>
            </a:r>
            <a:br>
              <a:rPr lang="en-US" b="1" i="1" u="sng" dirty="0" smtClean="0">
                <a:effectLst>
                  <a:outerShdw blurRad="38100" dist="38100" dir="2700000" algn="tl">
                    <a:srgbClr val="000000">
                      <a:alpha val="43137"/>
                    </a:srgbClr>
                  </a:outerShdw>
                </a:effectLst>
                <a:latin typeface="Arial Rounded MT Bold" panose="020F0704030504030204" pitchFamily="34" charset="0"/>
              </a:rPr>
            </a:br>
            <a:r>
              <a:rPr lang="en-US" dirty="0" smtClean="0">
                <a:latin typeface="Arial Rounded MT Bold" panose="020F0704030504030204" pitchFamily="34" charset="0"/>
              </a:rPr>
              <a:t>     </a:t>
            </a:r>
            <a:r>
              <a:rPr lang="en-US" sz="1800" b="1" dirty="0" smtClean="0">
                <a:latin typeface="Arial Rounded MT Bold" panose="020F0704030504030204" pitchFamily="34" charset="0"/>
              </a:rPr>
              <a:t>Observation from previous slide</a:t>
            </a:r>
            <a:endParaRPr lang="en-US" dirty="0"/>
          </a:p>
        </p:txBody>
      </p:sp>
      <p:sp>
        <p:nvSpPr>
          <p:cNvPr id="3" name="Content Placeholder 2"/>
          <p:cNvSpPr>
            <a:spLocks noGrp="1"/>
          </p:cNvSpPr>
          <p:nvPr>
            <p:ph idx="1"/>
          </p:nvPr>
        </p:nvSpPr>
        <p:spPr>
          <a:xfrm>
            <a:off x="1051508" y="1767840"/>
            <a:ext cx="10953258" cy="4881154"/>
          </a:xfrm>
        </p:spPr>
        <p:txBody>
          <a:bodyPr/>
          <a:lstStyle/>
          <a:p>
            <a:r>
              <a:rPr lang="en-US" sz="2800" dirty="0"/>
              <a:t>Positively skewed(&gt;1):- Appliances, RH_5.</a:t>
            </a:r>
          </a:p>
          <a:p>
            <a:r>
              <a:rPr lang="en-US" sz="2800" dirty="0"/>
              <a:t>Moderately Positively skewed(0.5 to 1):- T2, T5, T6, T_out, RH_out, </a:t>
            </a:r>
            <a:r>
              <a:rPr lang="en-US" sz="2800" dirty="0" smtClean="0"/>
              <a:t>Wind speed.</a:t>
            </a:r>
            <a:endParaRPr lang="en-US" sz="2800" dirty="0"/>
          </a:p>
          <a:p>
            <a:r>
              <a:rPr lang="en-US" sz="2800" dirty="0"/>
              <a:t>Normal Distributed(-0.5 to +0.5):- T1, T3, T4, T7, T8, T9, RH_1, RH_2, RH_3, RH_4, RH_6, RH_7, RH_8, RH_9, Press_mm_hg, Visibility, Tdewpoint, rv1, rv2,</a:t>
            </a:r>
          </a:p>
          <a:p>
            <a:r>
              <a:rPr lang="en-US" sz="2800" dirty="0"/>
              <a:t>Negative skewed(-0.5 to -1):- No features.</a:t>
            </a:r>
          </a:p>
          <a:p>
            <a:r>
              <a:rPr lang="en-US" sz="2800" dirty="0"/>
              <a:t>Moderately Negatively skewed(&gt;-1):- RH_out.</a:t>
            </a:r>
          </a:p>
          <a:p>
            <a:endParaRPr lang="en-US" dirty="0"/>
          </a:p>
        </p:txBody>
      </p:sp>
    </p:spTree>
    <p:extLst>
      <p:ext uri="{BB962C8B-B14F-4D97-AF65-F5344CB8AC3E}">
        <p14:creationId xmlns:p14="http://schemas.microsoft.com/office/powerpoint/2010/main" val="4071874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816" y="140784"/>
            <a:ext cx="8911687" cy="825867"/>
          </a:xfrm>
        </p:spPr>
        <p:txBody>
          <a:bodyPr/>
          <a:lstStyle/>
          <a:p>
            <a:r>
              <a:rPr lang="en-US" b="1" i="1" u="sng" dirty="0">
                <a:effectLst>
                  <a:outerShdw blurRad="38100" dist="38100" dir="2700000" algn="tl">
                    <a:srgbClr val="000000">
                      <a:alpha val="43137"/>
                    </a:srgbClr>
                  </a:outerShdw>
                </a:effectLst>
                <a:latin typeface="Arial Rounded MT Bold" panose="020F0704030504030204" pitchFamily="34" charset="0"/>
              </a:rPr>
              <a:t>Continued:--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87" y="3962874"/>
            <a:ext cx="11482250" cy="270614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87" y="1397474"/>
            <a:ext cx="11482250" cy="2565400"/>
          </a:xfrm>
          <a:prstGeom prst="rect">
            <a:avLst/>
          </a:prstGeom>
        </p:spPr>
      </p:pic>
    </p:spTree>
    <p:extLst>
      <p:ext uri="{BB962C8B-B14F-4D97-AF65-F5344CB8AC3E}">
        <p14:creationId xmlns:p14="http://schemas.microsoft.com/office/powerpoint/2010/main" val="1323553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81690" y="2291272"/>
            <a:ext cx="5349293" cy="4174841"/>
          </a:xfrm>
        </p:spPr>
      </p:pic>
      <p:pic>
        <p:nvPicPr>
          <p:cNvPr id="10" name="Content Placeholder 9"/>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312599" y="2291272"/>
            <a:ext cx="5476383" cy="4174841"/>
          </a:xfrm>
        </p:spPr>
      </p:pic>
      <p:sp>
        <p:nvSpPr>
          <p:cNvPr id="5" name="Title 1"/>
          <p:cNvSpPr txBox="1">
            <a:spLocks/>
          </p:cNvSpPr>
          <p:nvPr/>
        </p:nvSpPr>
        <p:spPr>
          <a:xfrm>
            <a:off x="881690" y="140784"/>
            <a:ext cx="10861818" cy="193620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u="sng" dirty="0" smtClean="0">
                <a:effectLst>
                  <a:outerShdw blurRad="38100" dist="38100" dir="2700000" algn="tl">
                    <a:srgbClr val="000000">
                      <a:alpha val="43137"/>
                    </a:srgbClr>
                  </a:outerShdw>
                </a:effectLst>
                <a:latin typeface="Arial Rounded MT Bold" panose="020F0704030504030204" pitchFamily="34" charset="0"/>
              </a:rPr>
              <a:t>Continued:--</a:t>
            </a:r>
            <a:endParaRPr lang="en-US" sz="2800" dirty="0" smtClean="0">
              <a:latin typeface="+mn-lt"/>
            </a:endParaRPr>
          </a:p>
          <a:p>
            <a:endParaRPr lang="en-US" sz="2800" dirty="0">
              <a:latin typeface="+mn-lt"/>
            </a:endParaRPr>
          </a:p>
          <a:p>
            <a:endParaRPr lang="en-US" sz="2800" dirty="0" smtClean="0">
              <a:latin typeface="+mn-lt"/>
            </a:endParaRPr>
          </a:p>
          <a:p>
            <a:r>
              <a:rPr lang="en-US" sz="2800" dirty="0" smtClean="0">
                <a:latin typeface="+mn-lt"/>
              </a:rPr>
              <a:t>Boxplot for outliers for every column in the data frame.</a:t>
            </a:r>
            <a:endParaRPr lang="en-US" sz="2400" dirty="0"/>
          </a:p>
        </p:txBody>
      </p:sp>
    </p:spTree>
    <p:extLst>
      <p:ext uri="{BB962C8B-B14F-4D97-AF65-F5344CB8AC3E}">
        <p14:creationId xmlns:p14="http://schemas.microsoft.com/office/powerpoint/2010/main" val="2419785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9634" y="744947"/>
            <a:ext cx="11678195" cy="6030724"/>
          </a:xfrm>
        </p:spPr>
      </p:pic>
      <p:sp>
        <p:nvSpPr>
          <p:cNvPr id="2" name="Title 1"/>
          <p:cNvSpPr>
            <a:spLocks noGrp="1"/>
          </p:cNvSpPr>
          <p:nvPr>
            <p:ph type="title"/>
          </p:nvPr>
        </p:nvSpPr>
        <p:spPr>
          <a:xfrm>
            <a:off x="1169073" y="0"/>
            <a:ext cx="10848756" cy="744947"/>
          </a:xfrm>
        </p:spPr>
        <p:txBody>
          <a:bodyPr/>
          <a:lstStyle/>
          <a:p>
            <a:r>
              <a:rPr lang="en-US" b="1" i="1" u="sng" dirty="0">
                <a:effectLst>
                  <a:outerShdw blurRad="38100" dist="38100" dir="2700000" algn="tl">
                    <a:srgbClr val="000000">
                      <a:alpha val="43137"/>
                    </a:srgbClr>
                  </a:outerShdw>
                </a:effectLst>
                <a:latin typeface="Arial Rounded MT Bold" panose="020F0704030504030204" pitchFamily="34" charset="0"/>
              </a:rPr>
              <a:t>Continued:--</a:t>
            </a:r>
            <a:endParaRPr lang="en-US" dirty="0"/>
          </a:p>
        </p:txBody>
      </p:sp>
    </p:spTree>
    <p:extLst>
      <p:ext uri="{BB962C8B-B14F-4D97-AF65-F5344CB8AC3E}">
        <p14:creationId xmlns:p14="http://schemas.microsoft.com/office/powerpoint/2010/main" val="3859048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016" y="179973"/>
            <a:ext cx="8911687" cy="1280890"/>
          </a:xfrm>
        </p:spPr>
        <p:txBody>
          <a:bodyPr/>
          <a:lstStyle/>
          <a:p>
            <a:r>
              <a:rPr lang="en-US" b="1" i="1" u="sng" dirty="0">
                <a:effectLst>
                  <a:outerShdw blurRad="38100" dist="38100" dir="2700000" algn="tl">
                    <a:srgbClr val="000000">
                      <a:alpha val="43137"/>
                    </a:srgbClr>
                  </a:outerShdw>
                </a:effectLst>
                <a:latin typeface="Arial Rounded MT Bold" panose="020F0704030504030204" pitchFamily="34" charset="0"/>
              </a:rPr>
              <a:t>Continued</a:t>
            </a:r>
            <a:r>
              <a:rPr lang="en-US" b="1" i="1" u="sng" dirty="0" smtClean="0">
                <a:effectLst>
                  <a:outerShdw blurRad="38100" dist="38100" dir="2700000" algn="tl">
                    <a:srgbClr val="000000">
                      <a:alpha val="43137"/>
                    </a:srgbClr>
                  </a:outerShdw>
                </a:effectLst>
                <a:latin typeface="Arial Rounded MT Bold" panose="020F0704030504030204" pitchFamily="34" charset="0"/>
              </a:rPr>
              <a:t>:--</a:t>
            </a:r>
            <a:br>
              <a:rPr lang="en-US" b="1" i="1" u="sng" dirty="0" smtClean="0">
                <a:effectLst>
                  <a:outerShdw blurRad="38100" dist="38100" dir="2700000" algn="tl">
                    <a:srgbClr val="000000">
                      <a:alpha val="43137"/>
                    </a:srgbClr>
                  </a:outerShdw>
                </a:effectLst>
                <a:latin typeface="Arial Rounded MT Bold" panose="020F0704030504030204" pitchFamily="34" charset="0"/>
              </a:rPr>
            </a:br>
            <a:r>
              <a:rPr lang="en-US" sz="2400" b="1" i="1" u="sng" dirty="0" smtClean="0">
                <a:effectLst>
                  <a:outerShdw blurRad="38100" dist="38100" dir="2700000" algn="tl">
                    <a:srgbClr val="000000">
                      <a:alpha val="43137"/>
                    </a:srgbClr>
                  </a:outerShdw>
                </a:effectLst>
                <a:latin typeface="Arial Rounded MT Bold" panose="020F0704030504030204" pitchFamily="34" charset="0"/>
              </a:rPr>
              <a:t>Observation from Heat Map</a:t>
            </a:r>
            <a:endParaRPr lang="en-US" dirty="0"/>
          </a:p>
        </p:txBody>
      </p:sp>
      <p:sp>
        <p:nvSpPr>
          <p:cNvPr id="3" name="Content Placeholder 2"/>
          <p:cNvSpPr>
            <a:spLocks noGrp="1"/>
          </p:cNvSpPr>
          <p:nvPr>
            <p:ph idx="1"/>
          </p:nvPr>
        </p:nvSpPr>
        <p:spPr>
          <a:xfrm>
            <a:off x="1645920" y="1345474"/>
            <a:ext cx="9858692" cy="5355771"/>
          </a:xfrm>
        </p:spPr>
        <p:txBody>
          <a:bodyPr>
            <a:normAutofit lnSpcReduction="10000"/>
          </a:bodyPr>
          <a:lstStyle/>
          <a:p>
            <a:pPr marL="285750" indent="-285750">
              <a:buClr>
                <a:schemeClr val="tx1"/>
              </a:buClr>
              <a:buFont typeface="Arial" panose="020B0604020202020204" pitchFamily="34" charset="0"/>
              <a:buChar char="•"/>
            </a:pPr>
            <a:r>
              <a:rPr lang="en-IN" sz="2200" dirty="0">
                <a:solidFill>
                  <a:srgbClr val="212121"/>
                </a:solidFill>
              </a:rPr>
              <a:t>Temperature - All the temperature variables from T1-T9 and </a:t>
            </a:r>
            <a:r>
              <a:rPr lang="en-IN" sz="2200" dirty="0" err="1">
                <a:solidFill>
                  <a:srgbClr val="212121"/>
                </a:solidFill>
              </a:rPr>
              <a:t>T_out</a:t>
            </a:r>
            <a:r>
              <a:rPr lang="en-IN" sz="2200" dirty="0">
                <a:solidFill>
                  <a:srgbClr val="212121"/>
                </a:solidFill>
              </a:rPr>
              <a:t> have positive correlation with the target Appliances.</a:t>
            </a:r>
          </a:p>
          <a:p>
            <a:pPr marL="285750" indent="-285750">
              <a:buClr>
                <a:schemeClr val="tx1"/>
              </a:buClr>
              <a:buFont typeface="Arial" panose="020B0604020202020204" pitchFamily="34" charset="0"/>
              <a:buChar char="•"/>
            </a:pPr>
            <a:r>
              <a:rPr lang="en-IN" sz="2200" dirty="0">
                <a:solidFill>
                  <a:srgbClr val="212121"/>
                </a:solidFill>
              </a:rPr>
              <a:t>For the indoor temperatures, the correlations are high as expected, since the ventilation is driven by the HRV unit and minimizes air temperature differences between rooms.</a:t>
            </a:r>
          </a:p>
          <a:p>
            <a:pPr marL="285750" indent="-285750">
              <a:buClr>
                <a:schemeClr val="tx1"/>
              </a:buClr>
              <a:buFont typeface="Arial" panose="020B0604020202020204" pitchFamily="34" charset="0"/>
              <a:buChar char="•"/>
            </a:pPr>
            <a:r>
              <a:rPr lang="en-IN" sz="2200" dirty="0">
                <a:solidFill>
                  <a:srgbClr val="212121"/>
                </a:solidFill>
              </a:rPr>
              <a:t>Five columns have a high degree of correlation with T9 - T3,T4,T5,T7,T8 also T6 &amp; </a:t>
            </a:r>
            <a:r>
              <a:rPr lang="en-IN" sz="2200" dirty="0" err="1">
                <a:solidFill>
                  <a:srgbClr val="212121"/>
                </a:solidFill>
              </a:rPr>
              <a:t>T_Out</a:t>
            </a:r>
            <a:r>
              <a:rPr lang="en-IN" sz="2200" dirty="0">
                <a:solidFill>
                  <a:srgbClr val="212121"/>
                </a:solidFill>
              </a:rPr>
              <a:t> has high correlation(both temperatures from outside) . Hence T6 and T9 can be removed from training set as information provided by them can be provided by other fields.</a:t>
            </a:r>
          </a:p>
          <a:p>
            <a:pPr marL="285750" indent="-285750">
              <a:buClr>
                <a:schemeClr val="tx1"/>
              </a:buClr>
              <a:buFont typeface="Arial" panose="020B0604020202020204" pitchFamily="34" charset="0"/>
              <a:buChar char="•"/>
            </a:pPr>
            <a:r>
              <a:rPr lang="en-IN" sz="2200" dirty="0">
                <a:solidFill>
                  <a:srgbClr val="212121"/>
                </a:solidFill>
              </a:rPr>
              <a:t>Weather attributes - Visibility, </a:t>
            </a:r>
            <a:r>
              <a:rPr lang="en-IN" sz="2200" dirty="0" err="1">
                <a:solidFill>
                  <a:srgbClr val="212121"/>
                </a:solidFill>
              </a:rPr>
              <a:t>Tdewpoint</a:t>
            </a:r>
            <a:r>
              <a:rPr lang="en-IN" sz="2200" dirty="0">
                <a:solidFill>
                  <a:srgbClr val="212121"/>
                </a:solidFill>
              </a:rPr>
              <a:t>, </a:t>
            </a:r>
            <a:r>
              <a:rPr lang="en-IN" sz="2200" dirty="0" err="1">
                <a:solidFill>
                  <a:srgbClr val="212121"/>
                </a:solidFill>
              </a:rPr>
              <a:t>Press_mm_hg</a:t>
            </a:r>
            <a:r>
              <a:rPr lang="en-IN" sz="2200" dirty="0">
                <a:solidFill>
                  <a:srgbClr val="212121"/>
                </a:solidFill>
              </a:rPr>
              <a:t> have low correlation values</a:t>
            </a:r>
          </a:p>
          <a:p>
            <a:pPr marL="285750" indent="-285750">
              <a:buClr>
                <a:schemeClr val="tx1"/>
              </a:buClr>
              <a:buFont typeface="Arial" panose="020B0604020202020204" pitchFamily="34" charset="0"/>
              <a:buChar char="•"/>
            </a:pPr>
            <a:r>
              <a:rPr lang="en-IN" sz="2200" dirty="0">
                <a:solidFill>
                  <a:srgbClr val="212121"/>
                </a:solidFill>
              </a:rPr>
              <a:t>Humidity -There are no significantly high correlation cases (&gt; 0.9) for humidity sensors.</a:t>
            </a:r>
          </a:p>
          <a:p>
            <a:pPr marL="285750" indent="-285750">
              <a:buClr>
                <a:schemeClr val="tx1"/>
              </a:buClr>
              <a:buFont typeface="Arial" panose="020B0604020202020204" pitchFamily="34" charset="0"/>
              <a:buChar char="•"/>
            </a:pPr>
            <a:r>
              <a:rPr lang="en-IN" sz="2200" dirty="0">
                <a:solidFill>
                  <a:srgbClr val="212121"/>
                </a:solidFill>
              </a:rPr>
              <a:t>Random variables have no role to play</a:t>
            </a:r>
          </a:p>
          <a:p>
            <a:pPr marL="0" indent="0">
              <a:buNone/>
            </a:pPr>
            <a:endParaRPr lang="en-US" dirty="0"/>
          </a:p>
        </p:txBody>
      </p:sp>
    </p:spTree>
    <p:extLst>
      <p:ext uri="{BB962C8B-B14F-4D97-AF65-F5344CB8AC3E}">
        <p14:creationId xmlns:p14="http://schemas.microsoft.com/office/powerpoint/2010/main" val="37556497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879" y="153848"/>
            <a:ext cx="8157807" cy="825866"/>
          </a:xfrm>
        </p:spPr>
        <p:txBody>
          <a:bodyPr/>
          <a:lstStyle/>
          <a:p>
            <a:r>
              <a:rPr lang="en-US" b="1" i="1" u="sng" dirty="0">
                <a:effectLst>
                  <a:outerShdw blurRad="38100" dist="38100" dir="2700000" algn="tl">
                    <a:srgbClr val="000000">
                      <a:alpha val="43137"/>
                    </a:srgbClr>
                  </a:outerShdw>
                </a:effectLst>
                <a:latin typeface="Arial Rounded MT Bold" panose="020F0704030504030204" pitchFamily="34" charset="0"/>
              </a:rPr>
              <a:t>Continued:--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0879" y="1530459"/>
            <a:ext cx="5356371" cy="52230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246" y="1530459"/>
            <a:ext cx="5120639" cy="5223038"/>
          </a:xfrm>
          <a:prstGeom prst="rect">
            <a:avLst/>
          </a:prstGeom>
        </p:spPr>
      </p:pic>
    </p:spTree>
    <p:extLst>
      <p:ext uri="{BB962C8B-B14F-4D97-AF65-F5344CB8AC3E}">
        <p14:creationId xmlns:p14="http://schemas.microsoft.com/office/powerpoint/2010/main" val="4093967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995" y="101596"/>
            <a:ext cx="3311486" cy="6442894"/>
          </a:xfrm>
        </p:spPr>
        <p:txBody>
          <a:bodyPr/>
          <a:lstStyle/>
          <a:p>
            <a:pPr marL="571500" indent="-571500">
              <a:buFont typeface="Wingdings" panose="05000000000000000000" pitchFamily="2" charset="2"/>
              <a:buChar char="Ø"/>
            </a:pPr>
            <a:r>
              <a:rPr lang="en-US" b="1" i="1" u="sng" dirty="0">
                <a:effectLst>
                  <a:outerShdw blurRad="38100" dist="38100" dir="2700000" algn="tl">
                    <a:srgbClr val="000000">
                      <a:alpha val="43137"/>
                    </a:srgbClr>
                  </a:outerShdw>
                </a:effectLst>
                <a:latin typeface="Arial Rounded MT Bold" panose="020F0704030504030204" pitchFamily="34" charset="0"/>
              </a:rPr>
              <a:t>Continued</a:t>
            </a:r>
            <a:r>
              <a:rPr lang="en-US" b="1" i="1" u="sng" dirty="0" smtClean="0">
                <a:effectLst>
                  <a:outerShdw blurRad="38100" dist="38100" dir="2700000" algn="tl">
                    <a:srgbClr val="000000">
                      <a:alpha val="43137"/>
                    </a:srgbClr>
                  </a:outerShdw>
                </a:effectLst>
                <a:latin typeface="Arial Rounded MT Bold" panose="020F0704030504030204" pitchFamily="34" charset="0"/>
              </a:rPr>
              <a:t>:</a:t>
            </a:r>
            <a:r>
              <a:rPr lang="en-US" b="1" i="1" u="sng" dirty="0">
                <a:effectLst>
                  <a:outerShdw blurRad="38100" dist="38100" dir="2700000" algn="tl">
                    <a:srgbClr val="000000">
                      <a:alpha val="43137"/>
                    </a:srgbClr>
                  </a:outerShdw>
                </a:effectLst>
                <a:latin typeface="Arial Rounded MT Bold" panose="020F0704030504030204" pitchFamily="34" charset="0"/>
              </a:rPr>
              <a:t/>
            </a:r>
            <a:br>
              <a:rPr lang="en-US" b="1" i="1" u="sng" dirty="0">
                <a:effectLst>
                  <a:outerShdw blurRad="38100" dist="38100" dir="2700000" algn="tl">
                    <a:srgbClr val="000000">
                      <a:alpha val="43137"/>
                    </a:srgbClr>
                  </a:outerShdw>
                </a:effectLst>
                <a:latin typeface="Arial Rounded MT Bold" panose="020F0704030504030204" pitchFamily="34" charset="0"/>
              </a:rPr>
            </a:br>
            <a:r>
              <a:rPr lang="en-US" dirty="0">
                <a:latin typeface="+mn-lt"/>
              </a:rPr>
              <a:t/>
            </a:r>
            <a:br>
              <a:rPr lang="en-US" dirty="0">
                <a:latin typeface="+mn-lt"/>
              </a:rPr>
            </a:br>
            <a:r>
              <a:rPr lang="en-US" sz="2000" dirty="0" smtClean="0">
                <a:latin typeface="+mn-lt"/>
              </a:rPr>
              <a:t>As we can see that after removing multicollinearity the data frame.</a:t>
            </a:r>
            <a:br>
              <a:rPr lang="en-US" sz="2000" dirty="0" smtClean="0">
                <a:latin typeface="+mn-lt"/>
              </a:rPr>
            </a:br>
            <a:r>
              <a:rPr lang="en-US" sz="2000" dirty="0" smtClean="0">
                <a:latin typeface="+mn-lt"/>
              </a:rPr>
              <a:t>This multiCollinearity is removed by taking a few portion of each column and replace to a new column.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1109" y="380099"/>
            <a:ext cx="7981405" cy="6164391"/>
          </a:xfrm>
        </p:spPr>
      </p:pic>
    </p:spTree>
    <p:extLst>
      <p:ext uri="{BB962C8B-B14F-4D97-AF65-F5344CB8AC3E}">
        <p14:creationId xmlns:p14="http://schemas.microsoft.com/office/powerpoint/2010/main" val="287940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575" y="101595"/>
            <a:ext cx="10613625" cy="773616"/>
          </a:xfrm>
        </p:spPr>
        <p:txBody>
          <a:bodyPr/>
          <a:lstStyle/>
          <a:p>
            <a:r>
              <a:rPr lang="en-US" b="1" i="1" u="sng" dirty="0">
                <a:effectLst>
                  <a:outerShdw blurRad="38100" dist="38100" dir="2700000" algn="tl">
                    <a:srgbClr val="000000">
                      <a:alpha val="43137"/>
                    </a:srgbClr>
                  </a:outerShdw>
                </a:effectLst>
                <a:latin typeface="Arial Rounded MT Bold" panose="020F0704030504030204" pitchFamily="34" charset="0"/>
              </a:rPr>
              <a:t>Continued:--</a:t>
            </a:r>
            <a:endParaRPr lang="en-US" dirty="0"/>
          </a:p>
        </p:txBody>
      </p:sp>
      <p:sp>
        <p:nvSpPr>
          <p:cNvPr id="3" name="Content Placeholder 2"/>
          <p:cNvSpPr>
            <a:spLocks noGrp="1"/>
          </p:cNvSpPr>
          <p:nvPr>
            <p:ph sz="half" idx="1"/>
          </p:nvPr>
        </p:nvSpPr>
        <p:spPr>
          <a:xfrm>
            <a:off x="875211" y="1353335"/>
            <a:ext cx="5003074" cy="5178093"/>
          </a:xfrm>
        </p:spPr>
        <p:txBody>
          <a:bodyPr/>
          <a:lstStyle/>
          <a:p>
            <a:r>
              <a:rPr lang="en-US" sz="2400" dirty="0" smtClean="0"/>
              <a:t> The next step is feature selection for increasing the model accuracy</a:t>
            </a:r>
          </a:p>
          <a:p>
            <a:r>
              <a:rPr lang="en-US" sz="2400" dirty="0" smtClean="0"/>
              <a:t>Removing the Date </a:t>
            </a:r>
            <a:r>
              <a:rPr lang="en-US" sz="2400" dirty="0"/>
              <a:t>and Light </a:t>
            </a:r>
            <a:r>
              <a:rPr lang="en-US" sz="2400" dirty="0" smtClean="0"/>
              <a:t>Column</a:t>
            </a:r>
            <a:endParaRPr lang="en-US" sz="2400" dirty="0"/>
          </a:p>
          <a:p>
            <a:r>
              <a:rPr lang="en-US" sz="2400" dirty="0"/>
              <a:t>Date dropping reason: Since we're not trying to </a:t>
            </a:r>
            <a:r>
              <a:rPr lang="en-US" sz="2400" dirty="0" smtClean="0"/>
              <a:t>analyze </a:t>
            </a:r>
            <a:r>
              <a:rPr lang="en-US" sz="2400" dirty="0"/>
              <a:t>the problem as a Time Series, we shall regress on the "Appliance" column.</a:t>
            </a:r>
          </a:p>
          <a:p>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1794" y="1353335"/>
            <a:ext cx="5695406" cy="5178092"/>
          </a:xfrm>
        </p:spPr>
      </p:pic>
    </p:spTree>
    <p:extLst>
      <p:ext uri="{BB962C8B-B14F-4D97-AF65-F5344CB8AC3E}">
        <p14:creationId xmlns:p14="http://schemas.microsoft.com/office/powerpoint/2010/main" val="27690796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639" y="0"/>
            <a:ext cx="9816790" cy="822960"/>
          </a:xfrm>
        </p:spPr>
        <p:txBody>
          <a:bodyPr>
            <a:noAutofit/>
          </a:bodyPr>
          <a:lstStyle/>
          <a:p>
            <a:r>
              <a:rPr lang="en-US" sz="4000" b="1" i="1" dirty="0" smtClean="0">
                <a:effectLst>
                  <a:outerShdw blurRad="38100" dist="38100" dir="2700000" algn="tl">
                    <a:srgbClr val="000000">
                      <a:alpha val="43137"/>
                    </a:srgbClr>
                  </a:outerShdw>
                </a:effectLst>
              </a:rPr>
              <a:t>E. </a:t>
            </a:r>
            <a:r>
              <a:rPr lang="en-US" sz="4000" b="1" i="1" u="sng" dirty="0" smtClean="0">
                <a:effectLst>
                  <a:outerShdw blurRad="38100" dist="38100" dir="2700000" algn="tl">
                    <a:srgbClr val="000000">
                      <a:alpha val="43137"/>
                    </a:srgbClr>
                  </a:outerShdw>
                </a:effectLst>
                <a:latin typeface="Arial Rounded MT Bold" panose="020F0704030504030204" pitchFamily="34" charset="0"/>
              </a:rPr>
              <a:t>Applying </a:t>
            </a:r>
            <a:r>
              <a:rPr lang="en-US" sz="4000" b="1" i="1" u="sng" dirty="0">
                <a:effectLst>
                  <a:outerShdw blurRad="38100" dist="38100" dir="2700000" algn="tl">
                    <a:srgbClr val="000000">
                      <a:alpha val="43137"/>
                    </a:srgbClr>
                  </a:outerShdw>
                </a:effectLst>
                <a:latin typeface="Arial Rounded MT Bold" panose="020F0704030504030204" pitchFamily="34" charset="0"/>
              </a:rPr>
              <a:t>the </a:t>
            </a:r>
            <a:r>
              <a:rPr lang="en-US" sz="4000" b="1" i="1" u="sng" dirty="0" smtClean="0">
                <a:effectLst>
                  <a:outerShdw blurRad="38100" dist="38100" dir="2700000" algn="tl">
                    <a:srgbClr val="000000">
                      <a:alpha val="43137"/>
                    </a:srgbClr>
                  </a:outerShdw>
                </a:effectLst>
                <a:latin typeface="Arial Rounded MT Bold" panose="020F0704030504030204" pitchFamily="34" charset="0"/>
              </a:rPr>
              <a:t>model:--</a:t>
            </a:r>
            <a:r>
              <a:rPr lang="en-US" sz="4000" b="1" dirty="0"/>
              <a:t/>
            </a:r>
            <a:br>
              <a:rPr lang="en-US" sz="4000" b="1" dirty="0"/>
            </a:br>
            <a:endParaRPr lang="en-US" sz="4000" dirty="0"/>
          </a:p>
        </p:txBody>
      </p:sp>
      <p:sp>
        <p:nvSpPr>
          <p:cNvPr id="3" name="Content Placeholder 2"/>
          <p:cNvSpPr>
            <a:spLocks noGrp="1"/>
          </p:cNvSpPr>
          <p:nvPr>
            <p:ph idx="1"/>
          </p:nvPr>
        </p:nvSpPr>
        <p:spPr>
          <a:xfrm>
            <a:off x="1737334" y="822959"/>
            <a:ext cx="10058426" cy="5930537"/>
          </a:xfrm>
        </p:spPr>
        <p:txBody>
          <a:bodyPr>
            <a:normAutofit/>
          </a:bodyPr>
          <a:lstStyle/>
          <a:p>
            <a:r>
              <a:rPr lang="en-US" sz="2200" b="1" dirty="0"/>
              <a:t>This table mention the value </a:t>
            </a:r>
            <a:r>
              <a:rPr lang="en-US" sz="2200" b="1" dirty="0" smtClean="0"/>
              <a:t>of train r2 score , Test r2 score and RMSE </a:t>
            </a:r>
            <a:r>
              <a:rPr lang="en-US" sz="2200" b="1" dirty="0"/>
              <a:t>of the machine learning regression </a:t>
            </a:r>
            <a:r>
              <a:rPr lang="en-US" sz="2200" b="1" dirty="0" smtClean="0"/>
              <a:t>model.[After the Hyper </a:t>
            </a:r>
            <a:r>
              <a:rPr lang="en-US" sz="2200" b="1" dirty="0" err="1" smtClean="0"/>
              <a:t>Tunning</a:t>
            </a:r>
            <a:r>
              <a:rPr lang="en-US" sz="2200" b="1" dirty="0" smtClean="0"/>
              <a:t>]</a:t>
            </a:r>
          </a:p>
          <a:p>
            <a:endParaRPr lang="en-US" sz="2200" b="1" dirty="0"/>
          </a:p>
          <a:p>
            <a:endParaRPr lang="en-US" sz="2200" b="1" dirty="0" smtClean="0"/>
          </a:p>
          <a:p>
            <a:endParaRPr lang="en-US" sz="2200" b="1" dirty="0"/>
          </a:p>
          <a:p>
            <a:endParaRPr lang="en-US" sz="2200" b="1" dirty="0" smtClean="0"/>
          </a:p>
          <a:p>
            <a:endParaRPr lang="en-US" sz="2200" b="1" dirty="0"/>
          </a:p>
          <a:p>
            <a:endParaRPr lang="en-US" sz="2200" b="1" dirty="0" smtClean="0"/>
          </a:p>
          <a:p>
            <a:endParaRPr lang="en-US" sz="2200" b="1" dirty="0"/>
          </a:p>
          <a:p>
            <a:endParaRPr lang="en-US" sz="2200" b="1" dirty="0" smtClean="0"/>
          </a:p>
          <a:p>
            <a:r>
              <a:rPr lang="en-US" sz="2200" b="1" dirty="0"/>
              <a:t> </a:t>
            </a:r>
            <a:r>
              <a:rPr lang="en-US" sz="2000" dirty="0"/>
              <a:t>R-squared will give you an </a:t>
            </a:r>
            <a:r>
              <a:rPr lang="en-US" sz="2000" b="1" dirty="0"/>
              <a:t>estimate of the relationship between movements of a dependent variable based on an independent variable's movements</a:t>
            </a:r>
            <a:r>
              <a:rPr lang="en-US" sz="2000" b="1" dirty="0" smtClean="0"/>
              <a:t>.</a:t>
            </a:r>
          </a:p>
          <a:p>
            <a:r>
              <a:rPr lang="en-US" sz="2000" dirty="0" smtClean="0"/>
              <a:t>Test RMSE Score</a:t>
            </a:r>
            <a:r>
              <a:rPr lang="en-US" dirty="0" smtClean="0"/>
              <a:t> </a:t>
            </a:r>
            <a:r>
              <a:rPr lang="en-US" dirty="0"/>
              <a:t>tells you </a:t>
            </a:r>
            <a:r>
              <a:rPr lang="en-US" b="1" dirty="0"/>
              <a:t>how concentrated the data is around the line of best fit</a:t>
            </a:r>
            <a:r>
              <a:rPr lang="en-US" dirty="0"/>
              <a:t>.</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87" y="1733745"/>
            <a:ext cx="10946673" cy="3543650"/>
          </a:xfrm>
          <a:prstGeom prst="rect">
            <a:avLst/>
          </a:prstGeom>
        </p:spPr>
      </p:pic>
    </p:spTree>
    <p:extLst>
      <p:ext uri="{BB962C8B-B14F-4D97-AF65-F5344CB8AC3E}">
        <p14:creationId xmlns:p14="http://schemas.microsoft.com/office/powerpoint/2010/main" val="1450291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400" y="140784"/>
            <a:ext cx="8911687" cy="1280890"/>
          </a:xfrm>
        </p:spPr>
        <p:txBody>
          <a:bodyPr/>
          <a:lstStyle/>
          <a:p>
            <a:r>
              <a:rPr lang="en-US" b="1" i="1" dirty="0" smtClean="0">
                <a:effectLst>
                  <a:outerShdw blurRad="38100" dist="38100" dir="2700000" algn="tl">
                    <a:srgbClr val="000000">
                      <a:alpha val="43137"/>
                    </a:srgbClr>
                  </a:outerShdw>
                </a:effectLst>
                <a:latin typeface="Arial Rounded MT Bold" panose="020F0704030504030204" pitchFamily="34" charset="0"/>
              </a:rPr>
              <a:t>Table of Content</a:t>
            </a:r>
            <a:endParaRPr lang="en-US" b="1" i="1" dirty="0">
              <a:effectLst>
                <a:outerShdw blurRad="38100" dist="38100" dir="2700000" algn="tl">
                  <a:srgbClr val="000000">
                    <a:alpha val="43137"/>
                  </a:srgbClr>
                </a:outerShdw>
              </a:effectLst>
              <a:latin typeface="Arial Rounded MT Bold" panose="020F0704030504030204" pitchFamily="34" charset="0"/>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71829288"/>
              </p:ext>
            </p:extLst>
          </p:nvPr>
        </p:nvGraphicFramePr>
        <p:xfrm>
          <a:off x="1831568" y="781229"/>
          <a:ext cx="8915400" cy="5956662"/>
        </p:xfrm>
        <a:graphic>
          <a:graphicData uri="http://schemas.openxmlformats.org/drawingml/2006/table">
            <a:tbl>
              <a:tblPr firstRow="1" bandRow="1">
                <a:tableStyleId>{ED083AE6-46FA-4A59-8FB0-9F97EB10719F}</a:tableStyleId>
              </a:tblPr>
              <a:tblGrid>
                <a:gridCol w="8915400">
                  <a:extLst>
                    <a:ext uri="{9D8B030D-6E8A-4147-A177-3AD203B41FA5}">
                      <a16:colId xmlns:a16="http://schemas.microsoft.com/office/drawing/2014/main" val="1826489079"/>
                    </a:ext>
                  </a:extLst>
                </a:gridCol>
              </a:tblGrid>
              <a:tr h="91875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smtClean="0"/>
                        <a:t>Defining The Problem</a:t>
                      </a:r>
                    </a:p>
                    <a:p>
                      <a:pPr marL="285750" marR="0" lvl="0" indent="-285750" algn="ctr"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smtClean="0"/>
                        <a:t>Dataset</a:t>
                      </a:r>
                      <a:r>
                        <a:rPr lang="en-US" sz="1400" b="0" baseline="0" dirty="0" smtClean="0"/>
                        <a:t> Source</a:t>
                      </a:r>
                    </a:p>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dirty="0" smtClean="0"/>
                    </a:p>
                    <a:p>
                      <a:endParaRPr lang="en-US" b="1" dirty="0"/>
                    </a:p>
                  </a:txBody>
                  <a:tcPr anchor="ctr">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2628903890"/>
                  </a:ext>
                </a:extLst>
              </a:tr>
              <a:tr h="91875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smtClean="0"/>
                        <a:t>Goal of the Project</a:t>
                      </a:r>
                    </a:p>
                    <a:p>
                      <a:pPr marL="285750" marR="0" lvl="0" indent="-285750" algn="ctr"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t>Problem Statement</a:t>
                      </a:r>
                    </a:p>
                    <a:p>
                      <a:pPr marL="285750" marR="0" lvl="0" indent="-285750" algn="ctr"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t>Goal</a:t>
                      </a:r>
                      <a:endParaRPr lang="en-US" sz="1400" b="0" dirty="0" smtClean="0"/>
                    </a:p>
                    <a:p>
                      <a:endParaRPr lang="en-US" b="1" dirty="0"/>
                    </a:p>
                  </a:txBody>
                  <a:tcPr anchor="ctr">
                    <a:lnL w="12700" cmpd="sng">
                      <a:noFill/>
                    </a:lnL>
                    <a:lnR w="12700" cmpd="sng">
                      <a:noFill/>
                    </a:lnR>
                    <a:lnT w="254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10900149"/>
                  </a:ext>
                </a:extLst>
              </a:tr>
              <a:tr h="91875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smtClean="0"/>
                        <a:t>EDA and Feature Engineering</a:t>
                      </a:r>
                    </a:p>
                    <a:p>
                      <a:pPr marL="285750" marR="0" lvl="0" indent="-285750" algn="ctr"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smtClean="0"/>
                        <a:t>Dataset Summary</a:t>
                      </a:r>
                    </a:p>
                    <a:p>
                      <a:pPr marL="285750" marR="0" lvl="0" indent="-285750" algn="ctr"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smtClean="0"/>
                        <a:t>Dataset Describe</a:t>
                      </a:r>
                    </a:p>
                    <a:p>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2129614"/>
                  </a:ext>
                </a:extLst>
              </a:tr>
              <a:tr h="918754">
                <a:tc>
                  <a:txBody>
                    <a:bodyPr/>
                    <a:lstStyle/>
                    <a:p>
                      <a:pPr algn="ctr"/>
                      <a:r>
                        <a:rPr lang="en-US" b="1" dirty="0" smtClean="0"/>
                        <a:t>Target and Feature</a:t>
                      </a:r>
                    </a:p>
                    <a:p>
                      <a:pPr marL="285750" indent="-285750" algn="ctr">
                        <a:buFont typeface="Arial" panose="020B0604020202020204" pitchFamily="34" charset="0"/>
                        <a:buChar char="•"/>
                      </a:pPr>
                      <a:r>
                        <a:rPr lang="en-US" sz="1400" b="0" dirty="0" smtClean="0"/>
                        <a:t>Relation</a:t>
                      </a:r>
                      <a:r>
                        <a:rPr lang="en-US" sz="1400" b="0" baseline="0" dirty="0" smtClean="0"/>
                        <a:t> Between the target and other features</a:t>
                      </a:r>
                      <a:endParaRPr lang="en-US" sz="1400" b="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2713464"/>
                  </a:ext>
                </a:extLst>
              </a:tr>
              <a:tr h="91875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smtClean="0"/>
                        <a:t>Applying the model</a:t>
                      </a:r>
                    </a:p>
                    <a:p>
                      <a:pPr marL="285750" marR="0" lvl="0" indent="-285750" algn="ctr"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smtClean="0"/>
                        <a:t>Applying</a:t>
                      </a:r>
                      <a:r>
                        <a:rPr lang="en-US" sz="1400" b="0" baseline="0" dirty="0" smtClean="0"/>
                        <a:t> the different types of Machine Learning Regression model</a:t>
                      </a:r>
                      <a:endParaRPr lang="en-US" sz="1400" b="0" dirty="0" smtClean="0"/>
                    </a:p>
                    <a:p>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53150353"/>
                  </a:ext>
                </a:extLst>
              </a:tr>
              <a:tr h="91875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smtClean="0"/>
                        <a:t>Results/Conclusion</a:t>
                      </a:r>
                    </a:p>
                    <a:p>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24801022"/>
                  </a:ext>
                </a:extLst>
              </a:tr>
            </a:tbl>
          </a:graphicData>
        </a:graphic>
      </p:graphicFrame>
    </p:spTree>
    <p:extLst>
      <p:ext uri="{BB962C8B-B14F-4D97-AF65-F5344CB8AC3E}">
        <p14:creationId xmlns:p14="http://schemas.microsoft.com/office/powerpoint/2010/main" val="12755290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306" y="101596"/>
            <a:ext cx="8911687" cy="1280890"/>
          </a:xfrm>
        </p:spPr>
        <p:txBody>
          <a:bodyPr>
            <a:normAutofit/>
          </a:bodyPr>
          <a:lstStyle/>
          <a:p>
            <a:r>
              <a:rPr lang="en-US" sz="3100" b="1" i="1" u="sng" dirty="0" smtClean="0">
                <a:effectLst>
                  <a:outerShdw blurRad="38100" dist="38100" dir="2700000" algn="tl">
                    <a:srgbClr val="000000">
                      <a:alpha val="43137"/>
                    </a:srgbClr>
                  </a:outerShdw>
                </a:effectLst>
                <a:latin typeface="Arial Black" panose="020B0A04020102020204" pitchFamily="34" charset="0"/>
              </a:rPr>
              <a:t>Continued</a:t>
            </a:r>
            <a:r>
              <a:rPr lang="en-US" sz="3100" b="1" i="1" u="sng" dirty="0">
                <a:effectLst>
                  <a:outerShdw blurRad="38100" dist="38100" dir="2700000" algn="tl">
                    <a:srgbClr val="000000">
                      <a:alpha val="43137"/>
                    </a:srgbClr>
                  </a:outerShdw>
                </a:effectLst>
                <a:latin typeface="Arial Black" panose="020B0A04020102020204" pitchFamily="34" charset="0"/>
              </a:rPr>
              <a:t>:--</a:t>
            </a:r>
            <a:r>
              <a:rPr lang="en-US" sz="2000" dirty="0"/>
              <a:t/>
            </a:r>
            <a:br>
              <a:rPr lang="en-US" sz="2000" dirty="0"/>
            </a:br>
            <a:r>
              <a:rPr lang="en-US" sz="2000" dirty="0" smtClean="0"/>
              <a:t/>
            </a:r>
            <a:br>
              <a:rPr lang="en-US" sz="2000" dirty="0" smtClean="0"/>
            </a:br>
            <a:r>
              <a:rPr lang="en-US" sz="2000" dirty="0"/>
              <a:t> </a:t>
            </a:r>
            <a:r>
              <a:rPr lang="en-US" sz="2000" dirty="0" smtClean="0"/>
              <a:t>               </a:t>
            </a:r>
            <a:r>
              <a:rPr lang="en-IN" sz="1800" b="1" dirty="0">
                <a:effectLst>
                  <a:outerShdw blurRad="38100" dist="38100" dir="2700000" algn="tl">
                    <a:srgbClr val="000000">
                      <a:alpha val="43137"/>
                    </a:srgbClr>
                  </a:outerShdw>
                </a:effectLst>
              </a:rPr>
              <a:t>Representing r2 score through bar plot</a:t>
            </a:r>
            <a:endParaRPr lang="en-US" sz="2000"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1060858" y="1767839"/>
            <a:ext cx="4313864" cy="4711337"/>
          </a:xfrm>
        </p:spPr>
        <p:txBody>
          <a:bodyPr>
            <a:normAutofit/>
          </a:bodyPr>
          <a:lstStyle/>
          <a:p>
            <a:pPr>
              <a:buClr>
                <a:schemeClr val="tx1"/>
              </a:buClr>
              <a:buFont typeface="Arial" panose="020B0604020202020204" pitchFamily="34" charset="0"/>
              <a:buChar char="•"/>
            </a:pPr>
            <a:r>
              <a:rPr lang="en-IN" sz="2000" dirty="0">
                <a:solidFill>
                  <a:srgbClr val="212121"/>
                </a:solidFill>
                <a:latin typeface="Apple Braille Pinpoint 8 Dot" pitchFamily="2" charset="0"/>
              </a:rPr>
              <a:t> </a:t>
            </a:r>
            <a:r>
              <a:rPr lang="en-IN" dirty="0">
                <a:solidFill>
                  <a:srgbClr val="212121"/>
                </a:solidFill>
              </a:rPr>
              <a:t>From </a:t>
            </a:r>
            <a:r>
              <a:rPr lang="en-IN" dirty="0" smtClean="0">
                <a:solidFill>
                  <a:srgbClr val="212121"/>
                </a:solidFill>
              </a:rPr>
              <a:t>the above Data Frame, </a:t>
            </a:r>
            <a:r>
              <a:rPr lang="en-IN" dirty="0">
                <a:solidFill>
                  <a:srgbClr val="212121"/>
                </a:solidFill>
              </a:rPr>
              <a:t>we can see </a:t>
            </a:r>
            <a:r>
              <a:rPr lang="en-IN" dirty="0" smtClean="0">
                <a:solidFill>
                  <a:srgbClr val="212121"/>
                </a:solidFill>
              </a:rPr>
              <a:t>that Linear Regression </a:t>
            </a:r>
            <a:r>
              <a:rPr lang="en-IN" dirty="0">
                <a:solidFill>
                  <a:srgbClr val="212121"/>
                </a:solidFill>
              </a:rPr>
              <a:t>is not performing </a:t>
            </a:r>
            <a:r>
              <a:rPr lang="en-IN" dirty="0" smtClean="0">
                <a:solidFill>
                  <a:srgbClr val="212121"/>
                </a:solidFill>
              </a:rPr>
              <a:t>well </a:t>
            </a:r>
            <a:r>
              <a:rPr lang="en-IN" dirty="0">
                <a:solidFill>
                  <a:srgbClr val="212121"/>
                </a:solidFill>
              </a:rPr>
              <a:t>at all.</a:t>
            </a:r>
          </a:p>
          <a:p>
            <a:pPr>
              <a:buClr>
                <a:schemeClr val="tx1"/>
              </a:buClr>
              <a:buFont typeface="Arial" panose="020B0604020202020204" pitchFamily="34" charset="0"/>
              <a:buChar char="•"/>
            </a:pPr>
            <a:r>
              <a:rPr lang="en-IN" dirty="0" smtClean="0">
                <a:solidFill>
                  <a:srgbClr val="212121"/>
                </a:solidFill>
              </a:rPr>
              <a:t>Random Forest </a:t>
            </a:r>
            <a:r>
              <a:rPr lang="en-IN" dirty="0">
                <a:solidFill>
                  <a:srgbClr val="212121"/>
                </a:solidFill>
              </a:rPr>
              <a:t>Regression is giving r2 value of </a:t>
            </a:r>
            <a:r>
              <a:rPr lang="en-IN" dirty="0" smtClean="0">
                <a:solidFill>
                  <a:srgbClr val="212121"/>
                </a:solidFill>
              </a:rPr>
              <a:t>0.95 for train </a:t>
            </a:r>
            <a:r>
              <a:rPr lang="en-IN" dirty="0">
                <a:solidFill>
                  <a:srgbClr val="212121"/>
                </a:solidFill>
              </a:rPr>
              <a:t>data and </a:t>
            </a:r>
            <a:r>
              <a:rPr lang="en-IN" dirty="0" smtClean="0">
                <a:solidFill>
                  <a:srgbClr val="212121"/>
                </a:solidFill>
              </a:rPr>
              <a:t>0.66 </a:t>
            </a:r>
            <a:r>
              <a:rPr lang="en-IN" dirty="0">
                <a:solidFill>
                  <a:srgbClr val="212121"/>
                </a:solidFill>
              </a:rPr>
              <a:t>for test data.</a:t>
            </a:r>
          </a:p>
          <a:p>
            <a:pPr>
              <a:buClr>
                <a:schemeClr val="tx1"/>
              </a:buClr>
              <a:buFont typeface="Arial" panose="020B0604020202020204" pitchFamily="34" charset="0"/>
              <a:buChar char="•"/>
            </a:pPr>
            <a:r>
              <a:rPr lang="en-IN" b="1" dirty="0">
                <a:solidFill>
                  <a:srgbClr val="212121"/>
                </a:solidFill>
              </a:rPr>
              <a:t> By comparing these models, </a:t>
            </a:r>
            <a:r>
              <a:rPr lang="en-IN" b="1" dirty="0" smtClean="0">
                <a:solidFill>
                  <a:srgbClr val="212121"/>
                </a:solidFill>
              </a:rPr>
              <a:t>the Random Forest </a:t>
            </a:r>
            <a:r>
              <a:rPr lang="en-IN" b="1" dirty="0">
                <a:solidFill>
                  <a:srgbClr val="212121"/>
                </a:solidFill>
              </a:rPr>
              <a:t>regressor is performing well with a high r2 score and low MSE and RMSE values</a:t>
            </a:r>
            <a:r>
              <a:rPr lang="en-IN" b="1" dirty="0" smtClean="0">
                <a:solidFill>
                  <a:srgbClr val="212121"/>
                </a:solidFill>
              </a:rPr>
              <a:t>.</a:t>
            </a:r>
          </a:p>
          <a:p>
            <a:pPr>
              <a:buClr>
                <a:schemeClr val="tx1"/>
              </a:buClr>
              <a:buFont typeface="Arial" panose="020B0604020202020204" pitchFamily="34" charset="0"/>
              <a:buChar char="•"/>
            </a:pPr>
            <a:r>
              <a:rPr lang="en-IN" b="1" dirty="0" smtClean="0">
                <a:solidFill>
                  <a:srgbClr val="212121"/>
                </a:solidFill>
              </a:rPr>
              <a:t>ExtraTreeRegressor gives an r2 _score of 1 for the training dataset and 0.68 for the test data</a:t>
            </a:r>
          </a:p>
          <a:p>
            <a:pPr>
              <a:buClr>
                <a:schemeClr val="tx1"/>
              </a:buClr>
              <a:buFont typeface="Arial" panose="020B0604020202020204" pitchFamily="34" charset="0"/>
              <a:buChar char="•"/>
            </a:pPr>
            <a:endParaRPr lang="en-IN" b="1" dirty="0">
              <a:solidFill>
                <a:srgbClr val="212121"/>
              </a:solidFill>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52160" y="1175657"/>
            <a:ext cx="6035040" cy="5486399"/>
          </a:xfrm>
        </p:spPr>
      </p:pic>
    </p:spTree>
    <p:extLst>
      <p:ext uri="{BB962C8B-B14F-4D97-AF65-F5344CB8AC3E}">
        <p14:creationId xmlns:p14="http://schemas.microsoft.com/office/powerpoint/2010/main" val="36312832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633" y="0"/>
            <a:ext cx="8911687" cy="1280890"/>
          </a:xfrm>
        </p:spPr>
        <p:txBody>
          <a:bodyPr>
            <a:normAutofit/>
          </a:bodyPr>
          <a:lstStyle/>
          <a:p>
            <a:r>
              <a:rPr lang="en-US" dirty="0" smtClean="0">
                <a:effectLst>
                  <a:outerShdw blurRad="38100" dist="38100" dir="2700000" algn="tl">
                    <a:srgbClr val="000000">
                      <a:alpha val="43137"/>
                    </a:srgbClr>
                  </a:outerShdw>
                </a:effectLst>
                <a:latin typeface="Arial Rounded MT Bold" panose="020F0704030504030204" pitchFamily="34" charset="0"/>
              </a:rPr>
              <a:t>F. </a:t>
            </a:r>
            <a:r>
              <a:rPr lang="en-US" b="1" i="1" u="sng" dirty="0" smtClean="0">
                <a:effectLst>
                  <a:outerShdw blurRad="38100" dist="38100" dir="2700000" algn="tl">
                    <a:srgbClr val="000000">
                      <a:alpha val="43137"/>
                    </a:srgbClr>
                  </a:outerShdw>
                </a:effectLst>
                <a:latin typeface="Arial Rounded MT Bold" panose="020F0704030504030204" pitchFamily="34" charset="0"/>
              </a:rPr>
              <a:t>Conclusion:--</a:t>
            </a:r>
            <a:endParaRPr lang="en-US" i="1" u="sng" dirty="0">
              <a:effectLst>
                <a:outerShdw blurRad="38100" dist="38100" dir="2700000" algn="tl">
                  <a:srgbClr val="000000">
                    <a:alpha val="43137"/>
                  </a:srgbClr>
                </a:outerShdw>
              </a:effectLst>
              <a:latin typeface="Arial Rounded MT Bold" panose="020F0704030504030204" pitchFamily="34" charset="0"/>
            </a:endParaRPr>
          </a:p>
        </p:txBody>
      </p:sp>
      <p:sp>
        <p:nvSpPr>
          <p:cNvPr id="3" name="Content Placeholder 2"/>
          <p:cNvSpPr>
            <a:spLocks noGrp="1"/>
          </p:cNvSpPr>
          <p:nvPr>
            <p:ph idx="1"/>
          </p:nvPr>
        </p:nvSpPr>
        <p:spPr>
          <a:xfrm>
            <a:off x="1073920" y="1280889"/>
            <a:ext cx="10721840" cy="5433419"/>
          </a:xfrm>
        </p:spPr>
        <p:txBody>
          <a:bodyPr>
            <a:normAutofit fontScale="92500" lnSpcReduction="10000"/>
          </a:bodyPr>
          <a:lstStyle/>
          <a:p>
            <a:r>
              <a:rPr lang="en-IN" b="1" dirty="0"/>
              <a:t>The project's main goal is to predict appliance energy usage. First, we </a:t>
            </a:r>
            <a:r>
              <a:rPr lang="en-IN" b="1" dirty="0" smtClean="0"/>
              <a:t>analyze </a:t>
            </a:r>
            <a:r>
              <a:rPr lang="en-IN" b="1" dirty="0"/>
              <a:t>the data. The data set is collected at regular intervals of time, so it is time series data, but we are not implementing time series techniques on the model due to a lack of awareness </a:t>
            </a:r>
            <a:r>
              <a:rPr lang="en-IN" b="1" dirty="0" smtClean="0"/>
              <a:t>of </a:t>
            </a:r>
            <a:r>
              <a:rPr lang="en-IN" b="1" dirty="0"/>
              <a:t>time </a:t>
            </a:r>
            <a:r>
              <a:rPr lang="en-IN" b="1" dirty="0" smtClean="0"/>
              <a:t>series.</a:t>
            </a:r>
            <a:endParaRPr lang="en-IN" dirty="0"/>
          </a:p>
          <a:p>
            <a:pPr marL="285750" indent="-285750">
              <a:buClr>
                <a:srgbClr val="C00000"/>
              </a:buClr>
              <a:buFont typeface="Arial" panose="020B0604020202020204" pitchFamily="34" charset="0"/>
              <a:buChar char="•"/>
            </a:pPr>
            <a:r>
              <a:rPr lang="en-IN" dirty="0"/>
              <a:t>Many columns in the dataset are not normally distributed, and the target column is also </a:t>
            </a:r>
            <a:r>
              <a:rPr lang="en-IN" dirty="0" smtClean="0"/>
              <a:t>right-skewed.</a:t>
            </a:r>
            <a:endParaRPr lang="en-IN" dirty="0"/>
          </a:p>
          <a:p>
            <a:pPr marL="285750" indent="-285750">
              <a:buClr>
                <a:srgbClr val="C00000"/>
              </a:buClr>
              <a:buFont typeface="Arial" panose="020B0604020202020204" pitchFamily="34" charset="0"/>
              <a:buChar char="•"/>
            </a:pPr>
            <a:r>
              <a:rPr lang="en-IN" dirty="0"/>
              <a:t>The dataset has many outliers and no null values.</a:t>
            </a:r>
          </a:p>
          <a:p>
            <a:pPr marL="285750" indent="-285750">
              <a:buClr>
                <a:srgbClr val="C00000"/>
              </a:buClr>
              <a:buFont typeface="Arial" panose="020B0604020202020204" pitchFamily="34" charset="0"/>
              <a:buChar char="•"/>
            </a:pPr>
            <a:r>
              <a:rPr lang="en-IN" dirty="0"/>
              <a:t>We have a high correlation with the dependent variable in the </a:t>
            </a:r>
            <a:r>
              <a:rPr lang="en-IN" dirty="0" smtClean="0"/>
              <a:t>hour </a:t>
            </a:r>
            <a:r>
              <a:rPr lang="en-IN" dirty="0"/>
              <a:t>column, and many features have less than a 0.1 correlation with the dependent variable in the </a:t>
            </a:r>
            <a:r>
              <a:rPr lang="en-IN" dirty="0" smtClean="0"/>
              <a:t>nonlinear </a:t>
            </a:r>
            <a:r>
              <a:rPr lang="en-IN" dirty="0"/>
              <a:t>dataset.</a:t>
            </a:r>
          </a:p>
          <a:p>
            <a:pPr marL="285750" indent="-285750">
              <a:buClr>
                <a:srgbClr val="C00000"/>
              </a:buClr>
              <a:buFont typeface="Arial" panose="020B0604020202020204" pitchFamily="34" charset="0"/>
              <a:buChar char="•"/>
            </a:pPr>
            <a:r>
              <a:rPr lang="en-IN" dirty="0"/>
              <a:t>Energy consumption is high in March and low in </a:t>
            </a:r>
            <a:r>
              <a:rPr lang="en-IN" dirty="0" smtClean="0"/>
              <a:t>January </a:t>
            </a:r>
            <a:r>
              <a:rPr lang="en-IN" dirty="0"/>
              <a:t>and a rise in temperature results in higher energy consumption.</a:t>
            </a:r>
          </a:p>
          <a:p>
            <a:pPr marL="285750" indent="-285750">
              <a:buClr>
                <a:srgbClr val="C00000"/>
              </a:buClr>
              <a:buFont typeface="Arial" panose="020B0604020202020204" pitchFamily="34" charset="0"/>
              <a:buChar char="•"/>
            </a:pPr>
            <a:r>
              <a:rPr lang="en-IN" dirty="0"/>
              <a:t>Decreased humidity leads to an increase in electricity consumption. Humidity is proportional to the dependent variable.</a:t>
            </a:r>
          </a:p>
          <a:p>
            <a:pPr marL="285750" indent="-285750">
              <a:buClr>
                <a:srgbClr val="C00000"/>
              </a:buClr>
              <a:buFont typeface="Arial" panose="020B0604020202020204" pitchFamily="34" charset="0"/>
              <a:buChar char="•"/>
            </a:pPr>
            <a:r>
              <a:rPr lang="en-IN" dirty="0"/>
              <a:t>The most important determining factor for energy consumption is the hour of </a:t>
            </a:r>
            <a:r>
              <a:rPr lang="en-IN" dirty="0" smtClean="0"/>
              <a:t>the day</a:t>
            </a:r>
            <a:r>
              <a:rPr lang="en-IN" dirty="0"/>
              <a:t>.</a:t>
            </a:r>
          </a:p>
          <a:p>
            <a:pPr marL="285750" indent="-285750">
              <a:buClr>
                <a:srgbClr val="C00000"/>
              </a:buClr>
              <a:buFont typeface="Arial" panose="020B0604020202020204" pitchFamily="34" charset="0"/>
              <a:buChar char="•"/>
            </a:pPr>
            <a:r>
              <a:rPr lang="en-IN" dirty="0"/>
              <a:t>During the evening hours of 16:00 to 20:00, there is a high usage of electricity of more than 140Wh. Electricity use is highest on weekends (Saturdays and Sundays). (more than 25% higher than on weekdays)</a:t>
            </a:r>
          </a:p>
          <a:p>
            <a:pPr marL="285750" indent="-285750">
              <a:buClr>
                <a:srgbClr val="C00000"/>
              </a:buClr>
              <a:buFont typeface="Arial" panose="020B0604020202020204" pitchFamily="34" charset="0"/>
              <a:buChar char="•"/>
            </a:pPr>
            <a:r>
              <a:rPr lang="en-IN" dirty="0"/>
              <a:t>As a feature, lights are extremely undervalued.</a:t>
            </a:r>
            <a:r>
              <a:rPr lang="en-IN" dirty="0">
                <a:solidFill>
                  <a:srgbClr val="212121"/>
                </a:solidFill>
                <a:latin typeface="Roboto"/>
              </a:rPr>
              <a:t/>
            </a:r>
            <a:br>
              <a:rPr lang="en-IN" dirty="0">
                <a:solidFill>
                  <a:srgbClr val="212121"/>
                </a:solidFill>
                <a:latin typeface="Roboto"/>
              </a:rPr>
            </a:br>
            <a:endParaRPr lang="en-IN" dirty="0">
              <a:solidFill>
                <a:srgbClr val="212121"/>
              </a:solidFill>
              <a:latin typeface="Roboto"/>
            </a:endParaRPr>
          </a:p>
          <a:p>
            <a:endParaRPr lang="en-US" dirty="0"/>
          </a:p>
        </p:txBody>
      </p:sp>
    </p:spTree>
    <p:extLst>
      <p:ext uri="{BB962C8B-B14F-4D97-AF65-F5344CB8AC3E}">
        <p14:creationId xmlns:p14="http://schemas.microsoft.com/office/powerpoint/2010/main" val="6940795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492" y="1473589"/>
            <a:ext cx="9956930" cy="5097027"/>
          </a:xfrm>
          <a:prstGeom prst="rect">
            <a:avLst/>
          </a:prstGeom>
        </p:spPr>
      </p:pic>
    </p:spTree>
    <p:extLst>
      <p:ext uri="{BB962C8B-B14F-4D97-AF65-F5344CB8AC3E}">
        <p14:creationId xmlns:p14="http://schemas.microsoft.com/office/powerpoint/2010/main" val="2242795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462" y="166910"/>
            <a:ext cx="8911687" cy="1280890"/>
          </a:xfrm>
        </p:spPr>
        <p:txBody>
          <a:bodyPr/>
          <a:lstStyle/>
          <a:p>
            <a:r>
              <a:rPr lang="en-US" b="1" i="1" dirty="0" smtClean="0">
                <a:effectLst>
                  <a:outerShdw blurRad="38100" dist="38100" dir="2700000" algn="tl">
                    <a:srgbClr val="000000">
                      <a:alpha val="43137"/>
                    </a:srgbClr>
                  </a:outerShdw>
                </a:effectLst>
                <a:latin typeface="Arial Rounded MT Bold" panose="020F0704030504030204" pitchFamily="34" charset="0"/>
              </a:rPr>
              <a:t>A. </a:t>
            </a:r>
            <a:r>
              <a:rPr lang="en-US" b="1" i="1" u="sng" dirty="0" smtClean="0">
                <a:effectLst>
                  <a:outerShdw blurRad="38100" dist="38100" dir="2700000" algn="tl">
                    <a:srgbClr val="000000">
                      <a:alpha val="43137"/>
                    </a:srgbClr>
                  </a:outerShdw>
                </a:effectLst>
                <a:latin typeface="Arial Rounded MT Bold" panose="020F0704030504030204" pitchFamily="34" charset="0"/>
              </a:rPr>
              <a:t>Defining the problem:-</a:t>
            </a:r>
            <a:r>
              <a:rPr lang="en-US" b="1" i="1" u="sng" dirty="0" smtClean="0">
                <a:latin typeface="Arial Rounded MT Bold" panose="020F0704030504030204" pitchFamily="34" charset="0"/>
              </a:rPr>
              <a:t/>
            </a:r>
            <a:br>
              <a:rPr lang="en-US" b="1" i="1" u="sng" dirty="0" smtClean="0">
                <a:latin typeface="Arial Rounded MT Bold" panose="020F0704030504030204" pitchFamily="34" charset="0"/>
              </a:rPr>
            </a:br>
            <a:endParaRPr lang="en-US" b="1" i="1" u="sng" dirty="0">
              <a:latin typeface="Arial Rounded MT Bold" panose="020F0704030504030204" pitchFamily="34" charset="0"/>
            </a:endParaRPr>
          </a:p>
        </p:txBody>
      </p:sp>
      <p:sp>
        <p:nvSpPr>
          <p:cNvPr id="3" name="Content Placeholder 2"/>
          <p:cNvSpPr>
            <a:spLocks noGrp="1"/>
          </p:cNvSpPr>
          <p:nvPr>
            <p:ph idx="1"/>
          </p:nvPr>
        </p:nvSpPr>
        <p:spPr>
          <a:xfrm>
            <a:off x="1665462" y="964474"/>
            <a:ext cx="10395268" cy="5736772"/>
          </a:xfrm>
        </p:spPr>
        <p:txBody>
          <a:bodyPr>
            <a:noAutofit/>
          </a:bodyPr>
          <a:lstStyle/>
          <a:p>
            <a:pPr marL="0" indent="0">
              <a:buNone/>
            </a:pPr>
            <a:r>
              <a:rPr lang="en-US" sz="1500" b="1" i="1" u="sng" dirty="0" smtClean="0"/>
              <a:t>DATASET SOURCE:--</a:t>
            </a:r>
          </a:p>
          <a:p>
            <a:r>
              <a:rPr lang="en-US" sz="2200" dirty="0" smtClean="0"/>
              <a:t>A </a:t>
            </a:r>
            <a:r>
              <a:rPr lang="en-US" sz="2200" dirty="0"/>
              <a:t>ZigBee wireless sensor network monitored house temperature and humidity conditions</a:t>
            </a:r>
            <a:r>
              <a:rPr lang="en-US" sz="2200" dirty="0" smtClean="0"/>
              <a:t>. </a:t>
            </a:r>
            <a:r>
              <a:rPr lang="en-US" sz="2200" dirty="0"/>
              <a:t>Each wireless node transmitted </a:t>
            </a:r>
            <a:r>
              <a:rPr lang="en-US" sz="2200" dirty="0" smtClean="0"/>
              <a:t>the temperature </a:t>
            </a:r>
            <a:r>
              <a:rPr lang="en-US" sz="2200" dirty="0"/>
              <a:t>and humidity conditions around 3.3 min. Then, the wireless data was averaged for10 minutes periods. The energy data was logged every 10 minutes with m-bus energy meters. Weather from the nearest airport weather station (Chievres Airport, Belgium) was </a:t>
            </a:r>
            <a:r>
              <a:rPr lang="en-US" sz="2200" dirty="0" smtClean="0"/>
              <a:t>downloaded from </a:t>
            </a:r>
            <a:r>
              <a:rPr lang="en-US" sz="2200" dirty="0"/>
              <a:t>a public data set from Reliable Prognosis (rp5.ru) and merged </a:t>
            </a:r>
            <a:r>
              <a:rPr lang="en-US" sz="2200" dirty="0" smtClean="0"/>
              <a:t>with the experimental </a:t>
            </a:r>
            <a:r>
              <a:rPr lang="en-US" sz="2200" dirty="0"/>
              <a:t>data sets using the date and time column. Two random variables have been included in the data set for testing the regression models and to filter out non-predictive attributes Where indicated, hourly data (then interpolated) from the nearest airport weather station (Chievres Airport, Belgium) was downloaded from a public data set from Reliable Prognosis, rp5.ru. Permission was obtained from Reliable Prognosis for the distribution of the 4.5 months of weather data.</a:t>
            </a:r>
          </a:p>
          <a:p>
            <a:endParaRPr lang="en-US" sz="1750" dirty="0" smtClean="0"/>
          </a:p>
          <a:p>
            <a:endParaRPr lang="en-US" sz="1750" dirty="0" smtClean="0"/>
          </a:p>
          <a:p>
            <a:endParaRPr lang="en-US" sz="1750" dirty="0" smtClean="0"/>
          </a:p>
          <a:p>
            <a:endParaRPr lang="en-US" sz="1750" dirty="0" smtClean="0"/>
          </a:p>
          <a:p>
            <a:endParaRPr lang="en-US" sz="1750" dirty="0" smtClean="0"/>
          </a:p>
          <a:p>
            <a:endParaRPr lang="en-US" sz="1750" dirty="0" smtClean="0"/>
          </a:p>
        </p:txBody>
      </p:sp>
    </p:spTree>
    <p:extLst>
      <p:ext uri="{BB962C8B-B14F-4D97-AF65-F5344CB8AC3E}">
        <p14:creationId xmlns:p14="http://schemas.microsoft.com/office/powerpoint/2010/main" val="12676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273" y="179973"/>
            <a:ext cx="10404618" cy="1280890"/>
          </a:xfrm>
        </p:spPr>
        <p:txBody>
          <a:bodyPr/>
          <a:lstStyle/>
          <a:p>
            <a:r>
              <a:rPr lang="en-US" b="1" i="1" dirty="0" smtClean="0">
                <a:effectLst>
                  <a:outerShdw blurRad="38100" dist="38100" dir="2700000" algn="tl">
                    <a:srgbClr val="000000">
                      <a:alpha val="43137"/>
                    </a:srgbClr>
                  </a:outerShdw>
                </a:effectLst>
                <a:latin typeface="Arial Rounded MT Bold" panose="020F0704030504030204" pitchFamily="34" charset="0"/>
              </a:rPr>
              <a:t>B. </a:t>
            </a:r>
            <a:r>
              <a:rPr lang="en-US" b="1" i="1" u="sng" dirty="0" smtClean="0">
                <a:effectLst>
                  <a:outerShdw blurRad="38100" dist="38100" dir="2700000" algn="tl">
                    <a:srgbClr val="000000">
                      <a:alpha val="43137"/>
                    </a:srgbClr>
                  </a:outerShdw>
                </a:effectLst>
                <a:latin typeface="Arial Rounded MT Bold" panose="020F0704030504030204" pitchFamily="34" charset="0"/>
              </a:rPr>
              <a:t>Goal of  Project:--</a:t>
            </a:r>
            <a:endParaRPr lang="en-US" b="1" i="1" u="sng" dirty="0">
              <a:effectLst>
                <a:outerShdw blurRad="38100" dist="38100" dir="2700000" algn="tl">
                  <a:srgbClr val="000000">
                    <a:alpha val="43137"/>
                  </a:srgbClr>
                </a:outerShdw>
              </a:effectLst>
              <a:latin typeface="Arial Rounded MT Bold" panose="020F0704030504030204" pitchFamily="34" charset="0"/>
            </a:endParaRPr>
          </a:p>
        </p:txBody>
      </p:sp>
      <p:sp>
        <p:nvSpPr>
          <p:cNvPr id="3" name="Content Placeholder 2"/>
          <p:cNvSpPr>
            <a:spLocks noGrp="1"/>
          </p:cNvSpPr>
          <p:nvPr>
            <p:ph sz="half" idx="1"/>
          </p:nvPr>
        </p:nvSpPr>
        <p:spPr>
          <a:xfrm>
            <a:off x="1626273" y="1588468"/>
            <a:ext cx="4918218" cy="4903772"/>
          </a:xfrm>
        </p:spPr>
        <p:txBody>
          <a:bodyPr>
            <a:normAutofit/>
          </a:bodyPr>
          <a:lstStyle/>
          <a:p>
            <a:r>
              <a:rPr lang="en-US" sz="3200" b="1" u="sng" dirty="0" smtClean="0"/>
              <a:t>Goal:--</a:t>
            </a:r>
          </a:p>
          <a:p>
            <a:pPr marL="0" indent="0">
              <a:buNone/>
            </a:pPr>
            <a:r>
              <a:rPr lang="en-US" sz="2800" dirty="0" smtClean="0"/>
              <a:t>The Goal of our project is to predict the energy prediction of appliances in household based on the sensor data, we have from a particular apartment </a:t>
            </a:r>
          </a:p>
          <a:p>
            <a:pPr marL="0" indent="0">
              <a:buNone/>
            </a:pPr>
            <a:r>
              <a:rPr lang="en-US" sz="2800" dirty="0"/>
              <a:t>and corresponding weather report..</a:t>
            </a:r>
          </a:p>
          <a:p>
            <a:pPr marL="0" indent="0">
              <a:buNone/>
            </a:pPr>
            <a:endParaRPr lang="en-US" sz="2800" dirty="0" smtClean="0"/>
          </a:p>
        </p:txBody>
      </p:sp>
      <p:sp>
        <p:nvSpPr>
          <p:cNvPr id="4" name="Content Placeholder 3"/>
          <p:cNvSpPr>
            <a:spLocks noGrp="1"/>
          </p:cNvSpPr>
          <p:nvPr>
            <p:ph sz="half" idx="2"/>
          </p:nvPr>
        </p:nvSpPr>
        <p:spPr>
          <a:xfrm>
            <a:off x="6544492" y="1588468"/>
            <a:ext cx="5486400" cy="4903772"/>
          </a:xfrm>
        </p:spPr>
        <p:txBody>
          <a:bodyPr>
            <a:normAutofit/>
          </a:bodyPr>
          <a:lstStyle/>
          <a:p>
            <a:r>
              <a:rPr lang="en-US" sz="2800" b="1" u="sng" dirty="0" smtClean="0"/>
              <a:t>Why this is important?</a:t>
            </a:r>
          </a:p>
          <a:p>
            <a:pPr marL="0" indent="0">
              <a:buNone/>
            </a:pPr>
            <a:r>
              <a:rPr lang="en-US" sz="2800" dirty="0" smtClean="0"/>
              <a:t>We need to find out the energy consumption of </a:t>
            </a:r>
            <a:r>
              <a:rPr lang="en-US" sz="2800" dirty="0" smtClean="0"/>
              <a:t>households </a:t>
            </a:r>
            <a:r>
              <a:rPr lang="en-US" sz="2800" dirty="0" smtClean="0"/>
              <a:t>in the city so as the ensure that </a:t>
            </a:r>
            <a:r>
              <a:rPr lang="en-US" sz="2800" dirty="0" smtClean="0"/>
              <a:t>the </a:t>
            </a:r>
            <a:r>
              <a:rPr lang="en-US" sz="2800" dirty="0" smtClean="0"/>
              <a:t>electricity fed into the electricity grid is always be equal to the amount of electricity consumed otherwise there is a possibility of black out</a:t>
            </a:r>
            <a:endParaRPr lang="en-US" sz="2800" dirty="0"/>
          </a:p>
        </p:txBody>
      </p:sp>
    </p:spTree>
    <p:extLst>
      <p:ext uri="{BB962C8B-B14F-4D97-AF65-F5344CB8AC3E}">
        <p14:creationId xmlns:p14="http://schemas.microsoft.com/office/powerpoint/2010/main" val="2845552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148" y="114659"/>
            <a:ext cx="8911687" cy="1280890"/>
          </a:xfrm>
        </p:spPr>
        <p:txBody>
          <a:bodyPr>
            <a:normAutofit fontScale="90000"/>
          </a:bodyPr>
          <a:lstStyle/>
          <a:p>
            <a:r>
              <a:rPr lang="en-US" b="1" i="1" dirty="0">
                <a:effectLst>
                  <a:outerShdw blurRad="38100" dist="38100" dir="2700000" algn="tl">
                    <a:srgbClr val="000000">
                      <a:alpha val="43137"/>
                    </a:srgbClr>
                  </a:outerShdw>
                </a:effectLst>
                <a:latin typeface="Arial Rounded MT Bold" panose="020F0704030504030204" pitchFamily="34" charset="0"/>
              </a:rPr>
              <a:t>C. </a:t>
            </a:r>
            <a:r>
              <a:rPr lang="en-US" b="1" i="1" u="sng" dirty="0">
                <a:effectLst>
                  <a:outerShdw blurRad="38100" dist="38100" dir="2700000" algn="tl">
                    <a:srgbClr val="000000">
                      <a:alpha val="43137"/>
                    </a:srgbClr>
                  </a:outerShdw>
                </a:effectLst>
                <a:latin typeface="Arial Rounded MT Bold" panose="020F0704030504030204" pitchFamily="34" charset="0"/>
              </a:rPr>
              <a:t>EDA and Feature Engineering</a:t>
            </a:r>
            <a:r>
              <a:rPr lang="en-US" b="1" i="1" u="sng" dirty="0" smtClean="0">
                <a:effectLst>
                  <a:outerShdw blurRad="38100" dist="38100" dir="2700000" algn="tl">
                    <a:srgbClr val="000000">
                      <a:alpha val="43137"/>
                    </a:srgbClr>
                  </a:outerShdw>
                </a:effectLst>
                <a:latin typeface="Arial Rounded MT Bold" panose="020F0704030504030204" pitchFamily="34" charset="0"/>
              </a:rPr>
              <a:t>:--</a:t>
            </a:r>
            <a:br>
              <a:rPr lang="en-US" b="1" i="1" u="sng" dirty="0" smtClean="0">
                <a:effectLst>
                  <a:outerShdw blurRad="38100" dist="38100" dir="2700000" algn="tl">
                    <a:srgbClr val="000000">
                      <a:alpha val="43137"/>
                    </a:srgbClr>
                  </a:outerShdw>
                </a:effectLst>
                <a:latin typeface="Arial Rounded MT Bold" panose="020F0704030504030204" pitchFamily="34" charset="0"/>
              </a:rPr>
            </a:br>
            <a:r>
              <a:rPr lang="en-US" b="1" i="1" u="sng" dirty="0">
                <a:effectLst>
                  <a:outerShdw blurRad="38100" dist="38100" dir="2700000" algn="tl">
                    <a:srgbClr val="000000">
                      <a:alpha val="43137"/>
                    </a:srgbClr>
                  </a:outerShdw>
                </a:effectLst>
                <a:latin typeface="Arial Rounded MT Bold" panose="020F0704030504030204" pitchFamily="34" charset="0"/>
              </a:rPr>
              <a:t/>
            </a:r>
            <a:br>
              <a:rPr lang="en-US" b="1" i="1" u="sng" dirty="0">
                <a:effectLst>
                  <a:outerShdw blurRad="38100" dist="38100" dir="2700000" algn="tl">
                    <a:srgbClr val="000000">
                      <a:alpha val="43137"/>
                    </a:srgbClr>
                  </a:outerShdw>
                </a:effectLst>
                <a:latin typeface="Arial Rounded MT Bold" panose="020F0704030504030204" pitchFamily="34" charset="0"/>
              </a:rPr>
            </a:br>
            <a:r>
              <a:rPr lang="en-US" b="1" dirty="0"/>
              <a:t>Data Summary:--</a:t>
            </a:r>
            <a:br>
              <a:rPr lang="en-US" b="1" dirty="0"/>
            </a:br>
            <a:endParaRPr lang="en-US" dirty="0"/>
          </a:p>
        </p:txBody>
      </p:sp>
      <p:sp>
        <p:nvSpPr>
          <p:cNvPr id="3" name="Content Placeholder 2"/>
          <p:cNvSpPr>
            <a:spLocks noGrp="1"/>
          </p:cNvSpPr>
          <p:nvPr>
            <p:ph idx="1"/>
          </p:nvPr>
        </p:nvSpPr>
        <p:spPr>
          <a:xfrm>
            <a:off x="1596435" y="1767840"/>
            <a:ext cx="10460582" cy="4998720"/>
          </a:xfrm>
        </p:spPr>
        <p:txBody>
          <a:bodyPr>
            <a:noAutofit/>
          </a:bodyPr>
          <a:lstStyle/>
          <a:p>
            <a:r>
              <a:rPr lang="en-US" sz="2500" dirty="0"/>
              <a:t>Dataset contain 19735 Rows and 29 Columns, including the one target features and other features.</a:t>
            </a:r>
          </a:p>
          <a:p>
            <a:r>
              <a:rPr lang="en-US" sz="2500" dirty="0"/>
              <a:t>The Target feature/Dependent variable is 'Appliances</a:t>
            </a:r>
            <a:r>
              <a:rPr lang="en-US" sz="2500" dirty="0" smtClean="0"/>
              <a:t>‘.</a:t>
            </a:r>
          </a:p>
          <a:p>
            <a:r>
              <a:rPr lang="en-US" sz="2500" dirty="0"/>
              <a:t>And other is ['date, 'lights', 'T1', 'RH_1', 'T2', 'RH_2', 'T3', 'RH_3', 'T4', 'RH_4', 'T5', 'RH_5', 'T6', 'RH_6', 'T7', 'RH_7', 'T8', 'RH_8', 'T9', 'RH_9', T_out, Press_mm_hg, RH_out, Windspeed, 'Visibility', dewpoint, 'rv1', rv2']</a:t>
            </a:r>
          </a:p>
          <a:p>
            <a:r>
              <a:rPr lang="en-US" sz="2500" dirty="0"/>
              <a:t>T stands for Temperature, and RH is for Humidity</a:t>
            </a:r>
            <a:r>
              <a:rPr lang="en-US" sz="2500" dirty="0" smtClean="0"/>
              <a:t>.</a:t>
            </a:r>
          </a:p>
          <a:p>
            <a:r>
              <a:rPr lang="en-US" sz="2500" dirty="0"/>
              <a:t>Temperature, Humidity is taken from inside and outside location for example:T1, Temperature in kitchen area, in Celsius and RH6, Humidity outside the building (north side</a:t>
            </a:r>
            <a:r>
              <a:rPr lang="en-US" sz="2500" dirty="0" smtClean="0"/>
              <a:t>)</a:t>
            </a:r>
            <a:endParaRPr lang="en-US" sz="2500" dirty="0"/>
          </a:p>
          <a:p>
            <a:endParaRPr lang="en-US" sz="2500" dirty="0"/>
          </a:p>
          <a:p>
            <a:endParaRPr lang="en-US" sz="2500" dirty="0"/>
          </a:p>
        </p:txBody>
      </p:sp>
    </p:spTree>
    <p:extLst>
      <p:ext uri="{BB962C8B-B14F-4D97-AF65-F5344CB8AC3E}">
        <p14:creationId xmlns:p14="http://schemas.microsoft.com/office/powerpoint/2010/main" val="1368574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3211" y="179973"/>
            <a:ext cx="8911687" cy="1280890"/>
          </a:xfrm>
        </p:spPr>
        <p:txBody>
          <a:bodyPr>
            <a:normAutofit fontScale="90000"/>
          </a:bodyPr>
          <a:lstStyle/>
          <a:p>
            <a:r>
              <a:rPr lang="en-US" b="1" i="1" dirty="0">
                <a:effectLst>
                  <a:outerShdw blurRad="38100" dist="38100" dir="2700000" algn="tl">
                    <a:srgbClr val="000000">
                      <a:alpha val="43137"/>
                    </a:srgbClr>
                  </a:outerShdw>
                </a:effectLst>
                <a:latin typeface="Arial Rounded MT Bold" panose="020F0704030504030204" pitchFamily="34" charset="0"/>
              </a:rPr>
              <a:t>C. </a:t>
            </a:r>
            <a:r>
              <a:rPr lang="en-US" b="1" i="1" u="sng" dirty="0">
                <a:effectLst>
                  <a:outerShdw blurRad="38100" dist="38100" dir="2700000" algn="tl">
                    <a:srgbClr val="000000">
                      <a:alpha val="43137"/>
                    </a:srgbClr>
                  </a:outerShdw>
                </a:effectLst>
                <a:latin typeface="Arial Rounded MT Bold" panose="020F0704030504030204" pitchFamily="34" charset="0"/>
              </a:rPr>
              <a:t>EDA and Feature Engineering</a:t>
            </a:r>
            <a:r>
              <a:rPr lang="en-US" b="1" i="1" u="sng" dirty="0" smtClean="0">
                <a:effectLst>
                  <a:outerShdw blurRad="38100" dist="38100" dir="2700000" algn="tl">
                    <a:srgbClr val="000000">
                      <a:alpha val="43137"/>
                    </a:srgbClr>
                  </a:outerShdw>
                </a:effectLst>
                <a:latin typeface="Arial Rounded MT Bold" panose="020F0704030504030204" pitchFamily="34" charset="0"/>
              </a:rPr>
              <a:t>:--</a:t>
            </a:r>
            <a:br>
              <a:rPr lang="en-US" b="1" i="1" u="sng" dirty="0" smtClean="0">
                <a:effectLst>
                  <a:outerShdw blurRad="38100" dist="38100" dir="2700000" algn="tl">
                    <a:srgbClr val="000000">
                      <a:alpha val="43137"/>
                    </a:srgbClr>
                  </a:outerShdw>
                </a:effectLst>
                <a:latin typeface="Arial Rounded MT Bold" panose="020F0704030504030204" pitchFamily="34" charset="0"/>
              </a:rPr>
            </a:br>
            <a:r>
              <a:rPr lang="en-US" b="1" i="1" u="sng" dirty="0">
                <a:effectLst>
                  <a:outerShdw blurRad="38100" dist="38100" dir="2700000" algn="tl">
                    <a:srgbClr val="000000">
                      <a:alpha val="43137"/>
                    </a:srgbClr>
                  </a:outerShdw>
                </a:effectLst>
                <a:latin typeface="Arial Rounded MT Bold" panose="020F0704030504030204" pitchFamily="34" charset="0"/>
              </a:rPr>
              <a:t/>
            </a:r>
            <a:br>
              <a:rPr lang="en-US" b="1" i="1" u="sng" dirty="0">
                <a:effectLst>
                  <a:outerShdw blurRad="38100" dist="38100" dir="2700000" algn="tl">
                    <a:srgbClr val="000000">
                      <a:alpha val="43137"/>
                    </a:srgbClr>
                  </a:outerShdw>
                </a:effectLst>
                <a:latin typeface="Arial Rounded MT Bold" panose="020F0704030504030204" pitchFamily="34" charset="0"/>
              </a:rPr>
            </a:br>
            <a:r>
              <a:rPr lang="en-US" b="1" u="sng" dirty="0"/>
              <a:t>Description of Dataset:--</a:t>
            </a:r>
            <a:r>
              <a:rPr lang="en-US" b="1" dirty="0"/>
              <a:t/>
            </a:r>
            <a:br>
              <a:rPr lang="en-US" b="1" dirty="0"/>
            </a:br>
            <a:endParaRPr lang="en-US" dirty="0"/>
          </a:p>
        </p:txBody>
      </p:sp>
      <p:sp>
        <p:nvSpPr>
          <p:cNvPr id="3" name="Content Placeholder 2"/>
          <p:cNvSpPr>
            <a:spLocks noGrp="1"/>
          </p:cNvSpPr>
          <p:nvPr>
            <p:ph idx="1"/>
          </p:nvPr>
        </p:nvSpPr>
        <p:spPr>
          <a:xfrm>
            <a:off x="1609497" y="1976845"/>
            <a:ext cx="10382205" cy="4776651"/>
          </a:xfrm>
        </p:spPr>
        <p:txBody>
          <a:bodyPr>
            <a:normAutofit/>
          </a:bodyPr>
          <a:lstStyle/>
          <a:p>
            <a:r>
              <a:rPr lang="en-US" sz="2200" dirty="0"/>
              <a:t>Dataset has all features including both dependent and independent dtype : int64</a:t>
            </a:r>
            <a:r>
              <a:rPr lang="en-US" sz="2200" dirty="0" smtClean="0"/>
              <a:t>.</a:t>
            </a:r>
          </a:p>
          <a:p>
            <a:r>
              <a:rPr lang="en-US" sz="2200" dirty="0" smtClean="0"/>
              <a:t>Dataset has </a:t>
            </a:r>
            <a:r>
              <a:rPr lang="en-US" sz="2200" b="1" u="sng" dirty="0" smtClean="0"/>
              <a:t>Zero </a:t>
            </a:r>
            <a:r>
              <a:rPr lang="en-US" sz="2200" dirty="0" smtClean="0"/>
              <a:t>Null or Missing Values so it is easy to deal  with it </a:t>
            </a:r>
          </a:p>
          <a:p>
            <a:r>
              <a:rPr lang="en-US" sz="2200" dirty="0" smtClean="0"/>
              <a:t>We have create additional columns , which is derive from </a:t>
            </a:r>
            <a:r>
              <a:rPr lang="en-US" sz="2200" b="1" u="sng" dirty="0" smtClean="0"/>
              <a:t>‘Date’</a:t>
            </a:r>
            <a:r>
              <a:rPr lang="en-US" sz="2200" dirty="0" smtClean="0"/>
              <a:t>  i.e. Month, Week, weekday, hour as shown in the snap </a:t>
            </a:r>
          </a:p>
          <a:p>
            <a:r>
              <a:rPr lang="en-US" sz="2200" b="1" u="sng" dirty="0" smtClean="0"/>
              <a:t>Lets see the different type of relation</a:t>
            </a:r>
          </a:p>
          <a:p>
            <a:pPr marL="0" indent="0">
              <a:buNone/>
            </a:pPr>
            <a:r>
              <a:rPr lang="en-US" sz="2200" b="1" u="sng" dirty="0" smtClean="0"/>
              <a:t>In Dependent and Independent Variable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778" y="4150641"/>
            <a:ext cx="4140924" cy="24983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63487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147" y="23217"/>
            <a:ext cx="10443807" cy="606532"/>
          </a:xfrm>
        </p:spPr>
        <p:txBody>
          <a:bodyPr>
            <a:normAutofit fontScale="90000"/>
          </a:bodyPr>
          <a:lstStyle/>
          <a:p>
            <a:r>
              <a:rPr lang="en-US" i="1" dirty="0" smtClean="0">
                <a:effectLst>
                  <a:outerShdw blurRad="38100" dist="38100" dir="2700000" algn="tl">
                    <a:srgbClr val="000000">
                      <a:alpha val="43137"/>
                    </a:srgbClr>
                  </a:outerShdw>
                </a:effectLst>
                <a:latin typeface="Arial Rounded MT Bold" panose="020F0704030504030204" pitchFamily="34" charset="0"/>
              </a:rPr>
              <a:t>D. </a:t>
            </a:r>
            <a:r>
              <a:rPr lang="en-US" b="1" i="1" u="sng" dirty="0" smtClean="0">
                <a:effectLst>
                  <a:outerShdw blurRad="38100" dist="38100" dir="2700000" algn="tl">
                    <a:srgbClr val="000000">
                      <a:alpha val="43137"/>
                    </a:srgbClr>
                  </a:outerShdw>
                </a:effectLst>
                <a:latin typeface="Arial Rounded MT Bold" panose="020F0704030504030204" pitchFamily="34" charset="0"/>
              </a:rPr>
              <a:t>Target </a:t>
            </a:r>
            <a:r>
              <a:rPr lang="en-US" b="1" i="1" u="sng" dirty="0">
                <a:effectLst>
                  <a:outerShdw blurRad="38100" dist="38100" dir="2700000" algn="tl">
                    <a:srgbClr val="000000">
                      <a:alpha val="43137"/>
                    </a:srgbClr>
                  </a:outerShdw>
                </a:effectLst>
                <a:latin typeface="Arial Rounded MT Bold" panose="020F0704030504030204" pitchFamily="34" charset="0"/>
              </a:rPr>
              <a:t>and </a:t>
            </a:r>
            <a:r>
              <a:rPr lang="en-US" b="1" i="1" u="sng" dirty="0" smtClean="0">
                <a:effectLst>
                  <a:outerShdw blurRad="38100" dist="38100" dir="2700000" algn="tl">
                    <a:srgbClr val="000000">
                      <a:alpha val="43137"/>
                    </a:srgbClr>
                  </a:outerShdw>
                </a:effectLst>
                <a:latin typeface="Arial Rounded MT Bold" panose="020F0704030504030204" pitchFamily="34" charset="0"/>
              </a:rPr>
              <a:t>Feature:--</a:t>
            </a:r>
            <a:r>
              <a:rPr lang="en-US" b="1" dirty="0"/>
              <a:t/>
            </a:r>
            <a:br>
              <a:rPr lang="en-US" b="1" dirty="0"/>
            </a:br>
            <a:r>
              <a:rPr lang="en-US" b="1" i="1" u="sng" dirty="0">
                <a:effectLst>
                  <a:outerShdw blurRad="38100" dist="38100" dir="2700000" algn="tl">
                    <a:srgbClr val="000000">
                      <a:alpha val="43137"/>
                    </a:srgbClr>
                  </a:outerShdw>
                </a:effectLst>
                <a:latin typeface="Arial Rounded MT Bold" panose="020F0704030504030204" pitchFamily="34" charset="0"/>
              </a:rPr>
              <a:t/>
            </a:r>
            <a:br>
              <a:rPr lang="en-US" b="1" i="1" u="sng" dirty="0">
                <a:effectLst>
                  <a:outerShdw blurRad="38100" dist="38100" dir="2700000" algn="tl">
                    <a:srgbClr val="000000">
                      <a:alpha val="43137"/>
                    </a:srgbClr>
                  </a:outerShdw>
                </a:effectLst>
                <a:latin typeface="Arial Rounded MT Bold" panose="020F0704030504030204" pitchFamily="34" charset="0"/>
              </a:rPr>
            </a:br>
            <a:endParaRPr lang="en-US" dirty="0"/>
          </a:p>
        </p:txBody>
      </p:sp>
      <p:sp>
        <p:nvSpPr>
          <p:cNvPr id="3" name="Content Placeholder 2"/>
          <p:cNvSpPr>
            <a:spLocks noGrp="1"/>
          </p:cNvSpPr>
          <p:nvPr>
            <p:ph sz="half" idx="1"/>
          </p:nvPr>
        </p:nvSpPr>
        <p:spPr>
          <a:xfrm>
            <a:off x="1129878" y="657490"/>
            <a:ext cx="4918220" cy="6017630"/>
          </a:xfrm>
        </p:spPr>
        <p:txBody>
          <a:bodyPr>
            <a:normAutofit/>
          </a:bodyPr>
          <a:lstStyle/>
          <a:p>
            <a:r>
              <a:rPr lang="en-US" sz="2000" b="1" i="1" u="sng" dirty="0" smtClean="0"/>
              <a:t> Target Variable “Appliances” Data Distribution Plot:--</a:t>
            </a:r>
          </a:p>
          <a:p>
            <a:endParaRPr lang="en-US" sz="2000" b="1" i="1" u="sng" dirty="0"/>
          </a:p>
          <a:p>
            <a:endParaRPr lang="en-US" sz="2000" b="1" i="1" u="sng" dirty="0" smtClean="0"/>
          </a:p>
          <a:p>
            <a:endParaRPr lang="en-US" sz="2000" b="1" i="1" u="sng" dirty="0"/>
          </a:p>
          <a:p>
            <a:endParaRPr lang="en-US" sz="2000" b="1" i="1" u="sng" dirty="0" smtClean="0"/>
          </a:p>
          <a:p>
            <a:endParaRPr lang="en-US" sz="2000" b="1" i="1" u="sng" dirty="0"/>
          </a:p>
          <a:p>
            <a:endParaRPr lang="en-US" sz="2000" b="1" i="1" u="sng" dirty="0" smtClean="0"/>
          </a:p>
          <a:p>
            <a:endParaRPr lang="en-US" sz="2000" b="1" i="1" u="sng" dirty="0"/>
          </a:p>
          <a:p>
            <a:endParaRPr lang="en-US" sz="2000" b="1" i="1" u="sng" dirty="0" smtClean="0"/>
          </a:p>
          <a:p>
            <a:endParaRPr lang="en-US" sz="2000" b="1" i="1" u="sng" dirty="0"/>
          </a:p>
          <a:p>
            <a:endParaRPr lang="en-US" sz="2000" b="1" i="1" u="sng" dirty="0" smtClean="0"/>
          </a:p>
          <a:p>
            <a:pPr marL="0" indent="0">
              <a:buNone/>
            </a:pPr>
            <a:endParaRPr lang="en-US" sz="2000" b="1" i="1" u="sng" dirty="0"/>
          </a:p>
          <a:p>
            <a:pPr marL="0" indent="0">
              <a:buNone/>
            </a:pPr>
            <a:r>
              <a:rPr lang="en-US" sz="2000" b="1" i="1" u="sng" dirty="0" smtClean="0"/>
              <a:t>“Appliances” Data is Skewed  </a:t>
            </a:r>
            <a:endParaRPr lang="en-US" sz="2000" b="1" i="1" u="sng" dirty="0"/>
          </a:p>
          <a:p>
            <a:pPr marL="0" indent="0">
              <a:buNone/>
            </a:pPr>
            <a:endParaRPr lang="en-US" sz="2000" b="1" i="1" u="sng" dirty="0" smtClean="0"/>
          </a:p>
          <a:p>
            <a:endParaRPr lang="en-US" sz="2000" b="1" i="1" u="sng"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213" y="1388449"/>
            <a:ext cx="4534533" cy="4515480"/>
          </a:xfrm>
          <a:prstGeom prst="rect">
            <a:avLst/>
          </a:prstGeom>
          <a:ln>
            <a:solidFill>
              <a:schemeClr val="bg2">
                <a:lumMod val="50000"/>
              </a:schemeClr>
            </a:solidFill>
          </a:ln>
        </p:spPr>
      </p:pic>
      <p:sp>
        <p:nvSpPr>
          <p:cNvPr id="4" name="Content Placeholder 3"/>
          <p:cNvSpPr>
            <a:spLocks noGrp="1"/>
          </p:cNvSpPr>
          <p:nvPr>
            <p:ph sz="half" idx="2"/>
          </p:nvPr>
        </p:nvSpPr>
        <p:spPr>
          <a:xfrm>
            <a:off x="6156703" y="647159"/>
            <a:ext cx="5225143" cy="5782966"/>
          </a:xfrm>
        </p:spPr>
        <p:txBody>
          <a:bodyPr>
            <a:normAutofit/>
          </a:bodyPr>
          <a:lstStyle/>
          <a:p>
            <a:r>
              <a:rPr lang="en-US" b="1" i="1" u="sng" dirty="0"/>
              <a:t>Target Variable “Appliances” Consumptions Plot:--</a:t>
            </a:r>
          </a:p>
          <a:p>
            <a:endParaRPr lang="en-US" b="1" i="1" u="sng" dirty="0" smtClean="0"/>
          </a:p>
          <a:p>
            <a:endParaRPr lang="en-US" b="1" i="1" u="sng" dirty="0"/>
          </a:p>
          <a:p>
            <a:endParaRPr lang="en-US" b="1" i="1" u="sng" dirty="0" smtClean="0"/>
          </a:p>
          <a:p>
            <a:endParaRPr lang="en-US" b="1" i="1" u="sng" dirty="0"/>
          </a:p>
          <a:p>
            <a:endParaRPr lang="en-US" b="1" i="1" u="sng" dirty="0" smtClean="0"/>
          </a:p>
          <a:p>
            <a:endParaRPr lang="en-US" b="1" i="1" u="sng" dirty="0"/>
          </a:p>
          <a:p>
            <a:endParaRPr lang="en-US" b="1" i="1" u="sng" dirty="0" smtClean="0"/>
          </a:p>
          <a:p>
            <a:endParaRPr lang="en-US" b="1" i="1" u="sng" dirty="0"/>
          </a:p>
          <a:p>
            <a:endParaRPr lang="en-US" b="1" i="1" u="sng" dirty="0" smtClean="0"/>
          </a:p>
          <a:p>
            <a:endParaRPr lang="en-US" b="1" i="1" u="sng" dirty="0"/>
          </a:p>
          <a:p>
            <a:endParaRPr lang="en-US" b="1" i="1" u="sng" dirty="0" smtClean="0"/>
          </a:p>
          <a:p>
            <a:r>
              <a:rPr lang="en-US" b="1" u="sng" dirty="0" smtClean="0"/>
              <a:t>Outlier Max </a:t>
            </a:r>
            <a:r>
              <a:rPr lang="en-US" b="1" u="sng" dirty="0"/>
              <a:t>threshold of Appliances </a:t>
            </a:r>
            <a:r>
              <a:rPr lang="en-US" b="1" u="sng" dirty="0" smtClean="0"/>
              <a:t>is “50.0”</a:t>
            </a:r>
            <a:endParaRPr lang="en-US" b="1" i="1" u="sng"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1388" y="1414575"/>
            <a:ext cx="5953956" cy="4096322"/>
          </a:xfrm>
          <a:prstGeom prst="rect">
            <a:avLst/>
          </a:prstGeom>
          <a:ln>
            <a:solidFill>
              <a:schemeClr val="bg2">
                <a:lumMod val="50000"/>
              </a:schemeClr>
            </a:solidFill>
          </a:ln>
        </p:spPr>
      </p:pic>
    </p:spTree>
    <p:extLst>
      <p:ext uri="{BB962C8B-B14F-4D97-AF65-F5344CB8AC3E}">
        <p14:creationId xmlns:p14="http://schemas.microsoft.com/office/powerpoint/2010/main" val="2698030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689" y="48140"/>
            <a:ext cx="11018574" cy="670317"/>
          </a:xfrm>
        </p:spPr>
        <p:txBody>
          <a:bodyPr/>
          <a:lstStyle/>
          <a:p>
            <a:r>
              <a:rPr lang="en-US" b="1" i="1" u="sng" dirty="0">
                <a:effectLst>
                  <a:outerShdw blurRad="38100" dist="38100" dir="2700000" algn="tl">
                    <a:srgbClr val="000000">
                      <a:alpha val="43137"/>
                    </a:srgbClr>
                  </a:outerShdw>
                </a:effectLst>
                <a:latin typeface="Arial Rounded MT Bold" panose="020F0704030504030204" pitchFamily="34" charset="0"/>
              </a:rPr>
              <a:t>Continued:--</a:t>
            </a:r>
            <a:endParaRPr lang="en-US" dirty="0"/>
          </a:p>
        </p:txBody>
      </p:sp>
      <p:sp>
        <p:nvSpPr>
          <p:cNvPr id="3" name="Text Placeholder 2"/>
          <p:cNvSpPr>
            <a:spLocks noGrp="1"/>
          </p:cNvSpPr>
          <p:nvPr>
            <p:ph type="body" idx="1"/>
          </p:nvPr>
        </p:nvSpPr>
        <p:spPr>
          <a:xfrm>
            <a:off x="1736317" y="992777"/>
            <a:ext cx="3992732" cy="1240972"/>
          </a:xfrm>
        </p:spPr>
        <p:txBody>
          <a:bodyPr/>
          <a:lstStyle/>
          <a:p>
            <a:pPr algn="ctr"/>
            <a:r>
              <a:rPr lang="en-US" b="1" u="sng" dirty="0" smtClean="0"/>
              <a:t>Appliances Energy Consumption per day of a Week</a:t>
            </a:r>
            <a:endParaRPr lang="en-US" b="1" u="sng"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81688" y="2372927"/>
            <a:ext cx="5701991" cy="4249941"/>
          </a:xfrm>
          <a:ln>
            <a:solidFill>
              <a:schemeClr val="bg2">
                <a:lumMod val="75000"/>
              </a:schemeClr>
            </a:solidFill>
          </a:ln>
        </p:spPr>
      </p:pic>
      <p:sp>
        <p:nvSpPr>
          <p:cNvPr id="5" name="Text Placeholder 4"/>
          <p:cNvSpPr>
            <a:spLocks noGrp="1"/>
          </p:cNvSpPr>
          <p:nvPr>
            <p:ph type="body" sz="quarter" idx="3"/>
          </p:nvPr>
        </p:nvSpPr>
        <p:spPr>
          <a:xfrm>
            <a:off x="7242469" y="754641"/>
            <a:ext cx="3999001" cy="1479108"/>
          </a:xfrm>
        </p:spPr>
        <p:txBody>
          <a:bodyPr/>
          <a:lstStyle/>
          <a:p>
            <a:pPr algn="ctr"/>
            <a:r>
              <a:rPr lang="en-US" b="1" u="sng" dirty="0" smtClean="0"/>
              <a:t>Appliances Energy Consumption each hour of a day</a:t>
            </a:r>
            <a:endParaRPr lang="en-US" b="1" u="sng"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42460" y="2372927"/>
            <a:ext cx="5316583" cy="4249941"/>
          </a:xfrm>
          <a:ln>
            <a:solidFill>
              <a:schemeClr val="bg2">
                <a:lumMod val="75000"/>
              </a:schemeClr>
            </a:solidFill>
          </a:ln>
        </p:spPr>
      </p:pic>
    </p:spTree>
    <p:extLst>
      <p:ext uri="{BB962C8B-B14F-4D97-AF65-F5344CB8AC3E}">
        <p14:creationId xmlns:p14="http://schemas.microsoft.com/office/powerpoint/2010/main" val="1253172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822" y="0"/>
            <a:ext cx="10770378" cy="822960"/>
          </a:xfrm>
        </p:spPr>
        <p:txBody>
          <a:bodyPr/>
          <a:lstStyle/>
          <a:p>
            <a:r>
              <a:rPr lang="en-US" b="1" i="1" u="sng" dirty="0">
                <a:effectLst>
                  <a:outerShdw blurRad="38100" dist="38100" dir="2700000" algn="tl">
                    <a:srgbClr val="000000">
                      <a:alpha val="43137"/>
                    </a:srgbClr>
                  </a:outerShdw>
                </a:effectLst>
                <a:latin typeface="Arial Rounded MT Bold" panose="020F0704030504030204" pitchFamily="34" charset="0"/>
              </a:rPr>
              <a:t>Continued:--</a:t>
            </a:r>
            <a:endParaRPr lang="en-US" dirty="0"/>
          </a:p>
        </p:txBody>
      </p:sp>
      <p:sp>
        <p:nvSpPr>
          <p:cNvPr id="3" name="Content Placeholder 2"/>
          <p:cNvSpPr>
            <a:spLocks noGrp="1"/>
          </p:cNvSpPr>
          <p:nvPr>
            <p:ph sz="half" idx="1"/>
          </p:nvPr>
        </p:nvSpPr>
        <p:spPr>
          <a:xfrm>
            <a:off x="1116822" y="1166949"/>
            <a:ext cx="4313864" cy="5521234"/>
          </a:xfrm>
        </p:spPr>
        <p:txBody>
          <a:bodyPr>
            <a:normAutofit/>
          </a:bodyPr>
          <a:lstStyle/>
          <a:p>
            <a:r>
              <a:rPr lang="en-US" sz="2400" dirty="0" smtClean="0"/>
              <a:t>Mean of Appliances Energy consumption is more in winter season for example February March April.</a:t>
            </a:r>
          </a:p>
          <a:p>
            <a:r>
              <a:rPr lang="en-US" sz="2400" dirty="0" smtClean="0"/>
              <a:t>Use of Energy in Watt hour is increases in weekends i.e. Friday and Sunday.</a:t>
            </a:r>
          </a:p>
          <a:p>
            <a:r>
              <a:rPr lang="en-US" sz="2400" dirty="0" smtClean="0"/>
              <a:t>  Energy consumption is back to normal in week’s other day.</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30686" y="1166321"/>
            <a:ext cx="6456514" cy="5521862"/>
          </a:xfrm>
        </p:spPr>
      </p:pic>
    </p:spTree>
    <p:extLst>
      <p:ext uri="{BB962C8B-B14F-4D97-AF65-F5344CB8AC3E}">
        <p14:creationId xmlns:p14="http://schemas.microsoft.com/office/powerpoint/2010/main" val="2145158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539</TotalTime>
  <Words>1405</Words>
  <Application>Microsoft Office PowerPoint</Application>
  <PresentationFormat>Widescreen</PresentationFormat>
  <Paragraphs>135</Paragraphs>
  <Slides>22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Algerian</vt:lpstr>
      <vt:lpstr>Apple Braille Pinpoint 8 Dot</vt:lpstr>
      <vt:lpstr>Arial</vt:lpstr>
      <vt:lpstr>Arial Black</vt:lpstr>
      <vt:lpstr>Arial Rounded MT Bold</vt:lpstr>
      <vt:lpstr>Bradley Hand ITC</vt:lpstr>
      <vt:lpstr>Century Gothic</vt:lpstr>
      <vt:lpstr>Montserrat</vt:lpstr>
      <vt:lpstr>Roboto</vt:lpstr>
      <vt:lpstr>Wingdings</vt:lpstr>
      <vt:lpstr>Wingdings 3</vt:lpstr>
      <vt:lpstr>Wisp</vt:lpstr>
      <vt:lpstr>Appliances Energy Prediction</vt:lpstr>
      <vt:lpstr>Table of Content</vt:lpstr>
      <vt:lpstr>A. Defining the problem:- </vt:lpstr>
      <vt:lpstr>B. Goal of  Project:--</vt:lpstr>
      <vt:lpstr>C. EDA and Feature Engineering:--  Data Summary:-- </vt:lpstr>
      <vt:lpstr>C. EDA and Feature Engineering:--  Description of Dataset:-- </vt:lpstr>
      <vt:lpstr>D. Target and Feature:--  </vt:lpstr>
      <vt:lpstr>Continued:--</vt:lpstr>
      <vt:lpstr>Continued:--</vt:lpstr>
      <vt:lpstr>Continued:--</vt:lpstr>
      <vt:lpstr>Continued:--      Observation from previous slide</vt:lpstr>
      <vt:lpstr>Continued:--</vt:lpstr>
      <vt:lpstr>PowerPoint Presentation</vt:lpstr>
      <vt:lpstr>Continued:--</vt:lpstr>
      <vt:lpstr>Continued:-- Observation from Heat Map</vt:lpstr>
      <vt:lpstr>Continued:--</vt:lpstr>
      <vt:lpstr>Continued:  As we can see that after removing multicollinearity the data frame. This multiCollinearity is removed by taking a few portion of each column and replace to a new column.</vt:lpstr>
      <vt:lpstr>Continued:--</vt:lpstr>
      <vt:lpstr>E. Applying the model:-- </vt:lpstr>
      <vt:lpstr>Continued:--                  Representing r2 score through bar plot</vt:lpstr>
      <vt:lpstr>F.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Appliances Energy Prediction</dc:title>
  <dc:creator>Sheikh Sarvar</dc:creator>
  <cp:lastModifiedBy>Sheikh Sarvar</cp:lastModifiedBy>
  <cp:revision>42</cp:revision>
  <dcterms:created xsi:type="dcterms:W3CDTF">2022-09-29T19:15:37Z</dcterms:created>
  <dcterms:modified xsi:type="dcterms:W3CDTF">2022-10-14T05:41:10Z</dcterms:modified>
</cp:coreProperties>
</file>