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7" r:id="rId2"/>
    <p:sldId id="258" r:id="rId3"/>
    <p:sldId id="259" r:id="rId4"/>
    <p:sldId id="260" r:id="rId5"/>
    <p:sldId id="261" r:id="rId6"/>
    <p:sldId id="262" r:id="rId7"/>
    <p:sldId id="263" r:id="rId8"/>
    <p:sldId id="265" r:id="rId9"/>
    <p:sldId id="264" r:id="rId10"/>
    <p:sldId id="266" r:id="rId11"/>
    <p:sldId id="267" r:id="rId12"/>
    <p:sldId id="272" r:id="rId13"/>
    <p:sldId id="274" r:id="rId14"/>
    <p:sldId id="268" r:id="rId15"/>
    <p:sldId id="269" r:id="rId16"/>
    <p:sldId id="270" r:id="rId17"/>
    <p:sldId id="271" r:id="rId18"/>
    <p:sldId id="273" r:id="rId19"/>
    <p:sldId id="275" r:id="rId20"/>
    <p:sldId id="276" r:id="rId21"/>
    <p:sldId id="279" r:id="rId22"/>
    <p:sldId id="277" r:id="rId23"/>
    <p:sldId id="281" r:id="rId24"/>
    <p:sldId id="282" r:id="rId25"/>
    <p:sldId id="283" r:id="rId26"/>
    <p:sldId id="280" r:id="rId27"/>
    <p:sldId id="284" r:id="rId28"/>
    <p:sldId id="285" r:id="rId29"/>
  </p:sldIdLst>
  <p:sldSz cx="9144000" cy="5143500" type="screen16x9"/>
  <p:notesSz cx="6858000" cy="9144000"/>
  <p:embeddedFontLst>
    <p:embeddedFont>
      <p:font typeface="Britannic Bold" panose="020B0903060703020204" pitchFamily="34" charset="0"/>
      <p:regular r:id="rId31"/>
    </p:embeddedFont>
    <p:embeddedFont>
      <p:font typeface="Berlin Sans FB Demi" panose="020E0802020502020306" pitchFamily="34" charset="0"/>
      <p:bold r:id="rId32"/>
    </p:embeddedFont>
    <p:embeddedFont>
      <p:font typeface="Arial Black" panose="020B0A04020102020204" pitchFamily="34" charset="0"/>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heikhgulamsarva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Capstone Project </a:t>
            </a:r>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3</a:t>
            </a:r>
            <a:b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br>
            <a:r>
              <a:rPr lang="en-US" dirty="0" smtClean="0">
                <a:solidFill>
                  <a:schemeClr val="bg2">
                    <a:lumMod val="25000"/>
                  </a:schemeClr>
                </a:solidFill>
              </a:rPr>
              <a:t>Email </a:t>
            </a:r>
            <a:r>
              <a:rPr lang="en-US" dirty="0">
                <a:solidFill>
                  <a:schemeClr val="bg2">
                    <a:lumMod val="25000"/>
                  </a:schemeClr>
                </a:solidFill>
              </a:rPr>
              <a:t>Campaign Effectiveness Prediction</a:t>
            </a:r>
            <a:endParaRPr lang="en-US" b="1" dirty="0">
              <a:solidFill>
                <a:schemeClr val="bg2">
                  <a:lumMod val="25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3" name="Subtitle 2"/>
          <p:cNvSpPr>
            <a:spLocks noGrp="1"/>
          </p:cNvSpPr>
          <p:nvPr>
            <p:ph type="subTitle" idx="1"/>
          </p:nvPr>
        </p:nvSpPr>
        <p:spPr>
          <a:xfrm>
            <a:off x="311708" y="2797175"/>
            <a:ext cx="8520600" cy="1807012"/>
          </a:xfrm>
        </p:spPr>
        <p:txBody>
          <a:bodyPr/>
          <a:lstStyle/>
          <a:p>
            <a:r>
              <a:rPr lang="en-US" dirty="0">
                <a:solidFill>
                  <a:schemeClr val="accent2"/>
                </a:solidFill>
              </a:rPr>
              <a:t>Individual </a:t>
            </a:r>
            <a:r>
              <a:rPr lang="en-US" dirty="0" smtClean="0">
                <a:solidFill>
                  <a:schemeClr val="accent2"/>
                </a:solidFill>
              </a:rPr>
              <a:t>Project By:</a:t>
            </a:r>
          </a:p>
          <a:p>
            <a:r>
              <a:rPr lang="en-US" dirty="0" smtClean="0">
                <a:solidFill>
                  <a:schemeClr val="bg2">
                    <a:lumMod val="50000"/>
                  </a:schemeClr>
                </a:solidFill>
                <a:effectLst>
                  <a:outerShdw blurRad="38100" dist="38100" dir="2700000" algn="tl">
                    <a:srgbClr val="000000">
                      <a:alpha val="43137"/>
                    </a:srgbClr>
                  </a:outerShdw>
                </a:effectLst>
                <a:latin typeface="Berlin Sans FB Demi" panose="020E0802020502020306" pitchFamily="34" charset="0"/>
              </a:rPr>
              <a:t>GULAM SARVAR</a:t>
            </a:r>
          </a:p>
          <a:p>
            <a:r>
              <a:rPr lang="en-US" dirty="0" smtClean="0">
                <a:solidFill>
                  <a:schemeClr val="bg2">
                    <a:lumMod val="50000"/>
                  </a:schemeClr>
                </a:solidFill>
                <a:effectLst>
                  <a:outerShdw blurRad="38100" dist="38100" dir="2700000" algn="tl">
                    <a:srgbClr val="000000">
                      <a:alpha val="43137"/>
                    </a:srgbClr>
                  </a:outerShdw>
                </a:effectLst>
                <a:latin typeface="Berlin Sans FB Demi" panose="020E0802020502020306" pitchFamily="34" charset="0"/>
                <a:hlinkClick r:id="rId2"/>
              </a:rPr>
              <a:t>mailto:sheikhgulamsarvar@gmail.com</a:t>
            </a:r>
            <a:endParaRPr lang="en-US" dirty="0">
              <a:solidFill>
                <a:srgbClr val="00B0F0"/>
              </a:solidFill>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3910675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162"/>
            <a:ext cx="8520600" cy="889789"/>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a:t>
            </a:r>
            <a:b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br>
            <a:r>
              <a:rPr lang="en-US" sz="2000" b="1" dirty="0" smtClean="0">
                <a:solidFill>
                  <a:schemeClr val="accent2"/>
                </a:solidFill>
                <a:latin typeface="Arial" panose="020B0604020202020204" pitchFamily="34" charset="0"/>
                <a:cs typeface="Arial" panose="020B0604020202020204" pitchFamily="34" charset="0"/>
              </a:rPr>
              <a:t>2. </a:t>
            </a:r>
            <a:r>
              <a:rPr lang="en-US" sz="2000" b="1" u="sng" dirty="0" smtClean="0">
                <a:solidFill>
                  <a:schemeClr val="accent2"/>
                </a:solidFill>
                <a:latin typeface="Arial" panose="020B0604020202020204" pitchFamily="34" charset="0"/>
                <a:cs typeface="Arial" panose="020B0604020202020204" pitchFamily="34" charset="0"/>
              </a:rPr>
              <a:t>Continuous Type Variable</a:t>
            </a:r>
            <a:endParaRPr lang="en-US" sz="4000" b="1" u="sng" dirty="0">
              <a:solidFill>
                <a:schemeClr val="accent2"/>
              </a:solidFill>
            </a:endParaRPr>
          </a:p>
        </p:txBody>
      </p:sp>
      <p:sp>
        <p:nvSpPr>
          <p:cNvPr id="3" name="Text Placeholder 2"/>
          <p:cNvSpPr>
            <a:spLocks noGrp="1"/>
          </p:cNvSpPr>
          <p:nvPr>
            <p:ph type="body" idx="1"/>
          </p:nvPr>
        </p:nvSpPr>
        <p:spPr>
          <a:xfrm>
            <a:off x="199697" y="966950"/>
            <a:ext cx="8786648" cy="4035973"/>
          </a:xfrm>
        </p:spPr>
        <p:txBody>
          <a:bodyPr/>
          <a:lstStyle/>
          <a:p>
            <a:pPr marL="114300" indent="0">
              <a:buNone/>
            </a:pPr>
            <a:r>
              <a:rPr lang="en-US" sz="1400" dirty="0">
                <a:solidFill>
                  <a:schemeClr val="bg2">
                    <a:lumMod val="25000"/>
                  </a:schemeClr>
                </a:solidFill>
              </a:rPr>
              <a:t>● Analyzing total past communications, we can see that the more the number </a:t>
            </a:r>
            <a:r>
              <a:rPr lang="en-US" sz="1400" dirty="0" smtClean="0">
                <a:solidFill>
                  <a:schemeClr val="bg2">
                    <a:lumMod val="25000"/>
                  </a:schemeClr>
                </a:solidFill>
              </a:rPr>
              <a:t>of previous </a:t>
            </a:r>
            <a:r>
              <a:rPr lang="en-US" sz="1400" dirty="0">
                <a:solidFill>
                  <a:schemeClr val="bg2">
                    <a:lumMod val="25000"/>
                  </a:schemeClr>
                </a:solidFill>
              </a:rPr>
              <a:t>emails, the more it leads </a:t>
            </a:r>
            <a:r>
              <a:rPr lang="en-US" sz="1400" dirty="0" smtClean="0">
                <a:solidFill>
                  <a:schemeClr val="bg2">
                    <a:lumMod val="25000"/>
                  </a:schemeClr>
                </a:solidFill>
              </a:rPr>
              <a:t>.to reading </a:t>
            </a:r>
            <a:r>
              <a:rPr lang="en-US" sz="1400" dirty="0">
                <a:solidFill>
                  <a:schemeClr val="bg2">
                    <a:lumMod val="25000"/>
                  </a:schemeClr>
                </a:solidFill>
              </a:rPr>
              <a:t>and </a:t>
            </a:r>
            <a:r>
              <a:rPr lang="en-US" sz="1400" dirty="0" smtClean="0">
                <a:solidFill>
                  <a:schemeClr val="bg2">
                    <a:lumMod val="25000"/>
                  </a:schemeClr>
                </a:solidFill>
              </a:rPr>
              <a:t>acknowledged </a:t>
            </a:r>
            <a:r>
              <a:rPr lang="en-US" sz="1400" dirty="0">
                <a:solidFill>
                  <a:schemeClr val="bg2">
                    <a:lumMod val="25000"/>
                  </a:schemeClr>
                </a:solidFill>
              </a:rPr>
              <a:t>emails. This is </a:t>
            </a:r>
            <a:r>
              <a:rPr lang="en-US" sz="1400" dirty="0" smtClean="0">
                <a:solidFill>
                  <a:schemeClr val="bg2">
                    <a:lumMod val="25000"/>
                  </a:schemeClr>
                </a:solidFill>
              </a:rPr>
              <a:t>just about making a </a:t>
            </a:r>
            <a:r>
              <a:rPr lang="en-US" sz="1400" dirty="0">
                <a:solidFill>
                  <a:schemeClr val="bg2">
                    <a:lumMod val="25000"/>
                  </a:schemeClr>
                </a:solidFill>
              </a:rPr>
              <a:t>connection with your </a:t>
            </a:r>
            <a:r>
              <a:rPr lang="en-US" sz="1400" dirty="0" smtClean="0">
                <a:solidFill>
                  <a:schemeClr val="bg2">
                    <a:lumMod val="25000"/>
                  </a:schemeClr>
                </a:solidFill>
              </a:rPr>
              <a:t>customer.</a:t>
            </a:r>
          </a:p>
          <a:p>
            <a:pPr marL="114300" indent="0">
              <a:buNone/>
            </a:pPr>
            <a:r>
              <a:rPr lang="en-US" sz="1400" dirty="0">
                <a:solidFill>
                  <a:schemeClr val="bg2">
                    <a:lumMod val="25000"/>
                  </a:schemeClr>
                </a:solidFill>
              </a:rPr>
              <a:t>● More images were there in ignored emails.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7" y="2127820"/>
            <a:ext cx="8786648" cy="2875103"/>
          </a:xfrm>
          <a:prstGeom prst="rect">
            <a:avLst/>
          </a:prstGeom>
        </p:spPr>
      </p:pic>
    </p:spTree>
    <p:extLst>
      <p:ext uri="{BB962C8B-B14F-4D97-AF65-F5344CB8AC3E}">
        <p14:creationId xmlns:p14="http://schemas.microsoft.com/office/powerpoint/2010/main" val="21531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205"/>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22514" y="691904"/>
            <a:ext cx="8853320" cy="4311019"/>
          </a:xfrm>
        </p:spPr>
        <p:txBody>
          <a:bodyPr/>
          <a:lstStyle/>
          <a:p>
            <a:pPr marL="114300" indent="0">
              <a:buNone/>
            </a:pPr>
            <a:r>
              <a:rPr lang="en-US" dirty="0">
                <a:solidFill>
                  <a:schemeClr val="bg2">
                    <a:lumMod val="25000"/>
                  </a:schemeClr>
                </a:solidFill>
              </a:rPr>
              <a:t>● There are outliers in almost every continuous variable except Word Count and </a:t>
            </a:r>
            <a:r>
              <a:rPr lang="en-US" dirty="0" smtClean="0">
                <a:solidFill>
                  <a:schemeClr val="bg2">
                    <a:lumMod val="25000"/>
                  </a:schemeClr>
                </a:solidFill>
              </a:rPr>
              <a:t>upon analyzing</a:t>
            </a:r>
            <a:r>
              <a:rPr lang="en-US" dirty="0">
                <a:solidFill>
                  <a:schemeClr val="bg2">
                    <a:lumMod val="25000"/>
                  </a:schemeClr>
                </a:solidFill>
              </a:rPr>
              <a:t>, it was found that outliers make up for more than 5% of the minority </a:t>
            </a:r>
            <a:r>
              <a:rPr lang="en-US" dirty="0" smtClean="0">
                <a:solidFill>
                  <a:schemeClr val="bg2">
                    <a:lumMod val="25000"/>
                  </a:schemeClr>
                </a:solidFill>
              </a:rPr>
              <a:t>data and </a:t>
            </a:r>
            <a:r>
              <a:rPr lang="en-US" dirty="0">
                <a:solidFill>
                  <a:schemeClr val="bg2">
                    <a:lumMod val="25000"/>
                  </a:schemeClr>
                </a:solidFill>
              </a:rPr>
              <a:t>will influence the results either way, so it was better not to get rid of them.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38451"/>
            <a:ext cx="8492359" cy="2896004"/>
          </a:xfrm>
          <a:prstGeom prst="rect">
            <a:avLst/>
          </a:prstGeom>
          <a:ln>
            <a:noFill/>
          </a:ln>
        </p:spPr>
      </p:pic>
    </p:spTree>
    <p:extLst>
      <p:ext uri="{BB962C8B-B14F-4D97-AF65-F5344CB8AC3E}">
        <p14:creationId xmlns:p14="http://schemas.microsoft.com/office/powerpoint/2010/main" val="1614692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3" y="140225"/>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01492" y="712924"/>
            <a:ext cx="8926893" cy="4289999"/>
          </a:xfrm>
        </p:spPr>
        <p:txBody>
          <a:bodyPr/>
          <a:lstStyle/>
          <a:p>
            <a:r>
              <a:rPr lang="en-US" dirty="0" smtClean="0">
                <a:solidFill>
                  <a:schemeClr val="bg2">
                    <a:lumMod val="25000"/>
                  </a:schemeClr>
                </a:solidFill>
              </a:rPr>
              <a:t>This is a combination count plot of subject hotness score with the email status, and second is combination of email status with total past communication</a:t>
            </a:r>
            <a:endParaRPr lang="en-US" dirty="0">
              <a:solidFill>
                <a:schemeClr val="bg2">
                  <a:lumMod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36" y="1576552"/>
            <a:ext cx="4113157" cy="32911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938" y="1576552"/>
            <a:ext cx="4294664" cy="3291149"/>
          </a:xfrm>
          <a:prstGeom prst="rect">
            <a:avLst/>
          </a:prstGeom>
        </p:spPr>
      </p:pic>
    </p:spTree>
    <p:extLst>
      <p:ext uri="{BB962C8B-B14F-4D97-AF65-F5344CB8AC3E}">
        <p14:creationId xmlns:p14="http://schemas.microsoft.com/office/powerpoint/2010/main" val="183505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3" y="150736"/>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01493" y="868695"/>
            <a:ext cx="8842810" cy="4113208"/>
          </a:xfrm>
        </p:spPr>
        <p:txBody>
          <a:bodyPr/>
          <a:lstStyle/>
          <a:p>
            <a:r>
              <a:rPr lang="en-US" dirty="0" smtClean="0">
                <a:solidFill>
                  <a:schemeClr val="bg2">
                    <a:lumMod val="25000"/>
                  </a:schemeClr>
                </a:solidFill>
              </a:rPr>
              <a:t>From the missing count plot, we can see</a:t>
            </a:r>
          </a:p>
          <a:p>
            <a:r>
              <a:rPr lang="en-US" dirty="0" smtClean="0">
                <a:solidFill>
                  <a:schemeClr val="bg2">
                    <a:lumMod val="25000"/>
                  </a:schemeClr>
                </a:solidFill>
              </a:rPr>
              <a:t> </a:t>
            </a:r>
            <a:r>
              <a:rPr lang="en-US" dirty="0">
                <a:solidFill>
                  <a:schemeClr val="bg2">
                    <a:lumMod val="25000"/>
                  </a:schemeClr>
                </a:solidFill>
              </a:rPr>
              <a:t>that </a:t>
            </a:r>
            <a:r>
              <a:rPr lang="en-US" dirty="0" smtClean="0">
                <a:solidFill>
                  <a:schemeClr val="bg2">
                    <a:lumMod val="25000"/>
                  </a:schemeClr>
                </a:solidFill>
              </a:rPr>
              <a:t> Customer location has a maximum </a:t>
            </a:r>
          </a:p>
          <a:p>
            <a:r>
              <a:rPr lang="en-US" dirty="0" smtClean="0">
                <a:solidFill>
                  <a:schemeClr val="bg2">
                    <a:lumMod val="25000"/>
                  </a:schemeClr>
                </a:solidFill>
              </a:rPr>
              <a:t>Number of missing values or NaN values</a:t>
            </a:r>
          </a:p>
          <a:p>
            <a:r>
              <a:rPr lang="en-US" dirty="0" smtClean="0">
                <a:solidFill>
                  <a:schemeClr val="bg2">
                    <a:lumMod val="25000"/>
                  </a:schemeClr>
                </a:solidFill>
              </a:rPr>
              <a:t>Inside The data frame</a:t>
            </a:r>
          </a:p>
          <a:p>
            <a:r>
              <a:rPr lang="en-US" dirty="0" smtClean="0">
                <a:solidFill>
                  <a:schemeClr val="bg2">
                    <a:lumMod val="25000"/>
                  </a:schemeClr>
                </a:solidFill>
              </a:rPr>
              <a:t>this is later corrected by the mean.</a:t>
            </a:r>
            <a:endParaRPr lang="en-US" dirty="0">
              <a:solidFill>
                <a:schemeClr val="bg2">
                  <a:lumMod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367" y="1020033"/>
            <a:ext cx="3724795" cy="3810532"/>
          </a:xfrm>
          <a:prstGeom prst="rect">
            <a:avLst/>
          </a:prstGeom>
        </p:spPr>
      </p:pic>
    </p:spTree>
    <p:extLst>
      <p:ext uri="{BB962C8B-B14F-4D97-AF65-F5344CB8AC3E}">
        <p14:creationId xmlns:p14="http://schemas.microsoft.com/office/powerpoint/2010/main" val="1974298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694"/>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Correlation Matrix</a:t>
            </a:r>
          </a:p>
        </p:txBody>
      </p:sp>
      <p:sp>
        <p:nvSpPr>
          <p:cNvPr id="3" name="Text Placeholder 2"/>
          <p:cNvSpPr>
            <a:spLocks noGrp="1"/>
          </p:cNvSpPr>
          <p:nvPr>
            <p:ph type="body" idx="1"/>
          </p:nvPr>
        </p:nvSpPr>
        <p:spPr>
          <a:xfrm>
            <a:off x="112002" y="805634"/>
            <a:ext cx="8905873" cy="4197290"/>
          </a:xfrm>
        </p:spPr>
        <p:txBody>
          <a:bodyPr/>
          <a:lstStyle/>
          <a:p>
            <a:pPr marL="114300" indent="0">
              <a:buNone/>
            </a:pPr>
            <a:r>
              <a:rPr lang="en-US" sz="2000" dirty="0">
                <a:solidFill>
                  <a:schemeClr val="bg2">
                    <a:lumMod val="25000"/>
                  </a:schemeClr>
                </a:solidFill>
              </a:rPr>
              <a:t>Correlation is a statistical term used to measure the degree in which two variables move in relation to each other. </a:t>
            </a:r>
            <a:endParaRPr lang="en-US" sz="2000" dirty="0" smtClean="0">
              <a:solidFill>
                <a:schemeClr val="bg2">
                  <a:lumMod val="25000"/>
                </a:schemeClr>
              </a:solidFill>
            </a:endParaRPr>
          </a:p>
          <a:p>
            <a:pPr marL="114300" indent="0">
              <a:buNone/>
            </a:pPr>
            <a:r>
              <a:rPr lang="en-US" sz="2000" dirty="0" smtClean="0">
                <a:solidFill>
                  <a:schemeClr val="bg2">
                    <a:lumMod val="25000"/>
                  </a:schemeClr>
                </a:solidFill>
              </a:rPr>
              <a:t>A </a:t>
            </a:r>
            <a:r>
              <a:rPr lang="en-US" sz="2000" dirty="0">
                <a:solidFill>
                  <a:schemeClr val="bg2">
                    <a:lumMod val="25000"/>
                  </a:schemeClr>
                </a:solidFill>
              </a:rPr>
              <a:t>perfect positive correlation means that the correlation coefficient is exactly 1. </a:t>
            </a:r>
            <a:endParaRPr lang="en-US" sz="2000" dirty="0" smtClean="0">
              <a:solidFill>
                <a:schemeClr val="bg2">
                  <a:lumMod val="25000"/>
                </a:schemeClr>
              </a:solidFill>
            </a:endParaRPr>
          </a:p>
          <a:p>
            <a:pPr marL="114300" indent="0">
              <a:buNone/>
            </a:pPr>
            <a:r>
              <a:rPr lang="en-US" sz="2000" dirty="0" smtClean="0">
                <a:solidFill>
                  <a:schemeClr val="bg2">
                    <a:lumMod val="25000"/>
                  </a:schemeClr>
                </a:solidFill>
              </a:rPr>
              <a:t>This </a:t>
            </a:r>
            <a:r>
              <a:rPr lang="en-US" sz="2000" dirty="0">
                <a:solidFill>
                  <a:schemeClr val="bg2">
                    <a:lumMod val="25000"/>
                  </a:schemeClr>
                </a:solidFill>
              </a:rPr>
              <a:t>implies that as one variable </a:t>
            </a:r>
            <a:r>
              <a:rPr lang="en-US" sz="2000" dirty="0" smtClean="0">
                <a:solidFill>
                  <a:schemeClr val="bg2">
                    <a:lumMod val="25000"/>
                  </a:schemeClr>
                </a:solidFill>
              </a:rPr>
              <a:t>move, </a:t>
            </a:r>
            <a:r>
              <a:rPr lang="en-US" sz="2000" dirty="0">
                <a:solidFill>
                  <a:schemeClr val="bg2">
                    <a:lumMod val="25000"/>
                  </a:schemeClr>
                </a:solidFill>
              </a:rPr>
              <a:t>either up or down, the other moves in the same direction. </a:t>
            </a:r>
            <a:endParaRPr lang="en-US" sz="2000" dirty="0" smtClean="0">
              <a:solidFill>
                <a:schemeClr val="bg2">
                  <a:lumMod val="25000"/>
                </a:schemeClr>
              </a:solidFill>
            </a:endParaRPr>
          </a:p>
          <a:p>
            <a:pPr marL="114300" indent="0">
              <a:buNone/>
            </a:pPr>
            <a:r>
              <a:rPr lang="en-US" sz="2000" dirty="0" smtClean="0">
                <a:solidFill>
                  <a:schemeClr val="bg2">
                    <a:lumMod val="25000"/>
                  </a:schemeClr>
                </a:solidFill>
              </a:rPr>
              <a:t>A </a:t>
            </a:r>
            <a:r>
              <a:rPr lang="en-US" sz="2000" dirty="0">
                <a:solidFill>
                  <a:schemeClr val="bg2">
                    <a:lumMod val="25000"/>
                  </a:schemeClr>
                </a:solidFill>
              </a:rPr>
              <a:t>perfect negative correlation means that two variables move in opposite directions, while a zero correlation implies no linear relationship at all. </a:t>
            </a:r>
          </a:p>
        </p:txBody>
      </p:sp>
    </p:spTree>
    <p:extLst>
      <p:ext uri="{BB962C8B-B14F-4D97-AF65-F5344CB8AC3E}">
        <p14:creationId xmlns:p14="http://schemas.microsoft.com/office/powerpoint/2010/main" val="2046244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0924" y="105103"/>
            <a:ext cx="8092966" cy="4954314"/>
          </a:xfrm>
          <a:prstGeom prst="rect">
            <a:avLst/>
          </a:prstGeom>
        </p:spPr>
      </p:pic>
    </p:spTree>
    <p:extLst>
      <p:ext uri="{BB962C8B-B14F-4D97-AF65-F5344CB8AC3E}">
        <p14:creationId xmlns:p14="http://schemas.microsoft.com/office/powerpoint/2010/main" val="1506868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142"/>
            <a:ext cx="8520600" cy="572700"/>
          </a:xfrm>
        </p:spPr>
        <p:txBody>
          <a:bodyPr/>
          <a:lstStyle/>
          <a:p>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Observation from Correlation Matrix</a:t>
            </a:r>
            <a:endParaRPr lang="en-US"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Text Placeholder 2"/>
          <p:cNvSpPr>
            <a:spLocks noGrp="1"/>
          </p:cNvSpPr>
          <p:nvPr>
            <p:ph type="body" idx="1"/>
          </p:nvPr>
        </p:nvSpPr>
        <p:spPr>
          <a:xfrm>
            <a:off x="283779" y="935421"/>
            <a:ext cx="8650014" cy="3983420"/>
          </a:xfrm>
        </p:spPr>
        <p:txBody>
          <a:bodyPr/>
          <a:lstStyle/>
          <a:p>
            <a:pPr marL="114300" indent="0">
              <a:buNone/>
            </a:pPr>
            <a:r>
              <a:rPr lang="en-US" sz="2400" dirty="0">
                <a:solidFill>
                  <a:schemeClr val="bg2">
                    <a:lumMod val="25000"/>
                  </a:schemeClr>
                </a:solidFill>
              </a:rPr>
              <a:t>Email Campaign Type and Total past communication </a:t>
            </a:r>
            <a:r>
              <a:rPr lang="en-US" sz="2400" dirty="0" smtClean="0">
                <a:solidFill>
                  <a:schemeClr val="bg2">
                    <a:lumMod val="25000"/>
                  </a:schemeClr>
                </a:solidFill>
              </a:rPr>
              <a:t>show a positive </a:t>
            </a:r>
            <a:r>
              <a:rPr lang="en-US" sz="2400" dirty="0">
                <a:solidFill>
                  <a:schemeClr val="bg2">
                    <a:lumMod val="25000"/>
                  </a:schemeClr>
                </a:solidFill>
              </a:rPr>
              <a:t>correlation with emails being read and acknowledged. Word Count and Subject Hotness </a:t>
            </a:r>
            <a:r>
              <a:rPr lang="en-US" sz="2400" dirty="0" smtClean="0">
                <a:solidFill>
                  <a:schemeClr val="bg2">
                    <a:lumMod val="25000"/>
                  </a:schemeClr>
                </a:solidFill>
              </a:rPr>
              <a:t>scores </a:t>
            </a:r>
            <a:r>
              <a:rPr lang="en-US" sz="2400" dirty="0">
                <a:solidFill>
                  <a:schemeClr val="bg2">
                    <a:lumMod val="25000"/>
                  </a:schemeClr>
                </a:solidFill>
              </a:rPr>
              <a:t>are the most </a:t>
            </a:r>
            <a:r>
              <a:rPr lang="en-US" sz="2400" dirty="0" smtClean="0">
                <a:solidFill>
                  <a:schemeClr val="bg2">
                    <a:lumMod val="25000"/>
                  </a:schemeClr>
                </a:solidFill>
              </a:rPr>
              <a:t>negative among others. </a:t>
            </a:r>
            <a:r>
              <a:rPr lang="en-US" sz="2400" dirty="0">
                <a:solidFill>
                  <a:schemeClr val="bg2">
                    <a:lumMod val="25000"/>
                  </a:schemeClr>
                </a:solidFill>
              </a:rPr>
              <a:t>We can see multicollinearity involved in Email Campaign Type, Total past communication </a:t>
            </a:r>
            <a:r>
              <a:rPr lang="en-US" sz="2400" dirty="0" smtClean="0">
                <a:solidFill>
                  <a:schemeClr val="bg2">
                    <a:lumMod val="25000"/>
                  </a:schemeClr>
                </a:solidFill>
              </a:rPr>
              <a:t>and Total </a:t>
            </a:r>
            <a:r>
              <a:rPr lang="en-US" sz="2400" dirty="0">
                <a:solidFill>
                  <a:schemeClr val="bg2">
                    <a:lumMod val="25000"/>
                  </a:schemeClr>
                </a:solidFill>
              </a:rPr>
              <a:t>links, </a:t>
            </a:r>
            <a:r>
              <a:rPr lang="en-US" sz="2400" dirty="0" smtClean="0">
                <a:solidFill>
                  <a:schemeClr val="bg2">
                    <a:lumMod val="25000"/>
                  </a:schemeClr>
                </a:solidFill>
              </a:rPr>
              <a:t>and Total </a:t>
            </a:r>
            <a:r>
              <a:rPr lang="en-US" sz="2400" dirty="0">
                <a:solidFill>
                  <a:schemeClr val="bg2">
                    <a:lumMod val="25000"/>
                  </a:schemeClr>
                </a:solidFill>
              </a:rPr>
              <a:t>Images among others and we will have to deal with it.</a:t>
            </a:r>
          </a:p>
        </p:txBody>
      </p:sp>
    </p:spTree>
    <p:extLst>
      <p:ext uri="{BB962C8B-B14F-4D97-AF65-F5344CB8AC3E}">
        <p14:creationId xmlns:p14="http://schemas.microsoft.com/office/powerpoint/2010/main" val="775563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453" y="1559033"/>
            <a:ext cx="3721847" cy="3114945"/>
          </a:xfrm>
          <a:prstGeom prst="rect">
            <a:avLst/>
          </a:prstGeom>
        </p:spPr>
      </p:pic>
      <p:sp>
        <p:nvSpPr>
          <p:cNvPr id="2" name="Title 1"/>
          <p:cNvSpPr>
            <a:spLocks noGrp="1"/>
          </p:cNvSpPr>
          <p:nvPr>
            <p:ph type="title"/>
          </p:nvPr>
        </p:nvSpPr>
        <p:spPr>
          <a:xfrm>
            <a:off x="311700" y="87674"/>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Variable </a:t>
            </a:r>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Importance's</a:t>
            </a:r>
            <a:endParaRPr lang="en-US"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Text Placeholder 2"/>
          <p:cNvSpPr>
            <a:spLocks noGrp="1"/>
          </p:cNvSpPr>
          <p:nvPr>
            <p:ph type="body" idx="1"/>
          </p:nvPr>
        </p:nvSpPr>
        <p:spPr>
          <a:xfrm>
            <a:off x="126124" y="765477"/>
            <a:ext cx="8706176" cy="3908501"/>
          </a:xfrm>
        </p:spPr>
        <p:txBody>
          <a:bodyPr/>
          <a:lstStyle/>
          <a:p>
            <a:r>
              <a:rPr lang="en-US" dirty="0" smtClean="0">
                <a:solidFill>
                  <a:schemeClr val="bg2">
                    <a:lumMod val="25000"/>
                  </a:schemeClr>
                </a:solidFill>
              </a:rPr>
              <a:t>The Variable importance is found with the help of VIF factor..</a:t>
            </a:r>
          </a:p>
          <a:p>
            <a:r>
              <a:rPr lang="en-US" dirty="0" smtClean="0">
                <a:solidFill>
                  <a:schemeClr val="bg2">
                    <a:lumMod val="25000"/>
                  </a:schemeClr>
                </a:solidFill>
              </a:rPr>
              <a:t>When two or more independent variables have </a:t>
            </a:r>
          </a:p>
          <a:p>
            <a:r>
              <a:rPr lang="en-US" dirty="0" smtClean="0">
                <a:solidFill>
                  <a:schemeClr val="bg2">
                    <a:lumMod val="25000"/>
                  </a:schemeClr>
                </a:solidFill>
              </a:rPr>
              <a:t>Exact linear relationship between then </a:t>
            </a:r>
          </a:p>
          <a:p>
            <a:r>
              <a:rPr lang="en-US" dirty="0" smtClean="0">
                <a:solidFill>
                  <a:schemeClr val="bg2">
                    <a:lumMod val="25000"/>
                  </a:schemeClr>
                </a:solidFill>
              </a:rPr>
              <a:t>Called multicollinearity.</a:t>
            </a:r>
          </a:p>
          <a:p>
            <a:r>
              <a:rPr lang="en-US" sz="2000" dirty="0" smtClean="0">
                <a:solidFill>
                  <a:schemeClr val="bg2">
                    <a:lumMod val="25000"/>
                  </a:schemeClr>
                </a:solidFill>
              </a:rPr>
              <a:t>VIF=1 [No multicollinearity]</a:t>
            </a:r>
          </a:p>
          <a:p>
            <a:r>
              <a:rPr lang="en-US" sz="2000" dirty="0" smtClean="0">
                <a:solidFill>
                  <a:schemeClr val="bg2">
                    <a:lumMod val="25000"/>
                  </a:schemeClr>
                </a:solidFill>
              </a:rPr>
              <a:t>VIF</a:t>
            </a:r>
            <a:r>
              <a:rPr lang="en-US" sz="2000" dirty="0">
                <a:solidFill>
                  <a:schemeClr val="bg2">
                    <a:lumMod val="25000"/>
                  </a:schemeClr>
                </a:solidFill>
              </a:rPr>
              <a:t>&lt;=5[moderately </a:t>
            </a:r>
            <a:r>
              <a:rPr lang="en-US" sz="2000" dirty="0" smtClean="0">
                <a:solidFill>
                  <a:schemeClr val="bg2">
                    <a:lumMod val="25000"/>
                  </a:schemeClr>
                </a:solidFill>
              </a:rPr>
              <a:t>correlated]</a:t>
            </a:r>
          </a:p>
          <a:p>
            <a:r>
              <a:rPr lang="en-US" sz="2000" dirty="0">
                <a:solidFill>
                  <a:schemeClr val="bg2">
                    <a:lumMod val="25000"/>
                  </a:schemeClr>
                </a:solidFill>
              </a:rPr>
              <a:t>VIF&gt;=5[highly </a:t>
            </a:r>
            <a:r>
              <a:rPr lang="en-US" sz="2000" dirty="0" smtClean="0">
                <a:solidFill>
                  <a:schemeClr val="bg2">
                    <a:lumMod val="25000"/>
                  </a:schemeClr>
                </a:solidFill>
              </a:rPr>
              <a:t>correlated]</a:t>
            </a:r>
          </a:p>
        </p:txBody>
      </p:sp>
    </p:spTree>
    <p:extLst>
      <p:ext uri="{BB962C8B-B14F-4D97-AF65-F5344CB8AC3E}">
        <p14:creationId xmlns:p14="http://schemas.microsoft.com/office/powerpoint/2010/main" val="2098619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183"/>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913594"/>
            <a:ext cx="8632603" cy="3894161"/>
          </a:xfrm>
          <a:prstGeom prst="rect">
            <a:avLst/>
          </a:prstGeom>
        </p:spPr>
      </p:pic>
    </p:spTree>
    <p:extLst>
      <p:ext uri="{BB962C8B-B14F-4D97-AF65-F5344CB8AC3E}">
        <p14:creationId xmlns:p14="http://schemas.microsoft.com/office/powerpoint/2010/main" val="1904662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Observation from feature importance plot:-</a:t>
            </a:r>
            <a:endParaRPr lang="en-US"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Text Placeholder 2"/>
          <p:cNvSpPr>
            <a:spLocks noGrp="1"/>
          </p:cNvSpPr>
          <p:nvPr>
            <p:ph type="body" idx="1"/>
          </p:nvPr>
        </p:nvSpPr>
        <p:spPr/>
        <p:txBody>
          <a:bodyPr/>
          <a:lstStyle/>
          <a:p>
            <a:r>
              <a:rPr lang="en-US" sz="2000" dirty="0" smtClean="0">
                <a:solidFill>
                  <a:schemeClr val="bg2">
                    <a:lumMod val="25000"/>
                  </a:schemeClr>
                </a:solidFill>
              </a:rPr>
              <a:t>From plot, we can see that customer location, email campaign type, and total past communication have more importance for the machine learning model.</a:t>
            </a:r>
          </a:p>
          <a:p>
            <a:r>
              <a:rPr lang="en-US" sz="2000" dirty="0" smtClean="0">
                <a:solidFill>
                  <a:schemeClr val="bg2">
                    <a:lumMod val="25000"/>
                  </a:schemeClr>
                </a:solidFill>
              </a:rPr>
              <a:t>Email source type, email type,  and total email sent category to have less or no important for machine learning model.</a:t>
            </a:r>
          </a:p>
          <a:p>
            <a:r>
              <a:rPr lang="en-US" sz="2000" dirty="0" smtClean="0">
                <a:solidFill>
                  <a:schemeClr val="bg2">
                    <a:lumMod val="25000"/>
                  </a:schemeClr>
                </a:solidFill>
              </a:rPr>
              <a:t>So we can drop the email source type total email sent category for fitting the machine learning model.</a:t>
            </a:r>
          </a:p>
          <a:p>
            <a:r>
              <a:rPr lang="en-US" sz="2000" dirty="0" smtClean="0">
                <a:solidFill>
                  <a:schemeClr val="bg2">
                    <a:lumMod val="25000"/>
                  </a:schemeClr>
                </a:solidFill>
              </a:rPr>
              <a:t>email id is also dropped for machine learning model.</a:t>
            </a:r>
          </a:p>
          <a:p>
            <a:endParaRPr lang="en-US" dirty="0">
              <a:solidFill>
                <a:schemeClr val="bg2">
                  <a:lumMod val="25000"/>
                </a:schemeClr>
              </a:solidFill>
            </a:endParaRPr>
          </a:p>
        </p:txBody>
      </p:sp>
    </p:spTree>
    <p:extLst>
      <p:ext uri="{BB962C8B-B14F-4D97-AF65-F5344CB8AC3E}">
        <p14:creationId xmlns:p14="http://schemas.microsoft.com/office/powerpoint/2010/main" val="1330437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pPr algn="ctr"/>
            <a:r>
              <a:rPr lang="en-US" b="1" dirty="0">
                <a:solidFill>
                  <a:srgbClr val="FF0000"/>
                </a:solidFill>
                <a:effectLst>
                  <a:outerShdw blurRad="38100" dist="38100" dir="2700000" algn="tl">
                    <a:srgbClr val="000000">
                      <a:alpha val="43137"/>
                    </a:srgbClr>
                  </a:outerShdw>
                </a:effectLst>
              </a:rPr>
              <a:t>Content</a:t>
            </a:r>
          </a:p>
        </p:txBody>
      </p:sp>
      <p:graphicFrame>
        <p:nvGraphicFramePr>
          <p:cNvPr id="4" name="Table 3"/>
          <p:cNvGraphicFramePr>
            <a:graphicFrameLocks noGrp="1"/>
          </p:cNvGraphicFramePr>
          <p:nvPr>
            <p:extLst>
              <p:ext uri="{D42A27DB-BD31-4B8C-83A1-F6EECF244321}">
                <p14:modId xmlns:p14="http://schemas.microsoft.com/office/powerpoint/2010/main" val="3607055162"/>
              </p:ext>
            </p:extLst>
          </p:nvPr>
        </p:nvGraphicFramePr>
        <p:xfrm>
          <a:off x="311700" y="572701"/>
          <a:ext cx="8520600" cy="4493286"/>
        </p:xfrm>
        <a:graphic>
          <a:graphicData uri="http://schemas.openxmlformats.org/drawingml/2006/table">
            <a:tbl>
              <a:tblPr firstRow="1" bandRow="1">
                <a:tableStyleId>{D27102A9-8310-4765-A935-A1911B00CA55}</a:tableStyleId>
              </a:tblPr>
              <a:tblGrid>
                <a:gridCol w="8520600">
                  <a:extLst>
                    <a:ext uri="{9D8B030D-6E8A-4147-A177-3AD203B41FA5}">
                      <a16:colId xmlns:a16="http://schemas.microsoft.com/office/drawing/2014/main" val="1304225436"/>
                    </a:ext>
                  </a:extLst>
                </a:gridCol>
              </a:tblGrid>
              <a:tr h="641898">
                <a:tc>
                  <a:txBody>
                    <a:bodyPr/>
                    <a:lstStyle/>
                    <a:p>
                      <a:pPr algn="ctr"/>
                      <a:r>
                        <a:rPr lang="en-US" b="1" dirty="0" smtClean="0">
                          <a:solidFill>
                            <a:schemeClr val="bg2">
                              <a:lumMod val="25000"/>
                            </a:schemeClr>
                          </a:solidFill>
                        </a:rPr>
                        <a:t>● Problem Statement </a:t>
                      </a:r>
                    </a:p>
                    <a:p>
                      <a:pPr algn="ctr"/>
                      <a:r>
                        <a:rPr lang="en-US" b="1" dirty="0" smtClean="0">
                          <a:solidFill>
                            <a:schemeClr val="bg2">
                              <a:lumMod val="25000"/>
                            </a:schemeClr>
                          </a:solidFill>
                        </a:rPr>
                        <a:t>● Email Campaign Effectiveness Prediction </a:t>
                      </a:r>
                      <a:endParaRPr lang="en-US" b="1" dirty="0">
                        <a:solidFill>
                          <a:schemeClr val="bg2">
                            <a:lumMod val="25000"/>
                          </a:schemeClr>
                        </a:solidFill>
                      </a:endParaRPr>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6042091"/>
                  </a:ext>
                </a:extLst>
              </a:tr>
              <a:tr h="641898">
                <a:tc>
                  <a:txBody>
                    <a:bodyPr/>
                    <a:lstStyle/>
                    <a:p>
                      <a:pPr algn="ctr"/>
                      <a:r>
                        <a:rPr lang="en-US" b="1" dirty="0" smtClean="0">
                          <a:solidFill>
                            <a:schemeClr val="bg2">
                              <a:lumMod val="25000"/>
                            </a:schemeClr>
                          </a:solidFill>
                        </a:rPr>
                        <a:t>● Data Summary</a:t>
                      </a:r>
                    </a:p>
                    <a:p>
                      <a:pPr algn="ctr"/>
                      <a:r>
                        <a:rPr lang="en-US" b="1" dirty="0" smtClean="0">
                          <a:solidFill>
                            <a:schemeClr val="bg2">
                              <a:lumMod val="25000"/>
                            </a:schemeClr>
                          </a:solidFill>
                        </a:rPr>
                        <a:t> ● Approach </a:t>
                      </a:r>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73030172"/>
                  </a:ext>
                </a:extLst>
              </a:tr>
              <a:tr h="641898">
                <a:tc>
                  <a:txBody>
                    <a:bodyPr/>
                    <a:lstStyle/>
                    <a:p>
                      <a:pPr algn="ctr"/>
                      <a:r>
                        <a:rPr lang="en-US" b="1" dirty="0" smtClean="0">
                          <a:solidFill>
                            <a:schemeClr val="bg2">
                              <a:lumMod val="25000"/>
                            </a:schemeClr>
                          </a:solidFill>
                        </a:rPr>
                        <a:t>● Exploratory Data Analysis </a:t>
                      </a:r>
                    </a:p>
                    <a:p>
                      <a:pPr algn="ctr"/>
                      <a:r>
                        <a:rPr lang="en-US" b="1" dirty="0" smtClean="0">
                          <a:solidFill>
                            <a:schemeClr val="bg2">
                              <a:lumMod val="25000"/>
                            </a:schemeClr>
                          </a:solidFill>
                        </a:rPr>
                        <a:t>● Correlation Matrix</a:t>
                      </a:r>
                      <a:endParaRPr lang="en-US" b="1" dirty="0">
                        <a:solidFill>
                          <a:schemeClr val="bg2">
                            <a:lumMod val="25000"/>
                          </a:schemeClr>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91290733"/>
                  </a:ext>
                </a:extLst>
              </a:tr>
              <a:tr h="641898">
                <a:tc>
                  <a:txBody>
                    <a:bodyPr/>
                    <a:lstStyle/>
                    <a:p>
                      <a:pPr algn="ctr"/>
                      <a:r>
                        <a:rPr lang="en-US" b="1" dirty="0" smtClean="0">
                          <a:solidFill>
                            <a:schemeClr val="bg2">
                              <a:lumMod val="25000"/>
                            </a:schemeClr>
                          </a:solidFill>
                        </a:rPr>
                        <a:t>●Variable</a:t>
                      </a:r>
                      <a:r>
                        <a:rPr lang="en-US" b="1" baseline="0" dirty="0" smtClean="0">
                          <a:solidFill>
                            <a:schemeClr val="bg2">
                              <a:lumMod val="25000"/>
                            </a:schemeClr>
                          </a:solidFill>
                        </a:rPr>
                        <a:t> Importance</a:t>
                      </a:r>
                      <a:endParaRPr lang="en-US" b="1" dirty="0" smtClean="0">
                        <a:solidFill>
                          <a:schemeClr val="bg2">
                            <a:lumMod val="25000"/>
                          </a:schemeClr>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70523267"/>
                  </a:ext>
                </a:extLst>
              </a:tr>
              <a:tr h="64189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smtClean="0">
                          <a:solidFill>
                            <a:schemeClr val="bg2">
                              <a:lumMod val="25000"/>
                            </a:schemeClr>
                          </a:solidFill>
                        </a:rPr>
                        <a:t> ● Modeling: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b="1" dirty="0" smtClean="0">
                        <a:solidFill>
                          <a:schemeClr val="bg2">
                            <a:lumMod val="25000"/>
                          </a:schemeClr>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42083476"/>
                  </a:ext>
                </a:extLst>
              </a:tr>
              <a:tr h="641898">
                <a:tc>
                  <a:txBody>
                    <a:bodyPr/>
                    <a:lstStyle/>
                    <a:p>
                      <a:pPr algn="ctr"/>
                      <a:r>
                        <a:rPr lang="en-US" b="1" dirty="0" smtClean="0">
                          <a:solidFill>
                            <a:schemeClr val="bg2">
                              <a:lumMod val="25000"/>
                            </a:schemeClr>
                          </a:solidFill>
                        </a:rPr>
                        <a:t>● Model Performance and Evaluation Metrics </a:t>
                      </a:r>
                      <a:endParaRPr lang="en-US" b="1" dirty="0">
                        <a:solidFill>
                          <a:schemeClr val="bg2">
                            <a:lumMod val="25000"/>
                          </a:schemeClr>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23347372"/>
                  </a:ext>
                </a:extLst>
              </a:tr>
              <a:tr h="641898">
                <a:tc>
                  <a:txBody>
                    <a:bodyPr/>
                    <a:lstStyle/>
                    <a:p>
                      <a:pPr algn="ctr"/>
                      <a:r>
                        <a:rPr lang="en-US" b="1" dirty="0" smtClean="0">
                          <a:solidFill>
                            <a:schemeClr val="bg2">
                              <a:lumMod val="25000"/>
                            </a:schemeClr>
                          </a:solidFill>
                        </a:rPr>
                        <a:t>● Conclusion and Recommendations</a:t>
                      </a:r>
                      <a:endParaRPr lang="en-US" b="1" dirty="0">
                        <a:solidFill>
                          <a:schemeClr val="bg2">
                            <a:lumMod val="25000"/>
                          </a:schemeClr>
                        </a:solidFill>
                      </a:endParaRPr>
                    </a:p>
                  </a:txBody>
                  <a:tcP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004166"/>
                  </a:ext>
                </a:extLst>
              </a:tr>
            </a:tbl>
          </a:graphicData>
        </a:graphic>
      </p:graphicFrame>
    </p:spTree>
    <p:extLst>
      <p:ext uri="{BB962C8B-B14F-4D97-AF65-F5344CB8AC3E}">
        <p14:creationId xmlns:p14="http://schemas.microsoft.com/office/powerpoint/2010/main" val="1021071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Machine Learning Model:--</a:t>
            </a:r>
            <a:endParaRPr lang="en-US"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Text Placeholder 2"/>
          <p:cNvSpPr>
            <a:spLocks noGrp="1"/>
          </p:cNvSpPr>
          <p:nvPr>
            <p:ph type="body" idx="1"/>
          </p:nvPr>
        </p:nvSpPr>
        <p:spPr/>
        <p:txBody>
          <a:bodyPr/>
          <a:lstStyle/>
          <a:p>
            <a:pPr>
              <a:buClrTx/>
              <a:buFont typeface="+mj-lt"/>
              <a:buAutoNum type="arabicPeriod"/>
            </a:pPr>
            <a:r>
              <a:rPr lang="en-US" dirty="0">
                <a:solidFill>
                  <a:srgbClr val="FF0000"/>
                </a:solidFill>
              </a:rPr>
              <a:t> </a:t>
            </a:r>
            <a:r>
              <a:rPr lang="en-US" sz="1600" u="sng" dirty="0">
                <a:solidFill>
                  <a:srgbClr val="FF0000"/>
                </a:solidFill>
              </a:rPr>
              <a:t>Decision Tree Model:</a:t>
            </a:r>
          </a:p>
          <a:p>
            <a:pPr marL="114300" indent="0">
              <a:buClrTx/>
              <a:buNone/>
            </a:pPr>
            <a:r>
              <a:rPr lang="en-US" dirty="0">
                <a:solidFill>
                  <a:schemeClr val="bg2">
                    <a:lumMod val="25000"/>
                  </a:schemeClr>
                </a:solidFill>
              </a:rPr>
              <a:t>Decision tree uses the tree representation to</a:t>
            </a:r>
          </a:p>
          <a:p>
            <a:pPr marL="114300" indent="0">
              <a:buClrTx/>
              <a:buNone/>
            </a:pPr>
            <a:r>
              <a:rPr lang="en-US" dirty="0">
                <a:solidFill>
                  <a:schemeClr val="bg2">
                    <a:lumMod val="25000"/>
                  </a:schemeClr>
                </a:solidFill>
              </a:rPr>
              <a:t>solve the problem in which each leaf node corresponds to a class label and attributes are</a:t>
            </a:r>
          </a:p>
          <a:p>
            <a:pPr marL="114300" indent="0">
              <a:buClrTx/>
              <a:buNone/>
            </a:pPr>
            <a:r>
              <a:rPr lang="en-US" dirty="0">
                <a:solidFill>
                  <a:schemeClr val="bg2">
                    <a:lumMod val="25000"/>
                  </a:schemeClr>
                </a:solidFill>
              </a:rPr>
              <a:t>represented on the internal node of the tree</a:t>
            </a:r>
            <a:r>
              <a:rPr lang="en-US" dirty="0" smtClean="0">
                <a:solidFill>
                  <a:schemeClr val="bg2">
                    <a:lumMod val="25000"/>
                  </a:schemeClr>
                </a:solidFill>
              </a:rPr>
              <a:t>.</a:t>
            </a:r>
          </a:p>
          <a:p>
            <a:pPr marL="114300" indent="0">
              <a:buClrTx/>
              <a:buNone/>
            </a:pPr>
            <a:endParaRPr lang="en-US" dirty="0">
              <a:solidFill>
                <a:schemeClr val="bg2">
                  <a:lumMod val="25000"/>
                </a:schemeClr>
              </a:solidFill>
            </a:endParaRPr>
          </a:p>
          <a:p>
            <a:pPr marL="114300" indent="0">
              <a:buClrTx/>
              <a:buNone/>
            </a:pPr>
            <a:r>
              <a:rPr lang="en-US" dirty="0" smtClean="0">
                <a:solidFill>
                  <a:schemeClr val="bg2">
                    <a:lumMod val="25000"/>
                  </a:schemeClr>
                </a:solidFill>
              </a:rPr>
              <a:t>This curve shows the rate of true positive vs false positive rate</a:t>
            </a:r>
          </a:p>
          <a:p>
            <a:pPr marL="114300" indent="0">
              <a:buClrTx/>
              <a:buNone/>
            </a:pPr>
            <a:r>
              <a:rPr lang="en-US" dirty="0" smtClean="0">
                <a:solidFill>
                  <a:schemeClr val="bg2">
                    <a:lumMod val="25000"/>
                  </a:schemeClr>
                </a:solidFill>
              </a:rPr>
              <a:t>Class 0 it has a high true positive rate.</a:t>
            </a:r>
          </a:p>
          <a:p>
            <a:pPr marL="114300" indent="0">
              <a:buClrTx/>
              <a:buNone/>
            </a:pPr>
            <a:endParaRPr lang="en-US" dirty="0" smtClean="0">
              <a:solidFill>
                <a:schemeClr val="bg2">
                  <a:lumMod val="25000"/>
                </a:schemeClr>
              </a:solidFill>
            </a:endParaRPr>
          </a:p>
          <a:p>
            <a:pPr marL="114300" indent="0">
              <a:buClrTx/>
              <a:buNone/>
            </a:pPr>
            <a:endParaRPr lang="en-US" dirty="0">
              <a:solidFill>
                <a:schemeClr val="bg2">
                  <a:lumMod val="25000"/>
                </a:schemeClr>
              </a:solidFill>
            </a:endParaRPr>
          </a:p>
          <a:p>
            <a:pPr marL="114300" indent="0">
              <a:buClrTx/>
              <a:buNone/>
            </a:pPr>
            <a:endParaRPr lang="en-US"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557" y="1152475"/>
            <a:ext cx="4067743" cy="3787387"/>
          </a:xfrm>
          <a:prstGeom prst="rect">
            <a:avLst/>
          </a:prstGeom>
        </p:spPr>
      </p:pic>
    </p:spTree>
    <p:extLst>
      <p:ext uri="{BB962C8B-B14F-4D97-AF65-F5344CB8AC3E}">
        <p14:creationId xmlns:p14="http://schemas.microsoft.com/office/powerpoint/2010/main" val="1469714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76" y="119205"/>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85576" y="688241"/>
            <a:ext cx="3999900" cy="4209579"/>
          </a:xfrm>
        </p:spPr>
        <p:txBody>
          <a:bodyPr/>
          <a:lstStyle/>
          <a:p>
            <a:pPr marL="482600" indent="-342900">
              <a:buClr>
                <a:srgbClr val="FF0000"/>
              </a:buClr>
              <a:buFont typeface="+mj-lt"/>
              <a:buAutoNum type="arabicPeriod"/>
            </a:pPr>
            <a:r>
              <a:rPr lang="en-US" dirty="0">
                <a:solidFill>
                  <a:srgbClr val="FF0000"/>
                </a:solidFill>
              </a:rPr>
              <a:t>Naive Bayes classifier:</a:t>
            </a:r>
          </a:p>
          <a:p>
            <a:pPr marL="482600" indent="-342900">
              <a:buFont typeface="+mj-lt"/>
              <a:buAutoNum type="arabicPeriod"/>
            </a:pPr>
            <a:endParaRPr lang="en-US" dirty="0" smtClean="0">
              <a:solidFill>
                <a:srgbClr val="FF0000"/>
              </a:solidFill>
            </a:endParaRPr>
          </a:p>
          <a:p>
            <a:pPr marL="482600" indent="-342900">
              <a:buFont typeface="+mj-lt"/>
              <a:buAutoNum type="arabicPeriod"/>
            </a:pPr>
            <a:endParaRPr lang="en-US" dirty="0">
              <a:solidFill>
                <a:srgbClr val="FF0000"/>
              </a:solidFill>
            </a:endParaRPr>
          </a:p>
          <a:p>
            <a:pPr marL="482600" indent="-342900">
              <a:buFont typeface="+mj-lt"/>
              <a:buAutoNum type="arabicPeriod"/>
            </a:pPr>
            <a:endParaRPr lang="en-US" dirty="0" smtClean="0">
              <a:solidFill>
                <a:srgbClr val="FF0000"/>
              </a:solidFill>
            </a:endParaRPr>
          </a:p>
          <a:p>
            <a:pPr marL="482600" indent="-342900">
              <a:buFont typeface="+mj-lt"/>
              <a:buAutoNum type="arabicPeriod"/>
            </a:pPr>
            <a:endParaRPr lang="en-US" dirty="0">
              <a:solidFill>
                <a:srgbClr val="FF0000"/>
              </a:solidFill>
            </a:endParaRPr>
          </a:p>
          <a:p>
            <a:pPr marL="482600" indent="-342900">
              <a:buFont typeface="+mj-lt"/>
              <a:buAutoNum type="arabicPeriod"/>
            </a:pPr>
            <a:endParaRPr lang="en-US" dirty="0" smtClean="0">
              <a:solidFill>
                <a:srgbClr val="FF0000"/>
              </a:solidFill>
            </a:endParaRPr>
          </a:p>
          <a:p>
            <a:pPr marL="482600" indent="-342900">
              <a:buFont typeface="+mj-lt"/>
              <a:buAutoNum type="arabicPeriod"/>
            </a:pPr>
            <a:endParaRPr lang="en-US" dirty="0">
              <a:solidFill>
                <a:srgbClr val="FF0000"/>
              </a:solidFill>
            </a:endParaRPr>
          </a:p>
          <a:p>
            <a:pPr marL="482600" indent="-342900">
              <a:buFont typeface="+mj-lt"/>
              <a:buAutoNum type="arabicPeriod"/>
            </a:pPr>
            <a:endParaRPr lang="en-US" dirty="0" smtClean="0">
              <a:solidFill>
                <a:srgbClr val="FF0000"/>
              </a:solidFill>
            </a:endParaRPr>
          </a:p>
          <a:p>
            <a:pPr marL="482600" indent="-342900">
              <a:buFont typeface="+mj-lt"/>
              <a:buAutoNum type="arabicPeriod"/>
            </a:pPr>
            <a:endParaRPr lang="en-US" dirty="0">
              <a:solidFill>
                <a:srgbClr val="FF0000"/>
              </a:solidFill>
            </a:endParaRPr>
          </a:p>
          <a:p>
            <a:pPr marL="482600" indent="-342900">
              <a:buFont typeface="+mj-lt"/>
              <a:buAutoNum type="arabicPeriod"/>
            </a:pPr>
            <a:endParaRPr lang="en-US" dirty="0" smtClean="0">
              <a:solidFill>
                <a:srgbClr val="FF0000"/>
              </a:solidFill>
            </a:endParaRPr>
          </a:p>
          <a:p>
            <a:pPr marL="482600" indent="-342900">
              <a:buFont typeface="+mj-lt"/>
              <a:buAutoNum type="arabicPeriod"/>
            </a:pPr>
            <a:endParaRPr lang="en-US" dirty="0">
              <a:solidFill>
                <a:srgbClr val="FF0000"/>
              </a:solidFill>
            </a:endParaRPr>
          </a:p>
          <a:p>
            <a:pPr marL="482600" indent="-342900">
              <a:buFont typeface="+mj-lt"/>
              <a:buAutoNum type="arabicPeriod"/>
            </a:pPr>
            <a:endParaRPr lang="en-US" dirty="0" smtClean="0">
              <a:solidFill>
                <a:srgbClr val="FF0000"/>
              </a:solidFill>
            </a:endParaRPr>
          </a:p>
          <a:p>
            <a:pPr marL="482600" indent="-342900">
              <a:buFont typeface="+mj-lt"/>
              <a:buAutoNum type="arabicPeriod"/>
            </a:pPr>
            <a:endParaRPr lang="en-US" dirty="0">
              <a:solidFill>
                <a:srgbClr val="FF0000"/>
              </a:solidFill>
            </a:endParaRPr>
          </a:p>
          <a:p>
            <a:pPr marL="482600" indent="-342900">
              <a:buFont typeface="+mj-lt"/>
              <a:buAutoNum type="arabicPeriod"/>
            </a:pPr>
            <a:endParaRPr lang="en-US" dirty="0">
              <a:solidFill>
                <a:srgbClr val="FF0000"/>
              </a:solidFill>
            </a:endParaRPr>
          </a:p>
          <a:p>
            <a:pPr marL="482600" indent="-342900">
              <a:buFont typeface="+mj-lt"/>
              <a:buAutoNum type="arabicPeriod"/>
            </a:pPr>
            <a:r>
              <a:rPr lang="en-US" dirty="0" smtClean="0">
                <a:solidFill>
                  <a:schemeClr val="bg2">
                    <a:lumMod val="25000"/>
                  </a:schemeClr>
                </a:solidFill>
              </a:rPr>
              <a:t>As compare to decision tree classifier naïve Bayes has lower AUC value</a:t>
            </a:r>
          </a:p>
          <a:p>
            <a:pPr marL="482600" indent="-342900">
              <a:buFont typeface="+mj-lt"/>
              <a:buAutoNum type="arabicPeriod"/>
            </a:pP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28" y="1155837"/>
            <a:ext cx="4086795" cy="294363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323" y="1073206"/>
            <a:ext cx="4175675" cy="3439646"/>
          </a:xfrm>
          <a:prstGeom prst="rect">
            <a:avLst/>
          </a:prstGeom>
        </p:spPr>
      </p:pic>
      <p:sp>
        <p:nvSpPr>
          <p:cNvPr id="4" name="Text Placeholder 3"/>
          <p:cNvSpPr>
            <a:spLocks noGrp="1"/>
          </p:cNvSpPr>
          <p:nvPr>
            <p:ph type="body" idx="2"/>
          </p:nvPr>
        </p:nvSpPr>
        <p:spPr>
          <a:xfrm>
            <a:off x="4445876" y="688240"/>
            <a:ext cx="4386424" cy="4209579"/>
          </a:xfrm>
        </p:spPr>
        <p:txBody>
          <a:bodyPr/>
          <a:lstStyle/>
          <a:p>
            <a:pPr marL="482600" indent="-342900">
              <a:buClr>
                <a:srgbClr val="FF0000"/>
              </a:buClr>
              <a:buFont typeface="+mj-lt"/>
              <a:buAutoNum type="arabicPeriod"/>
            </a:pPr>
            <a:r>
              <a:rPr lang="en-US" dirty="0" smtClean="0">
                <a:solidFill>
                  <a:srgbClr val="FF0000"/>
                </a:solidFill>
              </a:rPr>
              <a:t>Random Forest</a:t>
            </a:r>
          </a:p>
          <a:p>
            <a:pPr marL="139700" indent="0">
              <a:buClr>
                <a:srgbClr val="FF0000"/>
              </a:buClr>
              <a:buNone/>
            </a:pPr>
            <a:endParaRPr lang="en-US" dirty="0">
              <a:solidFill>
                <a:srgbClr val="FF0000"/>
              </a:solidFill>
            </a:endParaRPr>
          </a:p>
          <a:p>
            <a:pPr marL="139700" indent="0">
              <a:buClr>
                <a:srgbClr val="FF0000"/>
              </a:buClr>
              <a:buNone/>
            </a:pPr>
            <a:endParaRPr lang="en-US" dirty="0" smtClean="0">
              <a:solidFill>
                <a:srgbClr val="FF0000"/>
              </a:solidFill>
            </a:endParaRPr>
          </a:p>
          <a:p>
            <a:pPr marL="139700" indent="0">
              <a:buClr>
                <a:srgbClr val="FF0000"/>
              </a:buClr>
              <a:buNone/>
            </a:pPr>
            <a:endParaRPr lang="en-US" dirty="0">
              <a:solidFill>
                <a:srgbClr val="FF0000"/>
              </a:solidFill>
            </a:endParaRPr>
          </a:p>
          <a:p>
            <a:pPr marL="139700" indent="0">
              <a:buClr>
                <a:srgbClr val="FF0000"/>
              </a:buClr>
              <a:buNone/>
            </a:pPr>
            <a:endParaRPr lang="en-US" dirty="0" smtClean="0">
              <a:solidFill>
                <a:srgbClr val="FF0000"/>
              </a:solidFill>
            </a:endParaRPr>
          </a:p>
          <a:p>
            <a:pPr marL="139700" indent="0">
              <a:buClr>
                <a:srgbClr val="FF0000"/>
              </a:buClr>
              <a:buNone/>
            </a:pPr>
            <a:endParaRPr lang="en-US" dirty="0">
              <a:solidFill>
                <a:srgbClr val="FF0000"/>
              </a:solidFill>
            </a:endParaRPr>
          </a:p>
          <a:p>
            <a:pPr marL="139700" indent="0">
              <a:buClr>
                <a:srgbClr val="FF0000"/>
              </a:buClr>
              <a:buNone/>
            </a:pPr>
            <a:endParaRPr lang="en-US" dirty="0" smtClean="0">
              <a:solidFill>
                <a:srgbClr val="FF0000"/>
              </a:solidFill>
            </a:endParaRPr>
          </a:p>
          <a:p>
            <a:pPr marL="139700" indent="0">
              <a:buClr>
                <a:srgbClr val="FF0000"/>
              </a:buClr>
              <a:buNone/>
            </a:pPr>
            <a:endParaRPr lang="en-US" dirty="0">
              <a:solidFill>
                <a:srgbClr val="FF0000"/>
              </a:solidFill>
            </a:endParaRPr>
          </a:p>
          <a:p>
            <a:pPr marL="139700" indent="0">
              <a:buClr>
                <a:srgbClr val="FF0000"/>
              </a:buClr>
              <a:buNone/>
            </a:pPr>
            <a:endParaRPr lang="en-US" dirty="0" smtClean="0">
              <a:solidFill>
                <a:srgbClr val="FF0000"/>
              </a:solidFill>
            </a:endParaRPr>
          </a:p>
          <a:p>
            <a:pPr marL="139700" indent="0">
              <a:buClr>
                <a:srgbClr val="FF0000"/>
              </a:buClr>
              <a:buNone/>
            </a:pPr>
            <a:endParaRPr lang="en-US" dirty="0" smtClean="0">
              <a:solidFill>
                <a:srgbClr val="FF0000"/>
              </a:solidFill>
            </a:endParaRPr>
          </a:p>
          <a:p>
            <a:pPr marL="139700" indent="0">
              <a:buClr>
                <a:srgbClr val="FF0000"/>
              </a:buClr>
              <a:buNone/>
            </a:pPr>
            <a:endParaRPr lang="en-US" dirty="0">
              <a:solidFill>
                <a:srgbClr val="FF0000"/>
              </a:solidFill>
            </a:endParaRPr>
          </a:p>
          <a:p>
            <a:pPr marL="139700" indent="0">
              <a:buClr>
                <a:srgbClr val="FF0000"/>
              </a:buClr>
              <a:buNone/>
            </a:pPr>
            <a:endParaRPr lang="en-US" dirty="0">
              <a:solidFill>
                <a:srgbClr val="FF0000"/>
              </a:solidFill>
            </a:endParaRPr>
          </a:p>
          <a:p>
            <a:pPr marL="139700" indent="0">
              <a:buClr>
                <a:srgbClr val="FF0000"/>
              </a:buClr>
              <a:buNone/>
            </a:pPr>
            <a:endParaRPr lang="en-US" dirty="0" smtClean="0">
              <a:solidFill>
                <a:srgbClr val="FF0000"/>
              </a:solidFill>
            </a:endParaRPr>
          </a:p>
          <a:p>
            <a:pPr marL="139700" indent="0">
              <a:buClr>
                <a:srgbClr val="FF0000"/>
              </a:buClr>
              <a:buNone/>
            </a:pPr>
            <a:endParaRPr lang="en-US" dirty="0">
              <a:solidFill>
                <a:srgbClr val="FF0000"/>
              </a:solidFill>
            </a:endParaRPr>
          </a:p>
          <a:p>
            <a:pPr marL="139700" indent="0">
              <a:buClr>
                <a:srgbClr val="FF0000"/>
              </a:buClr>
              <a:buNone/>
            </a:pPr>
            <a:endParaRPr lang="en-US" dirty="0" smtClean="0">
              <a:solidFill>
                <a:srgbClr val="FF0000"/>
              </a:solidFill>
            </a:endParaRPr>
          </a:p>
          <a:p>
            <a:pPr marL="139700" indent="0">
              <a:buClr>
                <a:srgbClr val="FF0000"/>
              </a:buClr>
              <a:buNone/>
            </a:pPr>
            <a:r>
              <a:rPr lang="en-US" dirty="0" smtClean="0">
                <a:solidFill>
                  <a:schemeClr val="bg2">
                    <a:lumMod val="25000"/>
                  </a:schemeClr>
                </a:solidFill>
              </a:rPr>
              <a:t>It has a higher  AUC value</a:t>
            </a:r>
            <a:r>
              <a:rPr lang="en-US" dirty="0" smtClean="0">
                <a:solidFill>
                  <a:schemeClr val="bg2">
                    <a:lumMod val="50000"/>
                  </a:schemeClr>
                </a:solidFill>
              </a:rPr>
              <a:t>.</a:t>
            </a:r>
            <a:endParaRPr lang="en-US" dirty="0">
              <a:solidFill>
                <a:schemeClr val="bg2">
                  <a:lumMod val="50000"/>
                </a:schemeClr>
              </a:solidFill>
            </a:endParaRPr>
          </a:p>
        </p:txBody>
      </p:sp>
    </p:spTree>
    <p:extLst>
      <p:ext uri="{BB962C8B-B14F-4D97-AF65-F5344CB8AC3E}">
        <p14:creationId xmlns:p14="http://schemas.microsoft.com/office/powerpoint/2010/main" val="2796418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3" y="77163"/>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88" y="1359338"/>
            <a:ext cx="4348257" cy="293410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145" y="1354575"/>
            <a:ext cx="4256688" cy="2943636"/>
          </a:xfrm>
          <a:prstGeom prst="rect">
            <a:avLst/>
          </a:prstGeom>
        </p:spPr>
      </p:pic>
      <p:sp>
        <p:nvSpPr>
          <p:cNvPr id="3" name="Text Placeholder 2"/>
          <p:cNvSpPr>
            <a:spLocks noGrp="1"/>
          </p:cNvSpPr>
          <p:nvPr>
            <p:ph type="body" idx="1"/>
          </p:nvPr>
        </p:nvSpPr>
        <p:spPr>
          <a:xfrm>
            <a:off x="112002" y="649862"/>
            <a:ext cx="8863831" cy="4353061"/>
          </a:xfrm>
        </p:spPr>
        <p:txBody>
          <a:bodyPr/>
          <a:lstStyle/>
          <a:p>
            <a:pPr>
              <a:buClrTx/>
              <a:buFont typeface="+mj-lt"/>
              <a:buAutoNum type="arabicPeriod"/>
            </a:pPr>
            <a:r>
              <a:rPr lang="en-US" dirty="0" smtClean="0">
                <a:solidFill>
                  <a:srgbClr val="FF0000"/>
                </a:solidFill>
              </a:rPr>
              <a:t>KNeighborsClassifier:</a:t>
            </a:r>
          </a:p>
          <a:p>
            <a:pPr>
              <a:buClrTx/>
              <a:buFont typeface="+mj-lt"/>
              <a:buAutoNum type="arabicPeriod"/>
            </a:pPr>
            <a:endParaRPr lang="en-US" dirty="0">
              <a:solidFill>
                <a:srgbClr val="FF0000"/>
              </a:solidFill>
            </a:endParaRPr>
          </a:p>
          <a:p>
            <a:pPr>
              <a:buClrTx/>
              <a:buFont typeface="+mj-lt"/>
              <a:buAutoNum type="arabicPeriod"/>
            </a:pPr>
            <a:endParaRPr lang="en-US" dirty="0" smtClean="0">
              <a:solidFill>
                <a:srgbClr val="FF0000"/>
              </a:solidFill>
            </a:endParaRPr>
          </a:p>
          <a:p>
            <a:pPr>
              <a:buClrTx/>
              <a:buFont typeface="+mj-lt"/>
              <a:buAutoNum type="arabicPeriod"/>
            </a:pPr>
            <a:endParaRPr lang="en-US" dirty="0">
              <a:solidFill>
                <a:srgbClr val="FF0000"/>
              </a:solidFill>
            </a:endParaRPr>
          </a:p>
          <a:p>
            <a:pPr>
              <a:buClrTx/>
              <a:buFont typeface="+mj-lt"/>
              <a:buAutoNum type="arabicPeriod"/>
            </a:pPr>
            <a:endParaRPr lang="en-US" dirty="0" smtClean="0">
              <a:solidFill>
                <a:srgbClr val="FF0000"/>
              </a:solidFill>
            </a:endParaRPr>
          </a:p>
          <a:p>
            <a:pPr>
              <a:buClrTx/>
              <a:buFont typeface="+mj-lt"/>
              <a:buAutoNum type="arabicPeriod"/>
            </a:pPr>
            <a:endParaRPr lang="en-US" dirty="0">
              <a:solidFill>
                <a:srgbClr val="FF0000"/>
              </a:solidFill>
            </a:endParaRPr>
          </a:p>
          <a:p>
            <a:pPr>
              <a:buClrTx/>
              <a:buFont typeface="+mj-lt"/>
              <a:buAutoNum type="arabicPeriod"/>
            </a:pPr>
            <a:endParaRPr lang="en-US" dirty="0" smtClean="0">
              <a:solidFill>
                <a:srgbClr val="FF0000"/>
              </a:solidFill>
            </a:endParaRPr>
          </a:p>
          <a:p>
            <a:pPr>
              <a:buClrTx/>
              <a:buFont typeface="+mj-lt"/>
              <a:buAutoNum type="arabicPeriod"/>
            </a:pPr>
            <a:endParaRPr lang="en-US" dirty="0">
              <a:solidFill>
                <a:srgbClr val="FF0000"/>
              </a:solidFill>
            </a:endParaRPr>
          </a:p>
          <a:p>
            <a:pPr>
              <a:buClrTx/>
              <a:buFont typeface="+mj-lt"/>
              <a:buAutoNum type="arabicPeriod"/>
            </a:pPr>
            <a:endParaRPr lang="en-US" dirty="0" smtClean="0">
              <a:solidFill>
                <a:srgbClr val="FF0000"/>
              </a:solidFill>
            </a:endParaRPr>
          </a:p>
          <a:p>
            <a:pPr>
              <a:buClrTx/>
              <a:buFont typeface="+mj-lt"/>
              <a:buAutoNum type="arabicPeriod"/>
            </a:pPr>
            <a:endParaRPr lang="en-US" dirty="0">
              <a:solidFill>
                <a:srgbClr val="FF0000"/>
              </a:solidFill>
            </a:endParaRPr>
          </a:p>
          <a:p>
            <a:pPr>
              <a:buClrTx/>
              <a:buFont typeface="+mj-lt"/>
              <a:buAutoNum type="arabicPeriod"/>
            </a:pPr>
            <a:endParaRPr lang="en-US" dirty="0" smtClean="0">
              <a:solidFill>
                <a:srgbClr val="FF0000"/>
              </a:solidFill>
            </a:endParaRPr>
          </a:p>
          <a:p>
            <a:pPr marL="114300" indent="0">
              <a:buClrTx/>
              <a:buNone/>
            </a:pPr>
            <a:r>
              <a:rPr lang="en-US" sz="1600" dirty="0" smtClean="0">
                <a:solidFill>
                  <a:schemeClr val="bg2">
                    <a:lumMod val="25000"/>
                  </a:schemeClr>
                </a:solidFill>
              </a:rPr>
              <a:t>As increasing the number of neighbors the accuracy for training data is decreases, while accuracy of test data is increases than at an number accuracy for training and test data is become constant.</a:t>
            </a:r>
            <a:endParaRPr lang="en-US" sz="1600" dirty="0">
              <a:solidFill>
                <a:schemeClr val="bg2">
                  <a:lumMod val="25000"/>
                </a:schemeClr>
              </a:solidFill>
            </a:endParaRPr>
          </a:p>
        </p:txBody>
      </p:sp>
    </p:spTree>
    <p:extLst>
      <p:ext uri="{BB962C8B-B14F-4D97-AF65-F5344CB8AC3E}">
        <p14:creationId xmlns:p14="http://schemas.microsoft.com/office/powerpoint/2010/main" val="463070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0" y="77163"/>
            <a:ext cx="8520600" cy="290699"/>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47145" y="641131"/>
            <a:ext cx="4164455" cy="4340772"/>
          </a:xfrm>
        </p:spPr>
        <p:txBody>
          <a:bodyPr/>
          <a:lstStyle/>
          <a:p>
            <a:pPr marL="139700" indent="0">
              <a:buNone/>
            </a:pPr>
            <a:r>
              <a:rPr lang="en-US" dirty="0">
                <a:solidFill>
                  <a:schemeClr val="bg2">
                    <a:lumMod val="25000"/>
                  </a:schemeClr>
                </a:solidFill>
              </a:rPr>
              <a:t>The recall is calculated as the ratio between the </a:t>
            </a:r>
            <a:r>
              <a:rPr lang="en-US" dirty="0" smtClean="0">
                <a:solidFill>
                  <a:schemeClr val="bg2">
                    <a:lumMod val="25000"/>
                  </a:schemeClr>
                </a:solidFill>
              </a:rPr>
              <a:t>number </a:t>
            </a:r>
            <a:r>
              <a:rPr lang="en-US" dirty="0">
                <a:solidFill>
                  <a:schemeClr val="bg2">
                    <a:lumMod val="25000"/>
                  </a:schemeClr>
                </a:solidFill>
              </a:rPr>
              <a:t>of Positive samples correctly classified as Positive to the total number of Positive samples. The recall measures the model's ability to detect positive samples. The higher the recall, the more positive samples detected</a:t>
            </a:r>
            <a:r>
              <a:rPr lang="en-US" dirty="0" smtClean="0">
                <a:solidFill>
                  <a:schemeClr val="bg2">
                    <a:lumMod val="25000"/>
                  </a:schemeClr>
                </a:solidFill>
              </a:rPr>
              <a:t>.</a:t>
            </a:r>
          </a:p>
          <a:p>
            <a:pPr marL="139700" indent="0">
              <a:buNone/>
            </a:pPr>
            <a:endParaRPr lang="en-US" dirty="0">
              <a:solidFill>
                <a:schemeClr val="bg2">
                  <a:lumMod val="25000"/>
                </a:schemeClr>
              </a:solidFill>
            </a:endParaRPr>
          </a:p>
          <a:p>
            <a:pPr marL="139700" indent="0">
              <a:buNone/>
            </a:pPr>
            <a:r>
              <a:rPr lang="en-US" dirty="0">
                <a:solidFill>
                  <a:schemeClr val="bg2">
                    <a:lumMod val="25000"/>
                  </a:schemeClr>
                </a:solidFill>
              </a:rPr>
              <a:t> Precision is one indicator of a machine learning model's performance – </a:t>
            </a:r>
            <a:r>
              <a:rPr lang="en-US" b="1" dirty="0">
                <a:solidFill>
                  <a:schemeClr val="bg2">
                    <a:lumMod val="25000"/>
                  </a:schemeClr>
                </a:solidFill>
              </a:rPr>
              <a:t>the quality of a positive prediction made by the model</a:t>
            </a:r>
            <a:r>
              <a:rPr lang="en-US" dirty="0" smtClean="0">
                <a:solidFill>
                  <a:schemeClr val="bg2">
                    <a:lumMod val="25000"/>
                  </a:schemeClr>
                </a:solidFill>
              </a:rPr>
              <a:t>.</a:t>
            </a:r>
          </a:p>
          <a:p>
            <a:pPr marL="139700" indent="0">
              <a:buNone/>
            </a:pPr>
            <a:endParaRPr lang="en-US" dirty="0">
              <a:solidFill>
                <a:schemeClr val="bg2">
                  <a:lumMod val="25000"/>
                </a:schemeClr>
              </a:solidFill>
            </a:endParaRPr>
          </a:p>
          <a:p>
            <a:pPr marL="139700" indent="0">
              <a:buNone/>
            </a:pPr>
            <a:r>
              <a:rPr lang="en-US" b="1" dirty="0" smtClean="0">
                <a:solidFill>
                  <a:schemeClr val="bg2">
                    <a:lumMod val="25000"/>
                  </a:schemeClr>
                </a:solidFill>
              </a:rPr>
              <a:t>From the bar plot, we can see that Bernoulli NB has the highest Recall (in Smote</a:t>
            </a:r>
            <a:r>
              <a:rPr lang="en-US" dirty="0" smtClean="0">
                <a:solidFill>
                  <a:schemeClr val="bg2">
                    <a:lumMod val="25000"/>
                  </a:schemeClr>
                </a:solidFill>
              </a:rPr>
              <a:t>)</a:t>
            </a:r>
          </a:p>
          <a:p>
            <a:pPr marL="139700" indent="0">
              <a:buNone/>
            </a:pPr>
            <a:r>
              <a:rPr lang="en-US" dirty="0" smtClean="0">
                <a:solidFill>
                  <a:schemeClr val="bg2">
                    <a:lumMod val="25000"/>
                  </a:schemeClr>
                </a:solidFill>
              </a:rPr>
              <a:t>And </a:t>
            </a:r>
            <a:r>
              <a:rPr lang="en-US" b="1" dirty="0" smtClean="0">
                <a:solidFill>
                  <a:schemeClr val="bg2">
                    <a:lumMod val="25000"/>
                  </a:schemeClr>
                </a:solidFill>
              </a:rPr>
              <a:t>Multinomial NB,XGB Boost and Logistics have the highest precision.</a:t>
            </a:r>
            <a:r>
              <a:rPr lang="en-US" b="1" dirty="0">
                <a:solidFill>
                  <a:schemeClr val="bg2">
                    <a:lumMod val="25000"/>
                  </a:schemeClr>
                </a:solidFill>
              </a:rPr>
              <a:t> (in Smote</a:t>
            </a:r>
            <a:r>
              <a:rPr lang="en-US" dirty="0">
                <a:solidFill>
                  <a:schemeClr val="bg2">
                    <a:lumMod val="25000"/>
                  </a:schemeClr>
                </a:solidFill>
              </a:rPr>
              <a:t>)</a:t>
            </a:r>
          </a:p>
          <a:p>
            <a:pPr marL="139700" indent="0">
              <a:buNone/>
            </a:pPr>
            <a:endParaRPr lang="en-US" dirty="0">
              <a:solidFill>
                <a:schemeClr val="bg2">
                  <a:lumMod val="25000"/>
                </a:schemeClr>
              </a:solidFill>
            </a:endParaRPr>
          </a:p>
          <a:p>
            <a:pPr marL="139700" indent="0">
              <a:buNone/>
            </a:pPr>
            <a:endParaRPr lang="en-US" b="1" dirty="0">
              <a:solidFill>
                <a:schemeClr val="bg2">
                  <a:lumMod val="2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897" y="441434"/>
            <a:ext cx="4498427" cy="4410375"/>
          </a:xfrm>
          <a:prstGeom prst="rect">
            <a:avLst/>
          </a:prstGeom>
        </p:spPr>
      </p:pic>
    </p:spTree>
    <p:extLst>
      <p:ext uri="{BB962C8B-B14F-4D97-AF65-F5344CB8AC3E}">
        <p14:creationId xmlns:p14="http://schemas.microsoft.com/office/powerpoint/2010/main" val="4113989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0" y="77163"/>
            <a:ext cx="8520600" cy="290699"/>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47145" y="641131"/>
            <a:ext cx="4164455" cy="4340772"/>
          </a:xfrm>
        </p:spPr>
        <p:txBody>
          <a:bodyPr/>
          <a:lstStyle/>
          <a:p>
            <a:pPr marL="139700" indent="0">
              <a:buNone/>
            </a:pPr>
            <a:r>
              <a:rPr lang="en-US" b="1" dirty="0" smtClean="0">
                <a:solidFill>
                  <a:schemeClr val="bg2">
                    <a:lumMod val="25000"/>
                  </a:schemeClr>
                </a:solidFill>
              </a:rPr>
              <a:t>This </a:t>
            </a:r>
            <a:r>
              <a:rPr lang="en-US" dirty="0" smtClean="0">
                <a:solidFill>
                  <a:schemeClr val="bg2">
                    <a:lumMod val="25000"/>
                  </a:schemeClr>
                </a:solidFill>
              </a:rPr>
              <a:t>bar plot is under in </a:t>
            </a:r>
            <a:r>
              <a:rPr lang="en-US" dirty="0" err="1" smtClean="0">
                <a:solidFill>
                  <a:schemeClr val="bg2">
                    <a:lumMod val="25000"/>
                  </a:schemeClr>
                </a:solidFill>
              </a:rPr>
              <a:t>rus.</a:t>
            </a:r>
            <a:r>
              <a:rPr lang="en-US" dirty="0" smtClean="0">
                <a:solidFill>
                  <a:schemeClr val="bg2">
                    <a:lumMod val="25000"/>
                  </a:schemeClr>
                </a:solidFill>
              </a:rPr>
              <a:t>.</a:t>
            </a:r>
            <a:endParaRPr lang="en-US" b="1" dirty="0" smtClean="0">
              <a:solidFill>
                <a:schemeClr val="bg2">
                  <a:lumMod val="25000"/>
                </a:schemeClr>
              </a:solidFill>
            </a:endParaRPr>
          </a:p>
          <a:p>
            <a:pPr marL="139700" indent="0">
              <a:buNone/>
            </a:pPr>
            <a:endParaRPr lang="en-US" b="1" dirty="0">
              <a:solidFill>
                <a:schemeClr val="bg2">
                  <a:lumMod val="25000"/>
                </a:schemeClr>
              </a:solidFill>
            </a:endParaRPr>
          </a:p>
          <a:p>
            <a:pPr marL="139700" indent="0">
              <a:buNone/>
            </a:pPr>
            <a:r>
              <a:rPr lang="en-US" b="1" dirty="0" smtClean="0">
                <a:solidFill>
                  <a:schemeClr val="bg2">
                    <a:lumMod val="25000"/>
                  </a:schemeClr>
                </a:solidFill>
              </a:rPr>
              <a:t>From </a:t>
            </a:r>
            <a:r>
              <a:rPr lang="en-US" b="1" dirty="0">
                <a:solidFill>
                  <a:schemeClr val="bg2">
                    <a:lumMod val="25000"/>
                  </a:schemeClr>
                </a:solidFill>
              </a:rPr>
              <a:t>the bar plot, we can see that Bernoulli NB has the highest </a:t>
            </a:r>
            <a:r>
              <a:rPr lang="en-US" b="1" dirty="0" smtClean="0">
                <a:solidFill>
                  <a:schemeClr val="bg2">
                    <a:lumMod val="25000"/>
                  </a:schemeClr>
                </a:solidFill>
              </a:rPr>
              <a:t>Precision(in RUS</a:t>
            </a:r>
            <a:r>
              <a:rPr lang="en-US" dirty="0" smtClean="0">
                <a:solidFill>
                  <a:schemeClr val="bg2">
                    <a:lumMod val="25000"/>
                  </a:schemeClr>
                </a:solidFill>
              </a:rPr>
              <a:t>)</a:t>
            </a:r>
            <a:endParaRPr lang="en-US" dirty="0">
              <a:solidFill>
                <a:schemeClr val="bg2">
                  <a:lumMod val="25000"/>
                </a:schemeClr>
              </a:solidFill>
            </a:endParaRPr>
          </a:p>
          <a:p>
            <a:pPr marL="139700" indent="0">
              <a:buNone/>
            </a:pPr>
            <a:r>
              <a:rPr lang="en-US" dirty="0">
                <a:solidFill>
                  <a:schemeClr val="bg2">
                    <a:lumMod val="25000"/>
                  </a:schemeClr>
                </a:solidFill>
              </a:rPr>
              <a:t>And </a:t>
            </a:r>
            <a:r>
              <a:rPr lang="en-US" b="1" dirty="0">
                <a:solidFill>
                  <a:schemeClr val="bg2">
                    <a:lumMod val="25000"/>
                  </a:schemeClr>
                </a:solidFill>
              </a:rPr>
              <a:t>Multinomial </a:t>
            </a:r>
            <a:r>
              <a:rPr lang="en-US" b="1" dirty="0" smtClean="0">
                <a:solidFill>
                  <a:schemeClr val="bg2">
                    <a:lumMod val="25000"/>
                  </a:schemeClr>
                </a:solidFill>
              </a:rPr>
              <a:t>NB,XGB Boost </a:t>
            </a:r>
            <a:r>
              <a:rPr lang="en-US" b="1" dirty="0">
                <a:solidFill>
                  <a:schemeClr val="bg2">
                    <a:lumMod val="25000"/>
                  </a:schemeClr>
                </a:solidFill>
              </a:rPr>
              <a:t>and Logistics have the highest </a:t>
            </a:r>
            <a:r>
              <a:rPr lang="en-US" b="1" dirty="0" smtClean="0">
                <a:solidFill>
                  <a:schemeClr val="bg2">
                    <a:lumMod val="25000"/>
                  </a:schemeClr>
                </a:solidFill>
              </a:rPr>
              <a:t>recall. </a:t>
            </a:r>
            <a:r>
              <a:rPr lang="en-US" b="1" dirty="0">
                <a:solidFill>
                  <a:schemeClr val="bg2">
                    <a:lumMod val="25000"/>
                  </a:schemeClr>
                </a:solidFill>
              </a:rPr>
              <a:t>(in </a:t>
            </a:r>
            <a:r>
              <a:rPr lang="en-US" b="1" dirty="0" smtClean="0">
                <a:solidFill>
                  <a:schemeClr val="bg2">
                    <a:lumMod val="25000"/>
                  </a:schemeClr>
                </a:solidFill>
              </a:rPr>
              <a:t>RUS</a:t>
            </a:r>
            <a:r>
              <a:rPr lang="en-US" dirty="0" smtClean="0">
                <a:solidFill>
                  <a:schemeClr val="bg2">
                    <a:lumMod val="25000"/>
                  </a:schemeClr>
                </a:solidFill>
              </a:rPr>
              <a:t>)</a:t>
            </a:r>
            <a:endParaRPr lang="en-US" dirty="0">
              <a:solidFill>
                <a:schemeClr val="bg2">
                  <a:lumMod val="25000"/>
                </a:schemeClr>
              </a:solidFill>
            </a:endParaRP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599" y="458873"/>
            <a:ext cx="4622193" cy="4267796"/>
          </a:xfrm>
          <a:prstGeom prst="rect">
            <a:avLst/>
          </a:prstGeom>
        </p:spPr>
      </p:pic>
    </p:spTree>
    <p:extLst>
      <p:ext uri="{BB962C8B-B14F-4D97-AF65-F5344CB8AC3E}">
        <p14:creationId xmlns:p14="http://schemas.microsoft.com/office/powerpoint/2010/main" val="2281767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0" y="77163"/>
            <a:ext cx="8520600" cy="290699"/>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47145" y="641131"/>
            <a:ext cx="4164455" cy="4340772"/>
          </a:xfrm>
        </p:spPr>
        <p:txBody>
          <a:bodyPr/>
          <a:lstStyle/>
          <a:p>
            <a:pPr marL="139700" indent="0">
              <a:buNone/>
            </a:pPr>
            <a:r>
              <a:rPr lang="en-US" dirty="0">
                <a:solidFill>
                  <a:schemeClr val="bg2">
                    <a:lumMod val="25000"/>
                  </a:schemeClr>
                </a:solidFill>
              </a:rPr>
              <a:t>A </a:t>
            </a:r>
            <a:r>
              <a:rPr lang="en-US" dirty="0" smtClean="0">
                <a:solidFill>
                  <a:schemeClr val="bg2">
                    <a:lumMod val="25000"/>
                  </a:schemeClr>
                </a:solidFill>
              </a:rPr>
              <a:t>model </a:t>
            </a:r>
            <a:r>
              <a:rPr lang="en-US" dirty="0">
                <a:solidFill>
                  <a:schemeClr val="bg2">
                    <a:lumMod val="25000"/>
                  </a:schemeClr>
                </a:solidFill>
              </a:rPr>
              <a:t>scoring is </a:t>
            </a:r>
            <a:r>
              <a:rPr lang="en-US" b="1" dirty="0">
                <a:solidFill>
                  <a:schemeClr val="bg2">
                    <a:lumMod val="25000"/>
                  </a:schemeClr>
                </a:solidFill>
              </a:rPr>
              <a:t>an AI Studio operator that stores the value predicted by a supervised learning model for the objective </a:t>
            </a:r>
            <a:r>
              <a:rPr lang="en-US" b="1" dirty="0" smtClean="0">
                <a:solidFill>
                  <a:schemeClr val="bg2">
                    <a:lumMod val="25000"/>
                  </a:schemeClr>
                </a:solidFill>
              </a:rPr>
              <a:t>field</a:t>
            </a:r>
            <a:r>
              <a:rPr lang="en-US" dirty="0" smtClean="0">
                <a:solidFill>
                  <a:schemeClr val="bg2">
                    <a:lumMod val="25000"/>
                  </a:schemeClr>
                </a:solidFill>
              </a:rPr>
              <a:t>.</a:t>
            </a:r>
          </a:p>
          <a:p>
            <a:pPr marL="139700" indent="0">
              <a:buNone/>
            </a:pPr>
            <a:endParaRPr lang="en-US" dirty="0">
              <a:solidFill>
                <a:schemeClr val="bg2">
                  <a:lumMod val="25000"/>
                </a:schemeClr>
              </a:solidFill>
            </a:endParaRPr>
          </a:p>
          <a:p>
            <a:pPr marL="139700" indent="0">
              <a:buNone/>
            </a:pPr>
            <a:endParaRPr lang="en-US" dirty="0" smtClean="0">
              <a:solidFill>
                <a:schemeClr val="bg2">
                  <a:lumMod val="25000"/>
                </a:schemeClr>
              </a:solidFill>
            </a:endParaRPr>
          </a:p>
          <a:p>
            <a:pPr marL="139700" indent="0">
              <a:buNone/>
            </a:pPr>
            <a:r>
              <a:rPr lang="en-US" dirty="0" smtClean="0">
                <a:solidFill>
                  <a:schemeClr val="bg2">
                    <a:lumMod val="25000"/>
                  </a:schemeClr>
                </a:solidFill>
              </a:rPr>
              <a:t>From this plot we can see a list of scores:--</a:t>
            </a:r>
          </a:p>
          <a:p>
            <a:pPr marL="482600" indent="-342900">
              <a:buClr>
                <a:schemeClr val="bg2">
                  <a:lumMod val="25000"/>
                </a:schemeClr>
              </a:buClr>
              <a:buFont typeface="+mj-lt"/>
              <a:buAutoNum type="arabicPeriod"/>
            </a:pPr>
            <a:r>
              <a:rPr lang="en-US" dirty="0" smtClean="0">
                <a:solidFill>
                  <a:schemeClr val="bg2">
                    <a:lumMod val="25000"/>
                  </a:schemeClr>
                </a:solidFill>
              </a:rPr>
              <a:t>XGBoost=0.78</a:t>
            </a:r>
          </a:p>
          <a:p>
            <a:pPr marL="482600" indent="-342900">
              <a:buClr>
                <a:schemeClr val="bg2">
                  <a:lumMod val="25000"/>
                </a:schemeClr>
              </a:buClr>
              <a:buFont typeface="+mj-lt"/>
              <a:buAutoNum type="arabicPeriod"/>
            </a:pPr>
            <a:r>
              <a:rPr lang="en-US" dirty="0">
                <a:solidFill>
                  <a:schemeClr val="bg2">
                    <a:lumMod val="25000"/>
                  </a:schemeClr>
                </a:solidFill>
              </a:rPr>
              <a:t>RandomForestClassifier=0.75</a:t>
            </a:r>
          </a:p>
          <a:p>
            <a:pPr marL="482600" indent="-342900">
              <a:buClr>
                <a:schemeClr val="bg2">
                  <a:lumMod val="25000"/>
                </a:schemeClr>
              </a:buClr>
              <a:buFont typeface="+mj-lt"/>
              <a:buAutoNum type="arabicPeriod"/>
            </a:pPr>
            <a:r>
              <a:rPr lang="en-US" dirty="0">
                <a:solidFill>
                  <a:schemeClr val="bg2">
                    <a:lumMod val="25000"/>
                  </a:schemeClr>
                </a:solidFill>
              </a:rPr>
              <a:t>BernaulliNB=0.677</a:t>
            </a:r>
          </a:p>
          <a:p>
            <a:pPr marL="482600" indent="-342900">
              <a:buClr>
                <a:schemeClr val="bg2">
                  <a:lumMod val="25000"/>
                </a:schemeClr>
              </a:buClr>
              <a:buFont typeface="+mj-lt"/>
              <a:buAutoNum type="arabicPeriod"/>
            </a:pPr>
            <a:r>
              <a:rPr lang="en-US" dirty="0">
                <a:solidFill>
                  <a:schemeClr val="bg2">
                    <a:lumMod val="25000"/>
                  </a:schemeClr>
                </a:solidFill>
              </a:rPr>
              <a:t>Decision tree=0.67</a:t>
            </a:r>
          </a:p>
          <a:p>
            <a:pPr marL="139700" indent="0">
              <a:buClr>
                <a:schemeClr val="bg2">
                  <a:lumMod val="25000"/>
                </a:schemeClr>
              </a:buClr>
              <a:buNone/>
            </a:pPr>
            <a:endParaRPr lang="en-US" dirty="0">
              <a:solidFill>
                <a:schemeClr val="bg2">
                  <a:lumMod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275" y="367862"/>
            <a:ext cx="4401477" cy="4410484"/>
          </a:xfrm>
          <a:prstGeom prst="rect">
            <a:avLst/>
          </a:prstGeom>
        </p:spPr>
      </p:pic>
    </p:spTree>
    <p:extLst>
      <p:ext uri="{BB962C8B-B14F-4D97-AF65-F5344CB8AC3E}">
        <p14:creationId xmlns:p14="http://schemas.microsoft.com/office/powerpoint/2010/main" val="3302668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325821"/>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3" y="557365"/>
            <a:ext cx="6779172" cy="21332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991" y="2690648"/>
            <a:ext cx="6516009" cy="2337238"/>
          </a:xfrm>
          <a:prstGeom prst="rect">
            <a:avLst/>
          </a:prstGeom>
        </p:spPr>
      </p:pic>
    </p:spTree>
    <p:extLst>
      <p:ext uri="{BB962C8B-B14F-4D97-AF65-F5344CB8AC3E}">
        <p14:creationId xmlns:p14="http://schemas.microsoft.com/office/powerpoint/2010/main" val="270405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77" y="518597"/>
            <a:ext cx="8520600" cy="572700"/>
          </a:xfrm>
        </p:spPr>
        <p:txBody>
          <a:bodyPr/>
          <a:lstStyle/>
          <a:p>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Conclusion</a:t>
            </a:r>
            <a:endParaRPr lang="en-US"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Text Placeholder 2"/>
          <p:cNvSpPr>
            <a:spLocks noGrp="1"/>
          </p:cNvSpPr>
          <p:nvPr>
            <p:ph type="body" idx="1"/>
          </p:nvPr>
        </p:nvSpPr>
        <p:spPr>
          <a:xfrm>
            <a:off x="80473" y="1597956"/>
            <a:ext cx="8842809" cy="2669244"/>
          </a:xfrm>
        </p:spPr>
        <p:txBody>
          <a:bodyPr/>
          <a:lstStyle/>
          <a:p>
            <a:pPr marL="114300" indent="0">
              <a:buNone/>
            </a:pPr>
            <a:r>
              <a:rPr lang="en-US" sz="2000" dirty="0">
                <a:solidFill>
                  <a:schemeClr val="bg2">
                    <a:lumMod val="25000"/>
                  </a:schemeClr>
                </a:solidFill>
              </a:rPr>
              <a:t>● Email Campaign </a:t>
            </a:r>
            <a:r>
              <a:rPr lang="en-US" sz="2000" dirty="0" smtClean="0">
                <a:solidFill>
                  <a:schemeClr val="bg2">
                    <a:lumMod val="25000"/>
                  </a:schemeClr>
                </a:solidFill>
              </a:rPr>
              <a:t>Types </a:t>
            </a:r>
            <a:r>
              <a:rPr lang="en-US" sz="2000" dirty="0">
                <a:solidFill>
                  <a:schemeClr val="bg2">
                    <a:lumMod val="25000"/>
                  </a:schemeClr>
                </a:solidFill>
              </a:rPr>
              <a:t>1 and 3 are doing better than 2. So, focusing on improving 2, can do the trick</a:t>
            </a:r>
            <a:r>
              <a:rPr lang="en-US" sz="2000" dirty="0" smtClean="0">
                <a:solidFill>
                  <a:schemeClr val="bg2">
                    <a:lumMod val="25000"/>
                  </a:schemeClr>
                </a:solidFill>
              </a:rPr>
              <a:t>.</a:t>
            </a:r>
          </a:p>
          <a:p>
            <a:pPr marL="114300" indent="0">
              <a:buNone/>
            </a:pPr>
            <a:r>
              <a:rPr lang="en-US" sz="2000" dirty="0" smtClean="0">
                <a:solidFill>
                  <a:schemeClr val="bg2">
                    <a:lumMod val="25000"/>
                  </a:schemeClr>
                </a:solidFill>
              </a:rPr>
              <a:t>● </a:t>
            </a:r>
            <a:r>
              <a:rPr lang="en-US" sz="2000" dirty="0">
                <a:solidFill>
                  <a:schemeClr val="bg2">
                    <a:lumMod val="25000"/>
                  </a:schemeClr>
                </a:solidFill>
              </a:rPr>
              <a:t>The word count should be reasonable. The content should be crisp and to the point with a few marketing gimmicks. </a:t>
            </a:r>
            <a:endParaRPr lang="en-US" sz="2000" dirty="0" smtClean="0">
              <a:solidFill>
                <a:schemeClr val="bg2">
                  <a:lumMod val="25000"/>
                </a:schemeClr>
              </a:solidFill>
            </a:endParaRPr>
          </a:p>
          <a:p>
            <a:pPr marL="114300" indent="0">
              <a:buNone/>
            </a:pPr>
            <a:r>
              <a:rPr lang="en-US" sz="2000" dirty="0" smtClean="0">
                <a:solidFill>
                  <a:schemeClr val="bg2">
                    <a:lumMod val="25000"/>
                  </a:schemeClr>
                </a:solidFill>
              </a:rPr>
              <a:t>● </a:t>
            </a:r>
            <a:r>
              <a:rPr lang="en-US" sz="2000" dirty="0">
                <a:solidFill>
                  <a:schemeClr val="bg2">
                    <a:lumMod val="25000"/>
                  </a:schemeClr>
                </a:solidFill>
              </a:rPr>
              <a:t>The number of images and links should be kept in check. </a:t>
            </a:r>
            <a:endParaRPr lang="en-US" sz="2000" dirty="0" smtClean="0">
              <a:solidFill>
                <a:schemeClr val="bg2">
                  <a:lumMod val="25000"/>
                </a:schemeClr>
              </a:solidFill>
            </a:endParaRPr>
          </a:p>
          <a:p>
            <a:pPr marL="114300" indent="0">
              <a:buNone/>
            </a:pPr>
            <a:r>
              <a:rPr lang="en-US" sz="2000" dirty="0" smtClean="0">
                <a:solidFill>
                  <a:schemeClr val="bg2">
                    <a:lumMod val="25000"/>
                  </a:schemeClr>
                </a:solidFill>
              </a:rPr>
              <a:t>● </a:t>
            </a:r>
            <a:r>
              <a:rPr lang="en-US" sz="2000" dirty="0">
                <a:solidFill>
                  <a:schemeClr val="bg2">
                    <a:lumMod val="25000"/>
                  </a:schemeClr>
                </a:solidFill>
              </a:rPr>
              <a:t>Total past communications had a positive influence, hence having a healthy relationship with customers is a big yes.</a:t>
            </a:r>
          </a:p>
        </p:txBody>
      </p:sp>
    </p:spTree>
    <p:extLst>
      <p:ext uri="{BB962C8B-B14F-4D97-AF65-F5344CB8AC3E}">
        <p14:creationId xmlns:p14="http://schemas.microsoft.com/office/powerpoint/2010/main" val="2715029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800" dirty="0" smtClean="0">
                <a:solidFill>
                  <a:srgbClr val="00B0F0"/>
                </a:solidFill>
                <a:latin typeface="Britannic Bold" panose="020B0903060703020204" pitchFamily="34" charset="0"/>
              </a:rPr>
              <a:t>GULAM SARVAR</a:t>
            </a:r>
            <a:endParaRPr lang="en-US" sz="2800" dirty="0">
              <a:solidFill>
                <a:srgbClr val="00B0F0"/>
              </a:solidFill>
              <a:latin typeface="Britannic Bold" panose="020B0903060703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325" y="126124"/>
            <a:ext cx="6053957" cy="3909847"/>
          </a:xfrm>
          <a:prstGeom prst="rect">
            <a:avLst/>
          </a:prstGeom>
        </p:spPr>
      </p:pic>
    </p:spTree>
    <p:extLst>
      <p:ext uri="{BB962C8B-B14F-4D97-AF65-F5344CB8AC3E}">
        <p14:creationId xmlns:p14="http://schemas.microsoft.com/office/powerpoint/2010/main" val="696083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b="1" dirty="0">
                <a:solidFill>
                  <a:srgbClr val="FF0000"/>
                </a:solidFill>
              </a:rPr>
              <a:t>● </a:t>
            </a:r>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Problem Statement </a:t>
            </a:r>
            <a:r>
              <a:rPr lang="en-US" b="1" dirty="0">
                <a:solidFill>
                  <a:schemeClr val="bg2">
                    <a:lumMod val="25000"/>
                  </a:schemeClr>
                </a:solidFill>
              </a:rPr>
              <a:t/>
            </a:r>
            <a:br>
              <a:rPr lang="en-US" b="1" dirty="0">
                <a:solidFill>
                  <a:schemeClr val="bg2">
                    <a:lumMod val="25000"/>
                  </a:schemeClr>
                </a:solidFill>
              </a:rPr>
            </a:br>
            <a:endParaRPr lang="en-US" dirty="0"/>
          </a:p>
        </p:txBody>
      </p:sp>
      <p:sp>
        <p:nvSpPr>
          <p:cNvPr id="3" name="Text Placeholder 2"/>
          <p:cNvSpPr>
            <a:spLocks noGrp="1"/>
          </p:cNvSpPr>
          <p:nvPr>
            <p:ph type="body" idx="1"/>
          </p:nvPr>
        </p:nvSpPr>
        <p:spPr>
          <a:xfrm>
            <a:off x="315310" y="889716"/>
            <a:ext cx="8639504" cy="4123718"/>
          </a:xfrm>
        </p:spPr>
        <p:txBody>
          <a:bodyPr/>
          <a:lstStyle/>
          <a:p>
            <a:r>
              <a:rPr lang="en-US" sz="2400" dirty="0">
                <a:solidFill>
                  <a:schemeClr val="bg2">
                    <a:lumMod val="25000"/>
                  </a:schemeClr>
                </a:solidFill>
              </a:rPr>
              <a:t>Most of the small to medium business owners are making effective use of Gmail-based Email marketing Strategies for offline targeting of converting their prospective customers into leads so that they stay with them in business. The main objective is to create a machine learning model to characterize the mail and track the mail that is ignored; read; acknowledged by the reader. Data columns are self-explanatory.</a:t>
            </a:r>
          </a:p>
        </p:txBody>
      </p:sp>
    </p:spTree>
    <p:extLst>
      <p:ext uri="{BB962C8B-B14F-4D97-AF65-F5344CB8AC3E}">
        <p14:creationId xmlns:p14="http://schemas.microsoft.com/office/powerpoint/2010/main" val="323561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Email Campaign Effectiveness Prediction </a:t>
            </a:r>
            <a:endParaRPr lang="en-US"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Text Placeholder 2"/>
          <p:cNvSpPr>
            <a:spLocks noGrp="1"/>
          </p:cNvSpPr>
          <p:nvPr>
            <p:ph type="body" idx="1"/>
          </p:nvPr>
        </p:nvSpPr>
        <p:spPr>
          <a:xfrm>
            <a:off x="311699" y="1152475"/>
            <a:ext cx="8727197" cy="3692794"/>
          </a:xfrm>
        </p:spPr>
        <p:txBody>
          <a:bodyPr/>
          <a:lstStyle/>
          <a:p>
            <a:r>
              <a:rPr lang="en-US" dirty="0">
                <a:solidFill>
                  <a:schemeClr val="bg2">
                    <a:lumMod val="25000"/>
                  </a:schemeClr>
                </a:solidFill>
              </a:rPr>
              <a:t>Email Marketing can be defined as a marketing technique in which businesses stay connected with their customers through emails, making them aware about their new products, updates, important notices related to the products they are using. Most importantly, email marketing allows businesses to build relationships with leads, new customers and past customers. It's a way to communicate directly to the customers in their inbox, at a time that is convenient for them. With the right messaging tone and strategies, emails are one of the most important marketing channels. But many of times as customers we do not tend to read an email due to a number of reasons - to name a few would be no proper structure, too many images, too many links inside the mail, complex vocabulary used or simply too long emails.</a:t>
            </a:r>
          </a:p>
        </p:txBody>
      </p:sp>
    </p:spTree>
    <p:extLst>
      <p:ext uri="{BB962C8B-B14F-4D97-AF65-F5344CB8AC3E}">
        <p14:creationId xmlns:p14="http://schemas.microsoft.com/office/powerpoint/2010/main" val="1727795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4" y="77163"/>
            <a:ext cx="8520600" cy="572700"/>
          </a:xfrm>
        </p:spPr>
        <p:txBody>
          <a:bodyPr/>
          <a:lstStyle/>
          <a:p>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Data </a:t>
            </a:r>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Summary</a:t>
            </a:r>
            <a:r>
              <a:rPr lang="en-US" b="1" dirty="0">
                <a:solidFill>
                  <a:schemeClr val="bg2">
                    <a:lumMod val="25000"/>
                  </a:schemeClr>
                </a:solidFill>
              </a:rPr>
              <a:t/>
            </a:r>
            <a:br>
              <a:rPr lang="en-US" b="1" dirty="0">
                <a:solidFill>
                  <a:schemeClr val="bg2">
                    <a:lumMod val="25000"/>
                  </a:schemeClr>
                </a:solidFill>
              </a:rPr>
            </a:br>
            <a:endParaRPr lang="en-US" dirty="0"/>
          </a:p>
        </p:txBody>
      </p:sp>
      <p:sp>
        <p:nvSpPr>
          <p:cNvPr id="3" name="Text Placeholder 2"/>
          <p:cNvSpPr>
            <a:spLocks noGrp="1"/>
          </p:cNvSpPr>
          <p:nvPr>
            <p:ph type="body" idx="1"/>
          </p:nvPr>
        </p:nvSpPr>
        <p:spPr>
          <a:xfrm>
            <a:off x="0" y="649863"/>
            <a:ext cx="8874340" cy="4405613"/>
          </a:xfrm>
        </p:spPr>
        <p:txBody>
          <a:bodyPr/>
          <a:lstStyle/>
          <a:p>
            <a:pPr marL="114300" indent="0">
              <a:buNone/>
            </a:pPr>
            <a:r>
              <a:rPr lang="en-US" sz="1300" dirty="0">
                <a:solidFill>
                  <a:schemeClr val="bg2">
                    <a:lumMod val="25000"/>
                  </a:schemeClr>
                </a:solidFill>
              </a:rPr>
              <a:t>● </a:t>
            </a:r>
            <a:r>
              <a:rPr lang="en-US" sz="1300" b="1" dirty="0">
                <a:solidFill>
                  <a:schemeClr val="bg2">
                    <a:lumMod val="25000"/>
                  </a:schemeClr>
                </a:solidFill>
              </a:rPr>
              <a:t>Email Id </a:t>
            </a:r>
            <a:r>
              <a:rPr lang="en-US" sz="1300" dirty="0">
                <a:solidFill>
                  <a:schemeClr val="bg2">
                    <a:lumMod val="25000"/>
                  </a:schemeClr>
                </a:solidFill>
              </a:rPr>
              <a:t>- It contains the email id's of the customers/individuals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b="1" dirty="0">
                <a:solidFill>
                  <a:schemeClr val="bg2">
                    <a:lumMod val="25000"/>
                  </a:schemeClr>
                </a:solidFill>
              </a:rPr>
              <a:t>Email Type </a:t>
            </a:r>
            <a:r>
              <a:rPr lang="en-US" sz="1300" dirty="0">
                <a:solidFill>
                  <a:schemeClr val="bg2">
                    <a:lumMod val="25000"/>
                  </a:schemeClr>
                </a:solidFill>
              </a:rPr>
              <a:t>- There are two categories 1 and 2. We can think of them as marketing emails or important updates, notices like </a:t>
            </a:r>
            <a:r>
              <a:rPr lang="en-US" sz="1300" dirty="0" smtClean="0">
                <a:solidFill>
                  <a:schemeClr val="bg2">
                    <a:lumMod val="25000"/>
                  </a:schemeClr>
                </a:solidFill>
              </a:rPr>
              <a:t>emails </a:t>
            </a:r>
            <a:r>
              <a:rPr lang="en-US" sz="1300" dirty="0">
                <a:solidFill>
                  <a:schemeClr val="bg2">
                    <a:lumMod val="25000"/>
                  </a:schemeClr>
                </a:solidFill>
              </a:rPr>
              <a:t>regarding the businesses.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b="1" dirty="0">
                <a:solidFill>
                  <a:schemeClr val="bg2">
                    <a:lumMod val="25000"/>
                  </a:schemeClr>
                </a:solidFill>
              </a:rPr>
              <a:t>Subject Hotness Score </a:t>
            </a:r>
            <a:r>
              <a:rPr lang="en-US" sz="1300" dirty="0">
                <a:solidFill>
                  <a:schemeClr val="bg2">
                    <a:lumMod val="25000"/>
                  </a:schemeClr>
                </a:solidFill>
              </a:rPr>
              <a:t>- It is the email's subject score on the basis of how good and effective the content is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b="1" dirty="0">
                <a:solidFill>
                  <a:schemeClr val="bg2">
                    <a:lumMod val="25000"/>
                  </a:schemeClr>
                </a:solidFill>
              </a:rPr>
              <a:t>Email Source </a:t>
            </a:r>
            <a:r>
              <a:rPr lang="en-US" sz="1300" dirty="0">
                <a:solidFill>
                  <a:schemeClr val="bg2">
                    <a:lumMod val="25000"/>
                  </a:schemeClr>
                </a:solidFill>
              </a:rPr>
              <a:t>- It represents the source of the email like sales and marketing or important admin </a:t>
            </a:r>
            <a:r>
              <a:rPr lang="en-US" sz="1300" dirty="0" smtClean="0">
                <a:solidFill>
                  <a:schemeClr val="bg2">
                    <a:lumMod val="25000"/>
                  </a:schemeClr>
                </a:solidFill>
              </a:rPr>
              <a:t>emails </a:t>
            </a:r>
            <a:r>
              <a:rPr lang="en-US" sz="1300" dirty="0">
                <a:solidFill>
                  <a:schemeClr val="bg2">
                    <a:lumMod val="25000"/>
                  </a:schemeClr>
                </a:solidFill>
              </a:rPr>
              <a:t>related to the product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b="1" dirty="0">
                <a:solidFill>
                  <a:schemeClr val="bg2">
                    <a:lumMod val="25000"/>
                  </a:schemeClr>
                </a:solidFill>
              </a:rPr>
              <a:t>Email Campaign Type - </a:t>
            </a:r>
            <a:r>
              <a:rPr lang="en-US" sz="1300" dirty="0">
                <a:solidFill>
                  <a:schemeClr val="bg2">
                    <a:lumMod val="25000"/>
                  </a:schemeClr>
                </a:solidFill>
              </a:rPr>
              <a:t>The campaign type of the email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dirty="0">
                <a:solidFill>
                  <a:schemeClr val="bg2">
                    <a:lumMod val="25000"/>
                  </a:schemeClr>
                </a:solidFill>
              </a:rPr>
              <a:t>Total Past Communications - This column contains the total previous </a:t>
            </a:r>
            <a:r>
              <a:rPr lang="en-US" sz="1300" dirty="0" smtClean="0">
                <a:solidFill>
                  <a:schemeClr val="bg2">
                    <a:lumMod val="25000"/>
                  </a:schemeClr>
                </a:solidFill>
              </a:rPr>
              <a:t>emails </a:t>
            </a:r>
            <a:r>
              <a:rPr lang="en-US" sz="1300" dirty="0">
                <a:solidFill>
                  <a:schemeClr val="bg2">
                    <a:lumMod val="25000"/>
                  </a:schemeClr>
                </a:solidFill>
              </a:rPr>
              <a:t>from the same source, the number of communications had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b="1" dirty="0">
                <a:solidFill>
                  <a:schemeClr val="bg2">
                    <a:lumMod val="25000"/>
                  </a:schemeClr>
                </a:solidFill>
              </a:rPr>
              <a:t>Customer Location - </a:t>
            </a:r>
            <a:r>
              <a:rPr lang="en-US" sz="1300" dirty="0">
                <a:solidFill>
                  <a:schemeClr val="bg2">
                    <a:lumMod val="25000"/>
                  </a:schemeClr>
                </a:solidFill>
              </a:rPr>
              <a:t>Contains demographical data of the customer, the location where the customer resides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dirty="0">
                <a:solidFill>
                  <a:schemeClr val="bg2">
                    <a:lumMod val="25000"/>
                  </a:schemeClr>
                </a:solidFill>
              </a:rPr>
              <a:t>Time Email sent Category - It has three categories 1,2 and 3; the time of the day when the email was sent, we can think of it as </a:t>
            </a:r>
            <a:r>
              <a:rPr lang="en-US" sz="1300" dirty="0" smtClean="0">
                <a:solidFill>
                  <a:schemeClr val="bg2">
                    <a:lumMod val="25000"/>
                  </a:schemeClr>
                </a:solidFill>
              </a:rPr>
              <a:t>the morning</a:t>
            </a:r>
            <a:r>
              <a:rPr lang="en-US" sz="1300" dirty="0">
                <a:solidFill>
                  <a:schemeClr val="bg2">
                    <a:lumMod val="25000"/>
                  </a:schemeClr>
                </a:solidFill>
              </a:rPr>
              <a:t>, </a:t>
            </a:r>
            <a:r>
              <a:rPr lang="en-US" sz="1300" dirty="0" smtClean="0">
                <a:solidFill>
                  <a:schemeClr val="bg2">
                    <a:lumMod val="25000"/>
                  </a:schemeClr>
                </a:solidFill>
              </a:rPr>
              <a:t>evening, </a:t>
            </a:r>
            <a:r>
              <a:rPr lang="en-US" sz="1300" dirty="0">
                <a:solidFill>
                  <a:schemeClr val="bg2">
                    <a:lumMod val="25000"/>
                  </a:schemeClr>
                </a:solidFill>
              </a:rPr>
              <a:t>and night time slots</a:t>
            </a:r>
            <a:r>
              <a:rPr lang="en-US" sz="1300" dirty="0" smtClean="0">
                <a:solidFill>
                  <a:schemeClr val="bg2">
                    <a:lumMod val="25000"/>
                  </a:schemeClr>
                </a:solidFill>
              </a:rPr>
              <a:t>.</a:t>
            </a:r>
          </a:p>
          <a:p>
            <a:pPr marL="114300" indent="0">
              <a:buNone/>
            </a:pPr>
            <a:r>
              <a:rPr lang="en-US" sz="1300" dirty="0" smtClean="0">
                <a:solidFill>
                  <a:schemeClr val="bg2">
                    <a:lumMod val="25000"/>
                  </a:schemeClr>
                </a:solidFill>
              </a:rPr>
              <a:t> </a:t>
            </a:r>
            <a:r>
              <a:rPr lang="en-US" sz="1300" dirty="0">
                <a:solidFill>
                  <a:schemeClr val="bg2">
                    <a:lumMod val="25000"/>
                  </a:schemeClr>
                </a:solidFill>
              </a:rPr>
              <a:t>● </a:t>
            </a:r>
            <a:r>
              <a:rPr lang="en-US" sz="1300" b="1" dirty="0">
                <a:solidFill>
                  <a:schemeClr val="bg2">
                    <a:lumMod val="25000"/>
                  </a:schemeClr>
                </a:solidFill>
              </a:rPr>
              <a:t>Word Count - </a:t>
            </a:r>
            <a:r>
              <a:rPr lang="en-US" sz="1300" dirty="0">
                <a:solidFill>
                  <a:schemeClr val="bg2">
                    <a:lumMod val="25000"/>
                  </a:schemeClr>
                </a:solidFill>
              </a:rPr>
              <a:t>The number of words contained in the email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b="1" dirty="0">
                <a:solidFill>
                  <a:schemeClr val="bg2">
                    <a:lumMod val="25000"/>
                  </a:schemeClr>
                </a:solidFill>
              </a:rPr>
              <a:t>Total links - </a:t>
            </a:r>
            <a:r>
              <a:rPr lang="en-US" sz="1300" dirty="0">
                <a:solidFill>
                  <a:schemeClr val="bg2">
                    <a:lumMod val="25000"/>
                  </a:schemeClr>
                </a:solidFill>
              </a:rPr>
              <a:t>Number of links in the email </a:t>
            </a:r>
            <a:endParaRPr lang="en-US" sz="1300" dirty="0" smtClean="0">
              <a:solidFill>
                <a:schemeClr val="bg2">
                  <a:lumMod val="25000"/>
                </a:schemeClr>
              </a:solidFill>
            </a:endParaRPr>
          </a:p>
          <a:p>
            <a:pPr marL="114300" indent="0">
              <a:buNone/>
            </a:pPr>
            <a:r>
              <a:rPr lang="en-US" sz="1300" dirty="0" smtClean="0">
                <a:solidFill>
                  <a:schemeClr val="bg2">
                    <a:lumMod val="25000"/>
                  </a:schemeClr>
                </a:solidFill>
              </a:rPr>
              <a:t>● </a:t>
            </a:r>
            <a:r>
              <a:rPr lang="en-US" sz="1300" b="1" dirty="0">
                <a:solidFill>
                  <a:schemeClr val="bg2">
                    <a:lumMod val="25000"/>
                  </a:schemeClr>
                </a:solidFill>
              </a:rPr>
              <a:t>Total Images</a:t>
            </a:r>
            <a:r>
              <a:rPr lang="en-US" sz="1300" dirty="0">
                <a:solidFill>
                  <a:schemeClr val="bg2">
                    <a:lumMod val="25000"/>
                  </a:schemeClr>
                </a:solidFill>
              </a:rPr>
              <a:t> - Number of images in the </a:t>
            </a:r>
            <a:r>
              <a:rPr lang="en-US" sz="1300" dirty="0" smtClean="0">
                <a:solidFill>
                  <a:schemeClr val="bg2">
                    <a:lumMod val="25000"/>
                  </a:schemeClr>
                </a:solidFill>
              </a:rPr>
              <a:t>email</a:t>
            </a:r>
          </a:p>
          <a:p>
            <a:pPr marL="114300" indent="0">
              <a:buNone/>
            </a:pPr>
            <a:r>
              <a:rPr lang="en-US" sz="1300" dirty="0" smtClean="0">
                <a:solidFill>
                  <a:schemeClr val="bg2">
                    <a:lumMod val="25000"/>
                  </a:schemeClr>
                </a:solidFill>
              </a:rPr>
              <a:t> </a:t>
            </a:r>
            <a:r>
              <a:rPr lang="en-US" sz="1300" dirty="0">
                <a:solidFill>
                  <a:schemeClr val="bg2">
                    <a:lumMod val="25000"/>
                  </a:schemeClr>
                </a:solidFill>
              </a:rPr>
              <a:t>● </a:t>
            </a:r>
            <a:r>
              <a:rPr lang="en-US" sz="1300" b="1" dirty="0">
                <a:solidFill>
                  <a:schemeClr val="bg2">
                    <a:lumMod val="25000"/>
                  </a:schemeClr>
                </a:solidFill>
              </a:rPr>
              <a:t>Email Status - </a:t>
            </a:r>
            <a:r>
              <a:rPr lang="en-US" sz="1300" dirty="0">
                <a:solidFill>
                  <a:schemeClr val="bg2">
                    <a:lumMod val="25000"/>
                  </a:schemeClr>
                </a:solidFill>
              </a:rPr>
              <a:t>Our target variable which contains whether the mail was ignored, </a:t>
            </a:r>
            <a:r>
              <a:rPr lang="en-US" sz="1300" dirty="0" smtClean="0">
                <a:solidFill>
                  <a:schemeClr val="bg2">
                    <a:lumMod val="25000"/>
                  </a:schemeClr>
                </a:solidFill>
              </a:rPr>
              <a:t>read acknowledged </a:t>
            </a:r>
            <a:r>
              <a:rPr lang="en-US" sz="1300" dirty="0">
                <a:solidFill>
                  <a:schemeClr val="bg2">
                    <a:lumMod val="25000"/>
                  </a:schemeClr>
                </a:solidFill>
              </a:rPr>
              <a:t>by the reader</a:t>
            </a:r>
          </a:p>
        </p:txBody>
      </p:sp>
    </p:spTree>
    <p:extLst>
      <p:ext uri="{BB962C8B-B14F-4D97-AF65-F5344CB8AC3E}">
        <p14:creationId xmlns:p14="http://schemas.microsoft.com/office/powerpoint/2010/main" val="1768692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3" y="108694"/>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 Approach </a:t>
            </a:r>
            <a:r>
              <a:rPr lang="en-US" b="1" dirty="0">
                <a:solidFill>
                  <a:schemeClr val="bg2">
                    <a:lumMod val="25000"/>
                  </a:schemeClr>
                </a:solidFill>
              </a:rPr>
              <a:t/>
            </a:r>
            <a:br>
              <a:rPr lang="en-US" b="1" dirty="0">
                <a:solidFill>
                  <a:schemeClr val="bg2">
                    <a:lumMod val="25000"/>
                  </a:schemeClr>
                </a:solidFill>
              </a:rPr>
            </a:br>
            <a:endParaRPr lang="en-US" dirty="0"/>
          </a:p>
        </p:txBody>
      </p:sp>
      <p:sp>
        <p:nvSpPr>
          <p:cNvPr id="3" name="Text Placeholder 2"/>
          <p:cNvSpPr>
            <a:spLocks noGrp="1"/>
          </p:cNvSpPr>
          <p:nvPr>
            <p:ph type="body" idx="1"/>
          </p:nvPr>
        </p:nvSpPr>
        <p:spPr>
          <a:xfrm>
            <a:off x="101493" y="681394"/>
            <a:ext cx="8664135" cy="4258468"/>
          </a:xfrm>
        </p:spPr>
        <p:txBody>
          <a:bodyPr/>
          <a:lstStyle/>
          <a:p>
            <a:pPr marL="114300" indent="0">
              <a:buNone/>
            </a:pPr>
            <a:r>
              <a:rPr lang="en-US" sz="1500" dirty="0" smtClean="0">
                <a:solidFill>
                  <a:schemeClr val="bg2">
                    <a:lumMod val="25000"/>
                  </a:schemeClr>
                </a:solidFill>
              </a:rPr>
              <a:t>The </a:t>
            </a:r>
            <a:r>
              <a:rPr lang="en-US" sz="1500" dirty="0">
                <a:solidFill>
                  <a:schemeClr val="bg2">
                    <a:lumMod val="25000"/>
                  </a:schemeClr>
                </a:solidFill>
              </a:rPr>
              <a:t>approach followed here is to first check the sanctity of the data and </a:t>
            </a:r>
            <a:r>
              <a:rPr lang="en-US" sz="1500" dirty="0" smtClean="0">
                <a:solidFill>
                  <a:schemeClr val="bg2">
                    <a:lumMod val="25000"/>
                  </a:schemeClr>
                </a:solidFill>
              </a:rPr>
              <a:t>then understand </a:t>
            </a:r>
            <a:r>
              <a:rPr lang="en-US" sz="1500" dirty="0">
                <a:solidFill>
                  <a:schemeClr val="bg2">
                    <a:lumMod val="25000"/>
                  </a:schemeClr>
                </a:solidFill>
              </a:rPr>
              <a:t>the features involved. The events followed were:</a:t>
            </a:r>
          </a:p>
          <a:p>
            <a:pPr marL="114300" indent="0">
              <a:buNone/>
            </a:pPr>
            <a:r>
              <a:rPr lang="en-US" sz="1500" dirty="0">
                <a:solidFill>
                  <a:schemeClr val="bg2">
                    <a:lumMod val="25000"/>
                  </a:schemeClr>
                </a:solidFill>
              </a:rPr>
              <a:t>● Data cleaning and preprocessing- finding null values and imputing them </a:t>
            </a:r>
            <a:r>
              <a:rPr lang="en-US" sz="1500" dirty="0" smtClean="0">
                <a:solidFill>
                  <a:schemeClr val="bg2">
                    <a:lumMod val="25000"/>
                  </a:schemeClr>
                </a:solidFill>
              </a:rPr>
              <a:t>with  appropriate </a:t>
            </a:r>
            <a:r>
              <a:rPr lang="en-US" sz="1500" dirty="0">
                <a:solidFill>
                  <a:schemeClr val="bg2">
                    <a:lumMod val="25000"/>
                  </a:schemeClr>
                </a:solidFill>
              </a:rPr>
              <a:t>values.</a:t>
            </a:r>
          </a:p>
          <a:p>
            <a:pPr marL="114300" indent="0">
              <a:buNone/>
            </a:pPr>
            <a:r>
              <a:rPr lang="en-US" sz="1500" dirty="0">
                <a:solidFill>
                  <a:schemeClr val="bg2">
                    <a:lumMod val="25000"/>
                  </a:schemeClr>
                </a:solidFill>
              </a:rPr>
              <a:t>● Exploratory data analysis of categorical and continuous variables against </a:t>
            </a:r>
            <a:r>
              <a:rPr lang="en-US" sz="1500" dirty="0" smtClean="0">
                <a:solidFill>
                  <a:schemeClr val="bg2">
                    <a:lumMod val="25000"/>
                  </a:schemeClr>
                </a:solidFill>
              </a:rPr>
              <a:t>our target </a:t>
            </a:r>
            <a:r>
              <a:rPr lang="en-US" sz="1500" dirty="0">
                <a:solidFill>
                  <a:schemeClr val="bg2">
                    <a:lumMod val="25000"/>
                  </a:schemeClr>
                </a:solidFill>
              </a:rPr>
              <a:t>variable.</a:t>
            </a:r>
          </a:p>
          <a:p>
            <a:pPr marL="114300" indent="0">
              <a:buNone/>
            </a:pPr>
            <a:r>
              <a:rPr lang="en-US" sz="1500" dirty="0">
                <a:solidFill>
                  <a:schemeClr val="bg2">
                    <a:lumMod val="25000"/>
                  </a:schemeClr>
                </a:solidFill>
              </a:rPr>
              <a:t>● Data manipulation- feature selection and engineering, </a:t>
            </a:r>
            <a:r>
              <a:rPr lang="en-US" sz="1500" dirty="0" smtClean="0">
                <a:solidFill>
                  <a:schemeClr val="bg2">
                    <a:lumMod val="25000"/>
                  </a:schemeClr>
                </a:solidFill>
              </a:rPr>
              <a:t>handling multicollinearity </a:t>
            </a:r>
            <a:r>
              <a:rPr lang="en-US" sz="1500" dirty="0">
                <a:solidFill>
                  <a:schemeClr val="bg2">
                    <a:lumMod val="25000"/>
                  </a:schemeClr>
                </a:solidFill>
              </a:rPr>
              <a:t>with the help of VIF </a:t>
            </a:r>
            <a:r>
              <a:rPr lang="en-US" sz="1500" dirty="0" smtClean="0">
                <a:solidFill>
                  <a:schemeClr val="bg2">
                    <a:lumMod val="25000"/>
                  </a:schemeClr>
                </a:solidFill>
              </a:rPr>
              <a:t>scores </a:t>
            </a:r>
            <a:r>
              <a:rPr lang="en-US" sz="1500" dirty="0">
                <a:solidFill>
                  <a:schemeClr val="bg2">
                    <a:lumMod val="25000"/>
                  </a:schemeClr>
                </a:solidFill>
              </a:rPr>
              <a:t>feature scaling and encoding.</a:t>
            </a:r>
          </a:p>
          <a:p>
            <a:pPr marL="114300" indent="0">
              <a:buNone/>
            </a:pPr>
            <a:r>
              <a:rPr lang="en-US" sz="1500" dirty="0">
                <a:solidFill>
                  <a:schemeClr val="bg2">
                    <a:lumMod val="25000"/>
                  </a:schemeClr>
                </a:solidFill>
              </a:rPr>
              <a:t>● Handling Class Imbalance- our dataset was highly imbalance with </a:t>
            </a:r>
            <a:r>
              <a:rPr lang="en-US" sz="1500" dirty="0" smtClean="0">
                <a:solidFill>
                  <a:schemeClr val="bg2">
                    <a:lumMod val="25000"/>
                  </a:schemeClr>
                </a:solidFill>
              </a:rPr>
              <a:t>80% majority</a:t>
            </a:r>
            <a:r>
              <a:rPr lang="en-US" sz="1500" dirty="0">
                <a:solidFill>
                  <a:schemeClr val="bg2">
                    <a:lumMod val="25000"/>
                  </a:schemeClr>
                </a:solidFill>
              </a:rPr>
              <a:t>, strategy was to splitting the stratified dataset and </a:t>
            </a:r>
            <a:r>
              <a:rPr lang="en-US" sz="1500" dirty="0" smtClean="0">
                <a:solidFill>
                  <a:schemeClr val="bg2">
                    <a:lumMod val="25000"/>
                  </a:schemeClr>
                </a:solidFill>
              </a:rPr>
              <a:t>under sampling and oversampling </a:t>
            </a:r>
            <a:r>
              <a:rPr lang="en-US" sz="1500" dirty="0">
                <a:solidFill>
                  <a:schemeClr val="bg2">
                    <a:lumMod val="25000"/>
                  </a:schemeClr>
                </a:solidFill>
              </a:rPr>
              <a:t>with SMOTE on the train sets only so that our test set </a:t>
            </a:r>
            <a:r>
              <a:rPr lang="en-US" sz="1500" dirty="0" smtClean="0">
                <a:solidFill>
                  <a:schemeClr val="bg2">
                    <a:lumMod val="25000"/>
                  </a:schemeClr>
                </a:solidFill>
              </a:rPr>
              <a:t>remains unknown </a:t>
            </a:r>
            <a:r>
              <a:rPr lang="en-US" sz="1500" dirty="0">
                <a:solidFill>
                  <a:schemeClr val="bg2">
                    <a:lumMod val="25000"/>
                  </a:schemeClr>
                </a:solidFill>
              </a:rPr>
              <a:t>to the models</a:t>
            </a:r>
          </a:p>
          <a:p>
            <a:pPr marL="114300" indent="0">
              <a:buNone/>
            </a:pPr>
            <a:r>
              <a:rPr lang="en-US" sz="1500" dirty="0">
                <a:solidFill>
                  <a:schemeClr val="bg2">
                    <a:lumMod val="25000"/>
                  </a:schemeClr>
                </a:solidFill>
              </a:rPr>
              <a:t>● Modeling- worked on an evaluation code which was frequently used </a:t>
            </a:r>
            <a:r>
              <a:rPr lang="en-US" sz="1500" dirty="0" smtClean="0">
                <a:solidFill>
                  <a:schemeClr val="bg2">
                    <a:lumMod val="25000"/>
                  </a:schemeClr>
                </a:solidFill>
              </a:rPr>
              <a:t>to evaluate </a:t>
            </a:r>
            <a:r>
              <a:rPr lang="en-US" sz="1500" dirty="0">
                <a:solidFill>
                  <a:schemeClr val="bg2">
                    <a:lumMod val="25000"/>
                  </a:schemeClr>
                </a:solidFill>
              </a:rPr>
              <a:t>the same models on </a:t>
            </a:r>
            <a:r>
              <a:rPr lang="en-US" sz="1500" dirty="0" smtClean="0">
                <a:solidFill>
                  <a:schemeClr val="bg2">
                    <a:lumMod val="25000"/>
                  </a:schemeClr>
                </a:solidFill>
              </a:rPr>
              <a:t>under sampled </a:t>
            </a:r>
            <a:r>
              <a:rPr lang="en-US" sz="1500" dirty="0">
                <a:solidFill>
                  <a:schemeClr val="bg2">
                    <a:lumMod val="25000"/>
                  </a:schemeClr>
                </a:solidFill>
              </a:rPr>
              <a:t>and oversampled data in one </a:t>
            </a:r>
            <a:r>
              <a:rPr lang="en-US" sz="1500" dirty="0" err="1" smtClean="0">
                <a:solidFill>
                  <a:schemeClr val="bg2">
                    <a:lumMod val="25000"/>
                  </a:schemeClr>
                </a:solidFill>
              </a:rPr>
              <a:t>go,logistic</a:t>
            </a:r>
            <a:r>
              <a:rPr lang="en-US" sz="1500" dirty="0" smtClean="0">
                <a:solidFill>
                  <a:schemeClr val="bg2">
                    <a:lumMod val="25000"/>
                  </a:schemeClr>
                </a:solidFill>
              </a:rPr>
              <a:t> </a:t>
            </a:r>
            <a:r>
              <a:rPr lang="en-US" sz="1500" dirty="0">
                <a:solidFill>
                  <a:schemeClr val="bg2">
                    <a:lumMod val="25000"/>
                  </a:schemeClr>
                </a:solidFill>
              </a:rPr>
              <a:t>regression, decision trees, random forest, KNN and XGB were run </a:t>
            </a:r>
            <a:r>
              <a:rPr lang="en-US" sz="1500" dirty="0" smtClean="0">
                <a:solidFill>
                  <a:schemeClr val="bg2">
                    <a:lumMod val="25000"/>
                  </a:schemeClr>
                </a:solidFill>
              </a:rPr>
              <a:t>to evaluate </a:t>
            </a:r>
            <a:r>
              <a:rPr lang="en-US" sz="1500" dirty="0">
                <a:solidFill>
                  <a:schemeClr val="bg2">
                    <a:lumMod val="25000"/>
                  </a:schemeClr>
                </a:solidFill>
              </a:rPr>
              <a:t>the results and then concluded on the basis of model performance </a:t>
            </a:r>
            <a:r>
              <a:rPr lang="en-US" sz="1500" dirty="0" smtClean="0">
                <a:solidFill>
                  <a:schemeClr val="bg2">
                    <a:lumMod val="25000"/>
                  </a:schemeClr>
                </a:solidFill>
              </a:rPr>
              <a:t>and some </a:t>
            </a:r>
            <a:r>
              <a:rPr lang="en-US" sz="1500" dirty="0">
                <a:solidFill>
                  <a:schemeClr val="bg2">
                    <a:lumMod val="25000"/>
                  </a:schemeClr>
                </a:solidFill>
              </a:rPr>
              <a:t>recommendations were made to improve the numbers of read </a:t>
            </a:r>
            <a:r>
              <a:rPr lang="en-US" sz="1500" dirty="0" smtClean="0">
                <a:solidFill>
                  <a:schemeClr val="bg2">
                    <a:lumMod val="25000"/>
                  </a:schemeClr>
                </a:solidFill>
              </a:rPr>
              <a:t>and acknowledged </a:t>
            </a:r>
            <a:r>
              <a:rPr lang="en-US" sz="1500" dirty="0">
                <a:solidFill>
                  <a:schemeClr val="bg2">
                    <a:lumMod val="25000"/>
                  </a:schemeClr>
                </a:solidFill>
              </a:rPr>
              <a:t>emails. </a:t>
            </a:r>
          </a:p>
        </p:txBody>
      </p:sp>
    </p:spTree>
    <p:extLst>
      <p:ext uri="{BB962C8B-B14F-4D97-AF65-F5344CB8AC3E}">
        <p14:creationId xmlns:p14="http://schemas.microsoft.com/office/powerpoint/2010/main" val="3112874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24" y="77163"/>
            <a:ext cx="8520600" cy="1667554"/>
          </a:xfrm>
        </p:spPr>
        <p:txBody>
          <a:bodyPr/>
          <a:lstStyle/>
          <a:p>
            <a:r>
              <a:rPr lang="en-US" b="1" u="sng" dirty="0">
                <a:solidFill>
                  <a:srgbClr val="FF0000"/>
                </a:solidFill>
                <a:effectLst>
                  <a:outerShdw blurRad="38100" dist="38100" dir="2700000" algn="tl">
                    <a:srgbClr val="000000">
                      <a:alpha val="43137"/>
                    </a:srgbClr>
                  </a:outerShdw>
                </a:effectLst>
                <a:latin typeface="Arial Black" panose="020B0A04020102020204" pitchFamily="34" charset="0"/>
              </a:rPr>
              <a:t>Exploratory Data </a:t>
            </a:r>
            <a:r>
              <a:rPr lang="en-US" b="1" u="sng" dirty="0" smtClean="0">
                <a:solidFill>
                  <a:srgbClr val="FF0000"/>
                </a:solidFill>
                <a:effectLst>
                  <a:outerShdw blurRad="38100" dist="38100" dir="2700000" algn="tl">
                    <a:srgbClr val="000000">
                      <a:alpha val="43137"/>
                    </a:srgbClr>
                  </a:outerShdw>
                </a:effectLst>
                <a:latin typeface="Arial Black" panose="020B0A04020102020204" pitchFamily="34" charset="0"/>
              </a:rPr>
              <a:t>Analysis:--</a:t>
            </a:r>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
            </a:r>
            <a:b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br>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
            </a:r>
            <a:b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br>
            <a:r>
              <a:rPr lang="en-US" sz="1600" dirty="0" smtClean="0">
                <a:solidFill>
                  <a:schemeClr val="bg2">
                    <a:lumMod val="25000"/>
                  </a:schemeClr>
                </a:solidFill>
              </a:rPr>
              <a:t>We </a:t>
            </a:r>
            <a:r>
              <a:rPr lang="en-US" sz="1600" dirty="0">
                <a:solidFill>
                  <a:schemeClr val="bg2">
                    <a:lumMod val="25000"/>
                  </a:schemeClr>
                </a:solidFill>
              </a:rPr>
              <a:t>did a detailed exploratory data analysis of the categorical and continuous </a:t>
            </a:r>
            <a:r>
              <a:rPr lang="en-US" sz="1600" dirty="0" smtClean="0">
                <a:solidFill>
                  <a:schemeClr val="bg2">
                    <a:lumMod val="25000"/>
                  </a:schemeClr>
                </a:solidFill>
              </a:rPr>
              <a:t>variables</a:t>
            </a:r>
            <a:r>
              <a:rPr lang="en-US" sz="1600" dirty="0">
                <a:solidFill>
                  <a:schemeClr val="bg2">
                    <a:lumMod val="25000"/>
                  </a:schemeClr>
                </a:solidFill>
              </a:rPr>
              <a:t/>
            </a:r>
            <a:br>
              <a:rPr lang="en-US" sz="1600" dirty="0">
                <a:solidFill>
                  <a:schemeClr val="bg2">
                    <a:lumMod val="25000"/>
                  </a:schemeClr>
                </a:solidFill>
              </a:rPr>
            </a:br>
            <a:r>
              <a:rPr lang="en-US" sz="1600" dirty="0">
                <a:solidFill>
                  <a:schemeClr val="bg2">
                    <a:lumMod val="25000"/>
                  </a:schemeClr>
                </a:solidFill>
              </a:rPr>
              <a:t>against their target variable and these are few important insights we got:</a:t>
            </a:r>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
            </a:r>
            <a:b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br>
            <a: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t/>
            </a:r>
            <a:br>
              <a:rPr lang="en-US" b="1" dirty="0" smtClean="0">
                <a:solidFill>
                  <a:srgbClr val="FF0000"/>
                </a:solidFill>
                <a:effectLst>
                  <a:outerShdw blurRad="38100" dist="38100" dir="2700000" algn="tl">
                    <a:srgbClr val="000000">
                      <a:alpha val="43137"/>
                    </a:srgbClr>
                  </a:outerShdw>
                </a:effectLst>
                <a:latin typeface="Arial Black" panose="020B0A04020102020204" pitchFamily="34" charset="0"/>
              </a:rPr>
            </a:br>
            <a:endParaRPr lang="en-US"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Text Placeholder 2"/>
          <p:cNvSpPr>
            <a:spLocks noGrp="1"/>
          </p:cNvSpPr>
          <p:nvPr>
            <p:ph type="body" idx="1"/>
          </p:nvPr>
        </p:nvSpPr>
        <p:spPr>
          <a:xfrm>
            <a:off x="133024" y="1499317"/>
            <a:ext cx="8520600" cy="3416400"/>
          </a:xfrm>
        </p:spPr>
        <p:txBody>
          <a:bodyPr/>
          <a:lstStyle/>
          <a:p>
            <a:pPr marL="114300" indent="0">
              <a:buNone/>
            </a:pPr>
            <a:r>
              <a:rPr lang="en-US" sz="2000" b="1" u="sng" dirty="0">
                <a:solidFill>
                  <a:schemeClr val="accent2"/>
                </a:solidFill>
                <a:latin typeface="Arial" panose="020B0604020202020204" pitchFamily="34" charset="0"/>
                <a:cs typeface="Arial" panose="020B0604020202020204" pitchFamily="34" charset="0"/>
              </a:rPr>
              <a:t>1. Categorical Variable</a:t>
            </a:r>
            <a:endParaRPr lang="en-US" sz="2000" b="1" u="sng" dirty="0" smtClean="0">
              <a:solidFill>
                <a:schemeClr val="accent2"/>
              </a:solidFill>
            </a:endParaRPr>
          </a:p>
          <a:p>
            <a:pPr marL="114300" indent="0">
              <a:buNone/>
            </a:pPr>
            <a:r>
              <a:rPr lang="en-US" dirty="0" smtClean="0">
                <a:solidFill>
                  <a:schemeClr val="bg2">
                    <a:lumMod val="25000"/>
                  </a:schemeClr>
                </a:solidFill>
              </a:rPr>
              <a:t>An overview of the categorical Variable dataset:--</a:t>
            </a:r>
            <a:endParaRPr lang="en-US" dirty="0">
              <a:solidFill>
                <a:schemeClr val="bg2">
                  <a:lumMod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24" y="2379642"/>
            <a:ext cx="8564170" cy="2371034"/>
          </a:xfrm>
          <a:prstGeom prst="rect">
            <a:avLst/>
          </a:prstGeom>
          <a:ln>
            <a:noFill/>
          </a:ln>
        </p:spPr>
      </p:pic>
    </p:spTree>
    <p:extLst>
      <p:ext uri="{BB962C8B-B14F-4D97-AF65-F5344CB8AC3E}">
        <p14:creationId xmlns:p14="http://schemas.microsoft.com/office/powerpoint/2010/main" val="3557761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694"/>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endParaRPr lang="en-US" dirty="0"/>
          </a:p>
        </p:txBody>
      </p:sp>
      <p:sp>
        <p:nvSpPr>
          <p:cNvPr id="3" name="Text Placeholder 2"/>
          <p:cNvSpPr>
            <a:spLocks noGrp="1"/>
          </p:cNvSpPr>
          <p:nvPr>
            <p:ph type="body" idx="1"/>
          </p:nvPr>
        </p:nvSpPr>
        <p:spPr>
          <a:xfrm>
            <a:off x="133023" y="774103"/>
            <a:ext cx="8832300" cy="4260352"/>
          </a:xfrm>
        </p:spPr>
        <p:txBody>
          <a:bodyPr/>
          <a:lstStyle/>
          <a:p>
            <a:pPr marL="139700" indent="0">
              <a:buNone/>
            </a:pPr>
            <a:r>
              <a:rPr lang="en-US" dirty="0" smtClean="0">
                <a:solidFill>
                  <a:schemeClr val="bg2">
                    <a:lumMod val="25000"/>
                  </a:schemeClr>
                </a:solidFill>
              </a:rPr>
              <a:t>This is the count plot of categorical variable customer location, email type, which shows one type of data is more as compared to another.</a:t>
            </a:r>
          </a:p>
          <a:p>
            <a:pPr marL="139700" indent="0">
              <a:buNone/>
            </a:pPr>
            <a:r>
              <a:rPr lang="en-US" dirty="0">
                <a:solidFill>
                  <a:schemeClr val="bg2">
                    <a:lumMod val="25000"/>
                  </a:schemeClr>
                </a:solidFill>
              </a:rPr>
              <a:t>In the customer location feature we can find that irrespective of the location, </a:t>
            </a:r>
            <a:r>
              <a:rPr lang="en-US" dirty="0" smtClean="0">
                <a:solidFill>
                  <a:schemeClr val="bg2">
                    <a:lumMod val="25000"/>
                  </a:schemeClr>
                </a:solidFill>
              </a:rPr>
              <a:t>the percentage </a:t>
            </a:r>
            <a:r>
              <a:rPr lang="en-US" dirty="0">
                <a:solidFill>
                  <a:schemeClr val="bg2">
                    <a:lumMod val="25000"/>
                  </a:schemeClr>
                </a:solidFill>
              </a:rPr>
              <a:t>ratio of emails being ignored, read and acknowledge are kind of similar. </a:t>
            </a:r>
            <a:r>
              <a:rPr lang="en-US" dirty="0" smtClean="0">
                <a:solidFill>
                  <a:schemeClr val="bg2">
                    <a:lumMod val="25000"/>
                  </a:schemeClr>
                </a:solidFill>
              </a:rPr>
              <a:t>It does </a:t>
            </a:r>
            <a:r>
              <a:rPr lang="en-US" dirty="0">
                <a:solidFill>
                  <a:schemeClr val="bg2">
                    <a:lumMod val="25000"/>
                  </a:schemeClr>
                </a:solidFill>
              </a:rPr>
              <a:t>not exclusively influence our target variable. It would be better to not </a:t>
            </a:r>
            <a:r>
              <a:rPr lang="en-US" dirty="0" smtClean="0">
                <a:solidFill>
                  <a:schemeClr val="bg2">
                    <a:lumMod val="25000"/>
                  </a:schemeClr>
                </a:solidFill>
              </a:rPr>
              <a:t>consider location </a:t>
            </a:r>
            <a:r>
              <a:rPr lang="en-US" dirty="0">
                <a:solidFill>
                  <a:schemeClr val="bg2">
                    <a:lumMod val="25000"/>
                  </a:schemeClr>
                </a:solidFill>
              </a:rPr>
              <a:t>as factor in people ignoring, reading or acknowledging our emails.</a:t>
            </a:r>
          </a:p>
          <a:p>
            <a:pPr marL="139700" indent="0">
              <a:buNone/>
            </a:pPr>
            <a:r>
              <a:rPr lang="en-US" dirty="0" smtClean="0">
                <a:solidFill>
                  <a:schemeClr val="bg2">
                    <a:lumMod val="25000"/>
                  </a:schemeClr>
                </a:solidFill>
              </a:rPr>
              <a:t>.</a:t>
            </a:r>
            <a:endParaRPr lang="en-US" dirty="0">
              <a:solidFill>
                <a:schemeClr val="bg2">
                  <a:lumMod val="25000"/>
                </a:schemeClr>
              </a:solidFill>
            </a:endParaRPr>
          </a:p>
          <a:p>
            <a:pPr marL="139700" indent="0">
              <a:buNone/>
            </a:pPr>
            <a:endParaRPr lang="en-US" dirty="0">
              <a:solidFill>
                <a:schemeClr val="bg2">
                  <a:lumMod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50" y="2490925"/>
            <a:ext cx="4312149" cy="25435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826" y="2452820"/>
            <a:ext cx="4080906" cy="2581635"/>
          </a:xfrm>
          <a:prstGeom prst="rect">
            <a:avLst/>
          </a:prstGeom>
        </p:spPr>
      </p:pic>
    </p:spTree>
    <p:extLst>
      <p:ext uri="{BB962C8B-B14F-4D97-AF65-F5344CB8AC3E}">
        <p14:creationId xmlns:p14="http://schemas.microsoft.com/office/powerpoint/2010/main" val="663160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184"/>
            <a:ext cx="8520600" cy="572700"/>
          </a:xfrm>
        </p:spPr>
        <p:txBody>
          <a:bodyPr/>
          <a:lstStyle/>
          <a:p>
            <a:r>
              <a:rPr lang="en-US" b="1" dirty="0">
                <a:solidFill>
                  <a:srgbClr val="FF0000"/>
                </a:solidFill>
                <a:effectLst>
                  <a:outerShdw blurRad="38100" dist="38100" dir="2700000" algn="tl">
                    <a:srgbClr val="000000">
                      <a:alpha val="43137"/>
                    </a:srgbClr>
                  </a:outerShdw>
                </a:effectLst>
                <a:latin typeface="Arial Black" panose="020B0A04020102020204" pitchFamily="34" charset="0"/>
              </a:rPr>
              <a:t>Continued:--</a:t>
            </a:r>
          </a:p>
        </p:txBody>
      </p:sp>
      <p:sp>
        <p:nvSpPr>
          <p:cNvPr id="3" name="Text Placeholder 2"/>
          <p:cNvSpPr>
            <a:spLocks noGrp="1"/>
          </p:cNvSpPr>
          <p:nvPr>
            <p:ph type="body" idx="1"/>
          </p:nvPr>
        </p:nvSpPr>
        <p:spPr>
          <a:xfrm>
            <a:off x="-1" y="753081"/>
            <a:ext cx="9049407" cy="4228822"/>
          </a:xfrm>
        </p:spPr>
        <p:txBody>
          <a:bodyPr/>
          <a:lstStyle/>
          <a:p>
            <a:pPr marL="114300" indent="0">
              <a:buNone/>
            </a:pPr>
            <a:r>
              <a:rPr lang="en-US" dirty="0">
                <a:solidFill>
                  <a:schemeClr val="bg2">
                    <a:lumMod val="25000"/>
                  </a:schemeClr>
                </a:solidFill>
              </a:rPr>
              <a:t> </a:t>
            </a:r>
            <a:r>
              <a:rPr lang="en-US" sz="1600" dirty="0">
                <a:solidFill>
                  <a:schemeClr val="bg2">
                    <a:lumMod val="25000"/>
                  </a:schemeClr>
                </a:solidFill>
              </a:rPr>
              <a:t>In the Email Campaign Type feature, it seems like in campaign type 1 very few </a:t>
            </a:r>
            <a:r>
              <a:rPr lang="en-US" sz="1600" dirty="0" smtClean="0">
                <a:solidFill>
                  <a:schemeClr val="bg2">
                    <a:lumMod val="25000"/>
                  </a:schemeClr>
                </a:solidFill>
              </a:rPr>
              <a:t>emails were </a:t>
            </a:r>
            <a:r>
              <a:rPr lang="en-US" sz="1600" dirty="0">
                <a:solidFill>
                  <a:schemeClr val="bg2">
                    <a:lumMod val="25000"/>
                  </a:schemeClr>
                </a:solidFill>
              </a:rPr>
              <a:t>sent but has a very high likelihood of getting read. Most emails were sent </a:t>
            </a:r>
            <a:r>
              <a:rPr lang="en-US" sz="1600" dirty="0" smtClean="0">
                <a:solidFill>
                  <a:schemeClr val="bg2">
                    <a:lumMod val="25000"/>
                  </a:schemeClr>
                </a:solidFill>
              </a:rPr>
              <a:t>under email </a:t>
            </a:r>
            <a:r>
              <a:rPr lang="en-US" sz="1600" dirty="0">
                <a:solidFill>
                  <a:schemeClr val="bg2">
                    <a:lumMod val="25000"/>
                  </a:schemeClr>
                </a:solidFill>
              </a:rPr>
              <a:t>campaign type 2 and most ignored. Seems like campaign 3 was a success </a:t>
            </a:r>
            <a:r>
              <a:rPr lang="en-US" sz="1600" dirty="0" smtClean="0">
                <a:solidFill>
                  <a:schemeClr val="bg2">
                    <a:lumMod val="25000"/>
                  </a:schemeClr>
                </a:solidFill>
              </a:rPr>
              <a:t>as even </a:t>
            </a:r>
            <a:r>
              <a:rPr lang="en-US" sz="1600" dirty="0">
                <a:solidFill>
                  <a:schemeClr val="bg2">
                    <a:lumMod val="25000"/>
                  </a:schemeClr>
                </a:solidFill>
              </a:rPr>
              <a:t>when less number of emails were sent under campaign 3, more emails </a:t>
            </a:r>
            <a:r>
              <a:rPr lang="en-US" sz="1600" dirty="0" smtClean="0">
                <a:solidFill>
                  <a:schemeClr val="bg2">
                    <a:lumMod val="25000"/>
                  </a:schemeClr>
                </a:solidFill>
              </a:rPr>
              <a:t>were read </a:t>
            </a:r>
            <a:r>
              <a:rPr lang="en-US" sz="1600" dirty="0">
                <a:solidFill>
                  <a:schemeClr val="bg2">
                    <a:lumMod val="25000"/>
                  </a:schemeClr>
                </a:solidFill>
              </a:rPr>
              <a:t>and acknowledged.</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2" y="2039007"/>
            <a:ext cx="3090042" cy="27957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118" y="2039007"/>
            <a:ext cx="2559268" cy="272906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870" y="2039007"/>
            <a:ext cx="2632840" cy="2795751"/>
          </a:xfrm>
          <a:prstGeom prst="rect">
            <a:avLst/>
          </a:prstGeom>
        </p:spPr>
      </p:pic>
    </p:spTree>
    <p:extLst>
      <p:ext uri="{BB962C8B-B14F-4D97-AF65-F5344CB8AC3E}">
        <p14:creationId xmlns:p14="http://schemas.microsoft.com/office/powerpoint/2010/main" val="3522588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1773</Words>
  <Application>Microsoft Office PowerPoint</Application>
  <PresentationFormat>On-screen Show (16:9)</PresentationFormat>
  <Paragraphs>164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Britannic Bold</vt:lpstr>
      <vt:lpstr>Berlin Sans FB Demi</vt:lpstr>
      <vt:lpstr>Arial Black</vt:lpstr>
      <vt:lpstr>Simple Light</vt:lpstr>
      <vt:lpstr>Capstone Project 3 Email Campaign Effectiveness Prediction</vt:lpstr>
      <vt:lpstr>Content</vt:lpstr>
      <vt:lpstr>● Problem Statement  </vt:lpstr>
      <vt:lpstr>Email Campaign Effectiveness Prediction </vt:lpstr>
      <vt:lpstr>Data Summary </vt:lpstr>
      <vt:lpstr>● Approach  </vt:lpstr>
      <vt:lpstr>Exploratory Data Analysis:--  We did a detailed exploratory data analysis of the categorical and continuous variables against their target variable and these are few important insights we got:  </vt:lpstr>
      <vt:lpstr>Continued:--</vt:lpstr>
      <vt:lpstr>Continued:--</vt:lpstr>
      <vt:lpstr>Continued:-- 2. Continuous Type Variable</vt:lpstr>
      <vt:lpstr>Continued:--</vt:lpstr>
      <vt:lpstr>Continued:--</vt:lpstr>
      <vt:lpstr>Continued:--</vt:lpstr>
      <vt:lpstr>Correlation Matrix</vt:lpstr>
      <vt:lpstr>PowerPoint Presentation</vt:lpstr>
      <vt:lpstr>Observation from Correlation Matrix</vt:lpstr>
      <vt:lpstr>Variable Importance's</vt:lpstr>
      <vt:lpstr>Continued:--</vt:lpstr>
      <vt:lpstr>Observation from feature importance plot:-</vt:lpstr>
      <vt:lpstr>Machine Learning Model:--</vt:lpstr>
      <vt:lpstr>Continued:--</vt:lpstr>
      <vt:lpstr>Continued:--</vt:lpstr>
      <vt:lpstr>Continued:--</vt:lpstr>
      <vt:lpstr>Continued:--</vt:lpstr>
      <vt:lpstr>Continued:--</vt:lpstr>
      <vt:lpstr>Continued:--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Sheikh Sarvar</dc:creator>
  <cp:lastModifiedBy>Sheikh Sarvar</cp:lastModifiedBy>
  <cp:revision>24</cp:revision>
  <dcterms:modified xsi:type="dcterms:W3CDTF">2022-10-19T10:05:18Z</dcterms:modified>
</cp:coreProperties>
</file>