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7" r:id="rId4"/>
  </p:sldMasterIdLst>
  <p:notesMasterIdLst>
    <p:notesMasterId r:id="rId19"/>
  </p:notesMasterIdLst>
  <p:handoutMasterIdLst>
    <p:handoutMasterId r:id="rId20"/>
  </p:handoutMasterIdLst>
  <p:sldIdLst>
    <p:sldId id="273" r:id="rId5"/>
    <p:sldId id="274" r:id="rId6"/>
    <p:sldId id="258" r:id="rId7"/>
    <p:sldId id="276" r:id="rId8"/>
    <p:sldId id="277" r:id="rId9"/>
    <p:sldId id="256" r:id="rId10"/>
    <p:sldId id="265" r:id="rId11"/>
    <p:sldId id="260" r:id="rId12"/>
    <p:sldId id="275" r:id="rId13"/>
    <p:sldId id="264" r:id="rId14"/>
    <p:sldId id="270" r:id="rId15"/>
    <p:sldId id="272" r:id="rId16"/>
    <p:sldId id="266"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7/16/2023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Graphic 6">
            <a:extLst>
              <a:ext uri="{FF2B5EF4-FFF2-40B4-BE49-F238E27FC236}">
                <a16:creationId xmlns:a16="http://schemas.microsoft.com/office/drawing/2014/main" id="{F08856C4-EA85-849D-19FF-EDEE2F8E0A4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793385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4520447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81609478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9530942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867651432"/>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479547466"/>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295734555"/>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501355321"/>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924280366"/>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82728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53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836278917"/>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Slide 4 Peo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94921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mart Ar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8109601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Slide 8 Peop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823356418"/>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224601593"/>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791832170"/>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074591989"/>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868852727"/>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418146043"/>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r>
              <a:rPr lang="en-US"/>
              <a:t>20XX</a:t>
            </a:r>
            <a:endParaRPr lang="en-US" dirty="0"/>
          </a:p>
        </p:txBody>
      </p:sp>
      <p:sp>
        <p:nvSpPr>
          <p:cNvPr id="6" name="Footer Placeholder 5"/>
          <p:cNvSpPr>
            <a:spLocks noGrp="1"/>
          </p:cNvSpPr>
          <p:nvPr>
            <p:ph type="ftr" sz="quarter" idx="11"/>
          </p:nvPr>
        </p:nvSpPr>
        <p:spPr>
          <a:xfrm>
            <a:off x="1141412" y="5883275"/>
            <a:ext cx="5105400" cy="365125"/>
          </a:xfrm>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52640122"/>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r>
              <a:rPr lang="en-US"/>
              <a:t>20XX</a:t>
            </a:r>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r>
              <a:rPr lang="en-US"/>
              <a:t>PRESENTATION TITLE</a:t>
            </a:r>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3832640587"/>
      </p:ext>
    </p:extLst>
  </p:cSld>
  <p:clrMap bg1="dk1" tx1="lt1" bg2="dk2"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 id="2147483825" r:id="rId18"/>
    <p:sldLayoutId id="2147483826" r:id="rId19"/>
    <p:sldLayoutId id="2147483827" r:id="rId20"/>
    <p:sldLayoutId id="2147483828" r:id="rId21"/>
    <p:sldLayoutId id="2147483666" r:id="rId22"/>
    <p:sldLayoutId id="2147483662" r:id="rId23"/>
    <p:sldLayoutId id="2147483652" r:id="rId24"/>
  </p:sldLayoutIdLst>
  <p:hf hdr="0"/>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llection.maas.museum/object/428734" TargetMode="External"/><Relationship Id="rId2" Type="http://schemas.openxmlformats.org/officeDocument/2006/relationships/image" Target="../media/image10.jpg"/><Relationship Id="rId1" Type="http://schemas.openxmlformats.org/officeDocument/2006/relationships/slideLayout" Target="../slideLayouts/slideLayout18.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hyperlink" Target="https://www.eurekalert.org/pub_releases/2017-09/sfn-ipb092217.php" TargetMode="External"/><Relationship Id="rId2" Type="http://schemas.openxmlformats.org/officeDocument/2006/relationships/image" Target="../media/image20.jpg"/><Relationship Id="rId1" Type="http://schemas.openxmlformats.org/officeDocument/2006/relationships/slideLayout" Target="../slideLayouts/slideLayout21.xml"/><Relationship Id="rId4" Type="http://schemas.openxmlformats.org/officeDocument/2006/relationships/image" Target="../media/image21.jpg"/></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biz.libretexts.org/Courses/Lumen_Learning/Book:_Principles_of_Marketing_(Lumen)/06:_Marketing_Information_and_Research/6.01:_Reading-_The_Marketing_Research_Process" TargetMode="External"/><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jpg"/><Relationship Id="rId1" Type="http://schemas.openxmlformats.org/officeDocument/2006/relationships/slideLayout" Target="../slideLayouts/slideLayout3.xml"/><Relationship Id="rId4" Type="http://schemas.openxmlformats.org/officeDocument/2006/relationships/image" Target="../media/image14.emf"/></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1DA6DA-0925-45DA-8B42-6F696B56D29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188258"/>
            <a:ext cx="12158934" cy="7978589"/>
          </a:xfrm>
          <a:prstGeom prst="rect">
            <a:avLst/>
          </a:prstGeom>
        </p:spPr>
      </p:pic>
      <p:sp>
        <p:nvSpPr>
          <p:cNvPr id="9" name="Title 1">
            <a:extLst>
              <a:ext uri="{FF2B5EF4-FFF2-40B4-BE49-F238E27FC236}">
                <a16:creationId xmlns:a16="http://schemas.microsoft.com/office/drawing/2014/main" id="{5CB97653-88E5-565B-25B7-EADFFE6651C8}"/>
              </a:ext>
            </a:extLst>
          </p:cNvPr>
          <p:cNvSpPr txBox="1">
            <a:spLocks/>
          </p:cNvSpPr>
          <p:nvPr/>
        </p:nvSpPr>
        <p:spPr>
          <a:xfrm>
            <a:off x="781878" y="1669774"/>
            <a:ext cx="9276522" cy="136497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ctr"/>
            <a:r>
              <a:rPr lang="en-US" b="1" dirty="0">
                <a:solidFill>
                  <a:schemeClr val="accent6">
                    <a:lumMod val="60000"/>
                    <a:lumOff val="40000"/>
                  </a:schemeClr>
                </a:solidFill>
              </a:rPr>
              <a:t>Creating A Safe Driving Experience With Safe Vehicle Drive</a:t>
            </a:r>
            <a:endParaRPr lang="en-US" sz="2800" b="1" dirty="0">
              <a:solidFill>
                <a:schemeClr val="accent6">
                  <a:lumMod val="60000"/>
                  <a:lumOff val="40000"/>
                </a:schemeClr>
              </a:solidFill>
            </a:endParaRPr>
          </a:p>
        </p:txBody>
      </p:sp>
      <p:sp>
        <p:nvSpPr>
          <p:cNvPr id="5" name="TextBox 4">
            <a:extLst>
              <a:ext uri="{FF2B5EF4-FFF2-40B4-BE49-F238E27FC236}">
                <a16:creationId xmlns:a16="http://schemas.microsoft.com/office/drawing/2014/main" id="{63A93B16-F1DB-4D93-B9B7-02E0DC03A4BD}"/>
              </a:ext>
            </a:extLst>
          </p:cNvPr>
          <p:cNvSpPr txBox="1"/>
          <p:nvPr/>
        </p:nvSpPr>
        <p:spPr>
          <a:xfrm>
            <a:off x="3857624" y="6858000"/>
            <a:ext cx="8334375" cy="230832"/>
          </a:xfrm>
          <a:prstGeom prst="rect">
            <a:avLst/>
          </a:prstGeom>
          <a:noFill/>
        </p:spPr>
        <p:txBody>
          <a:bodyPr wrap="square" rtlCol="0">
            <a:spAutoFit/>
          </a:bodyPr>
          <a:lstStyle/>
          <a:p>
            <a:r>
              <a:rPr lang="en-IN" sz="900">
                <a:hlinkClick r:id="rId3" tooltip="https://collection.maas.museum/object/428734"/>
              </a:rPr>
              <a:t>This Photo</a:t>
            </a:r>
            <a:r>
              <a:rPr lang="en-IN" sz="900"/>
              <a:t> by Unknown Author is licensed under </a:t>
            </a:r>
            <a:r>
              <a:rPr lang="en-IN" sz="900">
                <a:hlinkClick r:id="rId4" tooltip="https://creativecommons.org/licenses/by-nc-nd/3.0/"/>
              </a:rPr>
              <a:t>CC BY-NC-ND</a:t>
            </a:r>
            <a:endParaRPr lang="en-IN" sz="900"/>
          </a:p>
        </p:txBody>
      </p:sp>
      <p:sp>
        <p:nvSpPr>
          <p:cNvPr id="2" name="Rectangle 1">
            <a:extLst>
              <a:ext uri="{FF2B5EF4-FFF2-40B4-BE49-F238E27FC236}">
                <a16:creationId xmlns:a16="http://schemas.microsoft.com/office/drawing/2014/main" id="{ECCDA663-7CE2-4579-AB90-0274D9B6E069}"/>
              </a:ext>
            </a:extLst>
          </p:cNvPr>
          <p:cNvSpPr/>
          <p:nvPr/>
        </p:nvSpPr>
        <p:spPr>
          <a:xfrm>
            <a:off x="277790" y="449421"/>
            <a:ext cx="6878383" cy="923330"/>
          </a:xfrm>
          <a:prstGeom prst="rect">
            <a:avLst/>
          </a:prstGeom>
          <a:noFill/>
        </p:spPr>
        <p:txBody>
          <a:bodyPr wrap="square" lIns="91440" tIns="45720" rIns="91440" bIns="45720">
            <a:spAutoFit/>
          </a:bodyPr>
          <a:lstStyle/>
          <a:p>
            <a:pPr algn="ctr"/>
            <a:r>
              <a:rPr lang="en-US" sz="5400" b="1" spc="50" dirty="0">
                <a:ln w="0"/>
                <a:solidFill>
                  <a:schemeClr val="tx1">
                    <a:lumMod val="95000"/>
                  </a:schemeClr>
                </a:solidFill>
                <a:effectLst>
                  <a:innerShdw blurRad="63500" dist="50800" dir="13500000">
                    <a:srgbClr val="000000">
                      <a:alpha val="50000"/>
                    </a:srgbClr>
                  </a:innerShdw>
                </a:effectLst>
              </a:rPr>
              <a:t>Design Proposal</a:t>
            </a:r>
            <a:endParaRPr lang="en-US" sz="5400" b="1" cap="none" spc="50" dirty="0">
              <a:ln w="0"/>
              <a:solidFill>
                <a:schemeClr val="tx1">
                  <a:lumMod val="95000"/>
                </a:schemeClr>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54344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D1E244-81A8-4F73-BF18-4E931995CD27}"/>
              </a:ext>
            </a:extLst>
          </p:cNvPr>
          <p:cNvPicPr>
            <a:picLocks noChangeAspect="1"/>
          </p:cNvPicPr>
          <p:nvPr/>
        </p:nvPicPr>
        <p:blipFill>
          <a:blip r:embed="rId2"/>
          <a:stretch>
            <a:fillRect/>
          </a:stretch>
        </p:blipFill>
        <p:spPr>
          <a:xfrm>
            <a:off x="5608982" y="1073427"/>
            <a:ext cx="6003235" cy="5282923"/>
          </a:xfrm>
          <a:prstGeom prst="rect">
            <a:avLst/>
          </a:prstGeom>
        </p:spPr>
      </p:pic>
      <p:sp>
        <p:nvSpPr>
          <p:cNvPr id="14" name="Title 2">
            <a:extLst>
              <a:ext uri="{FF2B5EF4-FFF2-40B4-BE49-F238E27FC236}">
                <a16:creationId xmlns:a16="http://schemas.microsoft.com/office/drawing/2014/main" id="{C8CB2A27-579C-46C0-9C63-C98D2A7906D4}"/>
              </a:ext>
            </a:extLst>
          </p:cNvPr>
          <p:cNvSpPr>
            <a:spLocks noGrp="1"/>
          </p:cNvSpPr>
          <p:nvPr>
            <p:ph type="title"/>
          </p:nvPr>
        </p:nvSpPr>
        <p:spPr>
          <a:xfrm>
            <a:off x="351182" y="136525"/>
            <a:ext cx="10515600" cy="1325563"/>
          </a:xfrm>
        </p:spPr>
        <p:txBody>
          <a:bodyPr/>
          <a:lstStyle/>
          <a:p>
            <a:r>
              <a:rPr lang="en-US" dirty="0"/>
              <a:t>Methodology</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p:txBody>
          <a:bodyPr/>
          <a:lstStyle/>
          <a:p>
            <a:r>
              <a:rPr lang="en-US" dirty="0"/>
              <a:t>2023</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p:txBody>
          <a:bodyPr/>
          <a:lstStyle/>
          <a:p>
            <a:r>
              <a:rPr lang="en-US" dirty="0"/>
              <a:t>SAFE VEHICLE DRIVE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44" name="Subtitle 2">
            <a:extLst>
              <a:ext uri="{FF2B5EF4-FFF2-40B4-BE49-F238E27FC236}">
                <a16:creationId xmlns:a16="http://schemas.microsoft.com/office/drawing/2014/main" id="{58D11A13-837F-678B-BD1E-6115ACD6B63E}"/>
              </a:ext>
            </a:extLst>
          </p:cNvPr>
          <p:cNvSpPr txBox="1">
            <a:spLocks/>
          </p:cNvSpPr>
          <p:nvPr/>
        </p:nvSpPr>
        <p:spPr>
          <a:xfrm>
            <a:off x="195470" y="1073427"/>
            <a:ext cx="4956312" cy="564804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85750" indent="-285750" algn="just">
              <a:buFont typeface="Wingdings" panose="05000000000000000000" pitchFamily="2" charset="2"/>
              <a:buChar char="Ø"/>
            </a:pPr>
            <a:r>
              <a:rPr lang="en-US" sz="1600" dirty="0">
                <a:solidFill>
                  <a:schemeClr val="tx1"/>
                </a:solidFill>
              </a:rPr>
              <a:t>The alcoholic test of the driver can be detected by interfacing the MQ3 sensor with the Microcontroller in which MQ3 senses the presence of ethanol in the air.</a:t>
            </a:r>
          </a:p>
          <a:p>
            <a:pPr marL="285750" indent="-285750" algn="just">
              <a:buFont typeface="Wingdings" panose="05000000000000000000" pitchFamily="2" charset="2"/>
              <a:buChar char="Ø"/>
            </a:pPr>
            <a:endParaRPr lang="en-US" sz="1600" dirty="0"/>
          </a:p>
          <a:p>
            <a:pPr marL="285750" indent="-285750" algn="just">
              <a:buFont typeface="Wingdings" panose="05000000000000000000" pitchFamily="2" charset="2"/>
              <a:buChar char="Ø"/>
            </a:pPr>
            <a:r>
              <a:rPr lang="en-US" sz="1600" b="1" dirty="0">
                <a:solidFill>
                  <a:schemeClr val="tx1"/>
                </a:solidFill>
              </a:rPr>
              <a:t>Pioneering work for developing Vehicle features, saving major crash deaths. With the help of various technology, sensors, devices, and electronic equipment we will complete this model.</a:t>
            </a:r>
          </a:p>
          <a:p>
            <a:pPr marL="285750" indent="-285750" algn="just">
              <a:buFont typeface="Wingdings" panose="05000000000000000000" pitchFamily="2" charset="2"/>
              <a:buChar char="Ø"/>
            </a:pPr>
            <a:endParaRPr lang="en-US" sz="1600" dirty="0">
              <a:solidFill>
                <a:schemeClr val="tx1"/>
              </a:solidFill>
            </a:endParaRPr>
          </a:p>
          <a:p>
            <a:pPr marL="285750" indent="-285750" algn="just">
              <a:buFont typeface="Wingdings" panose="05000000000000000000" pitchFamily="2" charset="2"/>
              <a:buChar char="Ø"/>
            </a:pPr>
            <a:r>
              <a:rPr lang="en-US" sz="1600" dirty="0">
                <a:solidFill>
                  <a:schemeClr val="tx1"/>
                </a:solidFill>
              </a:rPr>
              <a:t>Very less number of Cars and motor vehicles are using these features to make prevention. To initiate with this device we will make a prototype with our proficiency, knowledge known, and technology. As we all know Microcontroller helps to make prototypes easily with some code and circuitry.</a:t>
            </a:r>
          </a:p>
        </p:txBody>
      </p:sp>
    </p:spTree>
    <p:extLst>
      <p:ext uri="{BB962C8B-B14F-4D97-AF65-F5344CB8AC3E}">
        <p14:creationId xmlns:p14="http://schemas.microsoft.com/office/powerpoint/2010/main" val="261930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866428-EF47-4ABE-8F13-14EAE7BDA1F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615418" y="2497670"/>
            <a:ext cx="5340532" cy="3801386"/>
          </a:xfrm>
          <a:prstGeom prst="rect">
            <a:avLst/>
          </a:prstGeom>
        </p:spPr>
      </p:pic>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p:txBody>
          <a:bodyPr/>
          <a:lstStyle/>
          <a:p>
            <a:r>
              <a:rPr lang="en-US" dirty="0"/>
              <a:t>2023</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10312"/>
            <a:ext cx="4114800" cy="365125"/>
          </a:xfrm>
        </p:spPr>
        <p:txBody>
          <a:bodyPr/>
          <a:lstStyle/>
          <a:p>
            <a:r>
              <a:rPr lang="en-US" dirty="0"/>
              <a:t>SAFE VEHICLE DRIVE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10" name="Picture 9">
            <a:extLst>
              <a:ext uri="{FF2B5EF4-FFF2-40B4-BE49-F238E27FC236}">
                <a16:creationId xmlns:a16="http://schemas.microsoft.com/office/drawing/2014/main" id="{2A516C19-AFCB-554E-8722-65D8B3F107A1}"/>
              </a:ext>
            </a:extLst>
          </p:cNvPr>
          <p:cNvPicPr>
            <a:picLocks noChangeAspect="1"/>
          </p:cNvPicPr>
          <p:nvPr/>
        </p:nvPicPr>
        <p:blipFill>
          <a:blip r:embed="rId4"/>
          <a:stretch>
            <a:fillRect/>
          </a:stretch>
        </p:blipFill>
        <p:spPr>
          <a:xfrm>
            <a:off x="236050" y="2756554"/>
            <a:ext cx="5714152" cy="2242386"/>
          </a:xfrm>
          <a:prstGeom prst="rect">
            <a:avLst/>
          </a:prstGeom>
        </p:spPr>
      </p:pic>
      <p:sp>
        <p:nvSpPr>
          <p:cNvPr id="11" name="Subtitle 2">
            <a:extLst>
              <a:ext uri="{FF2B5EF4-FFF2-40B4-BE49-F238E27FC236}">
                <a16:creationId xmlns:a16="http://schemas.microsoft.com/office/drawing/2014/main" id="{CACA1859-00E4-4455-26B1-16A6C3DDD7C9}"/>
              </a:ext>
            </a:extLst>
          </p:cNvPr>
          <p:cNvSpPr txBox="1">
            <a:spLocks/>
          </p:cNvSpPr>
          <p:nvPr/>
        </p:nvSpPr>
        <p:spPr>
          <a:xfrm>
            <a:off x="236050" y="4360330"/>
            <a:ext cx="7660393" cy="240191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endParaRPr lang="en-US" dirty="0"/>
          </a:p>
        </p:txBody>
      </p:sp>
      <p:sp>
        <p:nvSpPr>
          <p:cNvPr id="5" name="Subtitle 2">
            <a:extLst>
              <a:ext uri="{FF2B5EF4-FFF2-40B4-BE49-F238E27FC236}">
                <a16:creationId xmlns:a16="http://schemas.microsoft.com/office/drawing/2014/main" id="{55734DC1-EACA-3A2F-8BAC-E1BBC874C1B7}"/>
              </a:ext>
            </a:extLst>
          </p:cNvPr>
          <p:cNvSpPr txBox="1">
            <a:spLocks/>
          </p:cNvSpPr>
          <p:nvPr/>
        </p:nvSpPr>
        <p:spPr>
          <a:xfrm>
            <a:off x="0" y="1080171"/>
            <a:ext cx="7660393" cy="240191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n-US" dirty="0">
                <a:solidFill>
                  <a:schemeClr val="tx1"/>
                </a:solidFill>
              </a:rPr>
              <a:t>For Anti-sleeping monitor eye drop, pupil occlusion and eye closure via camera. There is a strong relationship between sleepiness and eye activity.</a:t>
            </a:r>
          </a:p>
          <a:p>
            <a:endParaRPr lang="en-US" dirty="0"/>
          </a:p>
        </p:txBody>
      </p:sp>
    </p:spTree>
    <p:extLst>
      <p:ext uri="{BB962C8B-B14F-4D97-AF65-F5344CB8AC3E}">
        <p14:creationId xmlns:p14="http://schemas.microsoft.com/office/powerpoint/2010/main" val="2896385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290EC61-5AA8-9D13-6E09-EDB271D38C73}"/>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84A6A414-94A0-147F-BB36-E520C63D3200}"/>
              </a:ext>
            </a:extLst>
          </p:cNvPr>
          <p:cNvSpPr>
            <a:spLocks noGrp="1"/>
          </p:cNvSpPr>
          <p:nvPr>
            <p:ph type="ftr" sz="quarter" idx="11"/>
          </p:nvPr>
        </p:nvSpPr>
        <p:spPr/>
        <p:txBody>
          <a:bodyPr/>
          <a:lstStyle/>
          <a:p>
            <a:r>
              <a:rPr lang="en-US" dirty="0"/>
              <a:t>SAFE VEHICLE DRIVE</a:t>
            </a:r>
          </a:p>
        </p:txBody>
      </p:sp>
      <p:sp>
        <p:nvSpPr>
          <p:cNvPr id="6" name="Slide Number Placeholder 5">
            <a:extLst>
              <a:ext uri="{FF2B5EF4-FFF2-40B4-BE49-F238E27FC236}">
                <a16:creationId xmlns:a16="http://schemas.microsoft.com/office/drawing/2014/main" id="{A5270520-0D3E-232C-C225-B3D4428758AF}"/>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
        <p:nvSpPr>
          <p:cNvPr id="7" name="Subtitle 2">
            <a:extLst>
              <a:ext uri="{FF2B5EF4-FFF2-40B4-BE49-F238E27FC236}">
                <a16:creationId xmlns:a16="http://schemas.microsoft.com/office/drawing/2014/main" id="{4F4F16F9-81BE-4440-96F3-25E3A6EF5AB4}"/>
              </a:ext>
            </a:extLst>
          </p:cNvPr>
          <p:cNvSpPr txBox="1">
            <a:spLocks/>
          </p:cNvSpPr>
          <p:nvPr/>
        </p:nvSpPr>
        <p:spPr>
          <a:xfrm>
            <a:off x="2401320" y="303036"/>
            <a:ext cx="7660393" cy="312596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n-US" b="1" u="sng" dirty="0"/>
              <a:t>For face recognition</a:t>
            </a:r>
            <a:r>
              <a:rPr lang="en-US" dirty="0"/>
              <a:t>: A smile on a human face shows happiness and it expresses the eye with a curved shape. The sad expression is the feeling of looseness which is normally expressed as rising skewed eyebrows and frowns. The anger on the human face is related to unpleasant and irritating conditions.</a:t>
            </a:r>
          </a:p>
          <a:p>
            <a:pPr algn="just"/>
            <a:endParaRPr lang="en-US" dirty="0">
              <a:solidFill>
                <a:schemeClr val="tx1"/>
              </a:solidFill>
            </a:endParaRPr>
          </a:p>
          <a:p>
            <a:pPr algn="just"/>
            <a:r>
              <a:rPr lang="en-US" dirty="0">
                <a:solidFill>
                  <a:schemeClr val="tx1"/>
                </a:solidFill>
              </a:rPr>
              <a:t>The expression of anger is expressed with squeezed eyebrows and slender and stretched eyelids. The disgusted expressions are expressed with pull-down eyebrows and a creased nose. The surprise or shock expression is expressed when some unpredicted happens.</a:t>
            </a:r>
          </a:p>
          <a:p>
            <a:pPr algn="just"/>
            <a:r>
              <a:rPr lang="en-US" dirty="0"/>
              <a:t>Buzzer sound frequency is between 20hz to 500hz.</a:t>
            </a:r>
          </a:p>
          <a:p>
            <a:pPr algn="just"/>
            <a:r>
              <a:rPr lang="en-US" dirty="0"/>
              <a:t>This is expressed with eye-widening and mouth gaping and this expression is an easily identified one. The expression of fear is related to surprise expression which is expressed as growing skewed eyebrows.</a:t>
            </a:r>
          </a:p>
        </p:txBody>
      </p:sp>
      <p:pic>
        <p:nvPicPr>
          <p:cNvPr id="9" name="Picture 8">
            <a:extLst>
              <a:ext uri="{FF2B5EF4-FFF2-40B4-BE49-F238E27FC236}">
                <a16:creationId xmlns:a16="http://schemas.microsoft.com/office/drawing/2014/main" id="{20AA1EA3-92AB-C575-BD5A-55B0EBABD52D}"/>
              </a:ext>
            </a:extLst>
          </p:cNvPr>
          <p:cNvPicPr>
            <a:picLocks noChangeAspect="1"/>
          </p:cNvPicPr>
          <p:nvPr/>
        </p:nvPicPr>
        <p:blipFill>
          <a:blip r:embed="rId2"/>
          <a:stretch>
            <a:fillRect/>
          </a:stretch>
        </p:blipFill>
        <p:spPr>
          <a:xfrm>
            <a:off x="3191155" y="3538224"/>
            <a:ext cx="5809687" cy="2708901"/>
          </a:xfrm>
          <a:prstGeom prst="rect">
            <a:avLst/>
          </a:prstGeom>
        </p:spPr>
      </p:pic>
    </p:spTree>
    <p:extLst>
      <p:ext uri="{BB962C8B-B14F-4D97-AF65-F5344CB8AC3E}">
        <p14:creationId xmlns:p14="http://schemas.microsoft.com/office/powerpoint/2010/main" val="3788024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3330023" y="136525"/>
            <a:ext cx="5111750" cy="1204912"/>
          </a:xfrm>
        </p:spPr>
        <p:txBody>
          <a:bodyPr>
            <a:normAutofit fontScale="90000"/>
          </a:bodyPr>
          <a:lstStyle/>
          <a:p>
            <a:r>
              <a:rPr lang="en-IN" dirty="0"/>
              <a:t>Pricing and Budget</a:t>
            </a:r>
            <a:endParaRPr lang="en-US" dirty="0"/>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p:txBody>
          <a:bodyPr/>
          <a:lstStyle/>
          <a:p>
            <a:r>
              <a:rPr lang="en-US" dirty="0"/>
              <a:t>SAFE VEHICLE DRIVE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p:txBody>
          <a:bodyPr/>
          <a:lstStyle/>
          <a:p>
            <a:fld id="{A49DFD55-3C28-40EF-9E31-A92D2E4017FF}" type="slidenum">
              <a:rPr lang="en-US" smtClean="0"/>
              <a:pPr/>
              <a:t>13</a:t>
            </a:fld>
            <a:endParaRPr lang="en-US" dirty="0"/>
          </a:p>
        </p:txBody>
      </p:sp>
      <p:graphicFrame>
        <p:nvGraphicFramePr>
          <p:cNvPr id="10" name="Table 9">
            <a:extLst>
              <a:ext uri="{FF2B5EF4-FFF2-40B4-BE49-F238E27FC236}">
                <a16:creationId xmlns:a16="http://schemas.microsoft.com/office/drawing/2014/main" id="{43D75CA8-B219-4765-B680-8DE70ECC9A27}"/>
              </a:ext>
            </a:extLst>
          </p:cNvPr>
          <p:cNvGraphicFramePr>
            <a:graphicFrameLocks noGrp="1"/>
          </p:cNvGraphicFramePr>
          <p:nvPr>
            <p:extLst>
              <p:ext uri="{D42A27DB-BD31-4B8C-83A1-F6EECF244321}">
                <p14:modId xmlns:p14="http://schemas.microsoft.com/office/powerpoint/2010/main" val="1602834154"/>
              </p:ext>
            </p:extLst>
          </p:nvPr>
        </p:nvGraphicFramePr>
        <p:xfrm>
          <a:off x="4249271" y="1658471"/>
          <a:ext cx="7673789" cy="4697881"/>
        </p:xfrm>
        <a:graphic>
          <a:graphicData uri="http://schemas.openxmlformats.org/drawingml/2006/table">
            <a:tbl>
              <a:tblPr firstRow="1" firstCol="1" bandRow="1">
                <a:tableStyleId>{9D7B26C5-4107-4FEC-AEDC-1716B250A1EF}</a:tableStyleId>
              </a:tblPr>
              <a:tblGrid>
                <a:gridCol w="954452">
                  <a:extLst>
                    <a:ext uri="{9D8B030D-6E8A-4147-A177-3AD203B41FA5}">
                      <a16:colId xmlns:a16="http://schemas.microsoft.com/office/drawing/2014/main" val="4083448376"/>
                    </a:ext>
                  </a:extLst>
                </a:gridCol>
                <a:gridCol w="4161407">
                  <a:extLst>
                    <a:ext uri="{9D8B030D-6E8A-4147-A177-3AD203B41FA5}">
                      <a16:colId xmlns:a16="http://schemas.microsoft.com/office/drawing/2014/main" val="2710887411"/>
                    </a:ext>
                  </a:extLst>
                </a:gridCol>
                <a:gridCol w="2557930">
                  <a:extLst>
                    <a:ext uri="{9D8B030D-6E8A-4147-A177-3AD203B41FA5}">
                      <a16:colId xmlns:a16="http://schemas.microsoft.com/office/drawing/2014/main" val="1182545950"/>
                    </a:ext>
                  </a:extLst>
                </a:gridCol>
              </a:tblGrid>
              <a:tr h="721616">
                <a:tc>
                  <a:txBody>
                    <a:bodyPr/>
                    <a:lstStyle/>
                    <a:p>
                      <a:r>
                        <a:rPr lang="en-IN" dirty="0"/>
                        <a:t>S.NO.</a:t>
                      </a:r>
                    </a:p>
                  </a:txBody>
                  <a:tcPr/>
                </a:tc>
                <a:tc>
                  <a:txBody>
                    <a:bodyPr/>
                    <a:lstStyle/>
                    <a:p>
                      <a:r>
                        <a:rPr lang="en-IN" dirty="0"/>
                        <a:t>PROCESS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effectLst/>
                        </a:rPr>
                        <a:t>PRICE STRATEGY</a:t>
                      </a:r>
                    </a:p>
                    <a:p>
                      <a:endParaRPr lang="en-IN" dirty="0"/>
                    </a:p>
                  </a:txBody>
                  <a:tcPr/>
                </a:tc>
                <a:extLst>
                  <a:ext uri="{0D108BD9-81ED-4DB2-BD59-A6C34878D82A}">
                    <a16:rowId xmlns:a16="http://schemas.microsoft.com/office/drawing/2014/main" val="399670113"/>
                  </a:ext>
                </a:extLst>
              </a:tr>
              <a:tr h="795253">
                <a:tc>
                  <a:txBody>
                    <a:bodyPr/>
                    <a:lstStyle/>
                    <a:p>
                      <a:r>
                        <a:rPr lang="en-US" dirty="0"/>
                        <a:t>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effectLst/>
                        </a:rPr>
                        <a:t>Research and Analysis</a:t>
                      </a:r>
                    </a:p>
                    <a:p>
                      <a:endParaRPr lang="en-IN" dirty="0"/>
                    </a:p>
                  </a:txBody>
                  <a:tcPr/>
                </a:tc>
                <a:tc>
                  <a:txBody>
                    <a:bodyPr/>
                    <a:lstStyle/>
                    <a:p>
                      <a:r>
                        <a:rPr lang="en-IN" dirty="0"/>
                        <a:t>10000</a:t>
                      </a:r>
                    </a:p>
                  </a:txBody>
                  <a:tcPr/>
                </a:tc>
                <a:extLst>
                  <a:ext uri="{0D108BD9-81ED-4DB2-BD59-A6C34878D82A}">
                    <a16:rowId xmlns:a16="http://schemas.microsoft.com/office/drawing/2014/main" val="773653602"/>
                  </a:ext>
                </a:extLst>
              </a:tr>
              <a:tr h="795253">
                <a:tc>
                  <a:txBody>
                    <a:bodyPr/>
                    <a:lstStyle/>
                    <a:p>
                      <a:r>
                        <a:rPr lang="en-US" dirty="0"/>
                        <a:t>2</a:t>
                      </a:r>
                      <a:endParaRPr lang="en-IN" dirty="0"/>
                    </a:p>
                  </a:txBody>
                  <a:tcPr/>
                </a:tc>
                <a:tc>
                  <a:txBody>
                    <a:bodyPr/>
                    <a:lstStyle/>
                    <a:p>
                      <a:r>
                        <a:rPr lang="en-IN" sz="1800" kern="1200" dirty="0">
                          <a:effectLst/>
                        </a:rPr>
                        <a:t>Design and Prototyping</a:t>
                      </a:r>
                      <a:endParaRPr lang="en-IN" sz="1800" b="0" i="0" kern="1200" dirty="0">
                        <a:solidFill>
                          <a:schemeClr val="dk1"/>
                        </a:solidFill>
                        <a:effectLst/>
                        <a:latin typeface="+mn-lt"/>
                        <a:ea typeface="+mn-ea"/>
                        <a:cs typeface="+mn-cs"/>
                      </a:endParaRPr>
                    </a:p>
                  </a:txBody>
                  <a:tcPr/>
                </a:tc>
                <a:tc>
                  <a:txBody>
                    <a:bodyPr/>
                    <a:lstStyle/>
                    <a:p>
                      <a:r>
                        <a:rPr lang="en-IN" dirty="0"/>
                        <a:t>50000</a:t>
                      </a:r>
                    </a:p>
                  </a:txBody>
                  <a:tcPr/>
                </a:tc>
                <a:extLst>
                  <a:ext uri="{0D108BD9-81ED-4DB2-BD59-A6C34878D82A}">
                    <a16:rowId xmlns:a16="http://schemas.microsoft.com/office/drawing/2014/main" val="3034182721"/>
                  </a:ext>
                </a:extLst>
              </a:tr>
              <a:tr h="795253">
                <a:tc>
                  <a:txBody>
                    <a:bodyPr/>
                    <a:lstStyle/>
                    <a:p>
                      <a:r>
                        <a:rPr lang="en-US" dirty="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effectLst/>
                        </a:rPr>
                        <a:t>Development and Testing</a:t>
                      </a:r>
                    </a:p>
                    <a:p>
                      <a:endParaRPr lang="en-IN" dirty="0"/>
                    </a:p>
                  </a:txBody>
                  <a:tcPr/>
                </a:tc>
                <a:tc>
                  <a:txBody>
                    <a:bodyPr/>
                    <a:lstStyle/>
                    <a:p>
                      <a:r>
                        <a:rPr lang="en-IN" dirty="0"/>
                        <a:t>200000-300000</a:t>
                      </a:r>
                    </a:p>
                  </a:txBody>
                  <a:tcPr/>
                </a:tc>
                <a:extLst>
                  <a:ext uri="{0D108BD9-81ED-4DB2-BD59-A6C34878D82A}">
                    <a16:rowId xmlns:a16="http://schemas.microsoft.com/office/drawing/2014/main" val="455159683"/>
                  </a:ext>
                </a:extLst>
              </a:tr>
              <a:tr h="795253">
                <a:tc>
                  <a:txBody>
                    <a:bodyPr/>
                    <a:lstStyle/>
                    <a:p>
                      <a:r>
                        <a:rPr lang="en-US" dirty="0"/>
                        <a:t>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effectLst/>
                        </a:rPr>
                        <a:t>Marketing and Launch</a:t>
                      </a:r>
                    </a:p>
                    <a:p>
                      <a:endParaRPr lang="en-IN" dirty="0"/>
                    </a:p>
                  </a:txBody>
                  <a:tcPr/>
                </a:tc>
                <a:tc>
                  <a:txBody>
                    <a:bodyPr/>
                    <a:lstStyle/>
                    <a:p>
                      <a:r>
                        <a:rPr lang="en-IN" dirty="0"/>
                        <a:t>100000-200000</a:t>
                      </a:r>
                    </a:p>
                  </a:txBody>
                  <a:tcPr/>
                </a:tc>
                <a:extLst>
                  <a:ext uri="{0D108BD9-81ED-4DB2-BD59-A6C34878D82A}">
                    <a16:rowId xmlns:a16="http://schemas.microsoft.com/office/drawing/2014/main" val="2173988998"/>
                  </a:ext>
                </a:extLst>
              </a:tr>
              <a:tr h="795253">
                <a:tc>
                  <a:txBody>
                    <a:bodyPr/>
                    <a:lstStyle/>
                    <a:p>
                      <a:r>
                        <a:rPr lang="en-US" dirty="0"/>
                        <a:t>5</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effectLst/>
                        </a:rPr>
                        <a:t>Contingency</a:t>
                      </a:r>
                    </a:p>
                    <a:p>
                      <a:endParaRPr lang="en-IN" dirty="0"/>
                    </a:p>
                  </a:txBody>
                  <a:tcPr/>
                </a:tc>
                <a:tc>
                  <a:txBody>
                    <a:bodyPr/>
                    <a:lstStyle/>
                    <a:p>
                      <a:r>
                        <a:rPr lang="en-IN" dirty="0"/>
                        <a:t>50000</a:t>
                      </a:r>
                    </a:p>
                  </a:txBody>
                  <a:tcPr/>
                </a:tc>
                <a:extLst>
                  <a:ext uri="{0D108BD9-81ED-4DB2-BD59-A6C34878D82A}">
                    <a16:rowId xmlns:a16="http://schemas.microsoft.com/office/drawing/2014/main" val="2038323858"/>
                  </a:ext>
                </a:extLst>
              </a:tr>
            </a:tbl>
          </a:graphicData>
        </a:graphic>
      </p:graphicFrame>
      <p:pic>
        <p:nvPicPr>
          <p:cNvPr id="3" name="Picture 2">
            <a:extLst>
              <a:ext uri="{FF2B5EF4-FFF2-40B4-BE49-F238E27FC236}">
                <a16:creationId xmlns:a16="http://schemas.microsoft.com/office/drawing/2014/main" id="{E76CA41E-8128-693A-65BD-FFA26891B20E}"/>
              </a:ext>
            </a:extLst>
          </p:cNvPr>
          <p:cNvPicPr>
            <a:picLocks noChangeAspect="1"/>
          </p:cNvPicPr>
          <p:nvPr/>
        </p:nvPicPr>
        <p:blipFill>
          <a:blip r:embed="rId2"/>
          <a:stretch>
            <a:fillRect/>
          </a:stretch>
        </p:blipFill>
        <p:spPr>
          <a:xfrm>
            <a:off x="0" y="1861997"/>
            <a:ext cx="3836894" cy="3500717"/>
          </a:xfrm>
          <a:prstGeom prst="rect">
            <a:avLst/>
          </a:prstGeom>
        </p:spPr>
      </p:pic>
    </p:spTree>
    <p:extLst>
      <p:ext uri="{BB962C8B-B14F-4D97-AF65-F5344CB8AC3E}">
        <p14:creationId xmlns:p14="http://schemas.microsoft.com/office/powerpoint/2010/main" val="174286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p:txBody>
          <a:bodyPr/>
          <a:lstStyle/>
          <a:p>
            <a:r>
              <a:rPr lang="en-US" dirty="0"/>
              <a:t>THANK YOU</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p:txBody>
          <a:bodyPr/>
          <a:lstStyle/>
          <a:p>
            <a:r>
              <a:rPr lang="en-US" dirty="0"/>
              <a:t>SAFE VEHICLE DRIVE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97BC39A-12AC-4A3F-9BFE-B2FFFC8A86BF}"/>
              </a:ext>
            </a:extLst>
          </p:cNvPr>
          <p:cNvSpPr>
            <a:spLocks noGrp="1"/>
          </p:cNvSpPr>
          <p:nvPr>
            <p:ph type="sldNum" sz="quarter" idx="12"/>
          </p:nvPr>
        </p:nvSpPr>
        <p:spPr/>
        <p:txBody>
          <a:bodyPr/>
          <a:lstStyle/>
          <a:p>
            <a:fld id="{A49DFD55-3C28-40EF-9E31-A92D2E4017FF}" type="slidenum">
              <a:rPr lang="en-US" smtClean="0"/>
              <a:pPr/>
              <a:t>2</a:t>
            </a:fld>
            <a:endParaRPr lang="en-US" dirty="0"/>
          </a:p>
        </p:txBody>
      </p:sp>
      <p:pic>
        <p:nvPicPr>
          <p:cNvPr id="11" name="Picture 10">
            <a:extLst>
              <a:ext uri="{FF2B5EF4-FFF2-40B4-BE49-F238E27FC236}">
                <a16:creationId xmlns:a16="http://schemas.microsoft.com/office/drawing/2014/main" id="{5445869D-990E-4184-906C-A66D622BA5F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2258624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1F86DAD-6C3A-7398-7419-E586660C62D0}"/>
              </a:ext>
            </a:extLst>
          </p:cNvPr>
          <p:cNvPicPr/>
          <p:nvPr/>
        </p:nvPicPr>
        <p:blipFill>
          <a:blip r:embed="rId2"/>
          <a:stretch>
            <a:fillRect/>
          </a:stretch>
        </p:blipFill>
        <p:spPr>
          <a:xfrm>
            <a:off x="9378223" y="389683"/>
            <a:ext cx="2752967" cy="2149742"/>
          </a:xfrm>
          <a:prstGeom prst="rect">
            <a:avLst/>
          </a:prstGeom>
        </p:spPr>
      </p:pic>
      <p:pic>
        <p:nvPicPr>
          <p:cNvPr id="11" name="Picture 10">
            <a:extLst>
              <a:ext uri="{FF2B5EF4-FFF2-40B4-BE49-F238E27FC236}">
                <a16:creationId xmlns:a16="http://schemas.microsoft.com/office/drawing/2014/main" id="{2C11DE67-02D2-E08F-BF24-1407D4530CA4}"/>
              </a:ext>
            </a:extLst>
          </p:cNvPr>
          <p:cNvPicPr>
            <a:picLocks noChangeAspect="1"/>
          </p:cNvPicPr>
          <p:nvPr/>
        </p:nvPicPr>
        <p:blipFill>
          <a:blip r:embed="rId3"/>
          <a:stretch>
            <a:fillRect/>
          </a:stretch>
        </p:blipFill>
        <p:spPr>
          <a:xfrm>
            <a:off x="9378223" y="4689167"/>
            <a:ext cx="2752966" cy="2032307"/>
          </a:xfrm>
          <a:prstGeom prst="rect">
            <a:avLst/>
          </a:prstGeom>
        </p:spPr>
      </p:pic>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95884" y="84403"/>
            <a:ext cx="5111750" cy="1204912"/>
          </a:xfrm>
        </p:spPr>
        <p:txBody>
          <a:bodyPr/>
          <a:lstStyle/>
          <a:p>
            <a:r>
              <a:rPr lang="en-US" dirty="0">
                <a:latin typeface="Arial Black" panose="020B0A04020102020204" pitchFamily="34" charset="0"/>
              </a:rPr>
              <a:t>Main problem</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95884" y="1903412"/>
            <a:ext cx="8849504" cy="4610632"/>
          </a:xfrm>
        </p:spPr>
        <p:txBody>
          <a:bodyPr>
            <a:normAutofit/>
          </a:bodyPr>
          <a:lstStyle/>
          <a:p>
            <a:pPr algn="just"/>
            <a:endParaRPr lang="en-US" dirty="0">
              <a:latin typeface="Arial Black" panose="020B0A04020102020204" pitchFamily="34" charset="0"/>
            </a:endParaRPr>
          </a:p>
          <a:p>
            <a:pPr algn="just"/>
            <a:endParaRPr lang="en-US" dirty="0">
              <a:latin typeface="Arial Black" panose="020B0A04020102020204" pitchFamily="34" charset="0"/>
            </a:endParaRPr>
          </a:p>
          <a:p>
            <a:pPr algn="just"/>
            <a:endParaRPr lang="en-US" dirty="0">
              <a:latin typeface="Arial Black" panose="020B0A04020102020204" pitchFamily="34" charset="0"/>
            </a:endParaRPr>
          </a:p>
          <a:p>
            <a:pPr algn="just"/>
            <a:endParaRPr lang="en-US" dirty="0">
              <a:latin typeface="Arial Black" panose="020B0A04020102020204" pitchFamily="34" charset="0"/>
            </a:endParaRPr>
          </a:p>
          <a:p>
            <a:pPr algn="just"/>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endParaRPr lang="en-US" dirty="0">
              <a:latin typeface="Arial Black" panose="020B0A04020102020204" pitchFamily="34" charset="0"/>
            </a:endParaRPr>
          </a:p>
          <a:p>
            <a:endParaRPr lang="en-US" dirty="0">
              <a:latin typeface="Arial Black" panose="020B0A04020102020204" pitchFamily="34" charset="0"/>
            </a:endParaRPr>
          </a:p>
          <a:p>
            <a:endParaRPr lang="en-US" dirty="0">
              <a:latin typeface="Arial Black" panose="020B0A04020102020204" pitchFamily="34" charset="0"/>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p:txBody>
          <a:bodyPr/>
          <a:lstStyle/>
          <a:p>
            <a:r>
              <a:rPr lang="en-US" dirty="0"/>
              <a:t>SAFE VEHICLE DRIVE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3</a:t>
            </a:fld>
            <a:endParaRPr lang="en-US" dirty="0"/>
          </a:p>
        </p:txBody>
      </p:sp>
      <p:pic>
        <p:nvPicPr>
          <p:cNvPr id="9" name="Picture 8">
            <a:extLst>
              <a:ext uri="{FF2B5EF4-FFF2-40B4-BE49-F238E27FC236}">
                <a16:creationId xmlns:a16="http://schemas.microsoft.com/office/drawing/2014/main" id="{FBE1DEAD-5A1A-626B-0F0B-C5A92035A039}"/>
              </a:ext>
            </a:extLst>
          </p:cNvPr>
          <p:cNvPicPr>
            <a:picLocks noChangeAspect="1"/>
          </p:cNvPicPr>
          <p:nvPr/>
        </p:nvPicPr>
        <p:blipFill>
          <a:blip r:embed="rId4"/>
          <a:stretch>
            <a:fillRect/>
          </a:stretch>
        </p:blipFill>
        <p:spPr>
          <a:xfrm>
            <a:off x="9378222" y="2539425"/>
            <a:ext cx="2752967" cy="2149742"/>
          </a:xfrm>
          <a:prstGeom prst="rect">
            <a:avLst/>
          </a:prstGeom>
        </p:spPr>
      </p:pic>
      <p:sp>
        <p:nvSpPr>
          <p:cNvPr id="14" name="Rectangle: Rounded Corners 13">
            <a:extLst>
              <a:ext uri="{FF2B5EF4-FFF2-40B4-BE49-F238E27FC236}">
                <a16:creationId xmlns:a16="http://schemas.microsoft.com/office/drawing/2014/main" id="{F256D337-FCD2-0E93-DD26-13E9C01D9E09}"/>
              </a:ext>
            </a:extLst>
          </p:cNvPr>
          <p:cNvSpPr/>
          <p:nvPr/>
        </p:nvSpPr>
        <p:spPr>
          <a:xfrm>
            <a:off x="180096" y="1380565"/>
            <a:ext cx="8849504" cy="13850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lumMod val="95000"/>
                  </a:schemeClr>
                </a:solidFill>
              </a:rPr>
              <a:t>This usually happens when a driver has not slept enough, but it can also happen because of untreated sleep disorders or shift work. </a:t>
            </a:r>
            <a:r>
              <a:rPr lang="en-US" sz="2000" dirty="0">
                <a:solidFill>
                  <a:schemeClr val="tx1">
                    <a:lumMod val="95000"/>
                  </a:schemeClr>
                </a:solidFill>
              </a:rPr>
              <a:t>Worldwide, it is estimated ​that between 20% and 30% of all road crashes are sleep deprivation related.</a:t>
            </a:r>
          </a:p>
          <a:p>
            <a:pPr algn="ctr"/>
            <a:endParaRPr lang="en-IN" dirty="0"/>
          </a:p>
        </p:txBody>
      </p:sp>
      <p:sp>
        <p:nvSpPr>
          <p:cNvPr id="16" name="Rectangle: Rounded Corners 15">
            <a:extLst>
              <a:ext uri="{FF2B5EF4-FFF2-40B4-BE49-F238E27FC236}">
                <a16:creationId xmlns:a16="http://schemas.microsoft.com/office/drawing/2014/main" id="{04574AEB-32B1-1352-7622-61A547EEE43C}"/>
              </a:ext>
            </a:extLst>
          </p:cNvPr>
          <p:cNvSpPr/>
          <p:nvPr/>
        </p:nvSpPr>
        <p:spPr>
          <a:xfrm>
            <a:off x="354306" y="2968837"/>
            <a:ext cx="8706870" cy="12909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lumMod val="95000"/>
                  </a:schemeClr>
                </a:solidFill>
                <a:latin typeface="Arial" panose="020B0604020202020204" pitchFamily="34" charset="0"/>
                <a:cs typeface="Arial" panose="020B0604020202020204" pitchFamily="34" charset="0"/>
              </a:rPr>
              <a:t>Any amount of alcohol in your bloodstream can impact your driving ability. The effect of alcohol abuse varies greatly, putting you at risk of causing an accident or highway injury</a:t>
            </a:r>
            <a:r>
              <a:rPr lang="en-US" dirty="0">
                <a:solidFill>
                  <a:schemeClr val="tx1">
                    <a:lumMod val="95000"/>
                  </a:schemeClr>
                </a:solidFill>
                <a:latin typeface="Arial Black" panose="020B0A04020102020204" pitchFamily="34" charset="0"/>
              </a:rPr>
              <a:t>. As per the report, drunken driving was responsible for 8,400 road accidents and 3,322 deaths.</a:t>
            </a:r>
          </a:p>
          <a:p>
            <a:pPr algn="ctr"/>
            <a:endParaRPr lang="en-IN" dirty="0"/>
          </a:p>
        </p:txBody>
      </p:sp>
      <p:sp>
        <p:nvSpPr>
          <p:cNvPr id="17" name="Rectangle: Rounded Corners 16">
            <a:extLst>
              <a:ext uri="{FF2B5EF4-FFF2-40B4-BE49-F238E27FC236}">
                <a16:creationId xmlns:a16="http://schemas.microsoft.com/office/drawing/2014/main" id="{35152425-0F57-C05F-748E-FF70B37C7827}"/>
              </a:ext>
            </a:extLst>
          </p:cNvPr>
          <p:cNvSpPr/>
          <p:nvPr/>
        </p:nvSpPr>
        <p:spPr>
          <a:xfrm>
            <a:off x="582706" y="4548699"/>
            <a:ext cx="8446894" cy="1676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dirty="0">
                <a:solidFill>
                  <a:schemeClr val="bg2">
                    <a:lumMod val="20000"/>
                    <a:lumOff val="80000"/>
                  </a:schemeClr>
                </a:solidFill>
                <a:latin typeface="Arial" panose="020B0604020202020204" pitchFamily="34" charset="0"/>
                <a:cs typeface="Arial" panose="020B0604020202020204" pitchFamily="34" charset="0"/>
              </a:rPr>
              <a:t>When you are late to an appointment and in a poor mood, most people will begin taking riskier behavior on the road like speeding or swerving between lanes. This type of driving is unsafe and can increase your risk of crashing. </a:t>
            </a:r>
            <a:r>
              <a:rPr lang="en-US" dirty="0">
                <a:solidFill>
                  <a:schemeClr val="bg2">
                    <a:lumMod val="20000"/>
                    <a:lumOff val="80000"/>
                  </a:schemeClr>
                </a:solidFill>
                <a:latin typeface="Arial Black" panose="020B0A04020102020204" pitchFamily="34" charset="0"/>
              </a:rPr>
              <a:t>Worldwide estimations say that between 10% and 20% of road crashes are mental disorder related.</a:t>
            </a:r>
          </a:p>
          <a:p>
            <a:pPr algn="ctr"/>
            <a:endParaRPr lang="en-IN"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B1C991-6990-2FC4-7252-8816A009A9F4}"/>
              </a:ext>
            </a:extLst>
          </p:cNvPr>
          <p:cNvSpPr>
            <a:spLocks noGrp="1"/>
          </p:cNvSpPr>
          <p:nvPr>
            <p:ph type="body" idx="1"/>
          </p:nvPr>
        </p:nvSpPr>
        <p:spPr>
          <a:xfrm>
            <a:off x="71718" y="968187"/>
            <a:ext cx="12120282" cy="4527177"/>
          </a:xfrm>
        </p:spPr>
        <p:txBody>
          <a:bodyPr/>
          <a:lstStyle/>
          <a:p>
            <a:endParaRPr lang="en-IN" dirty="0"/>
          </a:p>
        </p:txBody>
      </p:sp>
      <p:sp>
        <p:nvSpPr>
          <p:cNvPr id="6" name="Slide Number Placeholder 5">
            <a:extLst>
              <a:ext uri="{FF2B5EF4-FFF2-40B4-BE49-F238E27FC236}">
                <a16:creationId xmlns:a16="http://schemas.microsoft.com/office/drawing/2014/main" id="{41D32952-D5AB-A433-9C78-CE41FE7C4626}"/>
              </a:ext>
            </a:extLst>
          </p:cNvPr>
          <p:cNvSpPr>
            <a:spLocks noGrp="1"/>
          </p:cNvSpPr>
          <p:nvPr>
            <p:ph type="sldNum" sz="quarter" idx="12"/>
          </p:nvPr>
        </p:nvSpPr>
        <p:spPr/>
        <p:txBody>
          <a:bodyPr/>
          <a:lstStyle/>
          <a:p>
            <a:fld id="{A49DFD55-3C28-40EF-9E31-A92D2E4017FF}" type="slidenum">
              <a:rPr lang="en-US" smtClean="0"/>
              <a:pPr/>
              <a:t>4</a:t>
            </a:fld>
            <a:endParaRPr lang="en-US" dirty="0"/>
          </a:p>
        </p:txBody>
      </p:sp>
      <p:pic>
        <p:nvPicPr>
          <p:cNvPr id="8" name="Picture 7">
            <a:extLst>
              <a:ext uri="{FF2B5EF4-FFF2-40B4-BE49-F238E27FC236}">
                <a16:creationId xmlns:a16="http://schemas.microsoft.com/office/drawing/2014/main" id="{D5EA58FF-0C79-F216-1A36-8CCA3D866FC3}"/>
              </a:ext>
            </a:extLst>
          </p:cNvPr>
          <p:cNvPicPr>
            <a:picLocks noChangeAspect="1"/>
          </p:cNvPicPr>
          <p:nvPr/>
        </p:nvPicPr>
        <p:blipFill>
          <a:blip r:embed="rId2"/>
          <a:stretch>
            <a:fillRect/>
          </a:stretch>
        </p:blipFill>
        <p:spPr>
          <a:xfrm>
            <a:off x="4113770" y="840440"/>
            <a:ext cx="8006512" cy="4908176"/>
          </a:xfrm>
          <a:prstGeom prst="rect">
            <a:avLst/>
          </a:prstGeom>
        </p:spPr>
      </p:pic>
      <p:pic>
        <p:nvPicPr>
          <p:cNvPr id="15" name="Picture 14">
            <a:extLst>
              <a:ext uri="{FF2B5EF4-FFF2-40B4-BE49-F238E27FC236}">
                <a16:creationId xmlns:a16="http://schemas.microsoft.com/office/drawing/2014/main" id="{5F1AB67A-F751-1C4B-62B6-A4CCE7A5C7A4}"/>
              </a:ext>
            </a:extLst>
          </p:cNvPr>
          <p:cNvPicPr>
            <a:picLocks noChangeAspect="1"/>
          </p:cNvPicPr>
          <p:nvPr/>
        </p:nvPicPr>
        <p:blipFill>
          <a:blip r:embed="rId3"/>
          <a:stretch>
            <a:fillRect/>
          </a:stretch>
        </p:blipFill>
        <p:spPr>
          <a:xfrm>
            <a:off x="140282" y="968187"/>
            <a:ext cx="3561112" cy="3971365"/>
          </a:xfrm>
          <a:prstGeom prst="rect">
            <a:avLst/>
          </a:prstGeom>
        </p:spPr>
      </p:pic>
    </p:spTree>
    <p:extLst>
      <p:ext uri="{BB962C8B-B14F-4D97-AF65-F5344CB8AC3E}">
        <p14:creationId xmlns:p14="http://schemas.microsoft.com/office/powerpoint/2010/main" val="359174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BD2479A-0DAC-97CA-376C-06CE1F4757F2}"/>
              </a:ext>
            </a:extLst>
          </p:cNvPr>
          <p:cNvSpPr>
            <a:spLocks noGrp="1"/>
          </p:cNvSpPr>
          <p:nvPr>
            <p:ph type="body" idx="1"/>
          </p:nvPr>
        </p:nvSpPr>
        <p:spPr>
          <a:xfrm>
            <a:off x="277906" y="1425388"/>
            <a:ext cx="7575175" cy="4930962"/>
          </a:xfrm>
        </p:spPr>
        <p:txBody>
          <a:bodyPr/>
          <a:lstStyle/>
          <a:p>
            <a:endParaRPr lang="en-IN" dirty="0"/>
          </a:p>
        </p:txBody>
      </p:sp>
      <p:sp>
        <p:nvSpPr>
          <p:cNvPr id="4" name="Date Placeholder 3">
            <a:extLst>
              <a:ext uri="{FF2B5EF4-FFF2-40B4-BE49-F238E27FC236}">
                <a16:creationId xmlns:a16="http://schemas.microsoft.com/office/drawing/2014/main" id="{9E8A43ED-B185-BA08-2489-5DA5216ACD2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571AA98-3E2C-7B06-1ACB-E2E7166E16C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A617B22-840E-188D-B12D-166DA9BA71C1}"/>
              </a:ext>
            </a:extLst>
          </p:cNvPr>
          <p:cNvSpPr>
            <a:spLocks noGrp="1"/>
          </p:cNvSpPr>
          <p:nvPr>
            <p:ph type="sldNum" sz="quarter" idx="12"/>
          </p:nvPr>
        </p:nvSpPr>
        <p:spPr/>
        <p:txBody>
          <a:bodyPr/>
          <a:lstStyle/>
          <a:p>
            <a:fld id="{A49DFD55-3C28-40EF-9E31-A92D2E4017FF}" type="slidenum">
              <a:rPr lang="en-US" smtClean="0"/>
              <a:pPr/>
              <a:t>5</a:t>
            </a:fld>
            <a:endParaRPr lang="en-US" dirty="0"/>
          </a:p>
        </p:txBody>
      </p:sp>
      <p:pic>
        <p:nvPicPr>
          <p:cNvPr id="7" name="Picture 6">
            <a:extLst>
              <a:ext uri="{FF2B5EF4-FFF2-40B4-BE49-F238E27FC236}">
                <a16:creationId xmlns:a16="http://schemas.microsoft.com/office/drawing/2014/main" id="{DD7AD02F-F183-CF88-444F-D55C6D16746C}"/>
              </a:ext>
            </a:extLst>
          </p:cNvPr>
          <p:cNvPicPr>
            <a:picLocks noChangeAspect="1"/>
          </p:cNvPicPr>
          <p:nvPr/>
        </p:nvPicPr>
        <p:blipFill>
          <a:blip r:embed="rId2"/>
          <a:stretch>
            <a:fillRect/>
          </a:stretch>
        </p:blipFill>
        <p:spPr>
          <a:xfrm>
            <a:off x="277908" y="1425388"/>
            <a:ext cx="7575175" cy="4930962"/>
          </a:xfrm>
          <a:prstGeom prst="rect">
            <a:avLst/>
          </a:prstGeom>
        </p:spPr>
      </p:pic>
      <p:pic>
        <p:nvPicPr>
          <p:cNvPr id="9" name="Picture 8">
            <a:extLst>
              <a:ext uri="{FF2B5EF4-FFF2-40B4-BE49-F238E27FC236}">
                <a16:creationId xmlns:a16="http://schemas.microsoft.com/office/drawing/2014/main" id="{7CDFE66C-FDB4-0A2D-75AD-DF370D0A517E}"/>
              </a:ext>
            </a:extLst>
          </p:cNvPr>
          <p:cNvPicPr>
            <a:picLocks noChangeAspect="1"/>
          </p:cNvPicPr>
          <p:nvPr/>
        </p:nvPicPr>
        <p:blipFill>
          <a:blip r:embed="rId3"/>
          <a:stretch>
            <a:fillRect/>
          </a:stretch>
        </p:blipFill>
        <p:spPr>
          <a:xfrm>
            <a:off x="7853081" y="1425387"/>
            <a:ext cx="4249272" cy="4858871"/>
          </a:xfrm>
          <a:prstGeom prst="rect">
            <a:avLst/>
          </a:prstGeom>
        </p:spPr>
      </p:pic>
    </p:spTree>
    <p:extLst>
      <p:ext uri="{BB962C8B-B14F-4D97-AF65-F5344CB8AC3E}">
        <p14:creationId xmlns:p14="http://schemas.microsoft.com/office/powerpoint/2010/main" val="3800248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963411" y="663300"/>
            <a:ext cx="5630504" cy="1703381"/>
          </a:xfrm>
        </p:spPr>
        <p:txBody>
          <a:bodyPr/>
          <a:lstStyle/>
          <a:p>
            <a:r>
              <a:rPr lang="en-US" sz="3200" dirty="0"/>
              <a:t>Safe vehicle drive</a:t>
            </a:r>
            <a:br>
              <a:rPr lang="en-US" sz="3200" dirty="0"/>
            </a:br>
            <a:endParaRPr lang="en-US" sz="3200"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5044093" y="5577925"/>
            <a:ext cx="4947375" cy="805032"/>
          </a:xfrm>
        </p:spPr>
        <p:txBody>
          <a:bodyPr>
            <a:normAutofit/>
          </a:bodyPr>
          <a:lstStyle/>
          <a:p>
            <a:r>
              <a:rPr lang="en-US" dirty="0"/>
              <a:t>Company Name:      </a:t>
            </a:r>
            <a:r>
              <a:rPr lang="en-US" b="1" dirty="0" err="1"/>
              <a:t>N.S.M.</a:t>
            </a:r>
            <a:r>
              <a:rPr lang="en-US" dirty="0" err="1"/>
              <a:t>manufacturing</a:t>
            </a:r>
            <a:r>
              <a:rPr lang="en-US" dirty="0"/>
              <a:t> co. </a:t>
            </a:r>
            <a:r>
              <a:rPr lang="en-US" dirty="0" err="1"/>
              <a:t>pvt.ltd</a:t>
            </a:r>
            <a:endParaRPr lang="en-US" dirty="0"/>
          </a:p>
        </p:txBody>
      </p:sp>
      <p:pic>
        <p:nvPicPr>
          <p:cNvPr id="5" name="Picture 4">
            <a:extLst>
              <a:ext uri="{FF2B5EF4-FFF2-40B4-BE49-F238E27FC236}">
                <a16:creationId xmlns:a16="http://schemas.microsoft.com/office/drawing/2014/main" id="{E9062D93-3082-37B9-36CB-56858DFC4588}"/>
              </a:ext>
            </a:extLst>
          </p:cNvPr>
          <p:cNvPicPr>
            <a:picLocks noChangeAspect="1"/>
          </p:cNvPicPr>
          <p:nvPr/>
        </p:nvPicPr>
        <p:blipFill>
          <a:blip r:embed="rId2"/>
          <a:stretch>
            <a:fillRect/>
          </a:stretch>
        </p:blipFill>
        <p:spPr>
          <a:xfrm>
            <a:off x="68564" y="555812"/>
            <a:ext cx="3499389" cy="3290047"/>
          </a:xfrm>
          <a:prstGeom prst="rect">
            <a:avLst/>
          </a:prstGeom>
        </p:spPr>
      </p:pic>
      <p:sp>
        <p:nvSpPr>
          <p:cNvPr id="6" name="Oval 5">
            <a:extLst>
              <a:ext uri="{FF2B5EF4-FFF2-40B4-BE49-F238E27FC236}">
                <a16:creationId xmlns:a16="http://schemas.microsoft.com/office/drawing/2014/main" id="{8338ED35-6F61-8E2F-5436-B84C77C0AE49}"/>
              </a:ext>
            </a:extLst>
          </p:cNvPr>
          <p:cNvSpPr/>
          <p:nvPr/>
        </p:nvSpPr>
        <p:spPr>
          <a:xfrm>
            <a:off x="6096000" y="2787938"/>
            <a:ext cx="2339789" cy="1703382"/>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t>MOTO-KEEP DRIVERS AWAKE</a:t>
            </a:r>
            <a:endParaRPr lang="en-IN" sz="1600" dirty="0"/>
          </a:p>
        </p:txBody>
      </p:sp>
    </p:spTree>
    <p:extLst>
      <p:ext uri="{BB962C8B-B14F-4D97-AF65-F5344CB8AC3E}">
        <p14:creationId xmlns:p14="http://schemas.microsoft.com/office/powerpoint/2010/main" val="2586058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6542971" y="648008"/>
            <a:ext cx="6696074" cy="790044"/>
          </a:xfrm>
        </p:spPr>
        <p:txBody>
          <a:bodyPr/>
          <a:lstStyle/>
          <a:p>
            <a:r>
              <a:rPr lang="en-US" dirty="0"/>
              <a:t>Aim and objective​</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551268" y="1766973"/>
            <a:ext cx="7410803" cy="4771939"/>
          </a:xfrm>
        </p:spPr>
        <p:txBody>
          <a:bodyPr>
            <a:normAutofit lnSpcReduction="10000"/>
          </a:bodyPr>
          <a:lstStyle/>
          <a:p>
            <a:endParaRPr lang="en-US" dirty="0">
              <a:solidFill>
                <a:schemeClr val="tx1"/>
              </a:solidFill>
            </a:endParaRPr>
          </a:p>
          <a:p>
            <a:pPr marL="285750" indent="-285750">
              <a:buFont typeface="Wingdings" panose="05000000000000000000" pitchFamily="2" charset="2"/>
              <a:buChar char="Ø"/>
            </a:pPr>
            <a:endParaRPr lang="en-US" dirty="0">
              <a:solidFill>
                <a:schemeClr val="tx1"/>
              </a:solidFill>
            </a:endParaRPr>
          </a:p>
          <a:p>
            <a:pPr marL="285750" indent="-285750" algn="just">
              <a:buFont typeface="Wingdings" panose="05000000000000000000" pitchFamily="2" charset="2"/>
              <a:buChar char="Ø"/>
            </a:pPr>
            <a:r>
              <a:rPr lang="en-US" dirty="0">
                <a:solidFill>
                  <a:schemeClr val="tx1"/>
                </a:solidFill>
              </a:rPr>
              <a:t>To overcome these problems, a complete model of multiple features like antisleeping alert, </a:t>
            </a:r>
            <a:r>
              <a:rPr lang="en-US" dirty="0">
                <a:solidFill>
                  <a:srgbClr val="FF0000"/>
                </a:solidFill>
              </a:rPr>
              <a:t>mental disorder alert</a:t>
            </a:r>
            <a:r>
              <a:rPr lang="en-US" dirty="0">
                <a:solidFill>
                  <a:schemeClr val="tx1"/>
                </a:solidFill>
              </a:rPr>
              <a:t>, alcoholic alert helps more. We are designing an electronic device which detect these all.</a:t>
            </a:r>
          </a:p>
          <a:p>
            <a:pPr marL="285750" indent="-285750" algn="just">
              <a:buFont typeface="Wingdings" panose="05000000000000000000" pitchFamily="2" charset="2"/>
              <a:buChar char="Ø"/>
            </a:pPr>
            <a:endParaRPr lang="en-US" dirty="0">
              <a:solidFill>
                <a:schemeClr val="tx1"/>
              </a:solidFill>
            </a:endParaRPr>
          </a:p>
          <a:p>
            <a:pPr marL="285750" indent="-285750" algn="just">
              <a:buFont typeface="Wingdings" panose="05000000000000000000" pitchFamily="2" charset="2"/>
              <a:buChar char="Ø"/>
            </a:pPr>
            <a:r>
              <a:rPr lang="en-US" dirty="0">
                <a:solidFill>
                  <a:schemeClr val="tx1"/>
                </a:solidFill>
              </a:rPr>
              <a:t>Our Aim is to design an electronic device for Vehicles like- long vehicles such as  </a:t>
            </a:r>
            <a:r>
              <a:rPr lang="en-US" b="1" dirty="0">
                <a:solidFill>
                  <a:schemeClr val="tx1"/>
                </a:solidFill>
              </a:rPr>
              <a:t>sleeper buses and long transport vehicles trucks </a:t>
            </a:r>
            <a:r>
              <a:rPr lang="en-US" dirty="0">
                <a:solidFill>
                  <a:schemeClr val="tx1"/>
                </a:solidFill>
              </a:rPr>
              <a:t>(Car, Pickup </a:t>
            </a:r>
            <a:r>
              <a:rPr lang="en-US" dirty="0" err="1">
                <a:solidFill>
                  <a:schemeClr val="tx1"/>
                </a:solidFill>
              </a:rPr>
              <a:t>etc</a:t>
            </a:r>
            <a:r>
              <a:rPr lang="en-US" dirty="0">
                <a:solidFill>
                  <a:schemeClr val="tx1"/>
                </a:solidFill>
              </a:rPr>
              <a:t>)setup with complete features helps to control the major accidents, crashes, deaths.</a:t>
            </a:r>
          </a:p>
          <a:p>
            <a:pPr marL="285750" indent="-285750" algn="just">
              <a:buFont typeface="Wingdings" panose="05000000000000000000" pitchFamily="2" charset="2"/>
              <a:buChar char="Ø"/>
            </a:pPr>
            <a:endParaRPr lang="en-US" dirty="0">
              <a:solidFill>
                <a:schemeClr val="tx1"/>
              </a:solidFill>
            </a:endParaRPr>
          </a:p>
          <a:p>
            <a:pPr marL="285750" indent="-285750" algn="just">
              <a:buFont typeface="Wingdings" panose="05000000000000000000" pitchFamily="2" charset="2"/>
              <a:buChar char="Ø"/>
            </a:pPr>
            <a:r>
              <a:rPr lang="en-US" dirty="0">
                <a:solidFill>
                  <a:schemeClr val="tx1"/>
                </a:solidFill>
              </a:rPr>
              <a:t>The eye blinks of the driver and estimating the driver status and control the car accordingly. We are implementing the system as a prototype by capturing the live images of the eyes and fed them in to the Microcontroller in which the MATLAB software is used to process the video and convert it in to frames and process it accordingly.</a:t>
            </a:r>
          </a:p>
          <a:p>
            <a:endParaRPr lang="en-US" dirty="0">
              <a:solidFill>
                <a:schemeClr val="tx1"/>
              </a:solidFill>
            </a:endParaRPr>
          </a:p>
          <a:p>
            <a:endParaRPr lang="en-US" dirty="0">
              <a:solidFill>
                <a:schemeClr val="tx1"/>
              </a:solidFill>
            </a:endParaRP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p:txBody>
          <a:bodyPr/>
          <a:lstStyle/>
          <a:p>
            <a:r>
              <a:rPr lang="en-US" dirty="0"/>
              <a:t>SAFE VEHICLE DRIVE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8" name="Picture 7">
            <a:extLst>
              <a:ext uri="{FF2B5EF4-FFF2-40B4-BE49-F238E27FC236}">
                <a16:creationId xmlns:a16="http://schemas.microsoft.com/office/drawing/2014/main" id="{55DB2D71-17E0-5D8F-027B-F5F123D9A46C}"/>
              </a:ext>
            </a:extLst>
          </p:cNvPr>
          <p:cNvPicPr>
            <a:picLocks noChangeAspect="1"/>
          </p:cNvPicPr>
          <p:nvPr/>
        </p:nvPicPr>
        <p:blipFill>
          <a:blip r:embed="rId2"/>
          <a:stretch>
            <a:fillRect/>
          </a:stretch>
        </p:blipFill>
        <p:spPr>
          <a:xfrm>
            <a:off x="-62753" y="251012"/>
            <a:ext cx="4428565" cy="3500717"/>
          </a:xfrm>
          <a:prstGeom prst="rect">
            <a:avLst/>
          </a:prstGeom>
        </p:spPr>
      </p:pic>
    </p:spTree>
    <p:extLst>
      <p:ext uri="{BB962C8B-B14F-4D97-AF65-F5344CB8AC3E}">
        <p14:creationId xmlns:p14="http://schemas.microsoft.com/office/powerpoint/2010/main" val="7443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4141693" y="244475"/>
            <a:ext cx="6907305" cy="1174376"/>
          </a:xfrm>
        </p:spPr>
        <p:txBody>
          <a:bodyPr/>
          <a:lstStyle/>
          <a:p>
            <a:r>
              <a:rPr lang="en-US" dirty="0"/>
              <a:t>Scope and application</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4141692" y="1418851"/>
            <a:ext cx="6620435" cy="4948518"/>
          </a:xfrm>
        </p:spPr>
        <p:txBody>
          <a:bodyPr>
            <a:normAutofit/>
          </a:bodyPr>
          <a:lstStyle/>
          <a:p>
            <a:endParaRPr lang="en-US" dirty="0"/>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p:txBody>
          <a:bodyPr/>
          <a:lstStyle/>
          <a:p>
            <a:r>
              <a:rPr lang="en-US" dirty="0"/>
              <a:t>2023</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
        <p:nvSpPr>
          <p:cNvPr id="3" name="Rectangle 2">
            <a:extLst>
              <a:ext uri="{FF2B5EF4-FFF2-40B4-BE49-F238E27FC236}">
                <a16:creationId xmlns:a16="http://schemas.microsoft.com/office/drawing/2014/main" id="{78458E2B-30D4-1AB1-2D29-F9EFBE7D92C1}"/>
              </a:ext>
            </a:extLst>
          </p:cNvPr>
          <p:cNvSpPr/>
          <p:nvPr/>
        </p:nvSpPr>
        <p:spPr>
          <a:xfrm>
            <a:off x="3747246" y="1347133"/>
            <a:ext cx="8476129" cy="5510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200000"/>
              </a:lnSpc>
            </a:pPr>
            <a:r>
              <a:rPr lang="en-US" dirty="0"/>
              <a:t>THIS MODEL HAS MAJOR SCOPES ARE –</a:t>
            </a:r>
          </a:p>
          <a:p>
            <a:pPr>
              <a:lnSpc>
                <a:spcPct val="200000"/>
              </a:lnSpc>
            </a:pPr>
            <a:r>
              <a:rPr lang="en-US" dirty="0"/>
              <a:t>- This models to reduce the major Road accident/crashes,</a:t>
            </a:r>
          </a:p>
          <a:p>
            <a:pPr>
              <a:lnSpc>
                <a:spcPct val="200000"/>
              </a:lnSpc>
            </a:pPr>
            <a:r>
              <a:rPr lang="en-US" dirty="0"/>
              <a:t>- Protect sleepy and alcoholic drivers from road accidents,</a:t>
            </a:r>
          </a:p>
          <a:p>
            <a:pPr>
              <a:lnSpc>
                <a:spcPct val="200000"/>
              </a:lnSpc>
            </a:pPr>
            <a:r>
              <a:rPr lang="en-US" dirty="0"/>
              <a:t>- Development in the field of technology,</a:t>
            </a:r>
          </a:p>
          <a:p>
            <a:pPr>
              <a:lnSpc>
                <a:spcPct val="200000"/>
              </a:lnSpc>
            </a:pPr>
            <a:r>
              <a:rPr lang="en-US" dirty="0"/>
              <a:t>- Keep drivers awake and alert while on the road,</a:t>
            </a:r>
          </a:p>
          <a:p>
            <a:pPr>
              <a:lnSpc>
                <a:spcPct val="200000"/>
              </a:lnSpc>
            </a:pPr>
            <a:r>
              <a:rPr lang="en-US" dirty="0"/>
              <a:t>- This system alerts the user if he/she falls asleep at the wheel thereby, </a:t>
            </a:r>
          </a:p>
          <a:p>
            <a:pPr>
              <a:lnSpc>
                <a:spcPct val="200000"/>
              </a:lnSpc>
            </a:pPr>
            <a:r>
              <a:rPr lang="en-US" dirty="0"/>
              <a:t>  avoiding accidents and saving lives,</a:t>
            </a:r>
          </a:p>
          <a:p>
            <a:pPr>
              <a:lnSpc>
                <a:spcPct val="200000"/>
              </a:lnSpc>
            </a:pPr>
            <a:r>
              <a:rPr lang="en-US" dirty="0"/>
              <a:t>- Turn Off the vehicles engine if he/she will drink or getting mentally </a:t>
            </a:r>
          </a:p>
          <a:p>
            <a:pPr>
              <a:lnSpc>
                <a:spcPct val="200000"/>
              </a:lnSpc>
            </a:pPr>
            <a:r>
              <a:rPr lang="en-US" dirty="0"/>
              <a:t>  disorder. </a:t>
            </a:r>
          </a:p>
          <a:p>
            <a:pPr algn="ctr"/>
            <a:endParaRPr lang="en-IN" dirty="0"/>
          </a:p>
        </p:txBody>
      </p:sp>
      <p:pic>
        <p:nvPicPr>
          <p:cNvPr id="5" name="Picture 4">
            <a:extLst>
              <a:ext uri="{FF2B5EF4-FFF2-40B4-BE49-F238E27FC236}">
                <a16:creationId xmlns:a16="http://schemas.microsoft.com/office/drawing/2014/main" id="{8A96CEB8-7948-69E0-9B69-10E7DCD0F1EB}"/>
              </a:ext>
            </a:extLst>
          </p:cNvPr>
          <p:cNvPicPr>
            <a:picLocks noChangeAspect="1"/>
          </p:cNvPicPr>
          <p:nvPr/>
        </p:nvPicPr>
        <p:blipFill>
          <a:blip r:embed="rId2"/>
          <a:stretch>
            <a:fillRect/>
          </a:stretch>
        </p:blipFill>
        <p:spPr>
          <a:xfrm>
            <a:off x="-80683" y="0"/>
            <a:ext cx="3827929" cy="3184525"/>
          </a:xfrm>
          <a:prstGeom prst="rect">
            <a:avLst/>
          </a:prstGeom>
        </p:spPr>
      </p:pic>
    </p:spTree>
    <p:extLst>
      <p:ext uri="{BB962C8B-B14F-4D97-AF65-F5344CB8AC3E}">
        <p14:creationId xmlns:p14="http://schemas.microsoft.com/office/powerpoint/2010/main" val="1663780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C6160-CEA9-4634-8369-BDE9A28D618E}"/>
              </a:ext>
            </a:extLst>
          </p:cNvPr>
          <p:cNvSpPr>
            <a:spLocks noGrp="1"/>
          </p:cNvSpPr>
          <p:nvPr>
            <p:ph type="ctrTitle"/>
          </p:nvPr>
        </p:nvSpPr>
        <p:spPr>
          <a:xfrm>
            <a:off x="6096000" y="2027584"/>
            <a:ext cx="5870713" cy="927652"/>
          </a:xfrm>
        </p:spPr>
        <p:txBody>
          <a:bodyPr/>
          <a:lstStyle/>
          <a:p>
            <a:r>
              <a:rPr lang="en-IN" dirty="0"/>
              <a:t>Design Concepts</a:t>
            </a:r>
          </a:p>
        </p:txBody>
      </p:sp>
      <p:pic>
        <p:nvPicPr>
          <p:cNvPr id="5" name="Picture 4">
            <a:extLst>
              <a:ext uri="{FF2B5EF4-FFF2-40B4-BE49-F238E27FC236}">
                <a16:creationId xmlns:a16="http://schemas.microsoft.com/office/drawing/2014/main" id="{94AF1388-8F47-8D30-9D69-B65658D2ABCF}"/>
              </a:ext>
            </a:extLst>
          </p:cNvPr>
          <p:cNvPicPr>
            <a:picLocks noChangeAspect="1"/>
          </p:cNvPicPr>
          <p:nvPr/>
        </p:nvPicPr>
        <p:blipFill>
          <a:blip r:embed="rId2"/>
          <a:stretch>
            <a:fillRect/>
          </a:stretch>
        </p:blipFill>
        <p:spPr>
          <a:xfrm>
            <a:off x="107576" y="98612"/>
            <a:ext cx="3836896" cy="4078941"/>
          </a:xfrm>
          <a:prstGeom prst="rect">
            <a:avLst/>
          </a:prstGeom>
        </p:spPr>
      </p:pic>
    </p:spTree>
    <p:extLst>
      <p:ext uri="{BB962C8B-B14F-4D97-AF65-F5344CB8AC3E}">
        <p14:creationId xmlns:p14="http://schemas.microsoft.com/office/powerpoint/2010/main" val="19169101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purl.org/dc/elements/1.1/"/>
    <ds:schemaRef ds:uri="http://purl.org/dc/terms/"/>
    <ds:schemaRef ds:uri="http://schemas.microsoft.com/sharepoint/v3"/>
    <ds:schemaRef ds:uri="http://purl.org/dc/dcmitype/"/>
    <ds:schemaRef ds:uri="http://schemas.microsoft.com/office/2006/documentManagement/types"/>
    <ds:schemaRef ds:uri="http://schemas.microsoft.com/office/infopath/2007/PartnerControls"/>
    <ds:schemaRef ds:uri="http://www.w3.org/XML/1998/namespace"/>
    <ds:schemaRef ds:uri="71af3243-3dd4-4a8d-8c0d-dd76da1f02a5"/>
    <ds:schemaRef ds:uri="http://schemas.openxmlformats.org/package/2006/metadata/core-properties"/>
    <ds:schemaRef ds:uri="230e9df3-be65-4c73-a93b-d1236ebd677e"/>
    <ds:schemaRef ds:uri="16c05727-aa75-4e4a-9b5f-8a80a1165891"/>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TM03457485[[fn=Mesh]]</Template>
  <TotalTime>424</TotalTime>
  <Words>807</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Century Gothic</vt:lpstr>
      <vt:lpstr>Wingdings</vt:lpstr>
      <vt:lpstr>Mesh</vt:lpstr>
      <vt:lpstr>PowerPoint Presentation</vt:lpstr>
      <vt:lpstr>PowerPoint Presentation</vt:lpstr>
      <vt:lpstr>Main problem</vt:lpstr>
      <vt:lpstr>PowerPoint Presentation</vt:lpstr>
      <vt:lpstr>PowerPoint Presentation</vt:lpstr>
      <vt:lpstr>Safe vehicle drive </vt:lpstr>
      <vt:lpstr>Aim and objective​</vt:lpstr>
      <vt:lpstr>Scope and application</vt:lpstr>
      <vt:lpstr>Design Concepts</vt:lpstr>
      <vt:lpstr>Methodology</vt:lpstr>
      <vt:lpstr>PowerPoint Presentation</vt:lpstr>
      <vt:lpstr>PowerPoint Presentation</vt:lpstr>
      <vt:lpstr>Pricing and Budget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drive vehicles</dc:title>
  <dc:creator>Ritesh Maurya</dc:creator>
  <cp:lastModifiedBy>user</cp:lastModifiedBy>
  <cp:revision>15</cp:revision>
  <dcterms:created xsi:type="dcterms:W3CDTF">2023-04-30T06:21:49Z</dcterms:created>
  <dcterms:modified xsi:type="dcterms:W3CDTF">2023-07-17T07:08:41Z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