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 id="260" r:id="rId22"/>
    <p:sldId id="261" r:id="rId23"/>
    <p:sldId id="262" r:id="rId24"/>
    <p:sldId id="263" r:id="rId2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hunk Five" charset="1" panose="00000500000000000000"/>
      <p:regular r:id="rId10"/>
    </p:embeddedFont>
    <p:embeddedFont>
      <p:font typeface="IreneFlorentina" charset="1" panose="02000503000000000000"/>
      <p:regular r:id="rId11"/>
    </p:embeddedFont>
    <p:embeddedFont>
      <p:font typeface="Canva Sans" charset="1" panose="020B0503030501040103"/>
      <p:regular r:id="rId12"/>
    </p:embeddedFont>
    <p:embeddedFont>
      <p:font typeface="Canva Sans Bold" charset="1" panose="020B0803030501040103"/>
      <p:regular r:id="rId13"/>
    </p:embeddedFont>
    <p:embeddedFont>
      <p:font typeface="Canva Sans Italics" charset="1" panose="020B0503030501040103"/>
      <p:regular r:id="rId14"/>
    </p:embeddedFont>
    <p:embeddedFont>
      <p:font typeface="Canva Sans Bold Italics" charset="1" panose="020B0803030501040103"/>
      <p:regular r:id="rId15"/>
    </p:embeddedFont>
    <p:embeddedFont>
      <p:font typeface="Canva Sans Medium" charset="1" panose="020B0603030501040103"/>
      <p:regular r:id="rId16"/>
    </p:embeddedFont>
    <p:embeddedFont>
      <p:font typeface="Canva Sans Medium Italics" charset="1" panose="020B0603030501040103"/>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jpeg" Type="http://schemas.openxmlformats.org/officeDocument/2006/relationships/image"/><Relationship Id="rId9" Target="../media/image11.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4D55A8"/>
        </a:solidFill>
      </p:bgPr>
    </p:bg>
    <p:spTree>
      <p:nvGrpSpPr>
        <p:cNvPr id="1" name=""/>
        <p:cNvGrpSpPr/>
        <p:nvPr/>
      </p:nvGrpSpPr>
      <p:grpSpPr>
        <a:xfrm>
          <a:off x="0" y="0"/>
          <a:ext cx="0" cy="0"/>
          <a:chOff x="0" y="0"/>
          <a:chExt cx="0" cy="0"/>
        </a:xfrm>
      </p:grpSpPr>
      <p:grpSp>
        <p:nvGrpSpPr>
          <p:cNvPr name="Group 2" id="2"/>
          <p:cNvGrpSpPr/>
          <p:nvPr/>
        </p:nvGrpSpPr>
        <p:grpSpPr>
          <a:xfrm rot="0">
            <a:off x="12987088" y="-670106"/>
            <a:ext cx="5730645" cy="11116783"/>
            <a:chOff x="0" y="0"/>
            <a:chExt cx="1509306" cy="2927877"/>
          </a:xfrm>
        </p:grpSpPr>
        <p:sp>
          <p:nvSpPr>
            <p:cNvPr name="Freeform 3" id="3"/>
            <p:cNvSpPr/>
            <p:nvPr/>
          </p:nvSpPr>
          <p:spPr>
            <a:xfrm flipH="false" flipV="false" rot="0">
              <a:off x="0" y="0"/>
              <a:ext cx="1509306" cy="2927877"/>
            </a:xfrm>
            <a:custGeom>
              <a:avLst/>
              <a:gdLst/>
              <a:ahLst/>
              <a:cxnLst/>
              <a:rect r="r" b="b" t="t" l="l"/>
              <a:pathLst>
                <a:path h="2927877" w="1509306">
                  <a:moveTo>
                    <a:pt x="0" y="0"/>
                  </a:moveTo>
                  <a:lnTo>
                    <a:pt x="1509306" y="0"/>
                  </a:lnTo>
                  <a:lnTo>
                    <a:pt x="1509306" y="2927877"/>
                  </a:lnTo>
                  <a:lnTo>
                    <a:pt x="0" y="2927877"/>
                  </a:lnTo>
                  <a:close/>
                </a:path>
              </a:pathLst>
            </a:custGeom>
            <a:solidFill>
              <a:srgbClr val="878FDD"/>
            </a:solidFill>
          </p:spPr>
        </p:sp>
        <p:sp>
          <p:nvSpPr>
            <p:cNvPr name="TextBox 4" id="4"/>
            <p:cNvSpPr txBox="true"/>
            <p:nvPr/>
          </p:nvSpPr>
          <p:spPr>
            <a:xfrm>
              <a:off x="0" y="-38100"/>
              <a:ext cx="1509306" cy="296597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2631600" y="3890253"/>
            <a:ext cx="8270111" cy="7437549"/>
          </a:xfrm>
          <a:custGeom>
            <a:avLst/>
            <a:gdLst/>
            <a:ahLst/>
            <a:cxnLst/>
            <a:rect r="r" b="b" t="t" l="l"/>
            <a:pathLst>
              <a:path h="7437549" w="8270111">
                <a:moveTo>
                  <a:pt x="0" y="0"/>
                </a:moveTo>
                <a:lnTo>
                  <a:pt x="8270111" y="0"/>
                </a:lnTo>
                <a:lnTo>
                  <a:pt x="8270111" y="7437549"/>
                </a:lnTo>
                <a:lnTo>
                  <a:pt x="0" y="74375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5400000">
            <a:off x="13716728" y="-538224"/>
            <a:ext cx="3698837" cy="5158117"/>
          </a:xfrm>
          <a:custGeom>
            <a:avLst/>
            <a:gdLst/>
            <a:ahLst/>
            <a:cxnLst/>
            <a:rect r="r" b="b" t="t" l="l"/>
            <a:pathLst>
              <a:path h="5158117" w="3698837">
                <a:moveTo>
                  <a:pt x="3698837" y="0"/>
                </a:moveTo>
                <a:lnTo>
                  <a:pt x="0" y="0"/>
                </a:lnTo>
                <a:lnTo>
                  <a:pt x="0" y="5158117"/>
                </a:lnTo>
                <a:lnTo>
                  <a:pt x="3698837" y="5158117"/>
                </a:lnTo>
                <a:lnTo>
                  <a:pt x="3698837" y="0"/>
                </a:lnTo>
                <a:close/>
              </a:path>
            </a:pathLst>
          </a:custGeom>
          <a:blipFill>
            <a:blip r:embed="rId4"/>
            <a:stretch>
              <a:fillRect l="-70714" t="0" r="0" b="0"/>
            </a:stretch>
          </a:blipFill>
        </p:spPr>
      </p:sp>
      <p:grpSp>
        <p:nvGrpSpPr>
          <p:cNvPr name="Group 7" id="7"/>
          <p:cNvGrpSpPr/>
          <p:nvPr/>
        </p:nvGrpSpPr>
        <p:grpSpPr>
          <a:xfrm rot="0">
            <a:off x="13425418" y="4425249"/>
            <a:ext cx="90666" cy="9066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1700992" y="1737349"/>
            <a:ext cx="8555985" cy="4407798"/>
          </a:xfrm>
          <a:prstGeom prst="rect">
            <a:avLst/>
          </a:prstGeom>
        </p:spPr>
        <p:txBody>
          <a:bodyPr anchor="t" rtlCol="false" tIns="0" lIns="0" bIns="0" rIns="0">
            <a:spAutoFit/>
          </a:bodyPr>
          <a:lstStyle/>
          <a:p>
            <a:pPr>
              <a:lnSpc>
                <a:spcPts val="11059"/>
              </a:lnSpc>
            </a:pPr>
            <a:r>
              <a:rPr lang="en-US" sz="9701">
                <a:solidFill>
                  <a:srgbClr val="FFFFFF"/>
                </a:solidFill>
                <a:latin typeface="Chunk Five"/>
              </a:rPr>
              <a:t>Malam Jabba: Ski Explorer</a:t>
            </a:r>
          </a:p>
          <a:p>
            <a:pPr>
              <a:lnSpc>
                <a:spcPts val="11059"/>
              </a:lnSpc>
            </a:pPr>
          </a:p>
        </p:txBody>
      </p:sp>
      <p:sp>
        <p:nvSpPr>
          <p:cNvPr name="TextBox 11" id="11"/>
          <p:cNvSpPr txBox="true"/>
          <p:nvPr/>
        </p:nvSpPr>
        <p:spPr>
          <a:xfrm rot="0">
            <a:off x="1700992" y="6493801"/>
            <a:ext cx="7399469" cy="3209925"/>
          </a:xfrm>
          <a:prstGeom prst="rect">
            <a:avLst/>
          </a:prstGeom>
        </p:spPr>
        <p:txBody>
          <a:bodyPr anchor="t" rtlCol="false" tIns="0" lIns="0" bIns="0" rIns="0">
            <a:spAutoFit/>
          </a:bodyPr>
          <a:lstStyle/>
          <a:p>
            <a:pPr>
              <a:lnSpc>
                <a:spcPts val="6299"/>
              </a:lnSpc>
            </a:pPr>
            <a:r>
              <a:rPr lang="en-US" sz="4500">
                <a:solidFill>
                  <a:srgbClr val="CEECFF"/>
                </a:solidFill>
                <a:latin typeface="IreneFlorentina"/>
              </a:rPr>
              <a:t>Pakistan Game Conference 2024 Game Jam</a:t>
            </a:r>
          </a:p>
          <a:p>
            <a:pPr>
              <a:lnSpc>
                <a:spcPts val="6299"/>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4D55A8"/>
        </a:solidFill>
      </p:bgPr>
    </p:bg>
    <p:spTree>
      <p:nvGrpSpPr>
        <p:cNvPr id="1" name=""/>
        <p:cNvGrpSpPr/>
        <p:nvPr/>
      </p:nvGrpSpPr>
      <p:grpSpPr>
        <a:xfrm>
          <a:off x="0" y="0"/>
          <a:ext cx="0" cy="0"/>
          <a:chOff x="0" y="0"/>
          <a:chExt cx="0" cy="0"/>
        </a:xfrm>
      </p:grpSpPr>
      <p:sp>
        <p:nvSpPr>
          <p:cNvPr name="Freeform 2" id="2"/>
          <p:cNvSpPr/>
          <p:nvPr/>
        </p:nvSpPr>
        <p:spPr>
          <a:xfrm flipH="false" flipV="false" rot="611932">
            <a:off x="-2180770" y="7703854"/>
            <a:ext cx="21242883" cy="5882311"/>
          </a:xfrm>
          <a:custGeom>
            <a:avLst/>
            <a:gdLst/>
            <a:ahLst/>
            <a:cxnLst/>
            <a:rect r="r" b="b" t="t" l="l"/>
            <a:pathLst>
              <a:path h="5882311" w="21242883">
                <a:moveTo>
                  <a:pt x="0" y="0"/>
                </a:moveTo>
                <a:lnTo>
                  <a:pt x="21242883" y="0"/>
                </a:lnTo>
                <a:lnTo>
                  <a:pt x="21242883" y="5882310"/>
                </a:lnTo>
                <a:lnTo>
                  <a:pt x="0" y="58823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47425" y="6822542"/>
            <a:ext cx="1185006" cy="1785320"/>
          </a:xfrm>
          <a:custGeom>
            <a:avLst/>
            <a:gdLst/>
            <a:ahLst/>
            <a:cxnLst/>
            <a:rect r="r" b="b" t="t" l="l"/>
            <a:pathLst>
              <a:path h="1785320" w="1185006">
                <a:moveTo>
                  <a:pt x="0" y="0"/>
                </a:moveTo>
                <a:lnTo>
                  <a:pt x="1185007" y="0"/>
                </a:lnTo>
                <a:lnTo>
                  <a:pt x="1185007" y="1785321"/>
                </a:lnTo>
                <a:lnTo>
                  <a:pt x="0" y="17853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811006" y="7288782"/>
            <a:ext cx="665146" cy="1002103"/>
          </a:xfrm>
          <a:custGeom>
            <a:avLst/>
            <a:gdLst/>
            <a:ahLst/>
            <a:cxnLst/>
            <a:rect r="r" b="b" t="t" l="l"/>
            <a:pathLst>
              <a:path h="1002103" w="665146">
                <a:moveTo>
                  <a:pt x="0" y="0"/>
                </a:moveTo>
                <a:lnTo>
                  <a:pt x="665146" y="0"/>
                </a:lnTo>
                <a:lnTo>
                  <a:pt x="665146" y="1002103"/>
                </a:lnTo>
                <a:lnTo>
                  <a:pt x="0" y="100210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5886355" y="7326055"/>
            <a:ext cx="1213003" cy="1827499"/>
          </a:xfrm>
          <a:custGeom>
            <a:avLst/>
            <a:gdLst/>
            <a:ahLst/>
            <a:cxnLst/>
            <a:rect r="r" b="b" t="t" l="l"/>
            <a:pathLst>
              <a:path h="1827499" w="1213003">
                <a:moveTo>
                  <a:pt x="0" y="0"/>
                </a:moveTo>
                <a:lnTo>
                  <a:pt x="1213003" y="0"/>
                </a:lnTo>
                <a:lnTo>
                  <a:pt x="1213003" y="1827499"/>
                </a:lnTo>
                <a:lnTo>
                  <a:pt x="0" y="1827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3619865" y="8607863"/>
            <a:ext cx="1352156" cy="2037146"/>
          </a:xfrm>
          <a:custGeom>
            <a:avLst/>
            <a:gdLst/>
            <a:ahLst/>
            <a:cxnLst/>
            <a:rect r="r" b="b" t="t" l="l"/>
            <a:pathLst>
              <a:path h="2037146" w="1352156">
                <a:moveTo>
                  <a:pt x="0" y="0"/>
                </a:moveTo>
                <a:lnTo>
                  <a:pt x="1352156" y="0"/>
                </a:lnTo>
                <a:lnTo>
                  <a:pt x="1352156" y="2037146"/>
                </a:lnTo>
                <a:lnTo>
                  <a:pt x="0" y="20371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122765" y="8582290"/>
            <a:ext cx="897403" cy="1352020"/>
          </a:xfrm>
          <a:custGeom>
            <a:avLst/>
            <a:gdLst/>
            <a:ahLst/>
            <a:cxnLst/>
            <a:rect r="r" b="b" t="t" l="l"/>
            <a:pathLst>
              <a:path h="1352020" w="897403">
                <a:moveTo>
                  <a:pt x="0" y="0"/>
                </a:moveTo>
                <a:lnTo>
                  <a:pt x="897403" y="0"/>
                </a:lnTo>
                <a:lnTo>
                  <a:pt x="897403" y="1352020"/>
                </a:lnTo>
                <a:lnTo>
                  <a:pt x="0" y="135202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2857152" y="7789834"/>
            <a:ext cx="665146" cy="1002103"/>
          </a:xfrm>
          <a:custGeom>
            <a:avLst/>
            <a:gdLst/>
            <a:ahLst/>
            <a:cxnLst/>
            <a:rect r="r" b="b" t="t" l="l"/>
            <a:pathLst>
              <a:path h="1002103" w="665146">
                <a:moveTo>
                  <a:pt x="0" y="0"/>
                </a:moveTo>
                <a:lnTo>
                  <a:pt x="665146" y="0"/>
                </a:lnTo>
                <a:lnTo>
                  <a:pt x="665146" y="1002103"/>
                </a:lnTo>
                <a:lnTo>
                  <a:pt x="0" y="100210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9941512" y="2801632"/>
            <a:ext cx="3650114" cy="3650114"/>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8"/>
              <a:stretch>
                <a:fillRect l="0" t="0" r="0" b="0"/>
              </a:stretch>
            </a:blipFill>
          </p:spPr>
        </p:sp>
      </p:grpSp>
      <p:grpSp>
        <p:nvGrpSpPr>
          <p:cNvPr name="Group 11" id="11"/>
          <p:cNvGrpSpPr/>
          <p:nvPr/>
        </p:nvGrpSpPr>
        <p:grpSpPr>
          <a:xfrm rot="0">
            <a:off x="4667800" y="2981250"/>
            <a:ext cx="3650114" cy="365011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9"/>
              <a:stretch>
                <a:fillRect l="0" t="0" r="0" b="0"/>
              </a:stretch>
            </a:blipFill>
          </p:spPr>
        </p:sp>
      </p:grpSp>
      <p:sp>
        <p:nvSpPr>
          <p:cNvPr name="TextBox 13" id="13"/>
          <p:cNvSpPr txBox="true"/>
          <p:nvPr/>
        </p:nvSpPr>
        <p:spPr>
          <a:xfrm rot="0">
            <a:off x="5417890" y="657225"/>
            <a:ext cx="7423645" cy="2144407"/>
          </a:xfrm>
          <a:prstGeom prst="rect">
            <a:avLst/>
          </a:prstGeom>
        </p:spPr>
        <p:txBody>
          <a:bodyPr anchor="t" rtlCol="false" tIns="0" lIns="0" bIns="0" rIns="0">
            <a:spAutoFit/>
          </a:bodyPr>
          <a:lstStyle/>
          <a:p>
            <a:pPr algn="ctr">
              <a:lnSpc>
                <a:spcPts val="15679"/>
              </a:lnSpc>
            </a:pPr>
            <a:r>
              <a:rPr lang="en-US" sz="11199">
                <a:solidFill>
                  <a:srgbClr val="FFFFFF"/>
                </a:solidFill>
                <a:latin typeface="Chunk Five"/>
              </a:rPr>
              <a:t>Team</a:t>
            </a:r>
          </a:p>
        </p:txBody>
      </p:sp>
      <p:sp>
        <p:nvSpPr>
          <p:cNvPr name="TextBox 14" id="14"/>
          <p:cNvSpPr txBox="true"/>
          <p:nvPr/>
        </p:nvSpPr>
        <p:spPr>
          <a:xfrm rot="0">
            <a:off x="3558115" y="6689341"/>
            <a:ext cx="5869484" cy="599441"/>
          </a:xfrm>
          <a:prstGeom prst="rect">
            <a:avLst/>
          </a:prstGeom>
        </p:spPr>
        <p:txBody>
          <a:bodyPr anchor="t" rtlCol="false" tIns="0" lIns="0" bIns="0" rIns="0">
            <a:spAutoFit/>
          </a:bodyPr>
          <a:lstStyle/>
          <a:p>
            <a:pPr algn="ctr">
              <a:lnSpc>
                <a:spcPts val="4759"/>
              </a:lnSpc>
              <a:spcBef>
                <a:spcPct val="0"/>
              </a:spcBef>
            </a:pPr>
            <a:r>
              <a:rPr lang="en-US" sz="3399">
                <a:solidFill>
                  <a:srgbClr val="FFFFFF"/>
                </a:solidFill>
                <a:latin typeface="IreneFlorentina"/>
              </a:rPr>
              <a:t>Mohammad Umar Sajid</a:t>
            </a:r>
          </a:p>
        </p:txBody>
      </p:sp>
      <p:sp>
        <p:nvSpPr>
          <p:cNvPr name="TextBox 15" id="15"/>
          <p:cNvSpPr txBox="true"/>
          <p:nvPr/>
        </p:nvSpPr>
        <p:spPr>
          <a:xfrm rot="0">
            <a:off x="10224709" y="6689341"/>
            <a:ext cx="3083719" cy="599441"/>
          </a:xfrm>
          <a:prstGeom prst="rect">
            <a:avLst/>
          </a:prstGeom>
        </p:spPr>
        <p:txBody>
          <a:bodyPr anchor="t" rtlCol="false" tIns="0" lIns="0" bIns="0" rIns="0">
            <a:spAutoFit/>
          </a:bodyPr>
          <a:lstStyle/>
          <a:p>
            <a:pPr algn="ctr">
              <a:lnSpc>
                <a:spcPts val="4759"/>
              </a:lnSpc>
              <a:spcBef>
                <a:spcPct val="0"/>
              </a:spcBef>
            </a:pPr>
            <a:r>
              <a:rPr lang="en-US" sz="3399">
                <a:solidFill>
                  <a:srgbClr val="FFFFFF"/>
                </a:solidFill>
                <a:latin typeface="IreneFlorentina"/>
              </a:rPr>
              <a:t>Aasia Khalid</a:t>
            </a:r>
          </a:p>
        </p:txBody>
      </p:sp>
      <p:sp>
        <p:nvSpPr>
          <p:cNvPr name="TextBox 16" id="16"/>
          <p:cNvSpPr txBox="true"/>
          <p:nvPr/>
        </p:nvSpPr>
        <p:spPr>
          <a:xfrm rot="0">
            <a:off x="2574527" y="5892902"/>
            <a:ext cx="2720429" cy="935736"/>
          </a:xfrm>
          <a:prstGeom prst="rect">
            <a:avLst/>
          </a:prstGeom>
        </p:spPr>
        <p:txBody>
          <a:bodyPr anchor="t" rtlCol="false" tIns="0" lIns="0" bIns="0" rIns="0">
            <a:spAutoFit/>
          </a:bodyPr>
          <a:lstStyle/>
          <a:p>
            <a:pPr algn="ctr">
              <a:lnSpc>
                <a:spcPts val="7812"/>
              </a:lnSpc>
            </a:pPr>
            <a:r>
              <a:rPr lang="en-US" sz="3150" spc="494">
                <a:solidFill>
                  <a:srgbClr val="FFFFFF"/>
                </a:solidFill>
                <a:latin typeface="Chunk Five"/>
              </a:rPr>
              <a:t>Team Lead</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4D55A8"/>
        </a:solidFill>
      </p:bgPr>
    </p:bg>
    <p:spTree>
      <p:nvGrpSpPr>
        <p:cNvPr id="1" name=""/>
        <p:cNvGrpSpPr/>
        <p:nvPr/>
      </p:nvGrpSpPr>
      <p:grpSpPr>
        <a:xfrm>
          <a:off x="0" y="0"/>
          <a:ext cx="0" cy="0"/>
          <a:chOff x="0" y="0"/>
          <a:chExt cx="0" cy="0"/>
        </a:xfrm>
      </p:grpSpPr>
      <p:sp>
        <p:nvSpPr>
          <p:cNvPr name="Freeform 2" id="2"/>
          <p:cNvSpPr/>
          <p:nvPr/>
        </p:nvSpPr>
        <p:spPr>
          <a:xfrm flipH="false" flipV="false" rot="0">
            <a:off x="13672557" y="9057044"/>
            <a:ext cx="1689431" cy="1787758"/>
          </a:xfrm>
          <a:custGeom>
            <a:avLst/>
            <a:gdLst/>
            <a:ahLst/>
            <a:cxnLst/>
            <a:rect r="r" b="b" t="t" l="l"/>
            <a:pathLst>
              <a:path h="1787758" w="1689431">
                <a:moveTo>
                  <a:pt x="0" y="0"/>
                </a:moveTo>
                <a:lnTo>
                  <a:pt x="1689431" y="0"/>
                </a:lnTo>
                <a:lnTo>
                  <a:pt x="1689431" y="1787757"/>
                </a:lnTo>
                <a:lnTo>
                  <a:pt x="0" y="17877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964636" y="8075429"/>
            <a:ext cx="2617057" cy="2769372"/>
          </a:xfrm>
          <a:custGeom>
            <a:avLst/>
            <a:gdLst/>
            <a:ahLst/>
            <a:cxnLst/>
            <a:rect r="r" b="b" t="t" l="l"/>
            <a:pathLst>
              <a:path h="2769372" w="2617057">
                <a:moveTo>
                  <a:pt x="0" y="0"/>
                </a:moveTo>
                <a:lnTo>
                  <a:pt x="2617056" y="0"/>
                </a:lnTo>
                <a:lnTo>
                  <a:pt x="2617056" y="2769372"/>
                </a:lnTo>
                <a:lnTo>
                  <a:pt x="0" y="27693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521969" y="6366547"/>
            <a:ext cx="1059723" cy="1121400"/>
          </a:xfrm>
          <a:custGeom>
            <a:avLst/>
            <a:gdLst/>
            <a:ahLst/>
            <a:cxnLst/>
            <a:rect r="r" b="b" t="t" l="l"/>
            <a:pathLst>
              <a:path h="1121400" w="1059723">
                <a:moveTo>
                  <a:pt x="0" y="0"/>
                </a:moveTo>
                <a:lnTo>
                  <a:pt x="1059723" y="0"/>
                </a:lnTo>
                <a:lnTo>
                  <a:pt x="1059723" y="1121400"/>
                </a:lnTo>
                <a:lnTo>
                  <a:pt x="0" y="1121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465534" y="2101770"/>
            <a:ext cx="15356932" cy="1941212"/>
          </a:xfrm>
          <a:prstGeom prst="rect">
            <a:avLst/>
          </a:prstGeom>
        </p:spPr>
        <p:txBody>
          <a:bodyPr anchor="t" rtlCol="false" tIns="0" lIns="0" bIns="0" rIns="0">
            <a:spAutoFit/>
          </a:bodyPr>
          <a:lstStyle/>
          <a:p>
            <a:pPr algn="ctr">
              <a:lnSpc>
                <a:spcPts val="14279"/>
              </a:lnSpc>
            </a:pPr>
            <a:r>
              <a:rPr lang="en-US" sz="10199">
                <a:solidFill>
                  <a:srgbClr val="FFFFFF"/>
                </a:solidFill>
                <a:latin typeface="Chunk Five"/>
              </a:rPr>
              <a:t>Game About</a:t>
            </a:r>
          </a:p>
        </p:txBody>
      </p:sp>
      <p:sp>
        <p:nvSpPr>
          <p:cNvPr name="TextBox 6" id="6"/>
          <p:cNvSpPr txBox="true"/>
          <p:nvPr/>
        </p:nvSpPr>
        <p:spPr>
          <a:xfrm rot="0">
            <a:off x="1793503" y="4377134"/>
            <a:ext cx="14700994" cy="3991610"/>
          </a:xfrm>
          <a:prstGeom prst="rect">
            <a:avLst/>
          </a:prstGeom>
        </p:spPr>
        <p:txBody>
          <a:bodyPr anchor="t" rtlCol="false" tIns="0" lIns="0" bIns="0" rIns="0">
            <a:spAutoFit/>
          </a:bodyPr>
          <a:lstStyle/>
          <a:p>
            <a:pPr algn="ctr">
              <a:lnSpc>
                <a:spcPts val="5319"/>
              </a:lnSpc>
            </a:pPr>
            <a:r>
              <a:rPr lang="en-US" sz="3499">
                <a:solidFill>
                  <a:srgbClr val="FFFFFF"/>
                </a:solidFill>
                <a:latin typeface="IreneFlorentina"/>
              </a:rPr>
              <a:t>"Malam Jabba: Ski Explorer" is a relaxing skiing game where players slide down slopes, collect crystals, and unlock beautiful mountain areas, all set in the tranquil environment of Malam Jabba. The focus is on joyful exploration and skill improvement, with a stress-free approach to losing and a replayable design.</a:t>
            </a:r>
          </a:p>
        </p:txBody>
      </p:sp>
      <p:sp>
        <p:nvSpPr>
          <p:cNvPr name="Freeform 7" id="7"/>
          <p:cNvSpPr/>
          <p:nvPr/>
        </p:nvSpPr>
        <p:spPr>
          <a:xfrm flipH="false" flipV="false" rot="0">
            <a:off x="-279828" y="-583836"/>
            <a:ext cx="2617057" cy="2769372"/>
          </a:xfrm>
          <a:custGeom>
            <a:avLst/>
            <a:gdLst/>
            <a:ahLst/>
            <a:cxnLst/>
            <a:rect r="r" b="b" t="t" l="l"/>
            <a:pathLst>
              <a:path h="2769372" w="2617057">
                <a:moveTo>
                  <a:pt x="0" y="0"/>
                </a:moveTo>
                <a:lnTo>
                  <a:pt x="2617056" y="0"/>
                </a:lnTo>
                <a:lnTo>
                  <a:pt x="2617056" y="2769373"/>
                </a:lnTo>
                <a:lnTo>
                  <a:pt x="0" y="27693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2640230" y="-759058"/>
            <a:ext cx="1689431" cy="1787758"/>
          </a:xfrm>
          <a:custGeom>
            <a:avLst/>
            <a:gdLst/>
            <a:ahLst/>
            <a:cxnLst/>
            <a:rect r="r" b="b" t="t" l="l"/>
            <a:pathLst>
              <a:path h="1787758" w="1689431">
                <a:moveTo>
                  <a:pt x="0" y="0"/>
                </a:moveTo>
                <a:lnTo>
                  <a:pt x="1689431" y="0"/>
                </a:lnTo>
                <a:lnTo>
                  <a:pt x="1689431" y="1787758"/>
                </a:lnTo>
                <a:lnTo>
                  <a:pt x="0" y="17877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279828" y="2614824"/>
            <a:ext cx="1059723" cy="1121400"/>
          </a:xfrm>
          <a:custGeom>
            <a:avLst/>
            <a:gdLst/>
            <a:ahLst/>
            <a:cxnLst/>
            <a:rect r="r" b="b" t="t" l="l"/>
            <a:pathLst>
              <a:path h="1121400" w="1059723">
                <a:moveTo>
                  <a:pt x="0" y="0"/>
                </a:moveTo>
                <a:lnTo>
                  <a:pt x="1059723" y="0"/>
                </a:lnTo>
                <a:lnTo>
                  <a:pt x="1059723" y="1121400"/>
                </a:lnTo>
                <a:lnTo>
                  <a:pt x="0" y="1121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4D55A8"/>
        </a:solidFill>
      </p:bgPr>
    </p:bg>
    <p:spTree>
      <p:nvGrpSpPr>
        <p:cNvPr id="1" name=""/>
        <p:cNvGrpSpPr/>
        <p:nvPr/>
      </p:nvGrpSpPr>
      <p:grpSpPr>
        <a:xfrm>
          <a:off x="0" y="0"/>
          <a:ext cx="0" cy="0"/>
          <a:chOff x="0" y="0"/>
          <a:chExt cx="0" cy="0"/>
        </a:xfrm>
      </p:grpSpPr>
      <p:sp>
        <p:nvSpPr>
          <p:cNvPr name="TextBox 2" id="2"/>
          <p:cNvSpPr txBox="true"/>
          <p:nvPr/>
        </p:nvSpPr>
        <p:spPr>
          <a:xfrm rot="0">
            <a:off x="727131" y="937287"/>
            <a:ext cx="12948143" cy="1512568"/>
          </a:xfrm>
          <a:prstGeom prst="rect">
            <a:avLst/>
          </a:prstGeom>
        </p:spPr>
        <p:txBody>
          <a:bodyPr anchor="t" rtlCol="false" tIns="0" lIns="0" bIns="0" rIns="0">
            <a:spAutoFit/>
          </a:bodyPr>
          <a:lstStyle/>
          <a:p>
            <a:pPr algn="ctr">
              <a:lnSpc>
                <a:spcPts val="10439"/>
              </a:lnSpc>
            </a:pPr>
            <a:r>
              <a:rPr lang="en-US" sz="8999">
                <a:solidFill>
                  <a:srgbClr val="FFFFFF"/>
                </a:solidFill>
                <a:latin typeface="Chunk Five"/>
              </a:rPr>
              <a:t>TECHNICAL SPECS</a:t>
            </a:r>
          </a:p>
        </p:txBody>
      </p:sp>
      <p:sp>
        <p:nvSpPr>
          <p:cNvPr name="TextBox 3" id="3"/>
          <p:cNvSpPr txBox="true"/>
          <p:nvPr/>
        </p:nvSpPr>
        <p:spPr>
          <a:xfrm rot="0">
            <a:off x="1028700" y="3287082"/>
            <a:ext cx="12373911" cy="3368040"/>
          </a:xfrm>
          <a:prstGeom prst="rect">
            <a:avLst/>
          </a:prstGeom>
        </p:spPr>
        <p:txBody>
          <a:bodyPr anchor="t" rtlCol="false" tIns="0" lIns="0" bIns="0" rIns="0">
            <a:spAutoFit/>
          </a:bodyPr>
          <a:lstStyle/>
          <a:p>
            <a:pPr marL="755649" indent="-377824" lvl="1">
              <a:lnSpc>
                <a:spcPts val="5354"/>
              </a:lnSpc>
              <a:buFont typeface="Arial"/>
              <a:buChar char="•"/>
            </a:pPr>
            <a:r>
              <a:rPr lang="en-US" sz="3499">
                <a:solidFill>
                  <a:srgbClr val="FFFFFF"/>
                </a:solidFill>
                <a:latin typeface="IreneFlorentina"/>
              </a:rPr>
              <a:t>Technical Form: 3D game</a:t>
            </a:r>
          </a:p>
          <a:p>
            <a:pPr marL="755649" indent="-377824" lvl="1">
              <a:lnSpc>
                <a:spcPts val="5354"/>
              </a:lnSpc>
              <a:buFont typeface="Arial"/>
              <a:buChar char="•"/>
            </a:pPr>
            <a:r>
              <a:rPr lang="en-US" sz="3499">
                <a:solidFill>
                  <a:srgbClr val="FFFFFF"/>
                </a:solidFill>
                <a:latin typeface="IreneFlorentina"/>
              </a:rPr>
              <a:t>View: Top view</a:t>
            </a:r>
          </a:p>
          <a:p>
            <a:pPr marL="755649" indent="-377824" lvl="1">
              <a:lnSpc>
                <a:spcPts val="5354"/>
              </a:lnSpc>
              <a:buFont typeface="Arial"/>
              <a:buChar char="•"/>
            </a:pPr>
            <a:r>
              <a:rPr lang="en-US" sz="3499">
                <a:solidFill>
                  <a:srgbClr val="FFFFFF"/>
                </a:solidFill>
                <a:latin typeface="IreneFlorentina"/>
              </a:rPr>
              <a:t>Platform: Windows</a:t>
            </a:r>
          </a:p>
          <a:p>
            <a:pPr marL="755649" indent="-377824" lvl="1">
              <a:lnSpc>
                <a:spcPts val="5354"/>
              </a:lnSpc>
              <a:buFont typeface="Arial"/>
              <a:buChar char="•"/>
            </a:pPr>
            <a:r>
              <a:rPr lang="en-US" sz="3499">
                <a:solidFill>
                  <a:srgbClr val="FFFFFF"/>
                </a:solidFill>
                <a:latin typeface="IreneFlorentina"/>
              </a:rPr>
              <a:t>Language: C#</a:t>
            </a:r>
          </a:p>
          <a:p>
            <a:pPr marL="755649" indent="-377824" lvl="1">
              <a:lnSpc>
                <a:spcPts val="5354"/>
              </a:lnSpc>
              <a:buFont typeface="Arial"/>
              <a:buChar char="•"/>
            </a:pPr>
            <a:r>
              <a:rPr lang="en-US" sz="3499">
                <a:solidFill>
                  <a:srgbClr val="FFFFFF"/>
                </a:solidFill>
                <a:latin typeface="IreneFlorentina"/>
              </a:rPr>
              <a:t>Device: PC</a:t>
            </a:r>
          </a:p>
        </p:txBody>
      </p:sp>
      <p:sp>
        <p:nvSpPr>
          <p:cNvPr name="Freeform 4" id="4"/>
          <p:cNvSpPr/>
          <p:nvPr/>
        </p:nvSpPr>
        <p:spPr>
          <a:xfrm flipH="false" flipV="false" rot="-3153906">
            <a:off x="12802524" y="4597722"/>
            <a:ext cx="5388429" cy="4114800"/>
          </a:xfrm>
          <a:custGeom>
            <a:avLst/>
            <a:gdLst/>
            <a:ahLst/>
            <a:cxnLst/>
            <a:rect r="r" b="b" t="t" l="l"/>
            <a:pathLst>
              <a:path h="4114800" w="5388429">
                <a:moveTo>
                  <a:pt x="0" y="0"/>
                </a:moveTo>
                <a:lnTo>
                  <a:pt x="5388428" y="0"/>
                </a:lnTo>
                <a:lnTo>
                  <a:pt x="538842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true" rot="-7542585">
            <a:off x="13727580" y="1199458"/>
            <a:ext cx="3190034" cy="2436026"/>
          </a:xfrm>
          <a:custGeom>
            <a:avLst/>
            <a:gdLst/>
            <a:ahLst/>
            <a:cxnLst/>
            <a:rect r="r" b="b" t="t" l="l"/>
            <a:pathLst>
              <a:path h="2436026" w="3190034">
                <a:moveTo>
                  <a:pt x="0" y="2436026"/>
                </a:moveTo>
                <a:lnTo>
                  <a:pt x="3190034" y="2436026"/>
                </a:lnTo>
                <a:lnTo>
                  <a:pt x="3190034" y="0"/>
                </a:lnTo>
                <a:lnTo>
                  <a:pt x="0" y="0"/>
                </a:lnTo>
                <a:lnTo>
                  <a:pt x="0" y="2436026"/>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4D55A8"/>
        </a:solidFill>
      </p:bgPr>
    </p:bg>
    <p:spTree>
      <p:nvGrpSpPr>
        <p:cNvPr id="1" name=""/>
        <p:cNvGrpSpPr/>
        <p:nvPr/>
      </p:nvGrpSpPr>
      <p:grpSpPr>
        <a:xfrm>
          <a:off x="0" y="0"/>
          <a:ext cx="0" cy="0"/>
          <a:chOff x="0" y="0"/>
          <a:chExt cx="0" cy="0"/>
        </a:xfrm>
      </p:grpSpPr>
      <p:sp>
        <p:nvSpPr>
          <p:cNvPr name="TextBox 2" id="2"/>
          <p:cNvSpPr txBox="true"/>
          <p:nvPr/>
        </p:nvSpPr>
        <p:spPr>
          <a:xfrm rot="0">
            <a:off x="3218140" y="3984928"/>
            <a:ext cx="11851719" cy="3634105"/>
          </a:xfrm>
          <a:prstGeom prst="rect">
            <a:avLst/>
          </a:prstGeom>
        </p:spPr>
        <p:txBody>
          <a:bodyPr anchor="t" rtlCol="false" tIns="0" lIns="0" bIns="0" rIns="0">
            <a:spAutoFit/>
          </a:bodyPr>
          <a:lstStyle/>
          <a:p>
            <a:pPr marL="863596" indent="-431798" lvl="1">
              <a:lnSpc>
                <a:spcPts val="4759"/>
              </a:lnSpc>
              <a:buFont typeface="Arial"/>
              <a:buChar char="•"/>
            </a:pPr>
            <a:r>
              <a:rPr lang="en-US" sz="3999">
                <a:solidFill>
                  <a:srgbClr val="FFFFFF"/>
                </a:solidFill>
                <a:latin typeface="IreneFlorentina"/>
              </a:rPr>
              <a:t>Explore Malam Jabba</a:t>
            </a:r>
          </a:p>
          <a:p>
            <a:pPr marL="863596" indent="-431798" lvl="1">
              <a:lnSpc>
                <a:spcPts val="4759"/>
              </a:lnSpc>
              <a:buFont typeface="Arial"/>
              <a:buChar char="•"/>
            </a:pPr>
            <a:r>
              <a:rPr lang="en-US" sz="3999">
                <a:solidFill>
                  <a:srgbClr val="FFFFFF"/>
                </a:solidFill>
                <a:latin typeface="IreneFlorentina"/>
              </a:rPr>
              <a:t>Race against time </a:t>
            </a:r>
          </a:p>
          <a:p>
            <a:pPr marL="863596" indent="-431798" lvl="1">
              <a:lnSpc>
                <a:spcPts val="4759"/>
              </a:lnSpc>
              <a:buFont typeface="Arial"/>
              <a:buChar char="•"/>
            </a:pPr>
            <a:r>
              <a:rPr lang="en-US" sz="3999">
                <a:solidFill>
                  <a:srgbClr val="FFFFFF"/>
                </a:solidFill>
                <a:latin typeface="IreneFlorentina"/>
              </a:rPr>
              <a:t>collect Emerald crystals </a:t>
            </a:r>
          </a:p>
          <a:p>
            <a:pPr marL="863596" indent="-431798" lvl="1">
              <a:lnSpc>
                <a:spcPts val="4759"/>
              </a:lnSpc>
              <a:buFont typeface="Arial"/>
              <a:buChar char="•"/>
            </a:pPr>
            <a:r>
              <a:rPr lang="en-US" sz="3999">
                <a:solidFill>
                  <a:srgbClr val="FFFFFF"/>
                </a:solidFill>
                <a:latin typeface="IreneFlorentina"/>
              </a:rPr>
              <a:t>Navigate obstacles</a:t>
            </a:r>
          </a:p>
          <a:p>
            <a:pPr marL="863596" indent="-431798" lvl="1">
              <a:lnSpc>
                <a:spcPts val="4759"/>
              </a:lnSpc>
              <a:buFont typeface="Arial"/>
              <a:buChar char="•"/>
            </a:pPr>
            <a:r>
              <a:rPr lang="en-US" sz="3999">
                <a:solidFill>
                  <a:srgbClr val="FFFFFF"/>
                </a:solidFill>
                <a:latin typeface="IreneFlorentina"/>
              </a:rPr>
              <a:t>Anticipate customizable features in the shop (soon)</a:t>
            </a:r>
          </a:p>
        </p:txBody>
      </p:sp>
      <p:sp>
        <p:nvSpPr>
          <p:cNvPr name="Freeform 3" id="3"/>
          <p:cNvSpPr/>
          <p:nvPr/>
        </p:nvSpPr>
        <p:spPr>
          <a:xfrm flipH="false" flipV="false" rot="1274865">
            <a:off x="-474340" y="-561819"/>
            <a:ext cx="3006081" cy="3181038"/>
          </a:xfrm>
          <a:custGeom>
            <a:avLst/>
            <a:gdLst/>
            <a:ahLst/>
            <a:cxnLst/>
            <a:rect r="r" b="b" t="t" l="l"/>
            <a:pathLst>
              <a:path h="3181038" w="3006081">
                <a:moveTo>
                  <a:pt x="0" y="0"/>
                </a:moveTo>
                <a:lnTo>
                  <a:pt x="3006080" y="0"/>
                </a:lnTo>
                <a:lnTo>
                  <a:pt x="3006080" y="3181038"/>
                </a:lnTo>
                <a:lnTo>
                  <a:pt x="0" y="31810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034186">
            <a:off x="15572530" y="7667781"/>
            <a:ext cx="3006081" cy="3181038"/>
          </a:xfrm>
          <a:custGeom>
            <a:avLst/>
            <a:gdLst/>
            <a:ahLst/>
            <a:cxnLst/>
            <a:rect r="r" b="b" t="t" l="l"/>
            <a:pathLst>
              <a:path h="3181038" w="3006081">
                <a:moveTo>
                  <a:pt x="0" y="0"/>
                </a:moveTo>
                <a:lnTo>
                  <a:pt x="3006081" y="0"/>
                </a:lnTo>
                <a:lnTo>
                  <a:pt x="3006081" y="3181038"/>
                </a:lnTo>
                <a:lnTo>
                  <a:pt x="0" y="31810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274865">
            <a:off x="3752295" y="-313223"/>
            <a:ext cx="1406797" cy="1488674"/>
          </a:xfrm>
          <a:custGeom>
            <a:avLst/>
            <a:gdLst/>
            <a:ahLst/>
            <a:cxnLst/>
            <a:rect r="r" b="b" t="t" l="l"/>
            <a:pathLst>
              <a:path h="1488674" w="1406797">
                <a:moveTo>
                  <a:pt x="0" y="0"/>
                </a:moveTo>
                <a:lnTo>
                  <a:pt x="1406797" y="0"/>
                </a:lnTo>
                <a:lnTo>
                  <a:pt x="1406797" y="1488675"/>
                </a:lnTo>
                <a:lnTo>
                  <a:pt x="0" y="14886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274865">
            <a:off x="12929667" y="9065511"/>
            <a:ext cx="1406797" cy="1488674"/>
          </a:xfrm>
          <a:custGeom>
            <a:avLst/>
            <a:gdLst/>
            <a:ahLst/>
            <a:cxnLst/>
            <a:rect r="r" b="b" t="t" l="l"/>
            <a:pathLst>
              <a:path h="1488674" w="1406797">
                <a:moveTo>
                  <a:pt x="0" y="0"/>
                </a:moveTo>
                <a:lnTo>
                  <a:pt x="1406798" y="0"/>
                </a:lnTo>
                <a:lnTo>
                  <a:pt x="1406798" y="1488674"/>
                </a:lnTo>
                <a:lnTo>
                  <a:pt x="0" y="14886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274865">
            <a:off x="-313763" y="3450511"/>
            <a:ext cx="1406797" cy="1488674"/>
          </a:xfrm>
          <a:custGeom>
            <a:avLst/>
            <a:gdLst/>
            <a:ahLst/>
            <a:cxnLst/>
            <a:rect r="r" b="b" t="t" l="l"/>
            <a:pathLst>
              <a:path h="1488674" w="1406797">
                <a:moveTo>
                  <a:pt x="0" y="0"/>
                </a:moveTo>
                <a:lnTo>
                  <a:pt x="1406798" y="0"/>
                </a:lnTo>
                <a:lnTo>
                  <a:pt x="1406798" y="1488675"/>
                </a:lnTo>
                <a:lnTo>
                  <a:pt x="0" y="14886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1274865">
            <a:off x="17297503" y="5347814"/>
            <a:ext cx="1406797" cy="1488674"/>
          </a:xfrm>
          <a:custGeom>
            <a:avLst/>
            <a:gdLst/>
            <a:ahLst/>
            <a:cxnLst/>
            <a:rect r="r" b="b" t="t" l="l"/>
            <a:pathLst>
              <a:path h="1488674" w="1406797">
                <a:moveTo>
                  <a:pt x="0" y="0"/>
                </a:moveTo>
                <a:lnTo>
                  <a:pt x="1406798" y="0"/>
                </a:lnTo>
                <a:lnTo>
                  <a:pt x="1406798" y="1488675"/>
                </a:lnTo>
                <a:lnTo>
                  <a:pt x="0" y="14886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1234447">
            <a:off x="15735680" y="1041121"/>
            <a:ext cx="1883936" cy="2511914"/>
          </a:xfrm>
          <a:custGeom>
            <a:avLst/>
            <a:gdLst/>
            <a:ahLst/>
            <a:cxnLst/>
            <a:rect r="r" b="b" t="t" l="l"/>
            <a:pathLst>
              <a:path h="2511914" w="1883936">
                <a:moveTo>
                  <a:pt x="0" y="0"/>
                </a:moveTo>
                <a:lnTo>
                  <a:pt x="1883935" y="0"/>
                </a:lnTo>
                <a:lnTo>
                  <a:pt x="1883935" y="2511914"/>
                </a:lnTo>
                <a:lnTo>
                  <a:pt x="0" y="25119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5281674" y="1385094"/>
            <a:ext cx="7724651" cy="1773555"/>
          </a:xfrm>
          <a:prstGeom prst="rect">
            <a:avLst/>
          </a:prstGeom>
        </p:spPr>
        <p:txBody>
          <a:bodyPr anchor="t" rtlCol="false" tIns="0" lIns="0" bIns="0" rIns="0">
            <a:spAutoFit/>
          </a:bodyPr>
          <a:lstStyle/>
          <a:p>
            <a:pPr algn="just">
              <a:lnSpc>
                <a:spcPts val="13019"/>
              </a:lnSpc>
            </a:pPr>
            <a:r>
              <a:rPr lang="en-US" sz="9300">
                <a:solidFill>
                  <a:srgbClr val="FFFFFF"/>
                </a:solidFill>
                <a:latin typeface="Chunk Five"/>
              </a:rPr>
              <a:t>Key Features</a:t>
            </a:r>
          </a:p>
        </p:txBody>
      </p:sp>
      <p:sp>
        <p:nvSpPr>
          <p:cNvPr name="Freeform 11" id="11"/>
          <p:cNvSpPr/>
          <p:nvPr/>
        </p:nvSpPr>
        <p:spPr>
          <a:xfrm flipH="true" flipV="true" rot="-1920037">
            <a:off x="593041" y="6682289"/>
            <a:ext cx="1980612" cy="2640816"/>
          </a:xfrm>
          <a:custGeom>
            <a:avLst/>
            <a:gdLst/>
            <a:ahLst/>
            <a:cxnLst/>
            <a:rect r="r" b="b" t="t" l="l"/>
            <a:pathLst>
              <a:path h="2640816" w="1980612">
                <a:moveTo>
                  <a:pt x="1980612" y="2640816"/>
                </a:moveTo>
                <a:lnTo>
                  <a:pt x="0" y="2640816"/>
                </a:lnTo>
                <a:lnTo>
                  <a:pt x="0" y="0"/>
                </a:lnTo>
                <a:lnTo>
                  <a:pt x="1980612" y="0"/>
                </a:lnTo>
                <a:lnTo>
                  <a:pt x="1980612" y="264081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true" rot="3404824">
            <a:off x="2565986" y="8515761"/>
            <a:ext cx="1113809" cy="1485078"/>
          </a:xfrm>
          <a:custGeom>
            <a:avLst/>
            <a:gdLst/>
            <a:ahLst/>
            <a:cxnLst/>
            <a:rect r="r" b="b" t="t" l="l"/>
            <a:pathLst>
              <a:path h="1485078" w="1113809">
                <a:moveTo>
                  <a:pt x="0" y="1485078"/>
                </a:moveTo>
                <a:lnTo>
                  <a:pt x="1113809" y="1485078"/>
                </a:lnTo>
                <a:lnTo>
                  <a:pt x="1113809" y="0"/>
                </a:lnTo>
                <a:lnTo>
                  <a:pt x="0" y="0"/>
                </a:lnTo>
                <a:lnTo>
                  <a:pt x="0" y="1485078"/>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true" rot="-7280030">
            <a:off x="14512955" y="385882"/>
            <a:ext cx="1113809" cy="1485078"/>
          </a:xfrm>
          <a:custGeom>
            <a:avLst/>
            <a:gdLst/>
            <a:ahLst/>
            <a:cxnLst/>
            <a:rect r="r" b="b" t="t" l="l"/>
            <a:pathLst>
              <a:path h="1485078" w="1113809">
                <a:moveTo>
                  <a:pt x="0" y="1485078"/>
                </a:moveTo>
                <a:lnTo>
                  <a:pt x="1113809" y="1485078"/>
                </a:lnTo>
                <a:lnTo>
                  <a:pt x="1113809" y="0"/>
                </a:lnTo>
                <a:lnTo>
                  <a:pt x="0" y="0"/>
                </a:lnTo>
                <a:lnTo>
                  <a:pt x="0" y="1485078"/>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2F3FF"/>
        </a:solidFill>
      </p:bgPr>
    </p:bg>
    <p:spTree>
      <p:nvGrpSpPr>
        <p:cNvPr id="1" name=""/>
        <p:cNvGrpSpPr/>
        <p:nvPr/>
      </p:nvGrpSpPr>
      <p:grpSpPr>
        <a:xfrm>
          <a:off x="0" y="0"/>
          <a:ext cx="0" cy="0"/>
          <a:chOff x="0" y="0"/>
          <a:chExt cx="0" cy="0"/>
        </a:xfrm>
      </p:grpSpPr>
      <p:grpSp>
        <p:nvGrpSpPr>
          <p:cNvPr name="Group 2" id="2"/>
          <p:cNvGrpSpPr/>
          <p:nvPr/>
        </p:nvGrpSpPr>
        <p:grpSpPr>
          <a:xfrm rot="0">
            <a:off x="-332685" y="-198838"/>
            <a:ext cx="6725382" cy="10777116"/>
            <a:chOff x="0" y="0"/>
            <a:chExt cx="1771294" cy="2838417"/>
          </a:xfrm>
        </p:grpSpPr>
        <p:sp>
          <p:nvSpPr>
            <p:cNvPr name="Freeform 3" id="3"/>
            <p:cNvSpPr/>
            <p:nvPr/>
          </p:nvSpPr>
          <p:spPr>
            <a:xfrm flipH="false" flipV="false" rot="0">
              <a:off x="0" y="0"/>
              <a:ext cx="1771294" cy="2838417"/>
            </a:xfrm>
            <a:custGeom>
              <a:avLst/>
              <a:gdLst/>
              <a:ahLst/>
              <a:cxnLst/>
              <a:rect r="r" b="b" t="t" l="l"/>
              <a:pathLst>
                <a:path h="2838417" w="1771294">
                  <a:moveTo>
                    <a:pt x="0" y="0"/>
                  </a:moveTo>
                  <a:lnTo>
                    <a:pt x="1771294" y="0"/>
                  </a:lnTo>
                  <a:lnTo>
                    <a:pt x="1771294" y="2838417"/>
                  </a:lnTo>
                  <a:lnTo>
                    <a:pt x="0" y="2838417"/>
                  </a:lnTo>
                  <a:close/>
                </a:path>
              </a:pathLst>
            </a:custGeom>
            <a:solidFill>
              <a:srgbClr val="4D55A8"/>
            </a:solidFill>
          </p:spPr>
        </p:sp>
        <p:sp>
          <p:nvSpPr>
            <p:cNvPr name="TextBox 4" id="4"/>
            <p:cNvSpPr txBox="true"/>
            <p:nvPr/>
          </p:nvSpPr>
          <p:spPr>
            <a:xfrm>
              <a:off x="0" y="-38100"/>
              <a:ext cx="1771294" cy="2876517"/>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7970696" y="1058354"/>
            <a:ext cx="6792630" cy="768731"/>
          </a:xfrm>
          <a:prstGeom prst="rect">
            <a:avLst/>
          </a:prstGeom>
        </p:spPr>
        <p:txBody>
          <a:bodyPr anchor="t" rtlCol="false" tIns="0" lIns="0" bIns="0" rIns="0">
            <a:spAutoFit/>
          </a:bodyPr>
          <a:lstStyle/>
          <a:p>
            <a:pPr>
              <a:lnSpc>
                <a:spcPts val="5511"/>
              </a:lnSpc>
            </a:pPr>
            <a:r>
              <a:rPr lang="en-US" sz="5199">
                <a:solidFill>
                  <a:srgbClr val="4D55A8"/>
                </a:solidFill>
                <a:latin typeface="IreneFlorentina Bold"/>
              </a:rPr>
              <a:t>GUIDING VALUES:</a:t>
            </a:r>
          </a:p>
        </p:txBody>
      </p:sp>
      <p:sp>
        <p:nvSpPr>
          <p:cNvPr name="TextBox 6" id="6"/>
          <p:cNvSpPr txBox="true"/>
          <p:nvPr/>
        </p:nvSpPr>
        <p:spPr>
          <a:xfrm rot="0">
            <a:off x="7970696" y="2168525"/>
            <a:ext cx="8681159" cy="2822575"/>
          </a:xfrm>
          <a:prstGeom prst="rect">
            <a:avLst/>
          </a:prstGeom>
        </p:spPr>
        <p:txBody>
          <a:bodyPr anchor="t" rtlCol="false" tIns="0" lIns="0" bIns="0" rIns="0">
            <a:spAutoFit/>
          </a:bodyPr>
          <a:lstStyle/>
          <a:p>
            <a:pPr marL="863596" indent="-431798" lvl="1">
              <a:lnSpc>
                <a:spcPts val="5599"/>
              </a:lnSpc>
              <a:buFont typeface="Arial"/>
              <a:buChar char="•"/>
            </a:pPr>
            <a:r>
              <a:rPr lang="en-US" sz="3999">
                <a:solidFill>
                  <a:srgbClr val="002B41"/>
                </a:solidFill>
                <a:latin typeface="IreneFlorentina"/>
              </a:rPr>
              <a:t>Authenticity</a:t>
            </a:r>
          </a:p>
          <a:p>
            <a:pPr marL="863596" indent="-431798" lvl="1">
              <a:lnSpc>
                <a:spcPts val="5599"/>
              </a:lnSpc>
              <a:buFont typeface="Arial"/>
              <a:buChar char="•"/>
            </a:pPr>
            <a:r>
              <a:rPr lang="en-US" sz="3999">
                <a:solidFill>
                  <a:srgbClr val="002B41"/>
                </a:solidFill>
                <a:latin typeface="IreneFlorentina"/>
              </a:rPr>
              <a:t>Simplicity</a:t>
            </a:r>
          </a:p>
          <a:p>
            <a:pPr marL="863596" indent="-431798" lvl="1">
              <a:lnSpc>
                <a:spcPts val="5599"/>
              </a:lnSpc>
              <a:buFont typeface="Arial"/>
              <a:buChar char="•"/>
            </a:pPr>
            <a:r>
              <a:rPr lang="en-US" sz="3999">
                <a:solidFill>
                  <a:srgbClr val="002B41"/>
                </a:solidFill>
                <a:latin typeface="IreneFlorentina"/>
              </a:rPr>
              <a:t>Immersion</a:t>
            </a:r>
          </a:p>
          <a:p>
            <a:pPr>
              <a:lnSpc>
                <a:spcPts val="5599"/>
              </a:lnSpc>
            </a:pPr>
          </a:p>
        </p:txBody>
      </p:sp>
      <p:sp>
        <p:nvSpPr>
          <p:cNvPr name="TextBox 7" id="7"/>
          <p:cNvSpPr txBox="true"/>
          <p:nvPr/>
        </p:nvSpPr>
        <p:spPr>
          <a:xfrm rot="0">
            <a:off x="1257183" y="942975"/>
            <a:ext cx="5423991" cy="4479041"/>
          </a:xfrm>
          <a:prstGeom prst="rect">
            <a:avLst/>
          </a:prstGeom>
        </p:spPr>
        <p:txBody>
          <a:bodyPr anchor="t" rtlCol="false" tIns="0" lIns="0" bIns="0" rIns="0">
            <a:spAutoFit/>
          </a:bodyPr>
          <a:lstStyle/>
          <a:p>
            <a:pPr>
              <a:lnSpc>
                <a:spcPts val="8547"/>
              </a:lnSpc>
            </a:pPr>
            <a:r>
              <a:rPr lang="en-US" sz="7700">
                <a:solidFill>
                  <a:srgbClr val="FFFFFF"/>
                </a:solidFill>
                <a:latin typeface="Chunk Five"/>
              </a:rPr>
              <a:t>Core Design Principles</a:t>
            </a:r>
          </a:p>
          <a:p>
            <a:pPr>
              <a:lnSpc>
                <a:spcPts val="8547"/>
              </a:lnSpc>
            </a:pPr>
          </a:p>
        </p:txBody>
      </p:sp>
      <p:sp>
        <p:nvSpPr>
          <p:cNvPr name="Freeform 8" id="8"/>
          <p:cNvSpPr/>
          <p:nvPr/>
        </p:nvSpPr>
        <p:spPr>
          <a:xfrm flipH="false" flipV="false" rot="0">
            <a:off x="1847503" y="4157148"/>
            <a:ext cx="2836161" cy="4272936"/>
          </a:xfrm>
          <a:custGeom>
            <a:avLst/>
            <a:gdLst/>
            <a:ahLst/>
            <a:cxnLst/>
            <a:rect r="r" b="b" t="t" l="l"/>
            <a:pathLst>
              <a:path h="4272936" w="2836161">
                <a:moveTo>
                  <a:pt x="0" y="0"/>
                </a:moveTo>
                <a:lnTo>
                  <a:pt x="2836162" y="0"/>
                </a:lnTo>
                <a:lnTo>
                  <a:pt x="2836162" y="4272937"/>
                </a:lnTo>
                <a:lnTo>
                  <a:pt x="0" y="42729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684496" y="8229659"/>
            <a:ext cx="3162177" cy="875630"/>
          </a:xfrm>
          <a:custGeom>
            <a:avLst/>
            <a:gdLst/>
            <a:ahLst/>
            <a:cxnLst/>
            <a:rect r="r" b="b" t="t" l="l"/>
            <a:pathLst>
              <a:path h="875630" w="3162177">
                <a:moveTo>
                  <a:pt x="0" y="0"/>
                </a:moveTo>
                <a:lnTo>
                  <a:pt x="3162176" y="0"/>
                </a:lnTo>
                <a:lnTo>
                  <a:pt x="3162176" y="875630"/>
                </a:lnTo>
                <a:lnTo>
                  <a:pt x="0" y="8756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7970696" y="4734728"/>
            <a:ext cx="6792630" cy="768731"/>
          </a:xfrm>
          <a:prstGeom prst="rect">
            <a:avLst/>
          </a:prstGeom>
        </p:spPr>
        <p:txBody>
          <a:bodyPr anchor="t" rtlCol="false" tIns="0" lIns="0" bIns="0" rIns="0">
            <a:spAutoFit/>
          </a:bodyPr>
          <a:lstStyle/>
          <a:p>
            <a:pPr>
              <a:lnSpc>
                <a:spcPts val="5511"/>
              </a:lnSpc>
            </a:pPr>
            <a:r>
              <a:rPr lang="en-US" sz="5199">
                <a:solidFill>
                  <a:srgbClr val="4D55A8"/>
                </a:solidFill>
                <a:latin typeface="IreneFlorentina Bold"/>
              </a:rPr>
              <a:t>OBJECTIVE:</a:t>
            </a:r>
          </a:p>
        </p:txBody>
      </p:sp>
      <p:sp>
        <p:nvSpPr>
          <p:cNvPr name="TextBox 11" id="11"/>
          <p:cNvSpPr txBox="true"/>
          <p:nvPr/>
        </p:nvSpPr>
        <p:spPr>
          <a:xfrm rot="0">
            <a:off x="7970696" y="5844899"/>
            <a:ext cx="8681159" cy="2117725"/>
          </a:xfrm>
          <a:prstGeom prst="rect">
            <a:avLst/>
          </a:prstGeom>
        </p:spPr>
        <p:txBody>
          <a:bodyPr anchor="t" rtlCol="false" tIns="0" lIns="0" bIns="0" rIns="0">
            <a:spAutoFit/>
          </a:bodyPr>
          <a:lstStyle/>
          <a:p>
            <a:pPr marL="863596" indent="-431798" lvl="1">
              <a:lnSpc>
                <a:spcPts val="5599"/>
              </a:lnSpc>
              <a:buFont typeface="Arial"/>
              <a:buChar char="•"/>
            </a:pPr>
            <a:r>
              <a:rPr lang="en-US" sz="3999">
                <a:solidFill>
                  <a:srgbClr val="002B41"/>
                </a:solidFill>
                <a:latin typeface="IreneFlorentina"/>
              </a:rPr>
              <a:t>Delivering a laid-back and enjoyable skiing adventure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4D55A8"/>
        </a:solidFill>
      </p:bgPr>
    </p:bg>
    <p:spTree>
      <p:nvGrpSpPr>
        <p:cNvPr id="1" name=""/>
        <p:cNvGrpSpPr/>
        <p:nvPr/>
      </p:nvGrpSpPr>
      <p:grpSpPr>
        <a:xfrm>
          <a:off x="0" y="0"/>
          <a:ext cx="0" cy="0"/>
          <a:chOff x="0" y="0"/>
          <a:chExt cx="0" cy="0"/>
        </a:xfrm>
      </p:grpSpPr>
      <p:grpSp>
        <p:nvGrpSpPr>
          <p:cNvPr name="Group 2" id="2"/>
          <p:cNvGrpSpPr/>
          <p:nvPr/>
        </p:nvGrpSpPr>
        <p:grpSpPr>
          <a:xfrm rot="0">
            <a:off x="5002554" y="2504806"/>
            <a:ext cx="8282892" cy="1386166"/>
            <a:chOff x="0" y="0"/>
            <a:chExt cx="2343859" cy="392252"/>
          </a:xfrm>
        </p:grpSpPr>
        <p:sp>
          <p:nvSpPr>
            <p:cNvPr name="Freeform 3" id="3"/>
            <p:cNvSpPr/>
            <p:nvPr/>
          </p:nvSpPr>
          <p:spPr>
            <a:xfrm flipH="false" flipV="false" rot="0">
              <a:off x="0" y="0"/>
              <a:ext cx="2343859" cy="392252"/>
            </a:xfrm>
            <a:custGeom>
              <a:avLst/>
              <a:gdLst/>
              <a:ahLst/>
              <a:cxnLst/>
              <a:rect r="r" b="b" t="t" l="l"/>
              <a:pathLst>
                <a:path h="392252" w="2343859">
                  <a:moveTo>
                    <a:pt x="47669" y="0"/>
                  </a:moveTo>
                  <a:lnTo>
                    <a:pt x="2296189" y="0"/>
                  </a:lnTo>
                  <a:cubicBezTo>
                    <a:pt x="2308832" y="0"/>
                    <a:pt x="2320957" y="5022"/>
                    <a:pt x="2329897" y="13962"/>
                  </a:cubicBezTo>
                  <a:cubicBezTo>
                    <a:pt x="2338837" y="22902"/>
                    <a:pt x="2343859" y="35026"/>
                    <a:pt x="2343859" y="47669"/>
                  </a:cubicBezTo>
                  <a:lnTo>
                    <a:pt x="2343859" y="344583"/>
                  </a:lnTo>
                  <a:cubicBezTo>
                    <a:pt x="2343859" y="357225"/>
                    <a:pt x="2338837" y="369350"/>
                    <a:pt x="2329897" y="378290"/>
                  </a:cubicBezTo>
                  <a:cubicBezTo>
                    <a:pt x="2320957" y="387229"/>
                    <a:pt x="2308832" y="392252"/>
                    <a:pt x="2296189" y="392252"/>
                  </a:cubicBezTo>
                  <a:lnTo>
                    <a:pt x="47669" y="392252"/>
                  </a:lnTo>
                  <a:cubicBezTo>
                    <a:pt x="35026" y="392252"/>
                    <a:pt x="22902" y="387229"/>
                    <a:pt x="13962" y="378290"/>
                  </a:cubicBezTo>
                  <a:cubicBezTo>
                    <a:pt x="5022" y="369350"/>
                    <a:pt x="0" y="357225"/>
                    <a:pt x="0" y="344583"/>
                  </a:cubicBezTo>
                  <a:lnTo>
                    <a:pt x="0" y="47669"/>
                  </a:lnTo>
                  <a:cubicBezTo>
                    <a:pt x="0" y="35026"/>
                    <a:pt x="5022" y="22902"/>
                    <a:pt x="13962" y="13962"/>
                  </a:cubicBezTo>
                  <a:cubicBezTo>
                    <a:pt x="22902" y="5022"/>
                    <a:pt x="35026" y="0"/>
                    <a:pt x="47669" y="0"/>
                  </a:cubicBezTo>
                  <a:close/>
                </a:path>
              </a:pathLst>
            </a:custGeom>
            <a:solidFill>
              <a:srgbClr val="FFFFFF"/>
            </a:solidFill>
            <a:ln cap="rnd">
              <a:noFill/>
              <a:prstDash val="solid"/>
              <a:round/>
            </a:ln>
          </p:spPr>
        </p:sp>
        <p:sp>
          <p:nvSpPr>
            <p:cNvPr name="TextBox 4" id="4"/>
            <p:cNvSpPr txBox="true"/>
            <p:nvPr/>
          </p:nvSpPr>
          <p:spPr>
            <a:xfrm>
              <a:off x="0" y="-38100"/>
              <a:ext cx="2343859" cy="43035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5002554" y="4277673"/>
            <a:ext cx="8282892" cy="1386166"/>
            <a:chOff x="0" y="0"/>
            <a:chExt cx="2343859" cy="392252"/>
          </a:xfrm>
        </p:grpSpPr>
        <p:sp>
          <p:nvSpPr>
            <p:cNvPr name="Freeform 6" id="6"/>
            <p:cNvSpPr/>
            <p:nvPr/>
          </p:nvSpPr>
          <p:spPr>
            <a:xfrm flipH="false" flipV="false" rot="0">
              <a:off x="0" y="0"/>
              <a:ext cx="2343859" cy="392252"/>
            </a:xfrm>
            <a:custGeom>
              <a:avLst/>
              <a:gdLst/>
              <a:ahLst/>
              <a:cxnLst/>
              <a:rect r="r" b="b" t="t" l="l"/>
              <a:pathLst>
                <a:path h="392252" w="2343859">
                  <a:moveTo>
                    <a:pt x="47669" y="0"/>
                  </a:moveTo>
                  <a:lnTo>
                    <a:pt x="2296189" y="0"/>
                  </a:lnTo>
                  <a:cubicBezTo>
                    <a:pt x="2308832" y="0"/>
                    <a:pt x="2320957" y="5022"/>
                    <a:pt x="2329897" y="13962"/>
                  </a:cubicBezTo>
                  <a:cubicBezTo>
                    <a:pt x="2338837" y="22902"/>
                    <a:pt x="2343859" y="35026"/>
                    <a:pt x="2343859" y="47669"/>
                  </a:cubicBezTo>
                  <a:lnTo>
                    <a:pt x="2343859" y="344583"/>
                  </a:lnTo>
                  <a:cubicBezTo>
                    <a:pt x="2343859" y="357225"/>
                    <a:pt x="2338837" y="369350"/>
                    <a:pt x="2329897" y="378290"/>
                  </a:cubicBezTo>
                  <a:cubicBezTo>
                    <a:pt x="2320957" y="387229"/>
                    <a:pt x="2308832" y="392252"/>
                    <a:pt x="2296189" y="392252"/>
                  </a:cubicBezTo>
                  <a:lnTo>
                    <a:pt x="47669" y="392252"/>
                  </a:lnTo>
                  <a:cubicBezTo>
                    <a:pt x="35026" y="392252"/>
                    <a:pt x="22902" y="387229"/>
                    <a:pt x="13962" y="378290"/>
                  </a:cubicBezTo>
                  <a:cubicBezTo>
                    <a:pt x="5022" y="369350"/>
                    <a:pt x="0" y="357225"/>
                    <a:pt x="0" y="344583"/>
                  </a:cubicBezTo>
                  <a:lnTo>
                    <a:pt x="0" y="47669"/>
                  </a:lnTo>
                  <a:cubicBezTo>
                    <a:pt x="0" y="35026"/>
                    <a:pt x="5022" y="22902"/>
                    <a:pt x="13962" y="13962"/>
                  </a:cubicBezTo>
                  <a:cubicBezTo>
                    <a:pt x="22902" y="5022"/>
                    <a:pt x="35026" y="0"/>
                    <a:pt x="47669" y="0"/>
                  </a:cubicBezTo>
                  <a:close/>
                </a:path>
              </a:pathLst>
            </a:custGeom>
            <a:solidFill>
              <a:srgbClr val="FFFFFF"/>
            </a:solidFill>
            <a:ln cap="rnd">
              <a:noFill/>
              <a:prstDash val="solid"/>
              <a:round/>
            </a:ln>
          </p:spPr>
        </p:sp>
        <p:sp>
          <p:nvSpPr>
            <p:cNvPr name="TextBox 7" id="7"/>
            <p:cNvSpPr txBox="true"/>
            <p:nvPr/>
          </p:nvSpPr>
          <p:spPr>
            <a:xfrm>
              <a:off x="0" y="-38100"/>
              <a:ext cx="2343859" cy="430352"/>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002554" y="6054364"/>
            <a:ext cx="8282892" cy="1386166"/>
            <a:chOff x="0" y="0"/>
            <a:chExt cx="2343859" cy="392252"/>
          </a:xfrm>
        </p:grpSpPr>
        <p:sp>
          <p:nvSpPr>
            <p:cNvPr name="Freeform 9" id="9"/>
            <p:cNvSpPr/>
            <p:nvPr/>
          </p:nvSpPr>
          <p:spPr>
            <a:xfrm flipH="false" flipV="false" rot="0">
              <a:off x="0" y="0"/>
              <a:ext cx="2343859" cy="392252"/>
            </a:xfrm>
            <a:custGeom>
              <a:avLst/>
              <a:gdLst/>
              <a:ahLst/>
              <a:cxnLst/>
              <a:rect r="r" b="b" t="t" l="l"/>
              <a:pathLst>
                <a:path h="392252" w="2343859">
                  <a:moveTo>
                    <a:pt x="47669" y="0"/>
                  </a:moveTo>
                  <a:lnTo>
                    <a:pt x="2296189" y="0"/>
                  </a:lnTo>
                  <a:cubicBezTo>
                    <a:pt x="2308832" y="0"/>
                    <a:pt x="2320957" y="5022"/>
                    <a:pt x="2329897" y="13962"/>
                  </a:cubicBezTo>
                  <a:cubicBezTo>
                    <a:pt x="2338837" y="22902"/>
                    <a:pt x="2343859" y="35026"/>
                    <a:pt x="2343859" y="47669"/>
                  </a:cubicBezTo>
                  <a:lnTo>
                    <a:pt x="2343859" y="344583"/>
                  </a:lnTo>
                  <a:cubicBezTo>
                    <a:pt x="2343859" y="357225"/>
                    <a:pt x="2338837" y="369350"/>
                    <a:pt x="2329897" y="378290"/>
                  </a:cubicBezTo>
                  <a:cubicBezTo>
                    <a:pt x="2320957" y="387229"/>
                    <a:pt x="2308832" y="392252"/>
                    <a:pt x="2296189" y="392252"/>
                  </a:cubicBezTo>
                  <a:lnTo>
                    <a:pt x="47669" y="392252"/>
                  </a:lnTo>
                  <a:cubicBezTo>
                    <a:pt x="35026" y="392252"/>
                    <a:pt x="22902" y="387229"/>
                    <a:pt x="13962" y="378290"/>
                  </a:cubicBezTo>
                  <a:cubicBezTo>
                    <a:pt x="5022" y="369350"/>
                    <a:pt x="0" y="357225"/>
                    <a:pt x="0" y="344583"/>
                  </a:cubicBezTo>
                  <a:lnTo>
                    <a:pt x="0" y="47669"/>
                  </a:lnTo>
                  <a:cubicBezTo>
                    <a:pt x="0" y="35026"/>
                    <a:pt x="5022" y="22902"/>
                    <a:pt x="13962" y="13962"/>
                  </a:cubicBezTo>
                  <a:cubicBezTo>
                    <a:pt x="22902" y="5022"/>
                    <a:pt x="35026" y="0"/>
                    <a:pt x="47669" y="0"/>
                  </a:cubicBezTo>
                  <a:close/>
                </a:path>
              </a:pathLst>
            </a:custGeom>
            <a:solidFill>
              <a:srgbClr val="FFFFFF"/>
            </a:solidFill>
            <a:ln cap="rnd">
              <a:noFill/>
              <a:prstDash val="solid"/>
              <a:round/>
            </a:ln>
          </p:spPr>
        </p:sp>
        <p:sp>
          <p:nvSpPr>
            <p:cNvPr name="TextBox 10" id="10"/>
            <p:cNvSpPr txBox="true"/>
            <p:nvPr/>
          </p:nvSpPr>
          <p:spPr>
            <a:xfrm>
              <a:off x="0" y="-38100"/>
              <a:ext cx="2343859" cy="430352"/>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5002554" y="7831056"/>
            <a:ext cx="8282892" cy="1386166"/>
            <a:chOff x="0" y="0"/>
            <a:chExt cx="2343859" cy="392252"/>
          </a:xfrm>
        </p:grpSpPr>
        <p:sp>
          <p:nvSpPr>
            <p:cNvPr name="Freeform 12" id="12"/>
            <p:cNvSpPr/>
            <p:nvPr/>
          </p:nvSpPr>
          <p:spPr>
            <a:xfrm flipH="false" flipV="false" rot="0">
              <a:off x="0" y="0"/>
              <a:ext cx="2343859" cy="392252"/>
            </a:xfrm>
            <a:custGeom>
              <a:avLst/>
              <a:gdLst/>
              <a:ahLst/>
              <a:cxnLst/>
              <a:rect r="r" b="b" t="t" l="l"/>
              <a:pathLst>
                <a:path h="392252" w="2343859">
                  <a:moveTo>
                    <a:pt x="47669" y="0"/>
                  </a:moveTo>
                  <a:lnTo>
                    <a:pt x="2296189" y="0"/>
                  </a:lnTo>
                  <a:cubicBezTo>
                    <a:pt x="2308832" y="0"/>
                    <a:pt x="2320957" y="5022"/>
                    <a:pt x="2329897" y="13962"/>
                  </a:cubicBezTo>
                  <a:cubicBezTo>
                    <a:pt x="2338837" y="22902"/>
                    <a:pt x="2343859" y="35026"/>
                    <a:pt x="2343859" y="47669"/>
                  </a:cubicBezTo>
                  <a:lnTo>
                    <a:pt x="2343859" y="344583"/>
                  </a:lnTo>
                  <a:cubicBezTo>
                    <a:pt x="2343859" y="357225"/>
                    <a:pt x="2338837" y="369350"/>
                    <a:pt x="2329897" y="378290"/>
                  </a:cubicBezTo>
                  <a:cubicBezTo>
                    <a:pt x="2320957" y="387229"/>
                    <a:pt x="2308832" y="392252"/>
                    <a:pt x="2296189" y="392252"/>
                  </a:cubicBezTo>
                  <a:lnTo>
                    <a:pt x="47669" y="392252"/>
                  </a:lnTo>
                  <a:cubicBezTo>
                    <a:pt x="35026" y="392252"/>
                    <a:pt x="22902" y="387229"/>
                    <a:pt x="13962" y="378290"/>
                  </a:cubicBezTo>
                  <a:cubicBezTo>
                    <a:pt x="5022" y="369350"/>
                    <a:pt x="0" y="357225"/>
                    <a:pt x="0" y="344583"/>
                  </a:cubicBezTo>
                  <a:lnTo>
                    <a:pt x="0" y="47669"/>
                  </a:lnTo>
                  <a:cubicBezTo>
                    <a:pt x="0" y="35026"/>
                    <a:pt x="5022" y="22902"/>
                    <a:pt x="13962" y="13962"/>
                  </a:cubicBezTo>
                  <a:cubicBezTo>
                    <a:pt x="22902" y="5022"/>
                    <a:pt x="35026" y="0"/>
                    <a:pt x="47669" y="0"/>
                  </a:cubicBezTo>
                  <a:close/>
                </a:path>
              </a:pathLst>
            </a:custGeom>
            <a:solidFill>
              <a:srgbClr val="FFFFFF"/>
            </a:solidFill>
            <a:ln cap="rnd">
              <a:noFill/>
              <a:prstDash val="solid"/>
              <a:round/>
            </a:ln>
          </p:spPr>
        </p:sp>
        <p:sp>
          <p:nvSpPr>
            <p:cNvPr name="TextBox 13" id="13"/>
            <p:cNvSpPr txBox="true"/>
            <p:nvPr/>
          </p:nvSpPr>
          <p:spPr>
            <a:xfrm>
              <a:off x="0" y="-38100"/>
              <a:ext cx="2343859" cy="430352"/>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4407411" y="2411597"/>
            <a:ext cx="1572584" cy="1572584"/>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78FDD"/>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4407411" y="4184464"/>
            <a:ext cx="1572584" cy="1572584"/>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78FDD"/>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4407411" y="5957331"/>
            <a:ext cx="1572584" cy="1572584"/>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78FDD"/>
            </a:solidFill>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4407411" y="7730198"/>
            <a:ext cx="1572584" cy="1572584"/>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78FDD"/>
            </a:solidFill>
          </p:spPr>
        </p:sp>
        <p:sp>
          <p:nvSpPr>
            <p:cNvPr name="TextBox 25" id="2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26" id="26"/>
          <p:cNvSpPr/>
          <p:nvPr/>
        </p:nvSpPr>
        <p:spPr>
          <a:xfrm flipH="false" flipV="false" rot="-1853624">
            <a:off x="14044224" y="6307720"/>
            <a:ext cx="3597067" cy="3513048"/>
          </a:xfrm>
          <a:custGeom>
            <a:avLst/>
            <a:gdLst/>
            <a:ahLst/>
            <a:cxnLst/>
            <a:rect r="r" b="b" t="t" l="l"/>
            <a:pathLst>
              <a:path h="3513048" w="3597067">
                <a:moveTo>
                  <a:pt x="0" y="0"/>
                </a:moveTo>
                <a:lnTo>
                  <a:pt x="3597067" y="0"/>
                </a:lnTo>
                <a:lnTo>
                  <a:pt x="3597067" y="3513048"/>
                </a:lnTo>
                <a:lnTo>
                  <a:pt x="0" y="35130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7" id="27"/>
          <p:cNvSpPr txBox="true"/>
          <p:nvPr/>
        </p:nvSpPr>
        <p:spPr>
          <a:xfrm rot="0">
            <a:off x="1028700" y="673483"/>
            <a:ext cx="16230600" cy="1161410"/>
          </a:xfrm>
          <a:prstGeom prst="rect">
            <a:avLst/>
          </a:prstGeom>
        </p:spPr>
        <p:txBody>
          <a:bodyPr anchor="t" rtlCol="false" tIns="0" lIns="0" bIns="0" rIns="0">
            <a:spAutoFit/>
          </a:bodyPr>
          <a:lstStyle/>
          <a:p>
            <a:pPr algn="ctr">
              <a:lnSpc>
                <a:spcPts val="7279"/>
              </a:lnSpc>
            </a:pPr>
            <a:r>
              <a:rPr lang="en-US" sz="7999">
                <a:solidFill>
                  <a:srgbClr val="FFFFFF"/>
                </a:solidFill>
                <a:latin typeface="Chunk Five"/>
              </a:rPr>
              <a:t>User Interface (UI)</a:t>
            </a:r>
          </a:p>
        </p:txBody>
      </p:sp>
      <p:sp>
        <p:nvSpPr>
          <p:cNvPr name="TextBox 28" id="28"/>
          <p:cNvSpPr txBox="true"/>
          <p:nvPr/>
        </p:nvSpPr>
        <p:spPr>
          <a:xfrm rot="0">
            <a:off x="6244379" y="4380427"/>
            <a:ext cx="6888753" cy="843915"/>
          </a:xfrm>
          <a:prstGeom prst="rect">
            <a:avLst/>
          </a:prstGeom>
        </p:spPr>
        <p:txBody>
          <a:bodyPr anchor="t" rtlCol="false" tIns="0" lIns="0" bIns="0" rIns="0">
            <a:spAutoFit/>
          </a:bodyPr>
          <a:lstStyle/>
          <a:p>
            <a:pPr>
              <a:lnSpc>
                <a:spcPts val="3359"/>
              </a:lnSpc>
            </a:pPr>
            <a:r>
              <a:rPr lang="en-US" sz="2400">
                <a:solidFill>
                  <a:srgbClr val="4D55A8"/>
                </a:solidFill>
                <a:latin typeface="IreneFlorentina"/>
              </a:rPr>
              <a:t>Intuitive controls integrated seamlessly for a user-friendly design.</a:t>
            </a:r>
          </a:p>
        </p:txBody>
      </p:sp>
      <p:sp>
        <p:nvSpPr>
          <p:cNvPr name="TextBox 29" id="29"/>
          <p:cNvSpPr txBox="true"/>
          <p:nvPr/>
        </p:nvSpPr>
        <p:spPr>
          <a:xfrm rot="0">
            <a:off x="6244379" y="2621425"/>
            <a:ext cx="6888753" cy="843915"/>
          </a:xfrm>
          <a:prstGeom prst="rect">
            <a:avLst/>
          </a:prstGeom>
        </p:spPr>
        <p:txBody>
          <a:bodyPr anchor="t" rtlCol="false" tIns="0" lIns="0" bIns="0" rIns="0">
            <a:spAutoFit/>
          </a:bodyPr>
          <a:lstStyle/>
          <a:p>
            <a:pPr>
              <a:lnSpc>
                <a:spcPts val="3359"/>
              </a:lnSpc>
            </a:pPr>
            <a:r>
              <a:rPr lang="en-US" sz="2400">
                <a:solidFill>
                  <a:srgbClr val="4D55A8"/>
                </a:solidFill>
                <a:latin typeface="IreneFlorentina"/>
              </a:rPr>
              <a:t>Sleek and slim UI maximizes the player's view.</a:t>
            </a:r>
          </a:p>
        </p:txBody>
      </p:sp>
      <p:sp>
        <p:nvSpPr>
          <p:cNvPr name="TextBox 30" id="30"/>
          <p:cNvSpPr txBox="true"/>
          <p:nvPr/>
        </p:nvSpPr>
        <p:spPr>
          <a:xfrm rot="0">
            <a:off x="6244379" y="6158466"/>
            <a:ext cx="6888753" cy="1263015"/>
          </a:xfrm>
          <a:prstGeom prst="rect">
            <a:avLst/>
          </a:prstGeom>
        </p:spPr>
        <p:txBody>
          <a:bodyPr anchor="t" rtlCol="false" tIns="0" lIns="0" bIns="0" rIns="0">
            <a:spAutoFit/>
          </a:bodyPr>
          <a:lstStyle/>
          <a:p>
            <a:pPr>
              <a:lnSpc>
                <a:spcPts val="3359"/>
              </a:lnSpc>
            </a:pPr>
            <a:r>
              <a:rPr lang="en-US" sz="2400">
                <a:solidFill>
                  <a:srgbClr val="4D55A8"/>
                </a:solidFill>
                <a:latin typeface="IreneFlorentina"/>
              </a:rPr>
              <a:t>Collisions send the player back to the previous checkpoint.</a:t>
            </a:r>
          </a:p>
          <a:p>
            <a:pPr>
              <a:lnSpc>
                <a:spcPts val="3359"/>
              </a:lnSpc>
            </a:pPr>
          </a:p>
        </p:txBody>
      </p:sp>
      <p:sp>
        <p:nvSpPr>
          <p:cNvPr name="TextBox 31" id="31"/>
          <p:cNvSpPr txBox="true"/>
          <p:nvPr/>
        </p:nvSpPr>
        <p:spPr>
          <a:xfrm rot="0">
            <a:off x="6244379" y="7954207"/>
            <a:ext cx="6888753" cy="843915"/>
          </a:xfrm>
          <a:prstGeom prst="rect">
            <a:avLst/>
          </a:prstGeom>
        </p:spPr>
        <p:txBody>
          <a:bodyPr anchor="t" rtlCol="false" tIns="0" lIns="0" bIns="0" rIns="0">
            <a:spAutoFit/>
          </a:bodyPr>
          <a:lstStyle/>
          <a:p>
            <a:pPr>
              <a:lnSpc>
                <a:spcPts val="3359"/>
              </a:lnSpc>
            </a:pPr>
            <a:r>
              <a:rPr lang="en-US" sz="2400">
                <a:solidFill>
                  <a:srgbClr val="4D55A8"/>
                </a:solidFill>
                <a:latin typeface="IreneFlorentina"/>
              </a:rPr>
              <a:t>Emerald crystals (EMS) chosen for their presence in Swat and mining.</a:t>
            </a:r>
          </a:p>
        </p:txBody>
      </p:sp>
      <p:sp>
        <p:nvSpPr>
          <p:cNvPr name="TextBox 32" id="32"/>
          <p:cNvSpPr txBox="true"/>
          <p:nvPr/>
        </p:nvSpPr>
        <p:spPr>
          <a:xfrm rot="0">
            <a:off x="4686271" y="2457276"/>
            <a:ext cx="1014865" cy="1336663"/>
          </a:xfrm>
          <a:prstGeom prst="rect">
            <a:avLst/>
          </a:prstGeom>
        </p:spPr>
        <p:txBody>
          <a:bodyPr anchor="t" rtlCol="false" tIns="0" lIns="0" bIns="0" rIns="0">
            <a:spAutoFit/>
          </a:bodyPr>
          <a:lstStyle/>
          <a:p>
            <a:pPr algn="ctr">
              <a:lnSpc>
                <a:spcPts val="9800"/>
              </a:lnSpc>
            </a:pPr>
            <a:r>
              <a:rPr lang="en-US" sz="7000">
                <a:solidFill>
                  <a:srgbClr val="FFFFFF"/>
                </a:solidFill>
                <a:latin typeface="Chunk Five"/>
              </a:rPr>
              <a:t>1</a:t>
            </a:r>
          </a:p>
        </p:txBody>
      </p:sp>
      <p:sp>
        <p:nvSpPr>
          <p:cNvPr name="TextBox 33" id="33"/>
          <p:cNvSpPr txBox="true"/>
          <p:nvPr/>
        </p:nvSpPr>
        <p:spPr>
          <a:xfrm rot="0">
            <a:off x="4686271" y="4230143"/>
            <a:ext cx="1014865" cy="1336663"/>
          </a:xfrm>
          <a:prstGeom prst="rect">
            <a:avLst/>
          </a:prstGeom>
        </p:spPr>
        <p:txBody>
          <a:bodyPr anchor="t" rtlCol="false" tIns="0" lIns="0" bIns="0" rIns="0">
            <a:spAutoFit/>
          </a:bodyPr>
          <a:lstStyle/>
          <a:p>
            <a:pPr algn="ctr">
              <a:lnSpc>
                <a:spcPts val="9800"/>
              </a:lnSpc>
            </a:pPr>
            <a:r>
              <a:rPr lang="en-US" sz="7000">
                <a:solidFill>
                  <a:srgbClr val="FFFFFF"/>
                </a:solidFill>
                <a:latin typeface="Chunk Five"/>
              </a:rPr>
              <a:t>2</a:t>
            </a:r>
          </a:p>
        </p:txBody>
      </p:sp>
      <p:sp>
        <p:nvSpPr>
          <p:cNvPr name="TextBox 34" id="34"/>
          <p:cNvSpPr txBox="true"/>
          <p:nvPr/>
        </p:nvSpPr>
        <p:spPr>
          <a:xfrm rot="0">
            <a:off x="4686271" y="6004698"/>
            <a:ext cx="1014865" cy="1336663"/>
          </a:xfrm>
          <a:prstGeom prst="rect">
            <a:avLst/>
          </a:prstGeom>
        </p:spPr>
        <p:txBody>
          <a:bodyPr anchor="t" rtlCol="false" tIns="0" lIns="0" bIns="0" rIns="0">
            <a:spAutoFit/>
          </a:bodyPr>
          <a:lstStyle/>
          <a:p>
            <a:pPr algn="ctr">
              <a:lnSpc>
                <a:spcPts val="9800"/>
              </a:lnSpc>
            </a:pPr>
            <a:r>
              <a:rPr lang="en-US" sz="7000">
                <a:solidFill>
                  <a:srgbClr val="FFFFFF"/>
                </a:solidFill>
                <a:latin typeface="Chunk Five"/>
              </a:rPr>
              <a:t>3</a:t>
            </a:r>
          </a:p>
        </p:txBody>
      </p:sp>
      <p:sp>
        <p:nvSpPr>
          <p:cNvPr name="TextBox 35" id="35"/>
          <p:cNvSpPr txBox="true"/>
          <p:nvPr/>
        </p:nvSpPr>
        <p:spPr>
          <a:xfrm rot="0">
            <a:off x="4667221" y="7739465"/>
            <a:ext cx="1014865" cy="1336663"/>
          </a:xfrm>
          <a:prstGeom prst="rect">
            <a:avLst/>
          </a:prstGeom>
        </p:spPr>
        <p:txBody>
          <a:bodyPr anchor="t" rtlCol="false" tIns="0" lIns="0" bIns="0" rIns="0">
            <a:spAutoFit/>
          </a:bodyPr>
          <a:lstStyle/>
          <a:p>
            <a:pPr algn="ctr">
              <a:lnSpc>
                <a:spcPts val="9800"/>
              </a:lnSpc>
            </a:pPr>
            <a:r>
              <a:rPr lang="en-US" sz="7000">
                <a:solidFill>
                  <a:srgbClr val="FFFFFF"/>
                </a:solidFill>
                <a:latin typeface="Chunk Five"/>
              </a:rPr>
              <a:t>4</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4D55A8"/>
        </a:solidFill>
      </p:bgPr>
    </p:bg>
    <p:spTree>
      <p:nvGrpSpPr>
        <p:cNvPr id="1" name=""/>
        <p:cNvGrpSpPr/>
        <p:nvPr/>
      </p:nvGrpSpPr>
      <p:grpSpPr>
        <a:xfrm>
          <a:off x="0" y="0"/>
          <a:ext cx="0" cy="0"/>
          <a:chOff x="0" y="0"/>
          <a:chExt cx="0" cy="0"/>
        </a:xfrm>
      </p:grpSpPr>
      <p:sp>
        <p:nvSpPr>
          <p:cNvPr name="TextBox 2" id="2"/>
          <p:cNvSpPr txBox="true"/>
          <p:nvPr/>
        </p:nvSpPr>
        <p:spPr>
          <a:xfrm rot="0">
            <a:off x="2888461" y="8764397"/>
            <a:ext cx="12511078" cy="968756"/>
          </a:xfrm>
          <a:prstGeom prst="rect">
            <a:avLst/>
          </a:prstGeom>
        </p:spPr>
        <p:txBody>
          <a:bodyPr anchor="t" rtlCol="false" tIns="0" lIns="0" bIns="0" rIns="0">
            <a:spAutoFit/>
          </a:bodyPr>
          <a:lstStyle/>
          <a:p>
            <a:pPr algn="ctr">
              <a:lnSpc>
                <a:spcPts val="3712"/>
              </a:lnSpc>
            </a:pPr>
            <a:r>
              <a:rPr lang="en-US" sz="3200">
                <a:solidFill>
                  <a:srgbClr val="FFFFFF"/>
                </a:solidFill>
                <a:latin typeface="IreneFlorentina"/>
              </a:rPr>
              <a:t>contact us at</a:t>
            </a:r>
          </a:p>
          <a:p>
            <a:pPr algn="ctr">
              <a:lnSpc>
                <a:spcPts val="3712"/>
              </a:lnSpc>
            </a:pPr>
            <a:r>
              <a:rPr lang="en-US" sz="3200">
                <a:solidFill>
                  <a:srgbClr val="FFFFFF"/>
                </a:solidFill>
                <a:latin typeface="IreneFlorentina"/>
              </a:rPr>
              <a:t>sheikhumar0077@gmail.com</a:t>
            </a:r>
          </a:p>
        </p:txBody>
      </p:sp>
      <p:sp>
        <p:nvSpPr>
          <p:cNvPr name="Freeform 3" id="3"/>
          <p:cNvSpPr/>
          <p:nvPr/>
        </p:nvSpPr>
        <p:spPr>
          <a:xfrm flipH="false" flipV="false" rot="0">
            <a:off x="13928260" y="4876120"/>
            <a:ext cx="3622182" cy="4072761"/>
          </a:xfrm>
          <a:custGeom>
            <a:avLst/>
            <a:gdLst/>
            <a:ahLst/>
            <a:cxnLst/>
            <a:rect r="r" b="b" t="t" l="l"/>
            <a:pathLst>
              <a:path h="4072761" w="3622182">
                <a:moveTo>
                  <a:pt x="0" y="0"/>
                </a:moveTo>
                <a:lnTo>
                  <a:pt x="3622183" y="0"/>
                </a:lnTo>
                <a:lnTo>
                  <a:pt x="3622183" y="4072760"/>
                </a:lnTo>
                <a:lnTo>
                  <a:pt x="0" y="40727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340582" y="1333664"/>
            <a:ext cx="2273943" cy="3248490"/>
          </a:xfrm>
          <a:custGeom>
            <a:avLst/>
            <a:gdLst/>
            <a:ahLst/>
            <a:cxnLst/>
            <a:rect r="r" b="b" t="t" l="l"/>
            <a:pathLst>
              <a:path h="3248490" w="2273943">
                <a:moveTo>
                  <a:pt x="0" y="0"/>
                </a:moveTo>
                <a:lnTo>
                  <a:pt x="2273943" y="0"/>
                </a:lnTo>
                <a:lnTo>
                  <a:pt x="2273943" y="3248491"/>
                </a:lnTo>
                <a:lnTo>
                  <a:pt x="0" y="324849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4069703" y="1281358"/>
            <a:ext cx="10148595" cy="6513248"/>
          </a:xfrm>
          <a:prstGeom prst="rect">
            <a:avLst/>
          </a:prstGeom>
        </p:spPr>
        <p:txBody>
          <a:bodyPr anchor="t" rtlCol="false" tIns="0" lIns="0" bIns="0" rIns="0">
            <a:spAutoFit/>
          </a:bodyPr>
          <a:lstStyle/>
          <a:p>
            <a:pPr algn="ctr">
              <a:lnSpc>
                <a:spcPts val="24777"/>
              </a:lnSpc>
            </a:pPr>
            <a:r>
              <a:rPr lang="en-US" sz="17697">
                <a:solidFill>
                  <a:srgbClr val="FFFFFF"/>
                </a:solidFill>
                <a:latin typeface="Chunk Five"/>
              </a:rPr>
              <a:t>THANKYOU!</a:t>
            </a:r>
          </a:p>
        </p:txBody>
      </p:sp>
      <p:sp>
        <p:nvSpPr>
          <p:cNvPr name="Freeform 6" id="6"/>
          <p:cNvSpPr/>
          <p:nvPr/>
        </p:nvSpPr>
        <p:spPr>
          <a:xfrm flipH="false" flipV="false" rot="-2099479">
            <a:off x="1751489" y="6462866"/>
            <a:ext cx="2273943" cy="3248490"/>
          </a:xfrm>
          <a:custGeom>
            <a:avLst/>
            <a:gdLst/>
            <a:ahLst/>
            <a:cxnLst/>
            <a:rect r="r" b="b" t="t" l="l"/>
            <a:pathLst>
              <a:path h="3248490" w="2273943">
                <a:moveTo>
                  <a:pt x="0" y="0"/>
                </a:moveTo>
                <a:lnTo>
                  <a:pt x="2273944" y="0"/>
                </a:lnTo>
                <a:lnTo>
                  <a:pt x="2273944" y="3248491"/>
                </a:lnTo>
                <a:lnTo>
                  <a:pt x="0" y="324849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DAF9_gUWoW8</dc:identifier>
  <dcterms:modified xsi:type="dcterms:W3CDTF">2011-08-01T06:04:30Z</dcterms:modified>
  <cp:revision>1</cp:revision>
  <dc:title>Mindful in Winter</dc:title>
</cp:coreProperties>
</file>