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ademy.binance.com/en/articles/what-is-blockchain-technology-a-comprehensive-guide-for-beginners" TargetMode="External"/><Relationship Id="rId3" Type="http://schemas.openxmlformats.org/officeDocument/2006/relationships/hyperlink" Target="https://academy.binance.com/en/articles/what-is-blockchain-technology-a-comprehensive-guide-for-beginners" TargetMode="External"/><Relationship Id="rId4" Type="http://schemas.openxmlformats.org/officeDocument/2006/relationships/hyperlink" Target="https://academy.binance.com/en/articles/how-to-build-a-well-balanced-crypto-portfolio" TargetMode="External"/><Relationship Id="rId5" Type="http://schemas.openxmlformats.org/officeDocument/2006/relationships/hyperlink" Target="https://academy.binance.com/en/articles/how-to-build-a-well-balanced-crypto-portfoli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d29e57e6e078cf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d29e57e6e078c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03d4804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403d4804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403d480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403d48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1E2329"/>
                </a:solidFill>
              </a:rPr>
              <a:t>The metaverse is a concept of an online, 3D, virtual space connecting users in all aspects of their lives. It would connect multiple platforms, similar to the internet containing different websites accessible through a single browser. </a:t>
            </a:r>
            <a:endParaRPr sz="1200">
              <a:solidFill>
                <a:srgbClr val="1E2329"/>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1E2329"/>
                </a:solidFill>
              </a:rPr>
              <a:t>The concept was developed in the science-fiction novel Snow Crash by Neal Stephenson. However, while the idea of a metaverse was once fiction, it now looks like it could be a reality in the future.</a:t>
            </a:r>
            <a:endParaRPr sz="1200">
              <a:solidFill>
                <a:srgbClr val="1E2329"/>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1E2329"/>
                </a:solidFill>
              </a:rPr>
              <a:t>The metaverse will be driven by augmented reality, with each user controlling a character or avatar. For example, you might take a mixed reality meeting with an Oculus VR headset in your virtual office, finish work and relax in a</a:t>
            </a:r>
            <a:r>
              <a:rPr lang="en" sz="1200">
                <a:solidFill>
                  <a:srgbClr val="1E2329"/>
                </a:solidFill>
                <a:uFill>
                  <a:noFill/>
                </a:uFill>
                <a:hlinkClick r:id="rId2">
                  <a:extLst>
                    <a:ext uri="{A12FA001-AC4F-418D-AE19-62706E023703}">
                      <ahyp:hlinkClr val="tx"/>
                    </a:ext>
                  </a:extLst>
                </a:hlinkClick>
              </a:rPr>
              <a:t> </a:t>
            </a:r>
            <a:r>
              <a:rPr lang="en" sz="1200" u="sng">
                <a:solidFill>
                  <a:srgbClr val="C99400"/>
                </a:solidFill>
                <a:hlinkClick r:id="rId3">
                  <a:extLst>
                    <a:ext uri="{A12FA001-AC4F-418D-AE19-62706E023703}">
                      <ahyp:hlinkClr val="tx"/>
                    </a:ext>
                  </a:extLst>
                </a:hlinkClick>
              </a:rPr>
              <a:t>blockchain-based</a:t>
            </a:r>
            <a:r>
              <a:rPr lang="en" sz="1200">
                <a:solidFill>
                  <a:srgbClr val="1E2329"/>
                </a:solidFill>
              </a:rPr>
              <a:t> game, and then</a:t>
            </a:r>
            <a:r>
              <a:rPr lang="en" sz="1200">
                <a:solidFill>
                  <a:srgbClr val="1E2329"/>
                </a:solidFill>
                <a:uFill>
                  <a:noFill/>
                </a:uFill>
                <a:hlinkClick r:id="rId4">
                  <a:extLst>
                    <a:ext uri="{A12FA001-AC4F-418D-AE19-62706E023703}">
                      <ahyp:hlinkClr val="tx"/>
                    </a:ext>
                  </a:extLst>
                </a:hlinkClick>
              </a:rPr>
              <a:t> </a:t>
            </a:r>
            <a:r>
              <a:rPr lang="en" sz="1200" u="sng">
                <a:solidFill>
                  <a:srgbClr val="C99400"/>
                </a:solidFill>
                <a:hlinkClick r:id="rId5">
                  <a:extLst>
                    <a:ext uri="{A12FA001-AC4F-418D-AE19-62706E023703}">
                      <ahyp:hlinkClr val="tx"/>
                    </a:ext>
                  </a:extLst>
                </a:hlinkClick>
              </a:rPr>
              <a:t>manage your crypto portfolio</a:t>
            </a:r>
            <a:r>
              <a:rPr lang="en" sz="1200">
                <a:solidFill>
                  <a:srgbClr val="1E2329"/>
                </a:solidFill>
              </a:rPr>
              <a:t> and finances all inside the metaverse.</a:t>
            </a:r>
            <a:endParaRPr sz="1200">
              <a:solidFill>
                <a:srgbClr val="1E2329"/>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1E2329"/>
                </a:solidFill>
              </a:rPr>
              <a:t>You can already see some aspects of the metaverse in existing virtual video game worlds.</a:t>
            </a:r>
            <a:endParaRPr sz="1200">
              <a:solidFill>
                <a:srgbClr val="1E2329"/>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rgbClr val="1E2329"/>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403d480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403d480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42821" rtl="0" algn="l">
              <a:lnSpc>
                <a:spcPct val="99336"/>
              </a:lnSpc>
              <a:spcBef>
                <a:spcPts val="50"/>
              </a:spcBef>
              <a:spcAft>
                <a:spcPts val="0"/>
              </a:spcAft>
              <a:buNone/>
            </a:pPr>
            <a:r>
              <a:rPr lang="en" sz="1500">
                <a:solidFill>
                  <a:schemeClr val="dk1"/>
                </a:solidFill>
              </a:rPr>
              <a:t> </a:t>
            </a:r>
            <a:r>
              <a:rPr b="1" lang="en" sz="1700">
                <a:solidFill>
                  <a:schemeClr val="dk1"/>
                </a:solidFill>
              </a:rPr>
              <a:t> Chapter 2 : </a:t>
            </a:r>
            <a:r>
              <a:rPr b="1" lang="en" sz="1700">
                <a:solidFill>
                  <a:schemeClr val="dk1"/>
                </a:solidFill>
              </a:rPr>
              <a:t>Confusion</a:t>
            </a:r>
            <a:r>
              <a:rPr b="1" lang="en" sz="1700">
                <a:solidFill>
                  <a:schemeClr val="dk1"/>
                </a:solidFill>
              </a:rPr>
              <a:t> and Uncertainty</a:t>
            </a:r>
            <a:endParaRPr b="1" sz="1700">
              <a:solidFill>
                <a:schemeClr val="dk1"/>
              </a:solidFill>
            </a:endParaRPr>
          </a:p>
          <a:p>
            <a:pPr indent="299275" lvl="0" marL="978372" marR="942821" rtl="0" algn="l">
              <a:lnSpc>
                <a:spcPct val="99336"/>
              </a:lnSpc>
              <a:spcBef>
                <a:spcPts val="50"/>
              </a:spcBef>
              <a:spcAft>
                <a:spcPts val="0"/>
              </a:spcAft>
              <a:buClr>
                <a:schemeClr val="dk1"/>
              </a:buClr>
              <a:buSzPts val="1100"/>
              <a:buFont typeface="Arial"/>
              <a:buNone/>
            </a:pPr>
            <a:r>
              <a:rPr lang="en" sz="1500">
                <a:solidFill>
                  <a:schemeClr val="dk1"/>
                </a:solidFill>
              </a:rPr>
              <a:t>Mark Zuckerberg’s articulation focused on immersive virtual </a:t>
            </a:r>
            <a:r>
              <a:rPr baseline="-25000" lang="en" sz="2500">
                <a:solidFill>
                  <a:schemeClr val="dk1"/>
                </a:solidFill>
              </a:rPr>
              <a:t>reality</a:t>
            </a:r>
            <a:r>
              <a:rPr baseline="30000" lang="en" sz="2500">
                <a:solidFill>
                  <a:srgbClr val="0000EE"/>
                </a:solidFill>
              </a:rPr>
              <a:t>#x2021;‡</a:t>
            </a:r>
            <a:r>
              <a:rPr lang="en" sz="1500">
                <a:solidFill>
                  <a:srgbClr val="0000EE"/>
                </a:solidFill>
              </a:rPr>
              <a:t> </a:t>
            </a:r>
            <a:r>
              <a:rPr lang="en" sz="1500">
                <a:solidFill>
                  <a:schemeClr val="dk1"/>
                </a:solidFill>
              </a:rPr>
              <a:t>as well as social experiences that connect individuals who live far apart. Notably, Facebook’s Oculus division is the market leader in VR in both unit sales and investment, while its social network is the largest and most used globally. The </a:t>
            </a:r>
            <a:r>
              <a:rPr i="1" lang="en" sz="1500">
                <a:solidFill>
                  <a:schemeClr val="dk1"/>
                </a:solidFill>
              </a:rPr>
              <a:t>Washington Post </a:t>
            </a:r>
            <a:r>
              <a:rPr lang="en" sz="1500">
                <a:solidFill>
                  <a:schemeClr val="dk1"/>
                </a:solidFill>
              </a:rPr>
              <a:t>characterized Epic’s vision of the Metaverse, meanwhile, as “an expansive, digitized communal space where users can mingle freely with brands and one another in ways that permit self-expression and spark joy . . . a kind of online playground where users could join friends to play a multiplayer game like Epic’s ‘Fortnite’ one moment,</a:t>
            </a:r>
            <a:endParaRPr sz="1500">
              <a:solidFill>
                <a:schemeClr val="dk1"/>
              </a:solidFill>
            </a:endParaRPr>
          </a:p>
          <a:p>
            <a:pPr indent="0" lvl="0" marL="978372" marR="1063915" rtl="0" algn="l">
              <a:lnSpc>
                <a:spcPct val="99960"/>
              </a:lnSpc>
              <a:spcBef>
                <a:spcPts val="0"/>
              </a:spcBef>
              <a:spcAft>
                <a:spcPts val="0"/>
              </a:spcAft>
              <a:buClr>
                <a:schemeClr val="dk1"/>
              </a:buClr>
              <a:buSzPts val="1100"/>
              <a:buFont typeface="Arial"/>
              <a:buNone/>
            </a:pPr>
            <a:r>
              <a:rPr lang="en" sz="1500">
                <a:solidFill>
                  <a:schemeClr val="dk1"/>
                </a:solidFill>
              </a:rPr>
              <a:t>watch a movie via Netflix the next and then bring their friends to test drive a new car that’s crafted exactly the same in the real world as it would be in this virtual one. It would not be (in Sweeney’s opinion) the manicured, ad-laden news feed presented by platforms like </a:t>
            </a:r>
            <a:r>
              <a:rPr baseline="-25000" lang="en" sz="2500">
                <a:solidFill>
                  <a:schemeClr val="dk1"/>
                </a:solidFill>
              </a:rPr>
              <a:t>Facebook.”</a:t>
            </a:r>
            <a:r>
              <a:rPr lang="en" sz="1500">
                <a:solidFill>
                  <a:srgbClr val="0000EE"/>
                </a:solidFill>
              </a:rPr>
              <a:t>4 </a:t>
            </a:r>
            <a:endParaRPr sz="1500">
              <a:solidFill>
                <a:srgbClr val="0000EE"/>
              </a:solidFill>
            </a:endParaRPr>
          </a:p>
          <a:p>
            <a:pPr indent="302894" lvl="0" marL="978372" marR="1016608" rtl="0" algn="l">
              <a:lnSpc>
                <a:spcPct val="99960"/>
              </a:lnSpc>
              <a:spcBef>
                <a:spcPts val="50"/>
              </a:spcBef>
              <a:spcAft>
                <a:spcPts val="0"/>
              </a:spcAft>
              <a:buClr>
                <a:schemeClr val="dk1"/>
              </a:buClr>
              <a:buSzPts val="1100"/>
              <a:buFont typeface="Arial"/>
              <a:buNone/>
            </a:pPr>
            <a:r>
              <a:rPr lang="en" sz="1500">
                <a:solidFill>
                  <a:schemeClr val="dk1"/>
                </a:solidFill>
              </a:rPr>
              <a:t>In many cases, the Metaverse discourse showed that executives see the need to use the buzzword before they have any real handle on what it means overall, let alone for their business. In August 2021, Match Group, the owner of dating sites such as Tinder, Hinge, and OKCupid, said that its services would soon receive “augmented features, self-expression tools, conversational AI and a number of what we would consider metaverse elements, which have the element to transform the online meeting and getting-to-know-each other process.” No further details were provided, though presumably its Metaverse initiatives will involve virtual goods, currencies, avatars, and environments that facilitate romance. </a:t>
            </a:r>
            <a:endParaRPr sz="1500">
              <a:solidFill>
                <a:schemeClr val="dk1"/>
              </a:solidFill>
            </a:endParaRPr>
          </a:p>
          <a:p>
            <a:pPr indent="279654" lvl="0" marL="983896" marR="1013241" rtl="0" algn="l">
              <a:lnSpc>
                <a:spcPct val="99960"/>
              </a:lnSpc>
              <a:spcBef>
                <a:spcPts val="50"/>
              </a:spcBef>
              <a:spcAft>
                <a:spcPts val="0"/>
              </a:spcAft>
              <a:buClr>
                <a:schemeClr val="dk1"/>
              </a:buClr>
              <a:buSzPts val="1100"/>
              <a:buFont typeface="Arial"/>
              <a:buNone/>
            </a:pPr>
            <a:r>
              <a:rPr lang="en" sz="1500">
                <a:solidFill>
                  <a:schemeClr val="dk1"/>
                </a:solidFill>
              </a:rPr>
              <a:t>After Chinese megacorporations Tencent, Alibaba, and ByteDance began positioning themselves as leaders in the vaguely defined but seemingly imminent Metaverse, their domestic competitors stumbled as they sought to explain how they, too, would become pioneers in this multi-trillion-dollar future. For instance, the head of investor relations at NetEase, another Chinese gaming giant, said on the company’s Q3 2021 earnings call that “The metaverse is indeed the new buzzword everywhere today. But then, on the other hand, I think nobody has actually had firsthand experience in what it is. But at NetEase, we are technologically ready. We know how to accumulate the relevant know-how, the relevant skillsets when that day comes. So, I think when that day eventually comes, we’d probably be one of the fastest runners in the </a:t>
            </a:r>
            <a:r>
              <a:rPr baseline="-25000" lang="en" sz="2500">
                <a:solidFill>
                  <a:schemeClr val="dk1"/>
                </a:solidFill>
              </a:rPr>
              <a:t>metaverse space.”</a:t>
            </a:r>
            <a:r>
              <a:rPr lang="en" sz="1500">
                <a:solidFill>
                  <a:srgbClr val="0000EE"/>
                </a:solidFill>
              </a:rPr>
              <a:t>5 </a:t>
            </a:r>
            <a:endParaRPr sz="1500">
              <a:solidFill>
                <a:srgbClr val="0000EE"/>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403d480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403d480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403d4804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403d4804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403d480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403d480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403d4804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403d4804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403d4804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403d4804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03d4804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03d4804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3" name="Shape 53"/>
        <p:cNvGrpSpPr/>
        <p:nvPr/>
      </p:nvGrpSpPr>
      <p:grpSpPr>
        <a:xfrm>
          <a:off x="0" y="0"/>
          <a:ext cx="0" cy="0"/>
          <a:chOff x="0" y="0"/>
          <a:chExt cx="0" cy="0"/>
        </a:xfrm>
      </p:grpSpPr>
      <p:sp>
        <p:nvSpPr>
          <p:cNvPr id="54" name="Google Shape;54;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607D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709725" y="705975"/>
            <a:ext cx="4539900" cy="4971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2.deloitte.com/us/en/insights/industry/technology/web3-and-metaverse-the-future-of-the-internet.html#endnote-1"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2.deloitte.com/us/en/insights/industry/technology/web3-and-metaverse-the-future-of-the-internet.html#endnote-3" TargetMode="External"/><Relationship Id="rId4" Type="http://schemas.openxmlformats.org/officeDocument/2006/relationships/hyperlink" Target="https://www2.deloitte.com/us/en/insights/industry/technology/web3-and-metaverse-the-future-of-the-internet.html#endnote-4" TargetMode="External"/><Relationship Id="rId5" Type="http://schemas.openxmlformats.org/officeDocument/2006/relationships/hyperlink" Target="https://www2.deloitte.com/us/en/insights/industry/technology/web3-and-metaverse-the-future-of-the-internet.html#endnote-5" TargetMode="External"/><Relationship Id="rId6" Type="http://schemas.openxmlformats.org/officeDocument/2006/relationships/hyperlink" Target="https://www2.deloitte.com/us/en/insights/industry/technology/web3-and-metaverse-the-future-of-the-internet.html#endnote-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2.deloitte.com/us/en/insights/industry/technology/web3-and-metaverse-the-future-of-the-internet.html#endnote-3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p:cNvPicPr preferRelativeResize="0"/>
          <p:nvPr/>
        </p:nvPicPr>
        <p:blipFill>
          <a:blip r:embed="rId3">
            <a:alphaModFix/>
          </a:blip>
          <a:stretch>
            <a:fillRect/>
          </a:stretch>
        </p:blipFill>
        <p:spPr>
          <a:xfrm>
            <a:off x="152400" y="152400"/>
            <a:ext cx="7839250" cy="4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7"/>
          <p:cNvPicPr preferRelativeResize="0"/>
          <p:nvPr/>
        </p:nvPicPr>
        <p:blipFill>
          <a:blip r:embed="rId3">
            <a:alphaModFix/>
          </a:blip>
          <a:stretch>
            <a:fillRect/>
          </a:stretch>
        </p:blipFill>
        <p:spPr>
          <a:xfrm>
            <a:off x="223750" y="56763"/>
            <a:ext cx="8696500" cy="5029975"/>
          </a:xfrm>
          <a:prstGeom prst="rect">
            <a:avLst/>
          </a:prstGeom>
          <a:noFill/>
          <a:ln>
            <a:noFill/>
          </a:ln>
        </p:spPr>
      </p:pic>
      <p:sp>
        <p:nvSpPr>
          <p:cNvPr id="70" name="Google Shape;70;p17"/>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050">
              <a:solidFill>
                <a:srgbClr val="3B383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9" title="ssd"/>
          <p:cNvPicPr preferRelativeResize="0"/>
          <p:nvPr/>
        </p:nvPicPr>
        <p:blipFill rotWithShape="1">
          <a:blip r:embed="rId3">
            <a:alphaModFix/>
          </a:blip>
          <a:srcRect b="3652" l="0" r="0" t="3652"/>
          <a:stretch/>
        </p:blipFill>
        <p:spPr>
          <a:xfrm>
            <a:off x="673800" y="539250"/>
            <a:ext cx="7796400" cy="4065000"/>
          </a:xfrm>
          <a:prstGeom prst="rect">
            <a:avLst/>
          </a:prstGeom>
          <a:noFill/>
          <a:ln>
            <a:noFill/>
          </a:ln>
        </p:spPr>
      </p:pic>
      <p:sp>
        <p:nvSpPr>
          <p:cNvPr id="81" name="Google Shape;81;p19"/>
          <p:cNvSpPr txBox="1"/>
          <p:nvPr>
            <p:ph type="title"/>
          </p:nvPr>
        </p:nvSpPr>
        <p:spPr>
          <a:xfrm>
            <a:off x="3709725" y="705975"/>
            <a:ext cx="4539900" cy="49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Chapter  3  A </a:t>
            </a:r>
            <a:r>
              <a:rPr lang="en"/>
              <a:t>Definition</a:t>
            </a:r>
            <a:r>
              <a:rPr lang="en"/>
              <a:t> </a:t>
            </a:r>
            <a:r>
              <a:rPr lang="en"/>
              <a:t>Finally</a:t>
            </a:r>
            <a:endParaRPr/>
          </a:p>
        </p:txBody>
      </p:sp>
      <p:sp>
        <p:nvSpPr>
          <p:cNvPr id="82" name="Google Shape;82;p19"/>
          <p:cNvSpPr txBox="1"/>
          <p:nvPr>
            <p:ph idx="1" type="body"/>
          </p:nvPr>
        </p:nvSpPr>
        <p:spPr>
          <a:xfrm>
            <a:off x="5375000" y="1469825"/>
            <a:ext cx="2808000" cy="27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fdffdfdffdf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8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title"/>
          </p:nvPr>
        </p:nvSpPr>
        <p:spPr>
          <a:xfrm>
            <a:off x="3709725" y="278725"/>
            <a:ext cx="4539900" cy="924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Next Internet</a:t>
            </a:r>
            <a:endParaRPr/>
          </a:p>
          <a:p>
            <a:pPr indent="0" lvl="0" marL="0" rtl="0" algn="l">
              <a:spcBef>
                <a:spcPts val="0"/>
              </a:spcBef>
              <a:spcAft>
                <a:spcPts val="0"/>
              </a:spcAft>
              <a:buNone/>
            </a:pPr>
            <a:r>
              <a:t/>
            </a:r>
            <a:endParaRPr/>
          </a:p>
        </p:txBody>
      </p:sp>
      <p:sp>
        <p:nvSpPr>
          <p:cNvPr id="88" name="Google Shape;88;p20"/>
          <p:cNvSpPr txBox="1"/>
          <p:nvPr>
            <p:ph idx="1" type="body"/>
          </p:nvPr>
        </p:nvSpPr>
        <p:spPr>
          <a:xfrm>
            <a:off x="311700" y="1389600"/>
            <a:ext cx="2808000" cy="3179400"/>
          </a:xfrm>
          <a:prstGeom prst="rect">
            <a:avLst/>
          </a:prstGeom>
        </p:spPr>
        <p:txBody>
          <a:bodyPr anchorCtr="0" anchor="ctr" bIns="91425" lIns="91425" spcFirstLastPara="1" rIns="91425" wrap="square" tIns="91425">
            <a:noAutofit/>
          </a:bodyPr>
          <a:lstStyle/>
          <a:p>
            <a:pPr indent="0" lvl="0" marL="0" marR="967143" rtl="0" algn="l">
              <a:lnSpc>
                <a:spcPct val="99960"/>
              </a:lnSpc>
              <a:spcBef>
                <a:spcPts val="4231"/>
              </a:spcBef>
              <a:spcAft>
                <a:spcPts val="0"/>
              </a:spcAft>
              <a:buClr>
                <a:schemeClr val="dk1"/>
              </a:buClr>
              <a:buSzPts val="1100"/>
              <a:buFont typeface="Arial"/>
              <a:buNone/>
            </a:pPr>
            <a:r>
              <a:t/>
            </a:r>
            <a:endParaRPr sz="887">
              <a:solidFill>
                <a:schemeClr val="dk1"/>
              </a:solidFill>
            </a:endParaRPr>
          </a:p>
          <a:p>
            <a:pPr indent="0" lvl="0" marL="0" rtl="0" algn="l">
              <a:spcBef>
                <a:spcPts val="0"/>
              </a:spcBef>
              <a:spcAft>
                <a:spcPts val="1200"/>
              </a:spcAft>
              <a:buSzPts val="358"/>
              <a:buNone/>
            </a:pPr>
            <a:r>
              <a:t/>
            </a:r>
            <a:endParaRPr sz="390"/>
          </a:p>
        </p:txBody>
      </p:sp>
      <p:pic>
        <p:nvPicPr>
          <p:cNvPr id="89" name="Google Shape;89;p20"/>
          <p:cNvPicPr preferRelativeResize="0"/>
          <p:nvPr/>
        </p:nvPicPr>
        <p:blipFill>
          <a:blip r:embed="rId3">
            <a:alphaModFix/>
          </a:blip>
          <a:stretch>
            <a:fillRect/>
          </a:stretch>
        </p:blipFill>
        <p:spPr>
          <a:xfrm>
            <a:off x="2476175" y="1338100"/>
            <a:ext cx="4613525" cy="257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type="title"/>
          </p:nvPr>
        </p:nvSpPr>
        <p:spPr>
          <a:xfrm>
            <a:off x="2319800" y="714675"/>
            <a:ext cx="4787400" cy="49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Benefits  of   Next   Technology</a:t>
            </a:r>
            <a:endParaRPr/>
          </a:p>
        </p:txBody>
      </p:sp>
      <p:sp>
        <p:nvSpPr>
          <p:cNvPr id="95" name="Google Shape;95;p21"/>
          <p:cNvSpPr txBox="1"/>
          <p:nvPr>
            <p:ph idx="1" type="body"/>
          </p:nvPr>
        </p:nvSpPr>
        <p:spPr>
          <a:xfrm>
            <a:off x="86875" y="1354850"/>
            <a:ext cx="47874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350">
                <a:solidFill>
                  <a:schemeClr val="dk1"/>
                </a:solidFill>
                <a:latin typeface="Georgia"/>
                <a:ea typeface="Georgia"/>
                <a:cs typeface="Georgia"/>
                <a:sym typeface="Georgia"/>
              </a:rPr>
              <a:t>By removing distance, connecting everyone and everything, and unleashing massive flows of information, the internet has been the greatest disruption since the printing press. In a few decades, it has reshaped much of the human world, enabling great progress and historic change, and revealing the many challenges that come with such transformation. There is now a growing need for standardization and interoperability across services and systems, more coherency around market fragmentation, more intuitive and seamless user interfaces, and governance that effectively regulates content and experiences while still supporting progress.</a:t>
            </a:r>
            <a:r>
              <a:rPr lang="en" sz="500" u="sng">
                <a:solidFill>
                  <a:srgbClr val="0076A8"/>
                </a:solidFill>
                <a:latin typeface="Georgia"/>
                <a:ea typeface="Georgia"/>
                <a:cs typeface="Georgia"/>
                <a:sym typeface="Georgia"/>
                <a:hlinkClick r:id="rId3">
                  <a:extLst>
                    <a:ext uri="{A12FA001-AC4F-418D-AE19-62706E023703}">
                      <ahyp:hlinkClr val="tx"/>
                    </a:ext>
                  </a:extLst>
                </a:hlinkClick>
              </a:rPr>
              <a:t>1</a:t>
            </a:r>
            <a:r>
              <a:rPr lang="en" sz="1350">
                <a:solidFill>
                  <a:schemeClr val="dk1"/>
                </a:solidFill>
                <a:latin typeface="Georgia"/>
                <a:ea typeface="Georgia"/>
                <a:cs typeface="Georgia"/>
                <a:sym typeface="Georgia"/>
              </a:rPr>
              <a:t> Smart cooperation and governance by providers and regulators may be critical to overcoming Web2-era challenges and enabling the next internet platform: the metaverse and Web3.</a:t>
            </a:r>
            <a:endParaRPr/>
          </a:p>
        </p:txBody>
      </p:sp>
      <p:pic>
        <p:nvPicPr>
          <p:cNvPr id="96" name="Google Shape;96;p21"/>
          <p:cNvPicPr preferRelativeResize="0"/>
          <p:nvPr/>
        </p:nvPicPr>
        <p:blipFill>
          <a:blip r:embed="rId4">
            <a:alphaModFix/>
          </a:blip>
          <a:stretch>
            <a:fillRect/>
          </a:stretch>
        </p:blipFill>
        <p:spPr>
          <a:xfrm>
            <a:off x="5009775" y="1433713"/>
            <a:ext cx="3826275" cy="25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1494400" y="78200"/>
            <a:ext cx="5712600" cy="1805400"/>
          </a:xfrm>
          <a:prstGeom prst="rect">
            <a:avLst/>
          </a:prstGeom>
        </p:spPr>
        <p:txBody>
          <a:bodyPr anchorCtr="0" anchor="b" bIns="91425" lIns="91425" spcFirstLastPara="1" rIns="91425" wrap="square" tIns="91425">
            <a:normAutofit fontScale="90000"/>
          </a:bodyPr>
          <a:lstStyle/>
          <a:p>
            <a:pPr indent="0" lvl="0" marL="0" rtl="0" algn="l">
              <a:lnSpc>
                <a:spcPct val="157000"/>
              </a:lnSpc>
              <a:spcBef>
                <a:spcPts val="0"/>
              </a:spcBef>
              <a:spcAft>
                <a:spcPts val="0"/>
              </a:spcAft>
              <a:buClr>
                <a:schemeClr val="dk1"/>
              </a:buClr>
              <a:buSzPct val="42307"/>
              <a:buFont typeface="Arial"/>
              <a:buNone/>
            </a:pPr>
            <a:r>
              <a:rPr b="1" lang="en" sz="2600">
                <a:latin typeface="Georgia"/>
                <a:ea typeface="Georgia"/>
                <a:cs typeface="Georgia"/>
                <a:sym typeface="Georgia"/>
              </a:rPr>
              <a:t>The metaverse is emerging from our digital behaviors</a:t>
            </a:r>
            <a:endParaRPr b="1" sz="2600">
              <a:latin typeface="Georgia"/>
              <a:ea typeface="Georgia"/>
              <a:cs typeface="Georgia"/>
              <a:sym typeface="Georgia"/>
            </a:endParaRPr>
          </a:p>
          <a:p>
            <a:pPr indent="0" lvl="0" marL="0" rtl="0" algn="l">
              <a:spcBef>
                <a:spcPts val="1100"/>
              </a:spcBef>
              <a:spcAft>
                <a:spcPts val="0"/>
              </a:spcAft>
              <a:buNone/>
            </a:pPr>
            <a:r>
              <a:t/>
            </a:r>
            <a:endParaRPr/>
          </a:p>
        </p:txBody>
      </p:sp>
      <p:sp>
        <p:nvSpPr>
          <p:cNvPr id="102" name="Google Shape;102;p22"/>
          <p:cNvSpPr txBox="1"/>
          <p:nvPr>
            <p:ph idx="1" type="body"/>
          </p:nvPr>
        </p:nvSpPr>
        <p:spPr>
          <a:xfrm>
            <a:off x="311700" y="1051300"/>
            <a:ext cx="8298600" cy="3106500"/>
          </a:xfrm>
          <a:prstGeom prst="rect">
            <a:avLst/>
          </a:prstGeom>
        </p:spPr>
        <p:txBody>
          <a:bodyPr anchorCtr="0" anchor="t" bIns="91425" lIns="91425" spcFirstLastPara="1" rIns="91425" wrap="square" tIns="91425">
            <a:normAutofit fontScale="92500" lnSpcReduction="10000"/>
          </a:bodyPr>
          <a:lstStyle/>
          <a:p>
            <a:pPr indent="0" lvl="0" marL="0" rtl="0" algn="l">
              <a:lnSpc>
                <a:spcPct val="157100"/>
              </a:lnSpc>
              <a:spcBef>
                <a:spcPts val="0"/>
              </a:spcBef>
              <a:spcAft>
                <a:spcPts val="0"/>
              </a:spcAft>
              <a:buClr>
                <a:schemeClr val="dk1"/>
              </a:buClr>
              <a:buSzPct val="88000"/>
              <a:buFont typeface="Arial"/>
              <a:buNone/>
            </a:pPr>
            <a:r>
              <a:rPr lang="en" sz="1250">
                <a:solidFill>
                  <a:schemeClr val="dk1"/>
                </a:solidFill>
                <a:latin typeface="Georgia"/>
                <a:ea typeface="Georgia"/>
                <a:cs typeface="Georgia"/>
                <a:sym typeface="Georgia"/>
              </a:rPr>
              <a:t>Today, people often socialize through global networks, modifying their appearance with augmented reality filters that can see and respond to faces, wrapping themselves in avatars, buying virtual clothes, and attending concerts in massive game worlds.</a:t>
            </a:r>
            <a:r>
              <a:rPr lang="en" sz="550" u="sng">
                <a:solidFill>
                  <a:srgbClr val="0076A8"/>
                </a:solidFill>
                <a:latin typeface="Georgia"/>
                <a:ea typeface="Georgia"/>
                <a:cs typeface="Georgia"/>
                <a:sym typeface="Georgia"/>
                <a:hlinkClick r:id="rId3">
                  <a:extLst>
                    <a:ext uri="{A12FA001-AC4F-418D-AE19-62706E023703}">
                      <ahyp:hlinkClr val="tx"/>
                    </a:ext>
                  </a:extLst>
                </a:hlinkClick>
              </a:rPr>
              <a:t>3</a:t>
            </a:r>
            <a:r>
              <a:rPr lang="en" sz="1250">
                <a:solidFill>
                  <a:schemeClr val="dk1"/>
                </a:solidFill>
                <a:latin typeface="Georgia"/>
                <a:ea typeface="Georgia"/>
                <a:cs typeface="Georgia"/>
                <a:sym typeface="Georgia"/>
              </a:rPr>
              <a:t> Businesses hold face-to-face meetings remotely and virtually, and can don VR and AR headsets to train, visualize, and collaborate. Generation Z ranks playing video games as their favorite form of media and entertainment.</a:t>
            </a:r>
            <a:r>
              <a:rPr lang="en" sz="550" u="sng">
                <a:solidFill>
                  <a:srgbClr val="0076A8"/>
                </a:solidFill>
                <a:latin typeface="Georgia"/>
                <a:ea typeface="Georgia"/>
                <a:cs typeface="Georgia"/>
                <a:sym typeface="Georgia"/>
                <a:hlinkClick r:id="rId4">
                  <a:extLst>
                    <a:ext uri="{A12FA001-AC4F-418D-AE19-62706E023703}">
                      <ahyp:hlinkClr val="tx"/>
                    </a:ext>
                  </a:extLst>
                </a:hlinkClick>
              </a:rPr>
              <a:t>4</a:t>
            </a:r>
            <a:r>
              <a:rPr lang="en" sz="1250">
                <a:solidFill>
                  <a:schemeClr val="dk1"/>
                </a:solidFill>
                <a:latin typeface="Georgia"/>
                <a:ea typeface="Georgia"/>
                <a:cs typeface="Georgia"/>
                <a:sym typeface="Georgia"/>
              </a:rPr>
              <a:t>  Even before the nonfungible token (NFT) boom, some game worlds were running out of virtual real estate to meet the demand of players.</a:t>
            </a:r>
            <a:r>
              <a:rPr lang="en" sz="550" u="sng">
                <a:solidFill>
                  <a:srgbClr val="0076A8"/>
                </a:solidFill>
                <a:latin typeface="Georgia"/>
                <a:ea typeface="Georgia"/>
                <a:cs typeface="Georgia"/>
                <a:sym typeface="Georgia"/>
                <a:hlinkClick r:id="rId5">
                  <a:extLst>
                    <a:ext uri="{A12FA001-AC4F-418D-AE19-62706E023703}">
                      <ahyp:hlinkClr val="tx"/>
                    </a:ext>
                  </a:extLst>
                </a:hlinkClick>
              </a:rPr>
              <a:t>5</a:t>
            </a:r>
            <a:r>
              <a:rPr lang="en" sz="1250">
                <a:solidFill>
                  <a:schemeClr val="dk1"/>
                </a:solidFill>
                <a:latin typeface="Georgia"/>
                <a:ea typeface="Georgia"/>
                <a:cs typeface="Georgia"/>
                <a:sym typeface="Georgia"/>
              </a:rPr>
              <a:t> Remarkably, one poll found that over half of people in nine markets prefer to spend their time online rather than in the real world.</a:t>
            </a:r>
            <a:r>
              <a:rPr lang="en" sz="550" u="sng">
                <a:solidFill>
                  <a:srgbClr val="0076A8"/>
                </a:solidFill>
                <a:latin typeface="Georgia"/>
                <a:ea typeface="Georgia"/>
                <a:cs typeface="Georgia"/>
                <a:sym typeface="Georgia"/>
                <a:hlinkClick r:id="rId6">
                  <a:extLst>
                    <a:ext uri="{A12FA001-AC4F-418D-AE19-62706E023703}">
                      <ahyp:hlinkClr val="tx"/>
                    </a:ext>
                  </a:extLst>
                </a:hlinkClick>
              </a:rPr>
              <a:t>6</a:t>
            </a:r>
            <a:r>
              <a:rPr lang="en" sz="1250">
                <a:solidFill>
                  <a:schemeClr val="dk1"/>
                </a:solidFill>
                <a:latin typeface="Georgia"/>
                <a:ea typeface="Georgia"/>
                <a:cs typeface="Georgia"/>
                <a:sym typeface="Georgia"/>
              </a:rPr>
              <a:t> Several generations have become accustomed to digital interfaces, software and interactivity, and global connectivity. We immerse into the digital and increasingly draw it out across the physical world. Amidst the hype and critique, it is these behaviors and uses that are invoking Web3 and the metaverse.</a:t>
            </a:r>
            <a:endParaRPr sz="1250">
              <a:solidFill>
                <a:schemeClr val="dk1"/>
              </a:solidFill>
              <a:latin typeface="Georgia"/>
              <a:ea typeface="Georgia"/>
              <a:cs typeface="Georgia"/>
              <a:sym typeface="Georgia"/>
            </a:endParaRPr>
          </a:p>
          <a:p>
            <a:pPr indent="0" lvl="0" marL="0" rtl="0" algn="l">
              <a:spcBef>
                <a:spcPts val="14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type="title"/>
          </p:nvPr>
        </p:nvSpPr>
        <p:spPr>
          <a:xfrm>
            <a:off x="1991025" y="68325"/>
            <a:ext cx="5790000" cy="1795800"/>
          </a:xfrm>
          <a:prstGeom prst="rect">
            <a:avLst/>
          </a:prstGeom>
        </p:spPr>
        <p:txBody>
          <a:bodyPr anchorCtr="0" anchor="b" bIns="91425" lIns="91425" spcFirstLastPara="1" rIns="91425" wrap="square" tIns="91425">
            <a:normAutofit fontScale="90000"/>
          </a:bodyPr>
          <a:lstStyle/>
          <a:p>
            <a:pPr indent="0" lvl="0" marL="0" rtl="0" algn="l">
              <a:lnSpc>
                <a:spcPct val="157000"/>
              </a:lnSpc>
              <a:spcBef>
                <a:spcPts val="0"/>
              </a:spcBef>
              <a:spcAft>
                <a:spcPts val="0"/>
              </a:spcAft>
              <a:buClr>
                <a:schemeClr val="dk1"/>
              </a:buClr>
              <a:buSzPct val="42307"/>
              <a:buFont typeface="Arial"/>
              <a:buNone/>
            </a:pPr>
            <a:r>
              <a:rPr b="1" lang="en" sz="2600">
                <a:latin typeface="Georgia"/>
                <a:ea typeface="Georgia"/>
                <a:cs typeface="Georgia"/>
                <a:sym typeface="Georgia"/>
              </a:rPr>
              <a:t>Enabling seamless movement across the metaverse</a:t>
            </a:r>
            <a:endParaRPr b="1" sz="2600">
              <a:latin typeface="Georgia"/>
              <a:ea typeface="Georgia"/>
              <a:cs typeface="Georgia"/>
              <a:sym typeface="Georgia"/>
            </a:endParaRPr>
          </a:p>
          <a:p>
            <a:pPr indent="0" lvl="0" marL="0" rtl="0" algn="l">
              <a:spcBef>
                <a:spcPts val="1100"/>
              </a:spcBef>
              <a:spcAft>
                <a:spcPts val="0"/>
              </a:spcAft>
              <a:buNone/>
            </a:pPr>
            <a:r>
              <a:t/>
            </a:r>
            <a:endParaRPr/>
          </a:p>
        </p:txBody>
      </p:sp>
      <p:sp>
        <p:nvSpPr>
          <p:cNvPr id="108" name="Google Shape;108;p23"/>
          <p:cNvSpPr txBox="1"/>
          <p:nvPr>
            <p:ph idx="1" type="body"/>
          </p:nvPr>
        </p:nvSpPr>
        <p:spPr>
          <a:xfrm>
            <a:off x="311700" y="1389600"/>
            <a:ext cx="8832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Georgia"/>
                <a:ea typeface="Georgia"/>
                <a:cs typeface="Georgia"/>
                <a:sym typeface="Georgia"/>
              </a:rPr>
              <a:t>One of the more common promises of the metaverse vision is the portability and interoperability of identity, data, and digital assets. For example, if a consumer buys an exclusive digital item for their avatar from one service, like a piece of virtual clothing, they can go to a second service that will recognize their ownership of the item and render it effectively. For the enterprise, a similar use case might involve being able to invite users across a partner ecosystem into a shared immersive collaboration. This might mean reviewing the 3D assembly of a prototype vehicle or inspecting a digital twin of a factory for performance enhancements.</a:t>
            </a:r>
            <a:endParaRPr sz="1350">
              <a:solidFill>
                <a:schemeClr val="dk1"/>
              </a:solidFill>
              <a:latin typeface="Georgia"/>
              <a:ea typeface="Georgia"/>
              <a:cs typeface="Georgia"/>
              <a:sym typeface="Georgia"/>
            </a:endParaRPr>
          </a:p>
          <a:p>
            <a:pPr indent="0" lvl="0" marL="0" rtl="0" algn="l">
              <a:spcBef>
                <a:spcPts val="1200"/>
              </a:spcBef>
              <a:spcAft>
                <a:spcPts val="1200"/>
              </a:spcAft>
              <a:buNone/>
            </a:pPr>
            <a:r>
              <a:rPr lang="en" sz="1350">
                <a:solidFill>
                  <a:schemeClr val="dk1"/>
                </a:solidFill>
                <a:latin typeface="Georgia"/>
                <a:ea typeface="Georgia"/>
                <a:cs typeface="Georgia"/>
                <a:sym typeface="Georgia"/>
              </a:rPr>
              <a:t>This capability may require new ways of organizing identity, ownership, and even storage. Digital identity is often fragmented across services, with multiple logins and passcodes. Likewise, digital assets such as personal avatars and virtual clothing are designed to work in the service providing them, not for portability elsewhere. Currently, only the service knows you “own” the asset, and only the service can load and render that asset. This concentration of user identity, data, and ownership within a given service is what is referred to as “centralization</a:t>
            </a:r>
            <a:endParaRPr sz="135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2108150" y="458725"/>
            <a:ext cx="6141600" cy="1249200"/>
          </a:xfrm>
          <a:prstGeom prst="rect">
            <a:avLst/>
          </a:prstGeom>
        </p:spPr>
        <p:txBody>
          <a:bodyPr anchorCtr="0" anchor="b" bIns="91425" lIns="91425" spcFirstLastPara="1" rIns="91425" wrap="square" tIns="91425">
            <a:normAutofit fontScale="90000"/>
          </a:bodyPr>
          <a:lstStyle/>
          <a:p>
            <a:pPr indent="0" lvl="0" marL="0" rtl="0" algn="l">
              <a:lnSpc>
                <a:spcPct val="157000"/>
              </a:lnSpc>
              <a:spcBef>
                <a:spcPts val="0"/>
              </a:spcBef>
              <a:spcAft>
                <a:spcPts val="0"/>
              </a:spcAft>
              <a:buClr>
                <a:schemeClr val="dk1"/>
              </a:buClr>
              <a:buSzPct val="42307"/>
              <a:buFont typeface="Arial"/>
              <a:buNone/>
            </a:pPr>
            <a:r>
              <a:rPr b="1" lang="en" sz="2600">
                <a:latin typeface="Georgia"/>
                <a:ea typeface="Georgia"/>
                <a:cs typeface="Georgia"/>
                <a:sym typeface="Georgia"/>
              </a:rPr>
              <a:t>Building capacity for tomorrow</a:t>
            </a:r>
            <a:endParaRPr b="1" sz="2600">
              <a:latin typeface="Georgia"/>
              <a:ea typeface="Georgia"/>
              <a:cs typeface="Georgia"/>
              <a:sym typeface="Georgia"/>
            </a:endParaRPr>
          </a:p>
          <a:p>
            <a:pPr indent="0" lvl="0" marL="0" rtl="0" algn="l">
              <a:spcBef>
                <a:spcPts val="1100"/>
              </a:spcBef>
              <a:spcAft>
                <a:spcPts val="0"/>
              </a:spcAft>
              <a:buNone/>
            </a:pPr>
            <a:r>
              <a:t/>
            </a:r>
            <a:endParaRPr/>
          </a:p>
        </p:txBody>
      </p:sp>
      <p:sp>
        <p:nvSpPr>
          <p:cNvPr id="114" name="Google Shape;114;p24"/>
          <p:cNvSpPr txBox="1"/>
          <p:nvPr>
            <p:ph idx="1" type="body"/>
          </p:nvPr>
        </p:nvSpPr>
        <p:spPr>
          <a:xfrm>
            <a:off x="311700" y="1389600"/>
            <a:ext cx="8784600" cy="3675900"/>
          </a:xfrm>
          <a:prstGeom prst="rect">
            <a:avLst/>
          </a:prstGeom>
        </p:spPr>
        <p:txBody>
          <a:bodyPr anchorCtr="0" anchor="t" bIns="91425" lIns="91425" spcFirstLastPara="1" rIns="91425" wrap="square" tIns="91425">
            <a:normAutofit fontScale="92500" lnSpcReduction="20000"/>
          </a:bodyPr>
          <a:lstStyle/>
          <a:p>
            <a:pPr indent="0" lvl="0" marL="0" rtl="0" algn="l">
              <a:lnSpc>
                <a:spcPct val="157100"/>
              </a:lnSpc>
              <a:spcBef>
                <a:spcPts val="0"/>
              </a:spcBef>
              <a:spcAft>
                <a:spcPts val="0"/>
              </a:spcAft>
              <a:buClr>
                <a:schemeClr val="dk1"/>
              </a:buClr>
              <a:buSzPct val="88000"/>
              <a:buFont typeface="Arial"/>
              <a:buNone/>
            </a:pPr>
            <a:r>
              <a:rPr lang="en" sz="1250">
                <a:solidFill>
                  <a:schemeClr val="dk1"/>
                </a:solidFill>
                <a:latin typeface="Georgia"/>
                <a:ea typeface="Georgia"/>
                <a:cs typeface="Georgia"/>
                <a:sym typeface="Georgia"/>
              </a:rPr>
              <a:t>It can be hard to navigate so much change and discontinuity amidst all the hype and criticism surrounding Web3 and the metaverse. The foundations of Web3 are already in place and will continue to seek value and weed out the problems. Many metaverse capabilities and behaviors exist, inspiring the largest platform and digital lifestyle providers to mobilize enormous amounts of capital towards its success.</a:t>
            </a:r>
            <a:endParaRPr sz="1250">
              <a:solidFill>
                <a:schemeClr val="dk1"/>
              </a:solidFill>
              <a:latin typeface="Georgia"/>
              <a:ea typeface="Georgia"/>
              <a:cs typeface="Georgia"/>
              <a:sym typeface="Georgia"/>
            </a:endParaRPr>
          </a:p>
          <a:p>
            <a:pPr indent="0" lvl="0" marL="0" rtl="0" algn="l">
              <a:lnSpc>
                <a:spcPct val="157100"/>
              </a:lnSpc>
              <a:spcBef>
                <a:spcPts val="1400"/>
              </a:spcBef>
              <a:spcAft>
                <a:spcPts val="0"/>
              </a:spcAft>
              <a:buClr>
                <a:schemeClr val="dk1"/>
              </a:buClr>
              <a:buSzPct val="88000"/>
              <a:buFont typeface="Arial"/>
              <a:buNone/>
            </a:pPr>
            <a:r>
              <a:rPr lang="en" sz="1250">
                <a:solidFill>
                  <a:schemeClr val="dk1"/>
                </a:solidFill>
                <a:latin typeface="Georgia"/>
                <a:ea typeface="Georgia"/>
                <a:cs typeface="Georgia"/>
                <a:sym typeface="Georgia"/>
              </a:rPr>
              <a:t>Leaders should examine their businesses and customers, looking for areas where Web3 protocols can create unique and compelling experiences, enable greater efficiency, and address regulatory pressures. Some may be able to productize virtual goods, extend their brands, or offer enterprise services through metaverse experiences. Some may need to build out their networks, cloud, compute, and storage capacity, while adding the talent necessary to execute on these next-generation capabilities.</a:t>
            </a:r>
            <a:r>
              <a:rPr lang="en" sz="550" u="sng">
                <a:solidFill>
                  <a:srgbClr val="0076A8"/>
                </a:solidFill>
                <a:latin typeface="Georgia"/>
                <a:ea typeface="Georgia"/>
                <a:cs typeface="Georgia"/>
                <a:sym typeface="Georgia"/>
                <a:hlinkClick r:id="rId3">
                  <a:extLst>
                    <a:ext uri="{A12FA001-AC4F-418D-AE19-62706E023703}">
                      <ahyp:hlinkClr val="tx"/>
                    </a:ext>
                  </a:extLst>
                </a:hlinkClick>
              </a:rPr>
              <a:t>30</a:t>
            </a:r>
            <a:r>
              <a:rPr lang="en" sz="1250">
                <a:solidFill>
                  <a:schemeClr val="dk1"/>
                </a:solidFill>
                <a:latin typeface="Georgia"/>
                <a:ea typeface="Georgia"/>
                <a:cs typeface="Georgia"/>
                <a:sym typeface="Georgia"/>
              </a:rPr>
              <a:t> If data is being generated exponentially by metaverse interactions, businesses may need new solutions in place to operate on that data continuously and effectively, while also adhering to evolving regulatory and compliance regimes. Additionally, businesses could leverage cryptocurrency and smart contracts to manage finances with much greater velocity, essentially automating capital and making their money programmable</a:t>
            </a:r>
            <a:endParaRPr sz="1250">
              <a:solidFill>
                <a:schemeClr val="dk1"/>
              </a:solidFill>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