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9" r:id="rId4"/>
    <p:sldId id="260" r:id="rId5"/>
    <p:sldId id="261" r:id="rId6"/>
    <p:sldId id="262" r:id="rId7"/>
    <p:sldId id="263" r:id="rId8"/>
    <p:sldId id="264" r:id="rId9"/>
    <p:sldId id="258"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89FD4-17C0-492E-9A60-5E26BA6FE012}" type="datetimeFigureOut">
              <a:rPr lang="en-US" smtClean="0"/>
              <a:t>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AB2E-2503-4DFC-978D-2D108F58849A}" type="slidenum">
              <a:rPr lang="en-US" smtClean="0"/>
              <a:t>‹#›</a:t>
            </a:fld>
            <a:endParaRPr lang="en-US"/>
          </a:p>
        </p:txBody>
      </p:sp>
    </p:spTree>
    <p:extLst>
      <p:ext uri="{BB962C8B-B14F-4D97-AF65-F5344CB8AC3E}">
        <p14:creationId xmlns:p14="http://schemas.microsoft.com/office/powerpoint/2010/main" val="38843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AAB2E-2503-4DFC-978D-2D108F58849A}" type="slidenum">
              <a:rPr lang="en-US" smtClean="0"/>
              <a:t>1</a:t>
            </a:fld>
            <a:endParaRPr lang="en-US"/>
          </a:p>
        </p:txBody>
      </p:sp>
    </p:spTree>
    <p:extLst>
      <p:ext uri="{BB962C8B-B14F-4D97-AF65-F5344CB8AC3E}">
        <p14:creationId xmlns:p14="http://schemas.microsoft.com/office/powerpoint/2010/main" val="200883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05CC-549E-A25A-B04B-CF1E21A8E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0D6572-6FD6-A3EB-583E-10C4B27475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0A95E4-7690-8C7C-323D-0A41AAE16566}"/>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5" name="Footer Placeholder 4">
            <a:extLst>
              <a:ext uri="{FF2B5EF4-FFF2-40B4-BE49-F238E27FC236}">
                <a16:creationId xmlns:a16="http://schemas.microsoft.com/office/drawing/2014/main" id="{2F6ED97C-446A-C93F-2F55-4AAC7E831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9049A-0D30-6749-48C1-6CC94EA8E6C9}"/>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247204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259C-7352-DEAF-6C04-F8FCC42A87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4AA480-1360-6AD4-1B59-B2C690FC8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C4809-9ECF-E899-CE36-05BC92D11463}"/>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5" name="Footer Placeholder 4">
            <a:extLst>
              <a:ext uri="{FF2B5EF4-FFF2-40B4-BE49-F238E27FC236}">
                <a16:creationId xmlns:a16="http://schemas.microsoft.com/office/drawing/2014/main" id="{E7790CA0-5590-12CD-3C57-7A364C875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FB8DF-F386-D8EA-5FEC-7570F4FFDF17}"/>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346698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3C994-84D3-18B8-83FC-5130F3FB10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3E26DA-AF11-61DD-4801-5F97C9B95F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CB2A2-52B3-E8C4-69E8-2E34BA90FBF3}"/>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5" name="Footer Placeholder 4">
            <a:extLst>
              <a:ext uri="{FF2B5EF4-FFF2-40B4-BE49-F238E27FC236}">
                <a16:creationId xmlns:a16="http://schemas.microsoft.com/office/drawing/2014/main" id="{8490E673-2BD6-750C-8757-909B17E48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7B03F-14EA-E14D-D9EB-0A78810C0B6D}"/>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106420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5ED6-6BF2-F926-25A8-095DC43F26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64D064-C224-30C8-F9B2-45DC20B291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FBF10-8D9A-7044-5E6C-BDE5D64A8088}"/>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5" name="Footer Placeholder 4">
            <a:extLst>
              <a:ext uri="{FF2B5EF4-FFF2-40B4-BE49-F238E27FC236}">
                <a16:creationId xmlns:a16="http://schemas.microsoft.com/office/drawing/2014/main" id="{CBA2AFF6-8C3D-9237-8200-CCAF868E4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81B35-98A5-B2FF-72F3-E1FF5942DE9F}"/>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428312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3266-3348-5330-EB4A-BF8086971F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98C36F-50BF-EA4E-7CA2-E20162AF8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15EC37-435A-E52F-B2BA-FA6140A144B5}"/>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5" name="Footer Placeholder 4">
            <a:extLst>
              <a:ext uri="{FF2B5EF4-FFF2-40B4-BE49-F238E27FC236}">
                <a16:creationId xmlns:a16="http://schemas.microsoft.com/office/drawing/2014/main" id="{292D9B6F-63E6-8998-B191-76DD8D054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74ED3-3568-26CF-3C1C-D6F20053D66A}"/>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165984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99D8-1997-446B-3921-B1CFC9D5B1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D80AE-CB0C-0B33-56DF-22673286B9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BD624-1BBC-0910-3892-4EE0E905D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3B3A65-19BF-F0C9-CE8D-EBD211B40881}"/>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6" name="Footer Placeholder 5">
            <a:extLst>
              <a:ext uri="{FF2B5EF4-FFF2-40B4-BE49-F238E27FC236}">
                <a16:creationId xmlns:a16="http://schemas.microsoft.com/office/drawing/2014/main" id="{6DB99997-AE5B-63B6-8C21-C589447B8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132B7-DAFA-0F64-7D9D-DB0EB7761F75}"/>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183586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01F5-4B58-B076-3B46-312D3ABA69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AB17F8-2B19-B89F-A167-F85588BFC2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8B7C4-E1E0-F0DC-90EF-47AB9F61CD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51709-F7FA-5824-E1E9-5DC5C5F13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D71EC4-8936-3AFA-DE4B-FCFC6C681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7ECB8C-B6AC-38A7-CE77-63C99D633BD7}"/>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8" name="Footer Placeholder 7">
            <a:extLst>
              <a:ext uri="{FF2B5EF4-FFF2-40B4-BE49-F238E27FC236}">
                <a16:creationId xmlns:a16="http://schemas.microsoft.com/office/drawing/2014/main" id="{BFC88A1C-AE3C-02BF-852A-05C38941EA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7DCAA9-8FFF-9D81-B6FB-C4F3A3D41710}"/>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48849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0BFF-A741-7CC5-C42A-D4DE97F5D3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F11741-354E-72F8-B739-773D2AC5506A}"/>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4" name="Footer Placeholder 3">
            <a:extLst>
              <a:ext uri="{FF2B5EF4-FFF2-40B4-BE49-F238E27FC236}">
                <a16:creationId xmlns:a16="http://schemas.microsoft.com/office/drawing/2014/main" id="{CF7D96ED-1F5B-3CF1-7A4A-CC7AD6F030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8D5840-6720-BA28-873B-D82EDD3959F9}"/>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244689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A8BEE4-09D2-7EED-8D57-7AEC9F74757E}"/>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3" name="Footer Placeholder 2">
            <a:extLst>
              <a:ext uri="{FF2B5EF4-FFF2-40B4-BE49-F238E27FC236}">
                <a16:creationId xmlns:a16="http://schemas.microsoft.com/office/drawing/2014/main" id="{35AF4FAC-4E85-7B67-93FD-8DDE4B5AEE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49244-6625-E5E1-668F-DD0298641E8B}"/>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209449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4CD2-21F3-9DFE-21F3-50615DB22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1DBF6C-65D4-9B3D-314B-1906F6D01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CCAC26-FAE3-DB62-BCFF-1E7798948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F5F92-7C16-332F-CD50-390B558A0F4D}"/>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6" name="Footer Placeholder 5">
            <a:extLst>
              <a:ext uri="{FF2B5EF4-FFF2-40B4-BE49-F238E27FC236}">
                <a16:creationId xmlns:a16="http://schemas.microsoft.com/office/drawing/2014/main" id="{44E9D1F8-090D-883C-CE5B-26FE3CD6E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02E47-BBB1-DDF1-6F60-777DD5E610FD}"/>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50741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6E78-C70C-1C6A-E980-EDD6AB814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6B5D26-343C-9804-A74B-D9F260521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9670ED-909A-7358-8A24-941CA8A87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35985-FEB3-0C8F-D26E-AA6B253143AA}"/>
              </a:ext>
            </a:extLst>
          </p:cNvPr>
          <p:cNvSpPr>
            <a:spLocks noGrp="1"/>
          </p:cNvSpPr>
          <p:nvPr>
            <p:ph type="dt" sz="half" idx="10"/>
          </p:nvPr>
        </p:nvSpPr>
        <p:spPr/>
        <p:txBody>
          <a:bodyPr/>
          <a:lstStyle/>
          <a:p>
            <a:fld id="{699EC34B-C904-4506-8BF1-968FA9883094}" type="datetimeFigureOut">
              <a:rPr lang="en-US" smtClean="0"/>
              <a:t>2/3/2025</a:t>
            </a:fld>
            <a:endParaRPr lang="en-US"/>
          </a:p>
        </p:txBody>
      </p:sp>
      <p:sp>
        <p:nvSpPr>
          <p:cNvPr id="6" name="Footer Placeholder 5">
            <a:extLst>
              <a:ext uri="{FF2B5EF4-FFF2-40B4-BE49-F238E27FC236}">
                <a16:creationId xmlns:a16="http://schemas.microsoft.com/office/drawing/2014/main" id="{BEB5C540-9753-78F2-DD24-FC6D81EB1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0B27CC-8211-6262-8DB7-84E6FF3600C3}"/>
              </a:ext>
            </a:extLst>
          </p:cNvPr>
          <p:cNvSpPr>
            <a:spLocks noGrp="1"/>
          </p:cNvSpPr>
          <p:nvPr>
            <p:ph type="sldNum" sz="quarter" idx="12"/>
          </p:nvPr>
        </p:nvSpPr>
        <p:spPr/>
        <p:txBody>
          <a:bodyPr/>
          <a:lstStyle/>
          <a:p>
            <a:fld id="{A7FBF2C7-12C9-4442-8857-623A66BF628B}" type="slidenum">
              <a:rPr lang="en-US" smtClean="0"/>
              <a:t>‹#›</a:t>
            </a:fld>
            <a:endParaRPr lang="en-US"/>
          </a:p>
        </p:txBody>
      </p:sp>
    </p:spTree>
    <p:extLst>
      <p:ext uri="{BB962C8B-B14F-4D97-AF65-F5344CB8AC3E}">
        <p14:creationId xmlns:p14="http://schemas.microsoft.com/office/powerpoint/2010/main" val="179773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AC9D90-819A-7A51-A750-7EC409C5D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D04682-E45E-1A1A-7FF6-91B2AF136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88A24-85FB-E612-9580-D04E949F7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EC34B-C904-4506-8BF1-968FA9883094}" type="datetimeFigureOut">
              <a:rPr lang="en-US" smtClean="0"/>
              <a:t>2/3/2025</a:t>
            </a:fld>
            <a:endParaRPr lang="en-US"/>
          </a:p>
        </p:txBody>
      </p:sp>
      <p:sp>
        <p:nvSpPr>
          <p:cNvPr id="5" name="Footer Placeholder 4">
            <a:extLst>
              <a:ext uri="{FF2B5EF4-FFF2-40B4-BE49-F238E27FC236}">
                <a16:creationId xmlns:a16="http://schemas.microsoft.com/office/drawing/2014/main" id="{7B9DAB8C-481D-D827-7B04-7F3F4572B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2EED79-0A9E-0ADC-8EB3-228AE9441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BF2C7-12C9-4442-8857-623A66BF628B}" type="slidenum">
              <a:rPr lang="en-US" smtClean="0"/>
              <a:t>‹#›</a:t>
            </a:fld>
            <a:endParaRPr lang="en-US"/>
          </a:p>
        </p:txBody>
      </p:sp>
    </p:spTree>
    <p:extLst>
      <p:ext uri="{BB962C8B-B14F-4D97-AF65-F5344CB8AC3E}">
        <p14:creationId xmlns:p14="http://schemas.microsoft.com/office/powerpoint/2010/main" val="385341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06C2-DC54-87C1-2BF3-615C8CBC270E}"/>
              </a:ext>
            </a:extLst>
          </p:cNvPr>
          <p:cNvSpPr>
            <a:spLocks noGrp="1"/>
          </p:cNvSpPr>
          <p:nvPr>
            <p:ph type="ctrTitle"/>
          </p:nvPr>
        </p:nvSpPr>
        <p:spPr/>
        <p:txBody>
          <a:bodyPr/>
          <a:lstStyle/>
          <a:p>
            <a:r>
              <a:rPr lang="en-US" b="1" i="1" dirty="0"/>
              <a:t>Ezy-Furnish</a:t>
            </a:r>
          </a:p>
        </p:txBody>
      </p:sp>
      <p:sp>
        <p:nvSpPr>
          <p:cNvPr id="3" name="Subtitle 2">
            <a:extLst>
              <a:ext uri="{FF2B5EF4-FFF2-40B4-BE49-F238E27FC236}">
                <a16:creationId xmlns:a16="http://schemas.microsoft.com/office/drawing/2014/main" id="{A5DFD8D7-5592-5FC8-A1E2-CF23DE0234C1}"/>
              </a:ext>
            </a:extLst>
          </p:cNvPr>
          <p:cNvSpPr>
            <a:spLocks noGrp="1"/>
          </p:cNvSpPr>
          <p:nvPr>
            <p:ph type="subTitle" idx="1"/>
          </p:nvPr>
        </p:nvSpPr>
        <p:spPr/>
        <p:txBody>
          <a:bodyPr>
            <a:normAutofit/>
          </a:bodyPr>
          <a:lstStyle/>
          <a:p>
            <a:pPr>
              <a:lnSpc>
                <a:spcPct val="250000"/>
              </a:lnSpc>
            </a:pPr>
            <a:r>
              <a:rPr lang="en-US" sz="3200" dirty="0"/>
              <a:t>Where Style Meets Comfort</a:t>
            </a:r>
          </a:p>
        </p:txBody>
      </p:sp>
    </p:spTree>
    <p:extLst>
      <p:ext uri="{BB962C8B-B14F-4D97-AF65-F5344CB8AC3E}">
        <p14:creationId xmlns:p14="http://schemas.microsoft.com/office/powerpoint/2010/main" val="5102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F3037-4687-A929-FD26-8D227C5E0F27}"/>
              </a:ext>
            </a:extLst>
          </p:cNvPr>
          <p:cNvSpPr txBox="1"/>
          <p:nvPr/>
        </p:nvSpPr>
        <p:spPr>
          <a:xfrm>
            <a:off x="914400" y="1028700"/>
            <a:ext cx="10629900" cy="5262979"/>
          </a:xfrm>
          <a:prstGeom prst="rect">
            <a:avLst/>
          </a:prstGeom>
          <a:noFill/>
        </p:spPr>
        <p:txBody>
          <a:bodyPr wrap="square" rtlCol="0">
            <a:spAutoFit/>
          </a:bodyPr>
          <a:lstStyle/>
          <a:p>
            <a:r>
              <a:rPr lang="en-US" sz="2400" b="1" dirty="0"/>
              <a:t>Sustainability Trends</a:t>
            </a:r>
          </a:p>
          <a:p>
            <a:endParaRPr lang="en-US" sz="2400" dirty="0"/>
          </a:p>
          <a:p>
            <a:pPr marL="742950" lvl="1" indent="-285750">
              <a:buFont typeface="Arial" panose="020B0604020202020204" pitchFamily="34" charset="0"/>
              <a:buChar char="•"/>
            </a:pPr>
            <a:r>
              <a:rPr lang="en-US" sz="2400" dirty="0"/>
              <a:t>"Sustainability is becoming a key factor for many consumers when choosing furniture. The shift towards eco-friendly and sustainable furniture materials is driving growth in the market. Our platform supports this trend by offering eco-conscious products from sustainable brands.“</a:t>
            </a:r>
          </a:p>
          <a:p>
            <a:pPr lvl="1"/>
            <a:endParaRPr lang="en-US" sz="2400" dirty="0"/>
          </a:p>
          <a:p>
            <a:r>
              <a:rPr lang="en-US" sz="2400" b="1" dirty="0"/>
              <a:t>Target Audience Demographics</a:t>
            </a:r>
          </a:p>
          <a:p>
            <a:endParaRPr lang="en-US" sz="2400" dirty="0"/>
          </a:p>
          <a:p>
            <a:pPr marL="742950" lvl="1" indent="-285750">
              <a:buFont typeface="Arial" panose="020B0604020202020204" pitchFamily="34" charset="0"/>
              <a:buChar char="•"/>
            </a:pPr>
            <a:r>
              <a:rPr lang="en-US" sz="2400" dirty="0"/>
              <a:t>"Our primary audience includes middle to high-income consumers aged 25-50, who are tech-savvy and prefer shopping online for home essentials. This demographic is increasingly seeking quality, convenience, and affordability when purchasing furniture."</a:t>
            </a:r>
          </a:p>
          <a:p>
            <a:endParaRPr lang="en-US" sz="2400" dirty="0"/>
          </a:p>
        </p:txBody>
      </p:sp>
    </p:spTree>
    <p:extLst>
      <p:ext uri="{BB962C8B-B14F-4D97-AF65-F5344CB8AC3E}">
        <p14:creationId xmlns:p14="http://schemas.microsoft.com/office/powerpoint/2010/main" val="76752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963AFF-E628-153F-A1F4-CA5828EBF5EE}"/>
              </a:ext>
            </a:extLst>
          </p:cNvPr>
          <p:cNvSpPr txBox="1"/>
          <p:nvPr/>
        </p:nvSpPr>
        <p:spPr>
          <a:xfrm>
            <a:off x="952500" y="762000"/>
            <a:ext cx="10420350" cy="1323439"/>
          </a:xfrm>
          <a:prstGeom prst="rect">
            <a:avLst/>
          </a:prstGeom>
          <a:noFill/>
        </p:spPr>
        <p:txBody>
          <a:bodyPr wrap="square" rtlCol="0">
            <a:spAutoFit/>
          </a:bodyPr>
          <a:lstStyle/>
          <a:p>
            <a:r>
              <a:rPr lang="en-US" sz="2000" b="1" dirty="0"/>
              <a:t>User-Friendly Interface</a:t>
            </a:r>
            <a:endParaRPr lang="en-US" sz="2000" dirty="0"/>
          </a:p>
          <a:p>
            <a:pPr marL="285750" indent="-285750">
              <a:buFont typeface="Arial" panose="020B0604020202020204" pitchFamily="34" charset="0"/>
              <a:buChar char="•"/>
            </a:pPr>
            <a:r>
              <a:rPr lang="en-US" sz="2000" dirty="0"/>
              <a:t>"Our platform is designed with the user in mind, offering an intuitive and seamless browsing experience. Customers can easily navigate through different furniture categories, filter based on preferences (price, material, size, etc.), and quickly find what they’re looking for."</a:t>
            </a:r>
          </a:p>
        </p:txBody>
      </p:sp>
      <p:pic>
        <p:nvPicPr>
          <p:cNvPr id="5" name="Picture 4">
            <a:extLst>
              <a:ext uri="{FF2B5EF4-FFF2-40B4-BE49-F238E27FC236}">
                <a16:creationId xmlns:a16="http://schemas.microsoft.com/office/drawing/2014/main" id="{B4699ABE-FC51-5984-8CF5-FF563FEA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2314575"/>
            <a:ext cx="8077200" cy="4295775"/>
          </a:xfrm>
          <a:prstGeom prst="rect">
            <a:avLst/>
          </a:prstGeom>
        </p:spPr>
      </p:pic>
    </p:spTree>
    <p:extLst>
      <p:ext uri="{BB962C8B-B14F-4D97-AF65-F5344CB8AC3E}">
        <p14:creationId xmlns:p14="http://schemas.microsoft.com/office/powerpoint/2010/main" val="382916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84EA2-1A17-FB23-E443-38F7A528BDB8}"/>
              </a:ext>
            </a:extLst>
          </p:cNvPr>
          <p:cNvSpPr txBox="1"/>
          <p:nvPr/>
        </p:nvSpPr>
        <p:spPr>
          <a:xfrm>
            <a:off x="857250" y="514350"/>
            <a:ext cx="10477500" cy="1631216"/>
          </a:xfrm>
          <a:prstGeom prst="rect">
            <a:avLst/>
          </a:prstGeom>
          <a:noFill/>
        </p:spPr>
        <p:txBody>
          <a:bodyPr wrap="square" rtlCol="0">
            <a:spAutoFit/>
          </a:bodyPr>
          <a:lstStyle/>
          <a:p>
            <a:r>
              <a:rPr lang="en-US" sz="2000" b="1" dirty="0"/>
              <a:t>Wide Range of Furniture Categories</a:t>
            </a:r>
          </a:p>
          <a:p>
            <a:endParaRPr lang="en-US" sz="2000" dirty="0"/>
          </a:p>
          <a:p>
            <a:pPr marL="285750" indent="-285750">
              <a:buFont typeface="Arial" panose="020B0604020202020204" pitchFamily="34" charset="0"/>
              <a:buChar char="•"/>
            </a:pPr>
            <a:r>
              <a:rPr lang="en-US" sz="2000" dirty="0"/>
              <a:t>"We offer a broad selection of furniture for every room in the home: living room, bedroom, office, dining room, and outdoor furniture. Each category is filled with a curated selection from multiple trusted sellers, ensuring variety and quality."</a:t>
            </a:r>
          </a:p>
        </p:txBody>
      </p:sp>
      <p:pic>
        <p:nvPicPr>
          <p:cNvPr id="6" name="Picture 5">
            <a:extLst>
              <a:ext uri="{FF2B5EF4-FFF2-40B4-BE49-F238E27FC236}">
                <a16:creationId xmlns:a16="http://schemas.microsoft.com/office/drawing/2014/main" id="{E98CACCC-3676-0E43-FF2C-08B904DD9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150" y="2274094"/>
            <a:ext cx="7086600" cy="3986212"/>
          </a:xfrm>
          <a:prstGeom prst="rect">
            <a:avLst/>
          </a:prstGeom>
        </p:spPr>
      </p:pic>
    </p:spTree>
    <p:extLst>
      <p:ext uri="{BB962C8B-B14F-4D97-AF65-F5344CB8AC3E}">
        <p14:creationId xmlns:p14="http://schemas.microsoft.com/office/powerpoint/2010/main" val="298994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D8AE1-7EE6-B46D-0A08-137CD7337F23}"/>
              </a:ext>
            </a:extLst>
          </p:cNvPr>
          <p:cNvSpPr txBox="1"/>
          <p:nvPr/>
        </p:nvSpPr>
        <p:spPr>
          <a:xfrm>
            <a:off x="952500" y="476250"/>
            <a:ext cx="10458450" cy="1323439"/>
          </a:xfrm>
          <a:prstGeom prst="rect">
            <a:avLst/>
          </a:prstGeom>
          <a:noFill/>
        </p:spPr>
        <p:txBody>
          <a:bodyPr wrap="square" rtlCol="0">
            <a:spAutoFit/>
          </a:bodyPr>
          <a:lstStyle/>
          <a:p>
            <a:r>
              <a:rPr lang="en-US" sz="2000" b="1" dirty="0"/>
              <a:t>Clear Product Information &amp; Reviews</a:t>
            </a:r>
          </a:p>
          <a:p>
            <a:endParaRPr lang="en-US" sz="2000" dirty="0"/>
          </a:p>
          <a:p>
            <a:pPr marL="285750" indent="-285750">
              <a:buFont typeface="Wingdings" panose="05000000000000000000" pitchFamily="2" charset="2"/>
              <a:buChar char="ü"/>
            </a:pPr>
            <a:r>
              <a:rPr lang="en-US" sz="2000" dirty="0"/>
              <a:t>"Each product page includes high-quality images, detailed descriptions, dimensions, and materials, giving customers the information they need to make informed decisions.</a:t>
            </a:r>
          </a:p>
        </p:txBody>
      </p:sp>
      <p:pic>
        <p:nvPicPr>
          <p:cNvPr id="5" name="Picture 4">
            <a:extLst>
              <a:ext uri="{FF2B5EF4-FFF2-40B4-BE49-F238E27FC236}">
                <a16:creationId xmlns:a16="http://schemas.microsoft.com/office/drawing/2014/main" id="{3132A222-1B67-C19B-F1D5-2E2548649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1891903"/>
            <a:ext cx="7981950" cy="4489847"/>
          </a:xfrm>
          <a:prstGeom prst="rect">
            <a:avLst/>
          </a:prstGeom>
        </p:spPr>
      </p:pic>
    </p:spTree>
    <p:extLst>
      <p:ext uri="{BB962C8B-B14F-4D97-AF65-F5344CB8AC3E}">
        <p14:creationId xmlns:p14="http://schemas.microsoft.com/office/powerpoint/2010/main" val="368489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A751CE-C525-E2CA-A63C-41ECBC99993A}"/>
              </a:ext>
            </a:extLst>
          </p:cNvPr>
          <p:cNvSpPr txBox="1"/>
          <p:nvPr/>
        </p:nvSpPr>
        <p:spPr>
          <a:xfrm>
            <a:off x="1009650" y="571500"/>
            <a:ext cx="10096500" cy="1631216"/>
          </a:xfrm>
          <a:prstGeom prst="rect">
            <a:avLst/>
          </a:prstGeom>
          <a:noFill/>
        </p:spPr>
        <p:txBody>
          <a:bodyPr wrap="square" rtlCol="0">
            <a:spAutoFit/>
          </a:bodyPr>
          <a:lstStyle/>
          <a:p>
            <a:r>
              <a:rPr lang="en-US" sz="2000" b="1" dirty="0"/>
              <a:t>Advanced Search &amp; Filter Options</a:t>
            </a:r>
          </a:p>
          <a:p>
            <a:endParaRPr lang="en-US" sz="2000" dirty="0"/>
          </a:p>
          <a:p>
            <a:pPr marL="285750" indent="-285750">
              <a:buFont typeface="Wingdings" panose="05000000000000000000" pitchFamily="2" charset="2"/>
              <a:buChar char="ü"/>
            </a:pPr>
            <a:r>
              <a:rPr lang="en-US" sz="2000" dirty="0"/>
              <a:t>"Our platform’s advanced search functionality lets customers filter by multiple factors—price, room type, style, material, color, and more—helping them find the perfect piece in seconds. This makes shopping quick and hassle-free."</a:t>
            </a:r>
          </a:p>
        </p:txBody>
      </p:sp>
      <p:pic>
        <p:nvPicPr>
          <p:cNvPr id="5" name="Picture 4">
            <a:extLst>
              <a:ext uri="{FF2B5EF4-FFF2-40B4-BE49-F238E27FC236}">
                <a16:creationId xmlns:a16="http://schemas.microsoft.com/office/drawing/2014/main" id="{BCD48EDB-8F0D-067B-9486-E720AB3CB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202716"/>
            <a:ext cx="7943850" cy="4468416"/>
          </a:xfrm>
          <a:prstGeom prst="rect">
            <a:avLst/>
          </a:prstGeom>
        </p:spPr>
      </p:pic>
    </p:spTree>
    <p:extLst>
      <p:ext uri="{BB962C8B-B14F-4D97-AF65-F5344CB8AC3E}">
        <p14:creationId xmlns:p14="http://schemas.microsoft.com/office/powerpoint/2010/main" val="690942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3DA248-5F9A-73D2-2798-3776A722D779}"/>
              </a:ext>
            </a:extLst>
          </p:cNvPr>
          <p:cNvSpPr txBox="1"/>
          <p:nvPr/>
        </p:nvSpPr>
        <p:spPr>
          <a:xfrm>
            <a:off x="1238250" y="495300"/>
            <a:ext cx="9829800" cy="1631216"/>
          </a:xfrm>
          <a:prstGeom prst="rect">
            <a:avLst/>
          </a:prstGeom>
          <a:noFill/>
        </p:spPr>
        <p:txBody>
          <a:bodyPr wrap="square" rtlCol="0">
            <a:spAutoFit/>
          </a:bodyPr>
          <a:lstStyle/>
          <a:p>
            <a:r>
              <a:rPr lang="en-US" sz="2000" b="1" dirty="0"/>
              <a:t>Seamless Checkout &amp; Secure Payment</a:t>
            </a:r>
          </a:p>
          <a:p>
            <a:endParaRPr lang="en-US" sz="2000" dirty="0"/>
          </a:p>
          <a:p>
            <a:pPr marL="285750" indent="-285750">
              <a:buFont typeface="Wingdings" panose="05000000000000000000" pitchFamily="2" charset="2"/>
              <a:buChar char="ü"/>
            </a:pPr>
            <a:r>
              <a:rPr lang="en-US" sz="2000" dirty="0"/>
              <a:t>"We offer a seamless, secure checkout process with various payment options, including credit/debit cards, e-wallets, and Buy Now, Pay Later options. Our platform ensures all transactions are safe and easy."</a:t>
            </a:r>
          </a:p>
        </p:txBody>
      </p:sp>
      <p:pic>
        <p:nvPicPr>
          <p:cNvPr id="5" name="Picture 4">
            <a:extLst>
              <a:ext uri="{FF2B5EF4-FFF2-40B4-BE49-F238E27FC236}">
                <a16:creationId xmlns:a16="http://schemas.microsoft.com/office/drawing/2014/main" id="{18DEFE5D-4885-A62F-34A9-BEB0136D6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425" y="2279451"/>
            <a:ext cx="7677150" cy="4318397"/>
          </a:xfrm>
          <a:prstGeom prst="rect">
            <a:avLst/>
          </a:prstGeom>
        </p:spPr>
      </p:pic>
    </p:spTree>
    <p:extLst>
      <p:ext uri="{BB962C8B-B14F-4D97-AF65-F5344CB8AC3E}">
        <p14:creationId xmlns:p14="http://schemas.microsoft.com/office/powerpoint/2010/main" val="375792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78FB9-B001-3487-3AD9-49F2AD86B5E0}"/>
              </a:ext>
            </a:extLst>
          </p:cNvPr>
          <p:cNvSpPr txBox="1"/>
          <p:nvPr/>
        </p:nvSpPr>
        <p:spPr>
          <a:xfrm>
            <a:off x="1104900" y="742950"/>
            <a:ext cx="10210800" cy="523220"/>
          </a:xfrm>
          <a:prstGeom prst="rect">
            <a:avLst/>
          </a:prstGeom>
          <a:noFill/>
        </p:spPr>
        <p:txBody>
          <a:bodyPr wrap="square" rtlCol="0">
            <a:spAutoFit/>
          </a:bodyPr>
          <a:lstStyle/>
          <a:p>
            <a:pPr algn="ctr"/>
            <a:r>
              <a:rPr lang="en-US" sz="2800" b="1" dirty="0"/>
              <a:t>Revenue Generation &amp; Sustainability</a:t>
            </a:r>
          </a:p>
        </p:txBody>
      </p:sp>
      <p:sp>
        <p:nvSpPr>
          <p:cNvPr id="3" name="TextBox 2">
            <a:extLst>
              <a:ext uri="{FF2B5EF4-FFF2-40B4-BE49-F238E27FC236}">
                <a16:creationId xmlns:a16="http://schemas.microsoft.com/office/drawing/2014/main" id="{B1540B7A-F33C-DD22-B034-7AA4522403A7}"/>
              </a:ext>
            </a:extLst>
          </p:cNvPr>
          <p:cNvSpPr txBox="1"/>
          <p:nvPr/>
        </p:nvSpPr>
        <p:spPr>
          <a:xfrm>
            <a:off x="1104900" y="2152650"/>
            <a:ext cx="9944100"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"According to industry standards, commission-based revenue models in e-commerce generate around </a:t>
            </a:r>
            <a:r>
              <a:rPr lang="en-US" sz="2800" b="1" dirty="0"/>
              <a:t>15-20% of total revenue</a:t>
            </a:r>
            <a:r>
              <a:rPr lang="en-US" sz="2800" dirty="0"/>
              <a:t> for platforms like ours.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"Subscription models for marketplace platforms have seen </a:t>
            </a:r>
            <a:r>
              <a:rPr lang="en-US" sz="2800" b="1" dirty="0"/>
              <a:t>up to 40% annual growth</a:t>
            </a:r>
            <a:r>
              <a:rPr lang="en-US" sz="2800" dirty="0"/>
              <a:t> in recent years, particularly in the furniture and home décor sectors."</a:t>
            </a:r>
          </a:p>
        </p:txBody>
      </p:sp>
    </p:spTree>
    <p:extLst>
      <p:ext uri="{BB962C8B-B14F-4D97-AF65-F5344CB8AC3E}">
        <p14:creationId xmlns:p14="http://schemas.microsoft.com/office/powerpoint/2010/main" val="275814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2A4B-E3E1-BD67-7FE2-DAA7BEB46F1C}"/>
              </a:ext>
            </a:extLst>
          </p:cNvPr>
          <p:cNvSpPr>
            <a:spLocks noGrp="1"/>
          </p:cNvSpPr>
          <p:nvPr>
            <p:ph type="title"/>
          </p:nvPr>
        </p:nvSpPr>
        <p:spPr/>
        <p:txBody>
          <a:bodyPr/>
          <a:lstStyle/>
          <a:p>
            <a:r>
              <a:rPr lang="en-US" b="1" dirty="0">
                <a:latin typeface="+mn-lt"/>
              </a:rPr>
              <a:t>Commission-Based Model</a:t>
            </a:r>
          </a:p>
        </p:txBody>
      </p:sp>
      <p:sp>
        <p:nvSpPr>
          <p:cNvPr id="3" name="Content Placeholder 2">
            <a:extLst>
              <a:ext uri="{FF2B5EF4-FFF2-40B4-BE49-F238E27FC236}">
                <a16:creationId xmlns:a16="http://schemas.microsoft.com/office/drawing/2014/main" id="{50F7BCD1-644D-89C2-371D-951E10C203AA}"/>
              </a:ext>
            </a:extLst>
          </p:cNvPr>
          <p:cNvSpPr>
            <a:spLocks noGrp="1"/>
          </p:cNvSpPr>
          <p:nvPr>
            <p:ph idx="1"/>
          </p:nvPr>
        </p:nvSpPr>
        <p:spPr>
          <a:xfrm>
            <a:off x="838200" y="2663825"/>
            <a:ext cx="10515600" cy="3584575"/>
          </a:xfrm>
        </p:spPr>
        <p:txBody>
          <a:bodyPr>
            <a:normAutofit/>
          </a:bodyPr>
          <a:lstStyle/>
          <a:p>
            <a:r>
              <a:rPr lang="en-US" sz="3600" dirty="0"/>
              <a:t>Our marketplace generates revenue primarily through commissions on sales. We charge a percentage of each sale made through our platform by third-party sellers. This allows us to scale while keeping upfront costs low for both sellers and customers</a:t>
            </a:r>
          </a:p>
        </p:txBody>
      </p:sp>
    </p:spTree>
    <p:extLst>
      <p:ext uri="{BB962C8B-B14F-4D97-AF65-F5344CB8AC3E}">
        <p14:creationId xmlns:p14="http://schemas.microsoft.com/office/powerpoint/2010/main" val="279521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67E9-BB8C-FD90-E7DE-19B09C4419DF}"/>
              </a:ext>
            </a:extLst>
          </p:cNvPr>
          <p:cNvSpPr>
            <a:spLocks noGrp="1"/>
          </p:cNvSpPr>
          <p:nvPr>
            <p:ph type="title"/>
          </p:nvPr>
        </p:nvSpPr>
        <p:spPr/>
        <p:txBody>
          <a:bodyPr/>
          <a:lstStyle/>
          <a:p>
            <a:r>
              <a:rPr lang="en-US" b="1" dirty="0">
                <a:latin typeface="+mn-lt"/>
              </a:rPr>
              <a:t>Subscription Fees for Sellers</a:t>
            </a:r>
          </a:p>
        </p:txBody>
      </p:sp>
      <p:sp>
        <p:nvSpPr>
          <p:cNvPr id="3" name="Content Placeholder 2">
            <a:extLst>
              <a:ext uri="{FF2B5EF4-FFF2-40B4-BE49-F238E27FC236}">
                <a16:creationId xmlns:a16="http://schemas.microsoft.com/office/drawing/2014/main" id="{B3D7B8AD-AEF8-17FC-5C6C-F92BC9144671}"/>
              </a:ext>
            </a:extLst>
          </p:cNvPr>
          <p:cNvSpPr>
            <a:spLocks noGrp="1"/>
          </p:cNvSpPr>
          <p:nvPr>
            <p:ph idx="1"/>
          </p:nvPr>
        </p:nvSpPr>
        <p:spPr>
          <a:xfrm>
            <a:off x="838200" y="1825625"/>
            <a:ext cx="10515600" cy="2936875"/>
          </a:xfrm>
        </p:spPr>
        <p:txBody>
          <a:bodyPr>
            <a:normAutofit lnSpcReduction="10000"/>
          </a:bodyPr>
          <a:lstStyle/>
          <a:p>
            <a:r>
              <a:rPr lang="en-US" sz="3600" dirty="0"/>
              <a:t>We offer subscription plans for furniture brands and individual sellers to list their products on our platform. These plans are tiered based on the number of listings, promotional features, and visibility provided to the sellers, ensuring consistent revenue for our marketplace.</a:t>
            </a:r>
          </a:p>
        </p:txBody>
      </p:sp>
    </p:spTree>
    <p:extLst>
      <p:ext uri="{BB962C8B-B14F-4D97-AF65-F5344CB8AC3E}">
        <p14:creationId xmlns:p14="http://schemas.microsoft.com/office/powerpoint/2010/main" val="912294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35CC-40D9-F485-93A2-FFCC82C45030}"/>
              </a:ext>
            </a:extLst>
          </p:cNvPr>
          <p:cNvSpPr>
            <a:spLocks noGrp="1"/>
          </p:cNvSpPr>
          <p:nvPr>
            <p:ph type="title"/>
          </p:nvPr>
        </p:nvSpPr>
        <p:spPr/>
        <p:txBody>
          <a:bodyPr/>
          <a:lstStyle/>
          <a:p>
            <a:r>
              <a:rPr lang="en-US" b="1" dirty="0">
                <a:latin typeface="+mn-lt"/>
              </a:rPr>
              <a:t>Advertising &amp; Featured Listings</a:t>
            </a:r>
          </a:p>
        </p:txBody>
      </p:sp>
      <p:sp>
        <p:nvSpPr>
          <p:cNvPr id="3" name="Content Placeholder 2">
            <a:extLst>
              <a:ext uri="{FF2B5EF4-FFF2-40B4-BE49-F238E27FC236}">
                <a16:creationId xmlns:a16="http://schemas.microsoft.com/office/drawing/2014/main" id="{14CA9C63-0E0E-8C30-14AC-8941AB1FADC2}"/>
              </a:ext>
            </a:extLst>
          </p:cNvPr>
          <p:cNvSpPr>
            <a:spLocks noGrp="1"/>
          </p:cNvSpPr>
          <p:nvPr>
            <p:ph idx="1"/>
          </p:nvPr>
        </p:nvSpPr>
        <p:spPr>
          <a:xfrm>
            <a:off x="838200" y="1690688"/>
            <a:ext cx="10515600" cy="2900362"/>
          </a:xfrm>
        </p:spPr>
        <p:txBody>
          <a:bodyPr>
            <a:normAutofit/>
          </a:bodyPr>
          <a:lstStyle/>
          <a:p>
            <a:r>
              <a:rPr lang="en-US" sz="3600" dirty="0"/>
              <a:t>We provide advertising and featured listing options to sellers who want to increase visibility. This allows brands to pay for higher placement in search results and product categories, driving more traffic to their products and increasing our revenue.</a:t>
            </a:r>
          </a:p>
        </p:txBody>
      </p:sp>
    </p:spTree>
    <p:extLst>
      <p:ext uri="{BB962C8B-B14F-4D97-AF65-F5344CB8AC3E}">
        <p14:creationId xmlns:p14="http://schemas.microsoft.com/office/powerpoint/2010/main" val="23350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38D8C-A213-E0E4-598C-E0A5CDCD80AC}"/>
              </a:ext>
            </a:extLst>
          </p:cNvPr>
          <p:cNvSpPr txBox="1"/>
          <p:nvPr/>
        </p:nvSpPr>
        <p:spPr>
          <a:xfrm>
            <a:off x="1185332" y="818444"/>
            <a:ext cx="9640711" cy="646331"/>
          </a:xfrm>
          <a:prstGeom prst="rect">
            <a:avLst/>
          </a:prstGeom>
          <a:noFill/>
        </p:spPr>
        <p:txBody>
          <a:bodyPr wrap="square" rtlCol="0">
            <a:spAutoFit/>
          </a:bodyPr>
          <a:lstStyle/>
          <a:p>
            <a:r>
              <a:rPr lang="en-US" sz="3600" b="1" i="1" u="sng" dirty="0"/>
              <a:t>The Growing Problem in the Furniture Industry</a:t>
            </a:r>
          </a:p>
        </p:txBody>
      </p:sp>
      <p:sp>
        <p:nvSpPr>
          <p:cNvPr id="3" name="TextBox 2">
            <a:extLst>
              <a:ext uri="{FF2B5EF4-FFF2-40B4-BE49-F238E27FC236}">
                <a16:creationId xmlns:a16="http://schemas.microsoft.com/office/drawing/2014/main" id="{5AC29198-486A-F1D6-FB50-E1F25810727C}"/>
              </a:ext>
            </a:extLst>
          </p:cNvPr>
          <p:cNvSpPr txBox="1"/>
          <p:nvPr/>
        </p:nvSpPr>
        <p:spPr>
          <a:xfrm>
            <a:off x="1388533" y="3172177"/>
            <a:ext cx="8218312" cy="1384995"/>
          </a:xfrm>
          <a:prstGeom prst="rect">
            <a:avLst/>
          </a:prstGeom>
          <a:noFill/>
        </p:spPr>
        <p:txBody>
          <a:bodyPr wrap="square" rtlCol="0">
            <a:spAutoFit/>
          </a:bodyPr>
          <a:lstStyle/>
          <a:p>
            <a:pPr marL="457200" indent="-457200" algn="ctr">
              <a:buFont typeface="Wingdings" panose="05000000000000000000" pitchFamily="2" charset="2"/>
              <a:buChar char="Ø"/>
            </a:pPr>
            <a:r>
              <a:rPr lang="en-US" sz="2800" i="1" dirty="0"/>
              <a:t>Finding high-quality, affordable furniture with fast delivery is a common challenge for modern homeowners.</a:t>
            </a:r>
          </a:p>
        </p:txBody>
      </p:sp>
    </p:spTree>
    <p:extLst>
      <p:ext uri="{BB962C8B-B14F-4D97-AF65-F5344CB8AC3E}">
        <p14:creationId xmlns:p14="http://schemas.microsoft.com/office/powerpoint/2010/main" val="3925621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B3EE-9076-087A-979C-540B4FE889A8}"/>
              </a:ext>
            </a:extLst>
          </p:cNvPr>
          <p:cNvSpPr>
            <a:spLocks noGrp="1"/>
          </p:cNvSpPr>
          <p:nvPr>
            <p:ph type="title"/>
          </p:nvPr>
        </p:nvSpPr>
        <p:spPr/>
        <p:txBody>
          <a:bodyPr/>
          <a:lstStyle/>
          <a:p>
            <a:r>
              <a:rPr lang="en-US" b="1" dirty="0">
                <a:latin typeface="+mn-lt"/>
              </a:rPr>
              <a:t>Shipping &amp; Handling Fees</a:t>
            </a:r>
          </a:p>
        </p:txBody>
      </p:sp>
      <p:sp>
        <p:nvSpPr>
          <p:cNvPr id="3" name="Content Placeholder 2">
            <a:extLst>
              <a:ext uri="{FF2B5EF4-FFF2-40B4-BE49-F238E27FC236}">
                <a16:creationId xmlns:a16="http://schemas.microsoft.com/office/drawing/2014/main" id="{0CCFCD14-9AE8-6768-EEF5-223115331200}"/>
              </a:ext>
            </a:extLst>
          </p:cNvPr>
          <p:cNvSpPr>
            <a:spLocks noGrp="1"/>
          </p:cNvSpPr>
          <p:nvPr>
            <p:ph idx="1"/>
          </p:nvPr>
        </p:nvSpPr>
        <p:spPr>
          <a:xfrm>
            <a:off x="838200" y="1825625"/>
            <a:ext cx="10515600" cy="2879725"/>
          </a:xfrm>
        </p:spPr>
        <p:txBody>
          <a:bodyPr>
            <a:normAutofit lnSpcReduction="10000"/>
          </a:bodyPr>
          <a:lstStyle/>
          <a:p>
            <a:r>
              <a:rPr lang="en-US" sz="3600" dirty="0"/>
              <a:t>We charge a small shipping and handling fee for deliveries through our platform. This fee ensures that we can offer timely, reliable shipping while covering part of the logistical costs. Transparent pricing for shipping is clearly communicated to customers before checkout.</a:t>
            </a:r>
          </a:p>
        </p:txBody>
      </p:sp>
    </p:spTree>
    <p:extLst>
      <p:ext uri="{BB962C8B-B14F-4D97-AF65-F5344CB8AC3E}">
        <p14:creationId xmlns:p14="http://schemas.microsoft.com/office/powerpoint/2010/main" val="115901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9F76-69B8-827E-AB87-BC31272D50E9}"/>
              </a:ext>
            </a:extLst>
          </p:cNvPr>
          <p:cNvSpPr>
            <a:spLocks noGrp="1"/>
          </p:cNvSpPr>
          <p:nvPr>
            <p:ph type="title"/>
          </p:nvPr>
        </p:nvSpPr>
        <p:spPr/>
        <p:txBody>
          <a:bodyPr/>
          <a:lstStyle/>
          <a:p>
            <a:r>
              <a:rPr lang="en-US" b="1" dirty="0">
                <a:latin typeface="+mn-lt"/>
              </a:rPr>
              <a:t>Premium Services for Customers</a:t>
            </a:r>
          </a:p>
        </p:txBody>
      </p:sp>
      <p:sp>
        <p:nvSpPr>
          <p:cNvPr id="3" name="Content Placeholder 2">
            <a:extLst>
              <a:ext uri="{FF2B5EF4-FFF2-40B4-BE49-F238E27FC236}">
                <a16:creationId xmlns:a16="http://schemas.microsoft.com/office/drawing/2014/main" id="{859BCDEE-E6CD-7434-836A-1A9F594F8D89}"/>
              </a:ext>
            </a:extLst>
          </p:cNvPr>
          <p:cNvSpPr>
            <a:spLocks noGrp="1"/>
          </p:cNvSpPr>
          <p:nvPr>
            <p:ph idx="1"/>
          </p:nvPr>
        </p:nvSpPr>
        <p:spPr>
          <a:xfrm>
            <a:off x="838200" y="2506662"/>
            <a:ext cx="10515600" cy="4351338"/>
          </a:xfrm>
        </p:spPr>
        <p:txBody>
          <a:bodyPr>
            <a:normAutofit/>
          </a:bodyPr>
          <a:lstStyle/>
          <a:p>
            <a:r>
              <a:rPr lang="en-US" sz="3600" dirty="0"/>
              <a:t>We offer premium services to customers, such as exclusive discounts, early access to sales, and priority customer support. These services are available through a subscription model or pay-per-service.</a:t>
            </a:r>
          </a:p>
        </p:txBody>
      </p:sp>
    </p:spTree>
    <p:extLst>
      <p:ext uri="{BB962C8B-B14F-4D97-AF65-F5344CB8AC3E}">
        <p14:creationId xmlns:p14="http://schemas.microsoft.com/office/powerpoint/2010/main" val="1089702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062F46-242B-96FE-6EE0-03F152CA1C70}"/>
              </a:ext>
            </a:extLst>
          </p:cNvPr>
          <p:cNvSpPr txBox="1"/>
          <p:nvPr/>
        </p:nvSpPr>
        <p:spPr>
          <a:xfrm>
            <a:off x="952500" y="628650"/>
            <a:ext cx="10001250" cy="707886"/>
          </a:xfrm>
          <a:prstGeom prst="rect">
            <a:avLst/>
          </a:prstGeom>
          <a:noFill/>
        </p:spPr>
        <p:txBody>
          <a:bodyPr wrap="square" rtlCol="0">
            <a:spAutoFit/>
          </a:bodyPr>
          <a:lstStyle/>
          <a:p>
            <a:pPr algn="ctr"/>
            <a:r>
              <a:rPr lang="en-US" sz="4000" b="1" dirty="0"/>
              <a:t>Marketing Strategy</a:t>
            </a:r>
          </a:p>
        </p:txBody>
      </p:sp>
      <p:sp>
        <p:nvSpPr>
          <p:cNvPr id="3" name="TextBox 2">
            <a:extLst>
              <a:ext uri="{FF2B5EF4-FFF2-40B4-BE49-F238E27FC236}">
                <a16:creationId xmlns:a16="http://schemas.microsoft.com/office/drawing/2014/main" id="{8B5C0151-AF18-3363-6E42-1ECF4350620B}"/>
              </a:ext>
            </a:extLst>
          </p:cNvPr>
          <p:cNvSpPr txBox="1"/>
          <p:nvPr/>
        </p:nvSpPr>
        <p:spPr>
          <a:xfrm>
            <a:off x="819150" y="1981200"/>
            <a:ext cx="10629900" cy="3785652"/>
          </a:xfrm>
          <a:prstGeom prst="rect">
            <a:avLst/>
          </a:prstGeom>
          <a:noFill/>
        </p:spPr>
        <p:txBody>
          <a:bodyPr wrap="square" rtlCol="0">
            <a:spAutoFit/>
          </a:bodyPr>
          <a:lstStyle/>
          <a:p>
            <a:r>
              <a:rPr lang="en-US" sz="2000" b="1" dirty="0"/>
              <a:t>Targeted Digital Advertising</a:t>
            </a:r>
          </a:p>
          <a:p>
            <a:endParaRPr lang="en-US" sz="2000" dirty="0"/>
          </a:p>
          <a:p>
            <a:pPr marL="285750" indent="-285750">
              <a:buFont typeface="Wingdings" panose="05000000000000000000" pitchFamily="2" charset="2"/>
              <a:buChar char="ü"/>
            </a:pPr>
            <a:r>
              <a:rPr lang="en-US" sz="2000" dirty="0"/>
              <a:t>"We will use paid digital ads across Google, Facebook, Instagram, and Pinterest to reach our target audience. These platforms allow us to target specific demographics (age, interests, location) to maximize ad spend and drive high-quality traffic to our platform."</a:t>
            </a:r>
          </a:p>
          <a:p>
            <a:endParaRPr lang="en-US" sz="2000" dirty="0"/>
          </a:p>
          <a:p>
            <a:r>
              <a:rPr lang="en-US" sz="2000" b="1" dirty="0"/>
              <a:t>Influencer &amp; Affiliate Marketing</a:t>
            </a:r>
          </a:p>
          <a:p>
            <a:endParaRPr lang="en-US" sz="2000" dirty="0"/>
          </a:p>
          <a:p>
            <a:pPr marL="285750" indent="-285750">
              <a:buFont typeface="Wingdings" panose="05000000000000000000" pitchFamily="2" charset="2"/>
              <a:buChar char="ü"/>
            </a:pPr>
            <a:r>
              <a:rPr lang="en-US" sz="2000" dirty="0"/>
              <a:t>"Partnering with influencers and bloggers in the home décor and lifestyle space will help us build brand awareness. These influencers will create content around our marketplace and drive traffic through affiliate links, earning commissions on sales they generate."</a:t>
            </a:r>
          </a:p>
          <a:p>
            <a:endParaRPr lang="en-US" sz="2000" dirty="0"/>
          </a:p>
        </p:txBody>
      </p:sp>
    </p:spTree>
    <p:extLst>
      <p:ext uri="{BB962C8B-B14F-4D97-AF65-F5344CB8AC3E}">
        <p14:creationId xmlns:p14="http://schemas.microsoft.com/office/powerpoint/2010/main" val="26738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5FC23-743F-34B7-B03C-533DFB53791F}"/>
              </a:ext>
            </a:extLst>
          </p:cNvPr>
          <p:cNvSpPr txBox="1"/>
          <p:nvPr/>
        </p:nvSpPr>
        <p:spPr>
          <a:xfrm>
            <a:off x="1543050" y="1238250"/>
            <a:ext cx="8801100" cy="146685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0FD3348E-4608-4A22-A56F-3DF32B36E083}"/>
              </a:ext>
            </a:extLst>
          </p:cNvPr>
          <p:cNvSpPr txBox="1"/>
          <p:nvPr/>
        </p:nvSpPr>
        <p:spPr>
          <a:xfrm>
            <a:off x="1543050" y="819150"/>
            <a:ext cx="9620250" cy="5632311"/>
          </a:xfrm>
          <a:prstGeom prst="rect">
            <a:avLst/>
          </a:prstGeom>
          <a:noFill/>
        </p:spPr>
        <p:txBody>
          <a:bodyPr wrap="square" rtlCol="0">
            <a:spAutoFit/>
          </a:bodyPr>
          <a:lstStyle/>
          <a:p>
            <a:r>
              <a:rPr lang="en-US" sz="2400" b="1" dirty="0"/>
              <a:t>Email Marketing Campaigns</a:t>
            </a:r>
          </a:p>
          <a:p>
            <a:pPr marL="342900" indent="-342900">
              <a:buFont typeface="Wingdings" panose="05000000000000000000" pitchFamily="2" charset="2"/>
              <a:buChar char="v"/>
            </a:pPr>
            <a:r>
              <a:rPr lang="en-US" sz="2400" dirty="0"/>
              <a:t>"According to </a:t>
            </a:r>
            <a:r>
              <a:rPr lang="en-US" sz="2400" b="1" dirty="0"/>
              <a:t>HubSpot</a:t>
            </a:r>
            <a:r>
              <a:rPr lang="en-US" sz="2400" dirty="0"/>
              <a:t>, businesses that use email marketing see a </a:t>
            </a:r>
            <a:r>
              <a:rPr lang="en-US" sz="2400" b="1" dirty="0"/>
              <a:t>3800% return on investment (ROI)</a:t>
            </a:r>
            <a:r>
              <a:rPr lang="en-US" sz="2400" dirty="0"/>
              <a:t> for every dollar spent.“</a:t>
            </a:r>
          </a:p>
          <a:p>
            <a:endParaRPr lang="en-US" sz="2400" dirty="0"/>
          </a:p>
          <a:p>
            <a:pPr marL="285750" indent="-285750">
              <a:buFont typeface="Wingdings" panose="05000000000000000000" pitchFamily="2" charset="2"/>
              <a:buChar char="ü"/>
            </a:pPr>
            <a:r>
              <a:rPr lang="en-US" sz="2400" dirty="0"/>
              <a:t>"We’ll build an email subscriber list through opt-in forms and incentivize sign-ups with discounts or exclusive content. Email marketing will allow us to nurture relationships with our customers, send personalized recommendations, offer exclusive promotions, and encourage repeat purchases."</a:t>
            </a:r>
          </a:p>
          <a:p>
            <a:endParaRPr lang="en-US" sz="2400" dirty="0"/>
          </a:p>
          <a:p>
            <a:r>
              <a:rPr lang="en-US" sz="2400" b="1" dirty="0"/>
              <a:t>Referral Program</a:t>
            </a:r>
          </a:p>
          <a:p>
            <a:endParaRPr lang="en-US" sz="2400" b="1" dirty="0"/>
          </a:p>
          <a:p>
            <a:pPr marL="285750" indent="-285750">
              <a:buFont typeface="Wingdings" panose="05000000000000000000" pitchFamily="2" charset="2"/>
              <a:buChar char="ü"/>
            </a:pPr>
            <a:r>
              <a:rPr lang="en-US" sz="2400" dirty="0"/>
              <a:t>"We’ll launch a referral program that rewards existing customers for referring friends and family to our marketplace. Each successful referral can earn rewards like discounts or cash credits toward future purchases."</a:t>
            </a:r>
          </a:p>
        </p:txBody>
      </p:sp>
    </p:spTree>
    <p:extLst>
      <p:ext uri="{BB962C8B-B14F-4D97-AF65-F5344CB8AC3E}">
        <p14:creationId xmlns:p14="http://schemas.microsoft.com/office/powerpoint/2010/main" val="1009804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CC288-BEA7-4019-7C0A-81965BF0439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7E238BF-D54B-C495-2EF1-A9D6FDD257C1}"/>
              </a:ext>
            </a:extLst>
          </p:cNvPr>
          <p:cNvSpPr txBox="1"/>
          <p:nvPr/>
        </p:nvSpPr>
        <p:spPr>
          <a:xfrm>
            <a:off x="1543050" y="1238250"/>
            <a:ext cx="8801100" cy="146685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482EA756-B047-7B91-006B-AA3A0ED0CBC9}"/>
              </a:ext>
            </a:extLst>
          </p:cNvPr>
          <p:cNvSpPr txBox="1"/>
          <p:nvPr/>
        </p:nvSpPr>
        <p:spPr>
          <a:xfrm>
            <a:off x="1543050" y="628650"/>
            <a:ext cx="9620250" cy="6001643"/>
          </a:xfrm>
          <a:prstGeom prst="rect">
            <a:avLst/>
          </a:prstGeom>
          <a:noFill/>
        </p:spPr>
        <p:txBody>
          <a:bodyPr wrap="square" rtlCol="0">
            <a:spAutoFit/>
          </a:bodyPr>
          <a:lstStyle/>
          <a:p>
            <a:r>
              <a:rPr lang="en-US" sz="2400" b="1" dirty="0"/>
              <a:t>Social Media Engagement &amp; Community Building</a:t>
            </a:r>
          </a:p>
          <a:p>
            <a:pPr>
              <a:buFont typeface="+mj-lt"/>
              <a:buAutoNum type="arabicPeriod"/>
            </a:pPr>
            <a:endParaRPr lang="en-US" sz="2400" dirty="0"/>
          </a:p>
          <a:p>
            <a:pPr marL="742950" lvl="1" indent="-285750">
              <a:buFont typeface="Wingdings" panose="05000000000000000000" pitchFamily="2" charset="2"/>
              <a:buChar char="ü"/>
            </a:pPr>
            <a:r>
              <a:rPr lang="en-US" sz="2400" dirty="0"/>
              <a:t>"Engaging with our audience on platforms like Instagram and Facebook will help build a loyal community. We’ll showcase new furniture collections, share interior design inspiration, and host giveaways to keep the audience engaged and excited about our platform.“</a:t>
            </a:r>
          </a:p>
          <a:p>
            <a:pPr lvl="1"/>
            <a:endParaRPr lang="en-US" sz="2400" dirty="0"/>
          </a:p>
          <a:p>
            <a:r>
              <a:rPr lang="en-US" sz="2400" b="1" dirty="0"/>
              <a:t>Retargeting Ads &amp; Remarketing</a:t>
            </a:r>
          </a:p>
          <a:p>
            <a:pPr marL="342900" indent="-342900">
              <a:buFont typeface="Wingdings" panose="05000000000000000000" pitchFamily="2" charset="2"/>
              <a:buChar char="v"/>
            </a:pPr>
            <a:r>
              <a:rPr lang="en-US" sz="2400" dirty="0"/>
              <a:t>Research shows that </a:t>
            </a:r>
            <a:r>
              <a:rPr lang="en-US" sz="2400" b="1" dirty="0"/>
              <a:t>retargeting ads</a:t>
            </a:r>
            <a:r>
              <a:rPr lang="en-US" sz="2400" dirty="0"/>
              <a:t> can increase conversion rates by </a:t>
            </a:r>
            <a:r>
              <a:rPr lang="en-US" sz="2400" b="1" dirty="0"/>
              <a:t>150%</a:t>
            </a:r>
          </a:p>
          <a:p>
            <a:pPr marL="342900" indent="-342900">
              <a:buFont typeface="Wingdings" panose="05000000000000000000" pitchFamily="2" charset="2"/>
              <a:buChar char="v"/>
            </a:pPr>
            <a:endParaRPr lang="en-US" sz="2400" dirty="0"/>
          </a:p>
          <a:p>
            <a:pPr marL="742950" lvl="1" indent="-285750">
              <a:buFont typeface="Wingdings" panose="05000000000000000000" pitchFamily="2" charset="2"/>
              <a:buChar char="ü"/>
            </a:pPr>
            <a:r>
              <a:rPr lang="en-US" sz="2400" dirty="0"/>
              <a:t>"We will use retargeting ads to re-engage users who have visited our platform but haven’t made a purchase yet. These ads will be displayed across different sites they visit to remind them of our products and offer incentives for them to complete their purchase."</a:t>
            </a:r>
          </a:p>
        </p:txBody>
      </p:sp>
    </p:spTree>
    <p:extLst>
      <p:ext uri="{BB962C8B-B14F-4D97-AF65-F5344CB8AC3E}">
        <p14:creationId xmlns:p14="http://schemas.microsoft.com/office/powerpoint/2010/main" val="2843262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F7137-AD9E-B6DE-4DAC-E171DB71FC72}"/>
              </a:ext>
            </a:extLst>
          </p:cNvPr>
          <p:cNvSpPr txBox="1"/>
          <p:nvPr/>
        </p:nvSpPr>
        <p:spPr>
          <a:xfrm>
            <a:off x="1828800" y="933450"/>
            <a:ext cx="7981950" cy="707886"/>
          </a:xfrm>
          <a:prstGeom prst="rect">
            <a:avLst/>
          </a:prstGeom>
          <a:noFill/>
        </p:spPr>
        <p:txBody>
          <a:bodyPr wrap="square" rtlCol="0">
            <a:spAutoFit/>
          </a:bodyPr>
          <a:lstStyle/>
          <a:p>
            <a:pPr algn="ctr"/>
            <a:r>
              <a:rPr lang="en-US" sz="4000" b="1" dirty="0"/>
              <a:t>Team</a:t>
            </a:r>
          </a:p>
        </p:txBody>
      </p:sp>
      <p:sp>
        <p:nvSpPr>
          <p:cNvPr id="3" name="TextBox 2">
            <a:extLst>
              <a:ext uri="{FF2B5EF4-FFF2-40B4-BE49-F238E27FC236}">
                <a16:creationId xmlns:a16="http://schemas.microsoft.com/office/drawing/2014/main" id="{2C98F129-9F8F-8478-D453-8482268C368A}"/>
              </a:ext>
            </a:extLst>
          </p:cNvPr>
          <p:cNvSpPr txBox="1"/>
          <p:nvPr/>
        </p:nvSpPr>
        <p:spPr>
          <a:xfrm>
            <a:off x="1143000" y="2495550"/>
            <a:ext cx="10267950" cy="3108543"/>
          </a:xfrm>
          <a:prstGeom prst="rect">
            <a:avLst/>
          </a:prstGeom>
          <a:noFill/>
        </p:spPr>
        <p:txBody>
          <a:bodyPr wrap="square" rtlCol="0">
            <a:spAutoFit/>
          </a:bodyPr>
          <a:lstStyle/>
          <a:p>
            <a:pPr algn="ctr"/>
            <a:r>
              <a:rPr lang="en-US" sz="2800" b="1" dirty="0" err="1"/>
              <a:t>Atiqa</a:t>
            </a:r>
            <a:r>
              <a:rPr lang="en-US" sz="2800" b="1" dirty="0"/>
              <a:t> Sheikh – Founder &amp; CEO</a:t>
            </a:r>
          </a:p>
          <a:p>
            <a:pPr algn="ctr"/>
            <a:endParaRPr lang="en-US" sz="2800" b="1" dirty="0"/>
          </a:p>
          <a:p>
            <a:pPr algn="ctr"/>
            <a:r>
              <a:rPr lang="en-US" sz="2800" dirty="0"/>
              <a:t>As the Founder and CEO, </a:t>
            </a:r>
            <a:r>
              <a:rPr lang="en-US" sz="2800" dirty="0" err="1"/>
              <a:t>Atiqa</a:t>
            </a:r>
            <a:r>
              <a:rPr lang="en-US" sz="2800" dirty="0"/>
              <a:t> Sheikh is responsible for the vision, strategy, and overall direction of the marketplace. With a passion for furniture e-commerce and a strong interest in creating innovative solutions, </a:t>
            </a:r>
            <a:r>
              <a:rPr lang="en-US" sz="2800" dirty="0" err="1"/>
              <a:t>Atiqa</a:t>
            </a:r>
            <a:r>
              <a:rPr lang="en-US" sz="2800" dirty="0"/>
              <a:t> Sheikh is leading the development of this platform to meet customer needs in the furniture industry.</a:t>
            </a:r>
            <a:endParaRPr lang="en-US" sz="2800" b="1" dirty="0"/>
          </a:p>
        </p:txBody>
      </p:sp>
    </p:spTree>
    <p:extLst>
      <p:ext uri="{BB962C8B-B14F-4D97-AF65-F5344CB8AC3E}">
        <p14:creationId xmlns:p14="http://schemas.microsoft.com/office/powerpoint/2010/main" val="3426529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50893-0F43-82AD-94E8-BFC7A24EB6E3}"/>
              </a:ext>
            </a:extLst>
          </p:cNvPr>
          <p:cNvSpPr txBox="1"/>
          <p:nvPr/>
        </p:nvSpPr>
        <p:spPr>
          <a:xfrm>
            <a:off x="1238250" y="819150"/>
            <a:ext cx="9715500" cy="646331"/>
          </a:xfrm>
          <a:prstGeom prst="rect">
            <a:avLst/>
          </a:prstGeom>
          <a:noFill/>
        </p:spPr>
        <p:txBody>
          <a:bodyPr wrap="square" rtlCol="0">
            <a:spAutoFit/>
          </a:bodyPr>
          <a:lstStyle/>
          <a:p>
            <a:pPr algn="ctr"/>
            <a:r>
              <a:rPr lang="en-US" sz="3600" b="1" dirty="0"/>
              <a:t>Financial Projections</a:t>
            </a:r>
          </a:p>
        </p:txBody>
      </p:sp>
      <p:sp>
        <p:nvSpPr>
          <p:cNvPr id="3" name="TextBox 2">
            <a:extLst>
              <a:ext uri="{FF2B5EF4-FFF2-40B4-BE49-F238E27FC236}">
                <a16:creationId xmlns:a16="http://schemas.microsoft.com/office/drawing/2014/main" id="{38798476-AC54-5377-EF68-451ED02589C0}"/>
              </a:ext>
            </a:extLst>
          </p:cNvPr>
          <p:cNvSpPr txBox="1"/>
          <p:nvPr/>
        </p:nvSpPr>
        <p:spPr>
          <a:xfrm>
            <a:off x="990600" y="2152650"/>
            <a:ext cx="10344150" cy="3539430"/>
          </a:xfrm>
          <a:prstGeom prst="rect">
            <a:avLst/>
          </a:prstGeom>
          <a:noFill/>
        </p:spPr>
        <p:txBody>
          <a:bodyPr wrap="square" rtlCol="0">
            <a:spAutoFit/>
          </a:bodyPr>
          <a:lstStyle/>
          <a:p>
            <a:r>
              <a:rPr lang="en-US" sz="2800" b="1" dirty="0"/>
              <a:t>Revenue Forecast (Year 1 - Year 3)</a:t>
            </a:r>
          </a:p>
          <a:p>
            <a:endParaRPr lang="en-US" sz="2800" dirty="0"/>
          </a:p>
          <a:p>
            <a:pPr marL="285750" indent="-285750">
              <a:buFont typeface="Wingdings" panose="05000000000000000000" pitchFamily="2" charset="2"/>
              <a:buChar char="ü"/>
            </a:pPr>
            <a:r>
              <a:rPr lang="en-US" sz="2800" dirty="0"/>
              <a:t>"We expect steady revenue growth as we scale and acquire more customers. In Year 1, we anticipate generating </a:t>
            </a:r>
            <a:r>
              <a:rPr lang="en-US" sz="2800" b="1" dirty="0"/>
              <a:t>$29999</a:t>
            </a:r>
            <a:r>
              <a:rPr lang="en-US" sz="2800" dirty="0"/>
              <a:t> from our commission-based sales and seller subscriptions, gradually increasing to </a:t>
            </a:r>
            <a:r>
              <a:rPr lang="en-US" sz="2800" b="1" dirty="0"/>
              <a:t>$2999</a:t>
            </a:r>
            <a:r>
              <a:rPr lang="en-US" sz="2800" dirty="0"/>
              <a:t> by Year 3 as we expand our seller base and grow our customer traffic."</a:t>
            </a:r>
          </a:p>
          <a:p>
            <a:endParaRPr lang="en-US" sz="2800" dirty="0"/>
          </a:p>
        </p:txBody>
      </p:sp>
    </p:spTree>
    <p:extLst>
      <p:ext uri="{BB962C8B-B14F-4D97-AF65-F5344CB8AC3E}">
        <p14:creationId xmlns:p14="http://schemas.microsoft.com/office/powerpoint/2010/main" val="929492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40767-0EC6-0AB8-6004-6173C849AF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7B71CC-6025-91F5-34F6-0FBC56817C81}"/>
              </a:ext>
            </a:extLst>
          </p:cNvPr>
          <p:cNvSpPr txBox="1"/>
          <p:nvPr/>
        </p:nvSpPr>
        <p:spPr>
          <a:xfrm>
            <a:off x="1238250" y="819150"/>
            <a:ext cx="9715500" cy="646331"/>
          </a:xfrm>
          <a:prstGeom prst="rect">
            <a:avLst/>
          </a:prstGeom>
          <a:noFill/>
        </p:spPr>
        <p:txBody>
          <a:bodyPr wrap="square" rtlCol="0">
            <a:spAutoFit/>
          </a:bodyPr>
          <a:lstStyle/>
          <a:p>
            <a:pPr algn="ctr"/>
            <a:r>
              <a:rPr lang="en-US" sz="3600" b="1" dirty="0"/>
              <a:t>Cost Breakdown</a:t>
            </a:r>
          </a:p>
        </p:txBody>
      </p:sp>
      <p:sp>
        <p:nvSpPr>
          <p:cNvPr id="3" name="TextBox 2">
            <a:extLst>
              <a:ext uri="{FF2B5EF4-FFF2-40B4-BE49-F238E27FC236}">
                <a16:creationId xmlns:a16="http://schemas.microsoft.com/office/drawing/2014/main" id="{E2F6DC77-DF21-1CA8-C6B5-9DDC64F5692E}"/>
              </a:ext>
            </a:extLst>
          </p:cNvPr>
          <p:cNvSpPr txBox="1"/>
          <p:nvPr/>
        </p:nvSpPr>
        <p:spPr>
          <a:xfrm>
            <a:off x="923925" y="1465481"/>
            <a:ext cx="10344150" cy="4832092"/>
          </a:xfrm>
          <a:prstGeom prst="rect">
            <a:avLst/>
          </a:prstGeom>
          <a:noFill/>
        </p:spPr>
        <p:txBody>
          <a:bodyPr wrap="square" rtlCol="0">
            <a:spAutoFit/>
          </a:bodyPr>
          <a:lstStyle/>
          <a:p>
            <a:r>
              <a:rPr lang="en-US" sz="2800" b="1" dirty="0"/>
              <a:t>Operational Costs:  </a:t>
            </a:r>
            <a:r>
              <a:rPr lang="en-US" sz="2800" dirty="0"/>
              <a:t>"In the early stages, our main costs will include website development, marketing, and logistics. We estimate that operational costs will be $20000 in Year 1, gradually increasing as we expand.“</a:t>
            </a:r>
          </a:p>
          <a:p>
            <a:r>
              <a:rPr lang="en-US" sz="2800" b="1" dirty="0"/>
              <a:t>Marketing Expenses:  </a:t>
            </a:r>
            <a:r>
              <a:rPr lang="en-US" sz="2800" dirty="0"/>
              <a:t>"Marketing will be a key focus, and we plan to allocate 10% of our total revenue to digital ads, influencer partnerships, and content creation. Initial marketing costs are estimated to be $20000 in Year 1.“</a:t>
            </a:r>
          </a:p>
          <a:p>
            <a:r>
              <a:rPr lang="en-US" sz="2800" b="1" dirty="0"/>
              <a:t>Platform Maintenance &amp; Development:  </a:t>
            </a:r>
            <a:r>
              <a:rPr lang="en-US" sz="2800" dirty="0"/>
              <a:t>"As we scale, we will continue to invest in platform updates and maintenance, estimated at $10000 annually to ensure a seamless user experience."</a:t>
            </a:r>
          </a:p>
        </p:txBody>
      </p:sp>
    </p:spTree>
    <p:extLst>
      <p:ext uri="{BB962C8B-B14F-4D97-AF65-F5344CB8AC3E}">
        <p14:creationId xmlns:p14="http://schemas.microsoft.com/office/powerpoint/2010/main" val="3627443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682E0-8E56-FA05-BA8F-2EB6900B86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F869C13-287A-9B8A-58CF-9F45BEF4B4ED}"/>
              </a:ext>
            </a:extLst>
          </p:cNvPr>
          <p:cNvSpPr txBox="1"/>
          <p:nvPr/>
        </p:nvSpPr>
        <p:spPr>
          <a:xfrm>
            <a:off x="1238250" y="819150"/>
            <a:ext cx="9715500" cy="769441"/>
          </a:xfrm>
          <a:prstGeom prst="rect">
            <a:avLst/>
          </a:prstGeom>
          <a:noFill/>
        </p:spPr>
        <p:txBody>
          <a:bodyPr wrap="square" rtlCol="0">
            <a:spAutoFit/>
          </a:bodyPr>
          <a:lstStyle/>
          <a:p>
            <a:pPr algn="ctr"/>
            <a:r>
              <a:rPr lang="en-US" sz="4400" b="1" dirty="0"/>
              <a:t>Profitability Timeline</a:t>
            </a:r>
            <a:endParaRPr lang="en-US" sz="4400" dirty="0"/>
          </a:p>
        </p:txBody>
      </p:sp>
      <p:sp>
        <p:nvSpPr>
          <p:cNvPr id="3" name="TextBox 2">
            <a:extLst>
              <a:ext uri="{FF2B5EF4-FFF2-40B4-BE49-F238E27FC236}">
                <a16:creationId xmlns:a16="http://schemas.microsoft.com/office/drawing/2014/main" id="{7C8490AB-4421-E2AE-3BC9-2A0DEEA7B279}"/>
              </a:ext>
            </a:extLst>
          </p:cNvPr>
          <p:cNvSpPr txBox="1"/>
          <p:nvPr/>
        </p:nvSpPr>
        <p:spPr>
          <a:xfrm>
            <a:off x="990600" y="2152650"/>
            <a:ext cx="10344150" cy="2062103"/>
          </a:xfrm>
          <a:prstGeom prst="rect">
            <a:avLst/>
          </a:prstGeom>
          <a:noFill/>
        </p:spPr>
        <p:txBody>
          <a:bodyPr wrap="square" rtlCol="0">
            <a:spAutoFit/>
          </a:bodyPr>
          <a:lstStyle/>
          <a:p>
            <a:r>
              <a:rPr lang="en-US" sz="3200" dirty="0"/>
              <a:t>We expect to break even by the end of Year 2, with profitability occurring in Year 3 as we grow our user base and reduce acquisition costs. By Year 3, we project a net profit of </a:t>
            </a:r>
            <a:r>
              <a:rPr lang="en-US" sz="3200" b="1" dirty="0"/>
              <a:t>$50000</a:t>
            </a:r>
            <a:r>
              <a:rPr lang="en-US" sz="3200" dirty="0"/>
              <a:t>.</a:t>
            </a:r>
          </a:p>
        </p:txBody>
      </p:sp>
    </p:spTree>
    <p:extLst>
      <p:ext uri="{BB962C8B-B14F-4D97-AF65-F5344CB8AC3E}">
        <p14:creationId xmlns:p14="http://schemas.microsoft.com/office/powerpoint/2010/main" val="259667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25491-B9BF-3025-948A-1789DA3A2A3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D5A4F0-1874-0FC4-96B2-CDC4AC05FBC3}"/>
              </a:ext>
            </a:extLst>
          </p:cNvPr>
          <p:cNvSpPr txBox="1"/>
          <p:nvPr/>
        </p:nvSpPr>
        <p:spPr>
          <a:xfrm>
            <a:off x="1238250" y="819150"/>
            <a:ext cx="9715500" cy="769441"/>
          </a:xfrm>
          <a:prstGeom prst="rect">
            <a:avLst/>
          </a:prstGeom>
          <a:noFill/>
        </p:spPr>
        <p:txBody>
          <a:bodyPr wrap="square" rtlCol="0">
            <a:spAutoFit/>
          </a:bodyPr>
          <a:lstStyle/>
          <a:p>
            <a:pPr algn="ctr"/>
            <a:r>
              <a:rPr lang="en-US" sz="4400" b="1" dirty="0"/>
              <a:t>Key Metrics for Success</a:t>
            </a:r>
          </a:p>
        </p:txBody>
      </p:sp>
      <p:sp>
        <p:nvSpPr>
          <p:cNvPr id="3" name="TextBox 2">
            <a:extLst>
              <a:ext uri="{FF2B5EF4-FFF2-40B4-BE49-F238E27FC236}">
                <a16:creationId xmlns:a16="http://schemas.microsoft.com/office/drawing/2014/main" id="{9C005006-58FF-7255-1F84-F08BEA8A0264}"/>
              </a:ext>
            </a:extLst>
          </p:cNvPr>
          <p:cNvSpPr txBox="1"/>
          <p:nvPr/>
        </p:nvSpPr>
        <p:spPr>
          <a:xfrm>
            <a:off x="990600" y="2152650"/>
            <a:ext cx="10344150" cy="2062103"/>
          </a:xfrm>
          <a:prstGeom prst="rect">
            <a:avLst/>
          </a:prstGeom>
          <a:noFill/>
        </p:spPr>
        <p:txBody>
          <a:bodyPr wrap="square" rtlCol="0">
            <a:spAutoFit/>
          </a:bodyPr>
          <a:lstStyle/>
          <a:p>
            <a:r>
              <a:rPr lang="en-US" sz="3200" dirty="0"/>
              <a:t>We will measure success based on key metrics such as customer acquisition cost (CAC), customer lifetime value (CLTV), and monthly active users (MAUs). We anticipate a CLTV of </a:t>
            </a:r>
            <a:r>
              <a:rPr lang="en-US" sz="3200" b="1" dirty="0"/>
              <a:t>$5000</a:t>
            </a:r>
            <a:r>
              <a:rPr lang="en-US" sz="3200" dirty="0"/>
              <a:t> and a CAC of </a:t>
            </a:r>
            <a:r>
              <a:rPr lang="en-US" sz="3200" b="1" dirty="0"/>
              <a:t>$15000</a:t>
            </a:r>
            <a:r>
              <a:rPr lang="en-US" sz="3200" dirty="0"/>
              <a:t> by the end of Year 1.</a:t>
            </a:r>
          </a:p>
        </p:txBody>
      </p:sp>
    </p:spTree>
    <p:extLst>
      <p:ext uri="{BB962C8B-B14F-4D97-AF65-F5344CB8AC3E}">
        <p14:creationId xmlns:p14="http://schemas.microsoft.com/office/powerpoint/2010/main" val="357622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E5DF1-9618-4F31-FF91-FB5D79E2380C}"/>
              </a:ext>
            </a:extLst>
          </p:cNvPr>
          <p:cNvSpPr txBox="1"/>
          <p:nvPr/>
        </p:nvSpPr>
        <p:spPr>
          <a:xfrm>
            <a:off x="933450" y="838200"/>
            <a:ext cx="10553700" cy="6370975"/>
          </a:xfrm>
          <a:prstGeom prst="rect">
            <a:avLst/>
          </a:prstGeom>
          <a:noFill/>
        </p:spPr>
        <p:txBody>
          <a:bodyPr wrap="square" rtlCol="0">
            <a:spAutoFit/>
          </a:bodyPr>
          <a:lstStyle/>
          <a:p>
            <a:r>
              <a:rPr lang="en-US" sz="2000" b="1" u="sng" dirty="0"/>
              <a:t>Limited Variety &amp; Availability</a:t>
            </a:r>
          </a:p>
          <a:p>
            <a:endParaRPr lang="en-US" sz="2000" dirty="0"/>
          </a:p>
          <a:p>
            <a:pPr marL="342900" indent="-342900">
              <a:buFont typeface="Arial" panose="020B0604020202020204" pitchFamily="34" charset="0"/>
              <a:buChar char="•"/>
            </a:pPr>
            <a:r>
              <a:rPr lang="en-US" sz="2000" dirty="0"/>
              <a:t>"Consumers often struggle to find a wide variety of styles, colors, and types of furniture in one place, leading to frustration and wasted time. When shopping for specific items like sofas or dining tables, people often can't find the perfect match for their preferences and budget on a single platform."</a:t>
            </a:r>
          </a:p>
          <a:p>
            <a:endParaRPr lang="en-US" sz="2000" dirty="0"/>
          </a:p>
          <a:p>
            <a:r>
              <a:rPr lang="en-US" sz="2000" b="1" u="sng" dirty="0"/>
              <a:t>Confusion in Pricing &amp; Value</a:t>
            </a:r>
          </a:p>
          <a:p>
            <a:endParaRPr lang="en-US" sz="2000" dirty="0"/>
          </a:p>
          <a:p>
            <a:pPr marL="342900" indent="-342900">
              <a:buFont typeface="Arial" panose="020B0604020202020204" pitchFamily="34" charset="0"/>
              <a:buChar char="•"/>
            </a:pPr>
            <a:r>
              <a:rPr lang="en-US" sz="2000" dirty="0"/>
              <a:t>"Price comparison is difficult when shopping for furniture online. Shoppers face challenges when trying to understand the true value of products due to inconsistent pricing, lack of product details, and variation in quality among sellers."</a:t>
            </a:r>
          </a:p>
          <a:p>
            <a:endParaRPr lang="en-US" sz="2000" dirty="0"/>
          </a:p>
          <a:p>
            <a:r>
              <a:rPr lang="en-US" sz="2000" b="1" u="sng" dirty="0"/>
              <a:t>Difficulty in Trusting Online Sellers</a:t>
            </a:r>
          </a:p>
          <a:p>
            <a:endParaRPr lang="en-US" sz="2000" dirty="0"/>
          </a:p>
          <a:p>
            <a:pPr marL="342900" indent="-342900">
              <a:buFont typeface="Arial" panose="020B0604020202020204" pitchFamily="34" charset="0"/>
              <a:buChar char="•"/>
            </a:pPr>
            <a:r>
              <a:rPr lang="en-US" sz="2000" dirty="0"/>
              <a:t>"Online furniture shoppers are often hesitant to make a purchase due to a lack of detailed product information, customer reviews, and high-quality images. Without the ability to physically inspect the furniture, customers struggle to trust online retailers."</a:t>
            </a:r>
          </a:p>
          <a:p>
            <a:endParaRPr lang="en-US" sz="2400" dirty="0"/>
          </a:p>
          <a:p>
            <a:endParaRPr lang="en-US" sz="2400" dirty="0"/>
          </a:p>
        </p:txBody>
      </p:sp>
    </p:spTree>
    <p:extLst>
      <p:ext uri="{BB962C8B-B14F-4D97-AF65-F5344CB8AC3E}">
        <p14:creationId xmlns:p14="http://schemas.microsoft.com/office/powerpoint/2010/main" val="3823908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001140-ED78-C81C-DB27-0FBA7316FD9A}"/>
              </a:ext>
            </a:extLst>
          </p:cNvPr>
          <p:cNvSpPr txBox="1"/>
          <p:nvPr/>
        </p:nvSpPr>
        <p:spPr>
          <a:xfrm>
            <a:off x="1085850" y="1047750"/>
            <a:ext cx="9791700" cy="707886"/>
          </a:xfrm>
          <a:prstGeom prst="rect">
            <a:avLst/>
          </a:prstGeom>
          <a:noFill/>
        </p:spPr>
        <p:txBody>
          <a:bodyPr wrap="square" rtlCol="0">
            <a:spAutoFit/>
          </a:bodyPr>
          <a:lstStyle/>
          <a:p>
            <a:pPr algn="ctr"/>
            <a:r>
              <a:rPr lang="en-US" sz="4000" b="1" i="1" dirty="0"/>
              <a:t>Call to Action</a:t>
            </a:r>
          </a:p>
        </p:txBody>
      </p:sp>
      <p:sp>
        <p:nvSpPr>
          <p:cNvPr id="3" name="TextBox 2">
            <a:extLst>
              <a:ext uri="{FF2B5EF4-FFF2-40B4-BE49-F238E27FC236}">
                <a16:creationId xmlns:a16="http://schemas.microsoft.com/office/drawing/2014/main" id="{C536E918-0EAC-5717-89F1-F1ED3B193BAA}"/>
              </a:ext>
            </a:extLst>
          </p:cNvPr>
          <p:cNvSpPr txBox="1"/>
          <p:nvPr/>
        </p:nvSpPr>
        <p:spPr>
          <a:xfrm>
            <a:off x="1428750" y="2800350"/>
            <a:ext cx="9791700" cy="584775"/>
          </a:xfrm>
          <a:prstGeom prst="rect">
            <a:avLst/>
          </a:prstGeom>
          <a:noFill/>
        </p:spPr>
        <p:txBody>
          <a:bodyPr wrap="square" rtlCol="0">
            <a:spAutoFit/>
          </a:bodyPr>
          <a:lstStyle/>
          <a:p>
            <a:r>
              <a:rPr lang="en-US" sz="3200" b="1" i="1" dirty="0"/>
              <a:t>Join Us in Building the Future of Furniture Shopping</a:t>
            </a:r>
          </a:p>
        </p:txBody>
      </p:sp>
    </p:spTree>
    <p:extLst>
      <p:ext uri="{BB962C8B-B14F-4D97-AF65-F5344CB8AC3E}">
        <p14:creationId xmlns:p14="http://schemas.microsoft.com/office/powerpoint/2010/main" val="84756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BBAA91-5AE2-71CB-D901-EFDEB18BC810}"/>
              </a:ext>
            </a:extLst>
          </p:cNvPr>
          <p:cNvSpPr txBox="1"/>
          <p:nvPr/>
        </p:nvSpPr>
        <p:spPr>
          <a:xfrm>
            <a:off x="1314450" y="781050"/>
            <a:ext cx="8743950" cy="646331"/>
          </a:xfrm>
          <a:prstGeom prst="rect">
            <a:avLst/>
          </a:prstGeom>
          <a:noFill/>
        </p:spPr>
        <p:txBody>
          <a:bodyPr wrap="square" rtlCol="0">
            <a:spAutoFit/>
          </a:bodyPr>
          <a:lstStyle/>
          <a:p>
            <a:pPr algn="ctr"/>
            <a:r>
              <a:rPr lang="en-US" sz="3600" b="1" dirty="0"/>
              <a:t>Funding Request</a:t>
            </a:r>
          </a:p>
        </p:txBody>
      </p:sp>
      <p:sp>
        <p:nvSpPr>
          <p:cNvPr id="3" name="TextBox 2">
            <a:extLst>
              <a:ext uri="{FF2B5EF4-FFF2-40B4-BE49-F238E27FC236}">
                <a16:creationId xmlns:a16="http://schemas.microsoft.com/office/drawing/2014/main" id="{9AFEC8C7-C423-0CB7-09A7-54D57ED2577B}"/>
              </a:ext>
            </a:extLst>
          </p:cNvPr>
          <p:cNvSpPr txBox="1"/>
          <p:nvPr/>
        </p:nvSpPr>
        <p:spPr>
          <a:xfrm>
            <a:off x="1104900" y="2133600"/>
            <a:ext cx="10287000" cy="3416320"/>
          </a:xfrm>
          <a:prstGeom prst="rect">
            <a:avLst/>
          </a:prstGeom>
          <a:noFill/>
        </p:spPr>
        <p:txBody>
          <a:bodyPr wrap="square" rtlCol="0">
            <a:spAutoFit/>
          </a:bodyPr>
          <a:lstStyle/>
          <a:p>
            <a:r>
              <a:rPr lang="en-US" sz="3600" dirty="0"/>
              <a:t>We are seeking </a:t>
            </a:r>
            <a:r>
              <a:rPr lang="en-US" sz="3600" b="1" dirty="0"/>
              <a:t>$5000</a:t>
            </a:r>
            <a:r>
              <a:rPr lang="en-US" sz="3600" dirty="0"/>
              <a:t> in funding to help us scale our platform, improve user experience, and expand our marketing efforts. These funds will be used for platform development, acquiring new customers, and building our operational infrastructure to meet growing demand.</a:t>
            </a:r>
          </a:p>
        </p:txBody>
      </p:sp>
    </p:spTree>
    <p:extLst>
      <p:ext uri="{BB962C8B-B14F-4D97-AF65-F5344CB8AC3E}">
        <p14:creationId xmlns:p14="http://schemas.microsoft.com/office/powerpoint/2010/main" val="3497210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E3A61-7AE0-D2D4-41B1-9AC7DE1D2DF4}"/>
              </a:ext>
            </a:extLst>
          </p:cNvPr>
          <p:cNvSpPr txBox="1"/>
          <p:nvPr/>
        </p:nvSpPr>
        <p:spPr>
          <a:xfrm>
            <a:off x="1276350" y="819150"/>
            <a:ext cx="10134600" cy="646331"/>
          </a:xfrm>
          <a:prstGeom prst="rect">
            <a:avLst/>
          </a:prstGeom>
          <a:noFill/>
        </p:spPr>
        <p:txBody>
          <a:bodyPr wrap="square" rtlCol="0">
            <a:spAutoFit/>
          </a:bodyPr>
          <a:lstStyle/>
          <a:p>
            <a:pPr algn="ctr"/>
            <a:r>
              <a:rPr lang="en-US" sz="3600" b="1" dirty="0"/>
              <a:t>Partnership Opportunities</a:t>
            </a:r>
          </a:p>
        </p:txBody>
      </p:sp>
      <p:sp>
        <p:nvSpPr>
          <p:cNvPr id="3" name="TextBox 2">
            <a:extLst>
              <a:ext uri="{FF2B5EF4-FFF2-40B4-BE49-F238E27FC236}">
                <a16:creationId xmlns:a16="http://schemas.microsoft.com/office/drawing/2014/main" id="{3BB8C2C2-1072-6E7B-F8A6-8187B30D5982}"/>
              </a:ext>
            </a:extLst>
          </p:cNvPr>
          <p:cNvSpPr txBox="1"/>
          <p:nvPr/>
        </p:nvSpPr>
        <p:spPr>
          <a:xfrm>
            <a:off x="1028700" y="2057400"/>
            <a:ext cx="10382250" cy="3416320"/>
          </a:xfrm>
          <a:prstGeom prst="rect">
            <a:avLst/>
          </a:prstGeom>
          <a:noFill/>
        </p:spPr>
        <p:txBody>
          <a:bodyPr wrap="square" rtlCol="0">
            <a:spAutoFit/>
          </a:bodyPr>
          <a:lstStyle/>
          <a:p>
            <a:r>
              <a:rPr lang="en-US" sz="3600" dirty="0"/>
              <a:t>We are also open to strategic partnerships with furniture brands, suppliers, and logistics companies that share our vision of transforming the furniture shopping experience. Partnering with us will provide access to a growing customer base and new sales channels</a:t>
            </a:r>
          </a:p>
        </p:txBody>
      </p:sp>
    </p:spTree>
    <p:extLst>
      <p:ext uri="{BB962C8B-B14F-4D97-AF65-F5344CB8AC3E}">
        <p14:creationId xmlns:p14="http://schemas.microsoft.com/office/powerpoint/2010/main" val="2510713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98E0D-7CD5-3A94-3866-54D2E2E00F1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C12CDD2-96DB-FB85-BC96-0CAE5A07ADDB}"/>
              </a:ext>
            </a:extLst>
          </p:cNvPr>
          <p:cNvSpPr txBox="1"/>
          <p:nvPr/>
        </p:nvSpPr>
        <p:spPr>
          <a:xfrm>
            <a:off x="1276350" y="819150"/>
            <a:ext cx="10134600" cy="646331"/>
          </a:xfrm>
          <a:prstGeom prst="rect">
            <a:avLst/>
          </a:prstGeom>
          <a:noFill/>
        </p:spPr>
        <p:txBody>
          <a:bodyPr wrap="square" rtlCol="0">
            <a:spAutoFit/>
          </a:bodyPr>
          <a:lstStyle/>
          <a:p>
            <a:pPr algn="ctr"/>
            <a:r>
              <a:rPr lang="en-US" sz="3600" dirty="0"/>
              <a:t>Support and Mentorship</a:t>
            </a:r>
            <a:endParaRPr lang="en-US" sz="3600" b="1" dirty="0"/>
          </a:p>
        </p:txBody>
      </p:sp>
      <p:sp>
        <p:nvSpPr>
          <p:cNvPr id="3" name="TextBox 2">
            <a:extLst>
              <a:ext uri="{FF2B5EF4-FFF2-40B4-BE49-F238E27FC236}">
                <a16:creationId xmlns:a16="http://schemas.microsoft.com/office/drawing/2014/main" id="{DCD30B13-E39C-3B98-E750-A2CC85CD0EA0}"/>
              </a:ext>
            </a:extLst>
          </p:cNvPr>
          <p:cNvSpPr txBox="1"/>
          <p:nvPr/>
        </p:nvSpPr>
        <p:spPr>
          <a:xfrm>
            <a:off x="1028700" y="2057400"/>
            <a:ext cx="10382250" cy="2862322"/>
          </a:xfrm>
          <a:prstGeom prst="rect">
            <a:avLst/>
          </a:prstGeom>
          <a:noFill/>
        </p:spPr>
        <p:txBody>
          <a:bodyPr wrap="square" rtlCol="0">
            <a:spAutoFit/>
          </a:bodyPr>
          <a:lstStyle/>
          <a:p>
            <a:r>
              <a:rPr lang="en-US" sz="3600" dirty="0"/>
              <a:t>We welcome the opportunity to work with industry experts and mentors who can help guide us through the challenges of scaling an e-commerce business. If you have expertise in furniture retail, logistics, or technology, we would love to collaborate.</a:t>
            </a:r>
          </a:p>
        </p:txBody>
      </p:sp>
    </p:spTree>
    <p:extLst>
      <p:ext uri="{BB962C8B-B14F-4D97-AF65-F5344CB8AC3E}">
        <p14:creationId xmlns:p14="http://schemas.microsoft.com/office/powerpoint/2010/main" val="1605838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AE3B1-4928-B139-3A27-675A2B0551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23EE029-2C91-FF8D-F9E0-B5A6B60EB7F5}"/>
              </a:ext>
            </a:extLst>
          </p:cNvPr>
          <p:cNvSpPr txBox="1"/>
          <p:nvPr/>
        </p:nvSpPr>
        <p:spPr>
          <a:xfrm>
            <a:off x="1276350" y="819150"/>
            <a:ext cx="10134600" cy="646331"/>
          </a:xfrm>
          <a:prstGeom prst="rect">
            <a:avLst/>
          </a:prstGeom>
          <a:noFill/>
        </p:spPr>
        <p:txBody>
          <a:bodyPr wrap="square" rtlCol="0">
            <a:spAutoFit/>
          </a:bodyPr>
          <a:lstStyle/>
          <a:p>
            <a:pPr algn="ctr"/>
            <a:r>
              <a:rPr lang="en-US" sz="3600" dirty="0"/>
              <a:t>Next Steps</a:t>
            </a:r>
            <a:endParaRPr lang="en-US" sz="3600" b="1" dirty="0"/>
          </a:p>
        </p:txBody>
      </p:sp>
      <p:sp>
        <p:nvSpPr>
          <p:cNvPr id="3" name="TextBox 2">
            <a:extLst>
              <a:ext uri="{FF2B5EF4-FFF2-40B4-BE49-F238E27FC236}">
                <a16:creationId xmlns:a16="http://schemas.microsoft.com/office/drawing/2014/main" id="{62FE3C92-E1EB-CEF7-55D4-B6E1C2EA8744}"/>
              </a:ext>
            </a:extLst>
          </p:cNvPr>
          <p:cNvSpPr txBox="1"/>
          <p:nvPr/>
        </p:nvSpPr>
        <p:spPr>
          <a:xfrm>
            <a:off x="1028700" y="2057400"/>
            <a:ext cx="10382250" cy="2308324"/>
          </a:xfrm>
          <a:prstGeom prst="rect">
            <a:avLst/>
          </a:prstGeom>
          <a:noFill/>
        </p:spPr>
        <p:txBody>
          <a:bodyPr wrap="square" rtlCol="0">
            <a:spAutoFit/>
          </a:bodyPr>
          <a:lstStyle/>
          <a:p>
            <a:r>
              <a:rPr lang="en-US" sz="3600" dirty="0"/>
              <a:t>Let’s schedule a meeting or call to discuss how we can collaborate. We are excited to move forward with the right partners and supporters to bring this vision to life.</a:t>
            </a:r>
          </a:p>
        </p:txBody>
      </p:sp>
    </p:spTree>
    <p:extLst>
      <p:ext uri="{BB962C8B-B14F-4D97-AF65-F5344CB8AC3E}">
        <p14:creationId xmlns:p14="http://schemas.microsoft.com/office/powerpoint/2010/main" val="95196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CCD54-4FCC-8277-7354-260718F31CCA}"/>
              </a:ext>
            </a:extLst>
          </p:cNvPr>
          <p:cNvSpPr txBox="1"/>
          <p:nvPr/>
        </p:nvSpPr>
        <p:spPr>
          <a:xfrm>
            <a:off x="1733550" y="2463463"/>
            <a:ext cx="9448800" cy="2800767"/>
          </a:xfrm>
          <a:prstGeom prst="rect">
            <a:avLst/>
          </a:prstGeom>
          <a:noFill/>
        </p:spPr>
        <p:txBody>
          <a:bodyPr wrap="square" rtlCol="0">
            <a:spAutoFit/>
          </a:bodyPr>
          <a:lstStyle/>
          <a:p>
            <a:r>
              <a:rPr lang="en-US" sz="4400" i="1" dirty="0"/>
              <a:t>for taking the time to learn about our furniture marketplace. We’re excited about the potential and would love to share more details with you.</a:t>
            </a:r>
          </a:p>
        </p:txBody>
      </p:sp>
      <p:sp>
        <p:nvSpPr>
          <p:cNvPr id="3" name="TextBox 2">
            <a:extLst>
              <a:ext uri="{FF2B5EF4-FFF2-40B4-BE49-F238E27FC236}">
                <a16:creationId xmlns:a16="http://schemas.microsoft.com/office/drawing/2014/main" id="{B321317D-D32D-C3F8-8C72-BA102F5AB17E}"/>
              </a:ext>
            </a:extLst>
          </p:cNvPr>
          <p:cNvSpPr txBox="1"/>
          <p:nvPr/>
        </p:nvSpPr>
        <p:spPr>
          <a:xfrm>
            <a:off x="2114550" y="723900"/>
            <a:ext cx="6686550" cy="1015663"/>
          </a:xfrm>
          <a:prstGeom prst="rect">
            <a:avLst/>
          </a:prstGeom>
          <a:noFill/>
        </p:spPr>
        <p:txBody>
          <a:bodyPr wrap="square" rtlCol="0">
            <a:spAutoFit/>
          </a:bodyPr>
          <a:lstStyle/>
          <a:p>
            <a:pPr algn="ctr"/>
            <a:r>
              <a:rPr lang="en-US" sz="6000" b="1" i="1" dirty="0"/>
              <a:t>Thank you</a:t>
            </a:r>
            <a:endParaRPr lang="en-US" sz="6000" dirty="0"/>
          </a:p>
        </p:txBody>
      </p:sp>
    </p:spTree>
    <p:extLst>
      <p:ext uri="{BB962C8B-B14F-4D97-AF65-F5344CB8AC3E}">
        <p14:creationId xmlns:p14="http://schemas.microsoft.com/office/powerpoint/2010/main" val="144661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C4190-C3E2-56BD-764C-773AB5B5BC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F06EB8-3F0D-C9B4-B9D6-D97CF44BAB8D}"/>
              </a:ext>
            </a:extLst>
          </p:cNvPr>
          <p:cNvSpPr txBox="1"/>
          <p:nvPr/>
        </p:nvSpPr>
        <p:spPr>
          <a:xfrm>
            <a:off x="1733550" y="2463463"/>
            <a:ext cx="9448800" cy="2800767"/>
          </a:xfrm>
          <a:prstGeom prst="rect">
            <a:avLst/>
          </a:prstGeom>
          <a:noFill/>
        </p:spPr>
        <p:txBody>
          <a:bodyPr wrap="square" rtlCol="0">
            <a:spAutoFit/>
          </a:bodyPr>
          <a:lstStyle/>
          <a:p>
            <a:r>
              <a:rPr lang="en-US" sz="4400" dirty="0"/>
              <a:t>We welcome any questions you may have. Feel free to ask about our marketplace, the team, or any other details you’d like to know more about.</a:t>
            </a:r>
            <a:endParaRPr lang="en-US" sz="4400" i="1" dirty="0"/>
          </a:p>
        </p:txBody>
      </p:sp>
      <p:sp>
        <p:nvSpPr>
          <p:cNvPr id="3" name="TextBox 2">
            <a:extLst>
              <a:ext uri="{FF2B5EF4-FFF2-40B4-BE49-F238E27FC236}">
                <a16:creationId xmlns:a16="http://schemas.microsoft.com/office/drawing/2014/main" id="{DA4D083E-F482-01F9-0C17-25E21C374894}"/>
              </a:ext>
            </a:extLst>
          </p:cNvPr>
          <p:cNvSpPr txBox="1"/>
          <p:nvPr/>
        </p:nvSpPr>
        <p:spPr>
          <a:xfrm>
            <a:off x="2114550" y="723900"/>
            <a:ext cx="6686550" cy="1015663"/>
          </a:xfrm>
          <a:prstGeom prst="rect">
            <a:avLst/>
          </a:prstGeom>
          <a:noFill/>
        </p:spPr>
        <p:txBody>
          <a:bodyPr wrap="square" rtlCol="0">
            <a:spAutoFit/>
          </a:bodyPr>
          <a:lstStyle/>
          <a:p>
            <a:pPr algn="ctr"/>
            <a:r>
              <a:rPr lang="en-US" sz="6000" dirty="0"/>
              <a:t>Q&amp;A</a:t>
            </a:r>
          </a:p>
        </p:txBody>
      </p:sp>
    </p:spTree>
    <p:extLst>
      <p:ext uri="{BB962C8B-B14F-4D97-AF65-F5344CB8AC3E}">
        <p14:creationId xmlns:p14="http://schemas.microsoft.com/office/powerpoint/2010/main" val="61122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955CD1-00D8-34B8-832B-A8EE455C9FB3}"/>
              </a:ext>
            </a:extLst>
          </p:cNvPr>
          <p:cNvSpPr txBox="1"/>
          <p:nvPr/>
        </p:nvSpPr>
        <p:spPr>
          <a:xfrm>
            <a:off x="1027289" y="688623"/>
            <a:ext cx="9742311" cy="6086282"/>
          </a:xfrm>
          <a:prstGeom prst="rect">
            <a:avLst/>
          </a:prstGeom>
          <a:noFill/>
        </p:spPr>
        <p:txBody>
          <a:bodyPr wrap="square" rtlCol="0">
            <a:spAutoFit/>
          </a:bodyPr>
          <a:lstStyle/>
          <a:p>
            <a:r>
              <a:rPr lang="en-US" sz="2050" b="1" u="sng" dirty="0"/>
              <a:t>Limited Customization Options</a:t>
            </a:r>
          </a:p>
          <a:p>
            <a:endParaRPr lang="en-US" sz="2050" b="1" dirty="0"/>
          </a:p>
          <a:p>
            <a:pPr marL="285750" indent="-285750">
              <a:buFont typeface="Arial" panose="020B0604020202020204" pitchFamily="34" charset="0"/>
              <a:buChar char="•"/>
            </a:pPr>
            <a:r>
              <a:rPr lang="en-US" sz="2050" dirty="0"/>
              <a:t>"Furniture buyers looking for customized solutions—such as specific sizes, finishes, or materials—are often disappointed. The inability to personalize furniture according to personal needs and preferences is a major limitation in the current market.“</a:t>
            </a:r>
          </a:p>
          <a:p>
            <a:pPr marL="285750" indent="-285750">
              <a:buFont typeface="Arial" panose="020B0604020202020204" pitchFamily="34" charset="0"/>
              <a:buChar char="•"/>
            </a:pPr>
            <a:endParaRPr lang="en-US" sz="2050" dirty="0"/>
          </a:p>
          <a:p>
            <a:r>
              <a:rPr lang="en-US" sz="2050" u="sng" dirty="0"/>
              <a:t> </a:t>
            </a:r>
            <a:r>
              <a:rPr lang="en-US" sz="2050" b="1" u="sng" dirty="0"/>
              <a:t>Long Delivery Times &amp; High Shipping Costs</a:t>
            </a:r>
          </a:p>
          <a:p>
            <a:endParaRPr lang="en-US" sz="2050" b="1" dirty="0"/>
          </a:p>
          <a:p>
            <a:pPr marL="285750" indent="-285750">
              <a:buFont typeface="Arial" panose="020B0604020202020204" pitchFamily="34" charset="0"/>
              <a:buChar char="•"/>
            </a:pPr>
            <a:r>
              <a:rPr lang="en-US" sz="2050" dirty="0"/>
              <a:t>"Furniture shoppers often face long wait times for delivery and high shipping costs, which add frustration to the purchasing process. In many cases, delivery times can stretch to weeks, and customers are forced to pay extra fees for shipping.“</a:t>
            </a:r>
          </a:p>
          <a:p>
            <a:pPr marL="285750" indent="-285750">
              <a:buFont typeface="Arial" panose="020B0604020202020204" pitchFamily="34" charset="0"/>
              <a:buChar char="•"/>
            </a:pPr>
            <a:endParaRPr lang="en-US" sz="2050" dirty="0"/>
          </a:p>
          <a:p>
            <a:r>
              <a:rPr lang="en-US" sz="2050" b="1" u="sng" dirty="0"/>
              <a:t>Lack of Post-Purchase Support</a:t>
            </a:r>
          </a:p>
          <a:p>
            <a:endParaRPr lang="en-US" sz="2050" dirty="0"/>
          </a:p>
          <a:p>
            <a:pPr marL="285750" indent="-285750">
              <a:buFont typeface="Arial" panose="020B0604020202020204" pitchFamily="34" charset="0"/>
              <a:buChar char="•"/>
            </a:pPr>
            <a:r>
              <a:rPr lang="en-US" sz="2050" dirty="0"/>
              <a:t>"Once the purchase is made, many customers feel unsupported. Lack of services like easy returns, product assembly, and customer support leads to dissatisfaction and increased return rates."</a:t>
            </a:r>
          </a:p>
          <a:p>
            <a:endParaRPr lang="en-US" sz="2050" dirty="0"/>
          </a:p>
          <a:p>
            <a:endParaRPr lang="en-US" sz="2050" dirty="0"/>
          </a:p>
        </p:txBody>
      </p:sp>
    </p:spTree>
    <p:extLst>
      <p:ext uri="{BB962C8B-B14F-4D97-AF65-F5344CB8AC3E}">
        <p14:creationId xmlns:p14="http://schemas.microsoft.com/office/powerpoint/2010/main" val="23453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7D686-BF3F-6F19-D2E0-B1209A940346}"/>
              </a:ext>
            </a:extLst>
          </p:cNvPr>
          <p:cNvSpPr txBox="1"/>
          <p:nvPr/>
        </p:nvSpPr>
        <p:spPr>
          <a:xfrm>
            <a:off x="1298222" y="1049867"/>
            <a:ext cx="9798756" cy="4801314"/>
          </a:xfrm>
          <a:prstGeom prst="rect">
            <a:avLst/>
          </a:prstGeom>
          <a:noFill/>
        </p:spPr>
        <p:txBody>
          <a:bodyPr wrap="square" rtlCol="0">
            <a:spAutoFit/>
          </a:bodyPr>
          <a:lstStyle/>
          <a:p>
            <a:endParaRPr lang="en-US" sz="1800" dirty="0"/>
          </a:p>
          <a:p>
            <a:pPr marL="342900" indent="-342900">
              <a:buFont typeface="Wingdings" panose="05000000000000000000" pitchFamily="2" charset="2"/>
              <a:buChar char="q"/>
            </a:pPr>
            <a:r>
              <a:rPr lang="en-US" sz="2400" b="1" dirty="0"/>
              <a:t>Market Size &amp; Growth:</a:t>
            </a:r>
            <a:r>
              <a:rPr lang="en-US" sz="2400" dirty="0"/>
              <a:t> "The online furniture market is expected to reach $45 billion by 2027, growing at a CAGR (Compound Annual Growth Rate) of 15%. Yet, over 60% of customers report dissatisfaction with the variety and quality of furniture available online.“</a:t>
            </a:r>
          </a:p>
          <a:p>
            <a:endParaRPr lang="en-US" sz="2400" dirty="0"/>
          </a:p>
          <a:p>
            <a:pPr marL="342900" indent="-342900">
              <a:buFont typeface="Wingdings" panose="05000000000000000000" pitchFamily="2" charset="2"/>
              <a:buChar char="q"/>
            </a:pPr>
            <a:r>
              <a:rPr lang="en-US" sz="2400" b="1" dirty="0"/>
              <a:t>Customer Behavior:</a:t>
            </a:r>
            <a:r>
              <a:rPr lang="en-US" sz="2400" dirty="0"/>
              <a:t> "A survey found that 40% of customers avoid buying furniture online because they don’t trust the product quality without seeing it in person.“</a:t>
            </a:r>
          </a:p>
          <a:p>
            <a:endParaRPr lang="en-US" sz="2400" dirty="0"/>
          </a:p>
          <a:p>
            <a:pPr marL="342900" indent="-342900">
              <a:buFont typeface="Wingdings" panose="05000000000000000000" pitchFamily="2" charset="2"/>
              <a:buChar char="q"/>
            </a:pPr>
            <a:r>
              <a:rPr lang="en-US" sz="2400" b="1" dirty="0"/>
              <a:t>Delivery &amp; Shipping:</a:t>
            </a:r>
            <a:r>
              <a:rPr lang="en-US" sz="2400" dirty="0"/>
              <a:t> "Reports show that 30% of customers have abandoned furniture purchases due to high shipping fees or unclear delivery timelines."</a:t>
            </a:r>
          </a:p>
        </p:txBody>
      </p:sp>
    </p:spTree>
    <p:extLst>
      <p:ext uri="{BB962C8B-B14F-4D97-AF65-F5344CB8AC3E}">
        <p14:creationId xmlns:p14="http://schemas.microsoft.com/office/powerpoint/2010/main" val="28408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9EFF6-7001-7342-7235-6E5F1E40498A}"/>
              </a:ext>
            </a:extLst>
          </p:cNvPr>
          <p:cNvSpPr txBox="1"/>
          <p:nvPr/>
        </p:nvSpPr>
        <p:spPr>
          <a:xfrm>
            <a:off x="647700" y="857250"/>
            <a:ext cx="11258550" cy="646331"/>
          </a:xfrm>
          <a:prstGeom prst="rect">
            <a:avLst/>
          </a:prstGeom>
          <a:noFill/>
        </p:spPr>
        <p:txBody>
          <a:bodyPr wrap="square" rtlCol="0">
            <a:spAutoFit/>
          </a:bodyPr>
          <a:lstStyle/>
          <a:p>
            <a:pPr algn="ctr"/>
            <a:r>
              <a:rPr lang="en-US" sz="3600" b="1" dirty="0"/>
              <a:t>Our Solution</a:t>
            </a:r>
          </a:p>
        </p:txBody>
      </p:sp>
      <p:sp>
        <p:nvSpPr>
          <p:cNvPr id="4" name="TextBox 3">
            <a:extLst>
              <a:ext uri="{FF2B5EF4-FFF2-40B4-BE49-F238E27FC236}">
                <a16:creationId xmlns:a16="http://schemas.microsoft.com/office/drawing/2014/main" id="{55CCE564-AA24-7638-178B-3FE737446490}"/>
              </a:ext>
            </a:extLst>
          </p:cNvPr>
          <p:cNvSpPr txBox="1"/>
          <p:nvPr/>
        </p:nvSpPr>
        <p:spPr>
          <a:xfrm>
            <a:off x="666750" y="1503581"/>
            <a:ext cx="10877550" cy="4708981"/>
          </a:xfrm>
          <a:prstGeom prst="rect">
            <a:avLst/>
          </a:prstGeom>
          <a:noFill/>
        </p:spPr>
        <p:txBody>
          <a:bodyPr wrap="square" rtlCol="0">
            <a:spAutoFit/>
          </a:bodyPr>
          <a:lstStyle/>
          <a:p>
            <a:r>
              <a:rPr lang="en-US" sz="2000" b="1" dirty="0"/>
              <a:t>Wide Selection of Furniture</a:t>
            </a:r>
            <a:endParaRPr lang="en-US" sz="2000" dirty="0"/>
          </a:p>
          <a:p>
            <a:pPr marL="285750" indent="-285750">
              <a:buFont typeface="Arial" panose="020B0604020202020204" pitchFamily="34" charset="0"/>
              <a:buChar char="•"/>
            </a:pPr>
            <a:r>
              <a:rPr lang="en-US" sz="2000" dirty="0"/>
              <a:t>"Our marketplace brings together a diverse range of furniture from various trusted sellers in one place. Whether you're looking for modern, classic, or customizable pieces, we ensure you have a wide array of options to suit every style and budget."</a:t>
            </a:r>
          </a:p>
          <a:p>
            <a:endParaRPr lang="en-US" sz="2000" dirty="0"/>
          </a:p>
          <a:p>
            <a:r>
              <a:rPr lang="en-US" sz="2000" b="1" dirty="0"/>
              <a:t>Transparent Pricing &amp; Product Comparison</a:t>
            </a:r>
            <a:endParaRPr lang="en-US" sz="2000" dirty="0"/>
          </a:p>
          <a:p>
            <a:pPr marL="285750" indent="-285750">
              <a:buFont typeface="Arial" panose="020B0604020202020204" pitchFamily="34" charset="0"/>
              <a:buChar char="•"/>
            </a:pPr>
            <a:r>
              <a:rPr lang="en-US" sz="2000" dirty="0"/>
              <a:t>"We simplify the purchasing decision by offering clear pricing with no hidden fees. Customers can compare products based on features, prices, and customer reviews, making it easy to find the best value for their money."</a:t>
            </a:r>
          </a:p>
          <a:p>
            <a:endParaRPr lang="en-US" sz="2000" dirty="0"/>
          </a:p>
          <a:p>
            <a:r>
              <a:rPr lang="en-US" sz="2000" b="1" dirty="0"/>
              <a:t>Customer Trust with Detailed Information</a:t>
            </a:r>
            <a:endParaRPr lang="en-US" sz="2000" dirty="0"/>
          </a:p>
          <a:p>
            <a:pPr marL="285750" indent="-285750">
              <a:buFont typeface="Arial" panose="020B0604020202020204" pitchFamily="34" charset="0"/>
              <a:buChar char="•"/>
            </a:pPr>
            <a:r>
              <a:rPr lang="en-US" sz="2000" dirty="0"/>
              <a:t>"Our platform provides high-quality images, in-depth product descriptions, and customer reviews to give buyers a better understanding of the quality of the products they are purchasing. Transparent seller ratings help build trust and confidence in the shopping experience."</a:t>
            </a:r>
          </a:p>
          <a:p>
            <a:endParaRPr lang="en-US" sz="2000" dirty="0"/>
          </a:p>
        </p:txBody>
      </p:sp>
    </p:spTree>
    <p:extLst>
      <p:ext uri="{BB962C8B-B14F-4D97-AF65-F5344CB8AC3E}">
        <p14:creationId xmlns:p14="http://schemas.microsoft.com/office/powerpoint/2010/main" val="150180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CDA12-FB77-8A1D-F9E4-DCC91B760B2D}"/>
              </a:ext>
            </a:extLst>
          </p:cNvPr>
          <p:cNvSpPr txBox="1"/>
          <p:nvPr/>
        </p:nvSpPr>
        <p:spPr>
          <a:xfrm>
            <a:off x="438150" y="800100"/>
            <a:ext cx="11220450" cy="5324535"/>
          </a:xfrm>
          <a:prstGeom prst="rect">
            <a:avLst/>
          </a:prstGeom>
          <a:noFill/>
        </p:spPr>
        <p:txBody>
          <a:bodyPr wrap="square" rtlCol="0">
            <a:spAutoFit/>
          </a:bodyPr>
          <a:lstStyle/>
          <a:p>
            <a:r>
              <a:rPr lang="en-US" sz="2000" b="1" dirty="0"/>
              <a:t>Customization Options</a:t>
            </a:r>
          </a:p>
          <a:p>
            <a:endParaRPr lang="en-US" sz="2000" dirty="0"/>
          </a:p>
          <a:p>
            <a:pPr marL="285750" indent="-285750">
              <a:buFont typeface="Arial" panose="020B0604020202020204" pitchFamily="34" charset="0"/>
              <a:buChar char="•"/>
            </a:pPr>
            <a:r>
              <a:rPr lang="en-US" sz="2000" dirty="0"/>
              <a:t>"We offer customizable furniture, allowing customers to adjust dimensions, choose finishes, and select materials to perfectly match their needs and home décor preferences."</a:t>
            </a:r>
          </a:p>
          <a:p>
            <a:endParaRPr lang="en-US" sz="2000" dirty="0"/>
          </a:p>
          <a:p>
            <a:r>
              <a:rPr lang="en-US" sz="2000" b="1" dirty="0"/>
              <a:t>Fast, Affordable Shipping &amp; Delivery</a:t>
            </a:r>
          </a:p>
          <a:p>
            <a:endParaRPr lang="en-US" sz="2000" dirty="0"/>
          </a:p>
          <a:p>
            <a:pPr marL="285750" indent="-285750">
              <a:buFont typeface="Arial" panose="020B0604020202020204" pitchFamily="34" charset="0"/>
              <a:buChar char="•"/>
            </a:pPr>
            <a:r>
              <a:rPr lang="en-US" sz="2000" dirty="0"/>
              <a:t>"We work with trusted logistics partners to offer fast delivery at competitive prices, with clear timelines and real-time tracking. Our platform allows customers to view shipping costs upfront to avoid surprises."</a:t>
            </a:r>
          </a:p>
          <a:p>
            <a:endParaRPr lang="en-US" sz="2000" dirty="0"/>
          </a:p>
          <a:p>
            <a:r>
              <a:rPr lang="en-US" sz="2000" b="1" dirty="0"/>
              <a:t>Excellent Post-Purchase Support</a:t>
            </a:r>
          </a:p>
          <a:p>
            <a:endParaRPr lang="en-US" sz="2000" dirty="0"/>
          </a:p>
          <a:p>
            <a:pPr marL="742950" lvl="1" indent="-285750">
              <a:buFont typeface="Arial" panose="020B0604020202020204" pitchFamily="34" charset="0"/>
              <a:buChar char="•"/>
            </a:pPr>
            <a:r>
              <a:rPr lang="en-US" sz="2000" dirty="0"/>
              <a:t>"We offer post-purchase support, including easy returns, product assembly services, and a customer support team ready to assist with any inquiries. Our commitment to customer satisfaction ensures a seamless experience from purchase to delivery."</a:t>
            </a:r>
          </a:p>
          <a:p>
            <a:endParaRPr lang="en-US" sz="2000" dirty="0"/>
          </a:p>
        </p:txBody>
      </p:sp>
    </p:spTree>
    <p:extLst>
      <p:ext uri="{BB962C8B-B14F-4D97-AF65-F5344CB8AC3E}">
        <p14:creationId xmlns:p14="http://schemas.microsoft.com/office/powerpoint/2010/main" val="186199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6D5C0-42AD-199C-74A3-323E2464CD2B}"/>
              </a:ext>
            </a:extLst>
          </p:cNvPr>
          <p:cNvSpPr txBox="1"/>
          <p:nvPr/>
        </p:nvSpPr>
        <p:spPr>
          <a:xfrm>
            <a:off x="1447800" y="495300"/>
            <a:ext cx="9715500" cy="584775"/>
          </a:xfrm>
          <a:prstGeom prst="rect">
            <a:avLst/>
          </a:prstGeom>
          <a:noFill/>
        </p:spPr>
        <p:txBody>
          <a:bodyPr wrap="square" rtlCol="0">
            <a:spAutoFit/>
          </a:bodyPr>
          <a:lstStyle/>
          <a:p>
            <a:pPr algn="ctr"/>
            <a:r>
              <a:rPr lang="en-US" sz="3200" b="1" dirty="0"/>
              <a:t>Market Opportunity</a:t>
            </a:r>
          </a:p>
        </p:txBody>
      </p:sp>
      <p:sp>
        <p:nvSpPr>
          <p:cNvPr id="3" name="TextBox 2">
            <a:extLst>
              <a:ext uri="{FF2B5EF4-FFF2-40B4-BE49-F238E27FC236}">
                <a16:creationId xmlns:a16="http://schemas.microsoft.com/office/drawing/2014/main" id="{3C4FA1CA-F6A1-FBC0-6F8D-271D837A90CE}"/>
              </a:ext>
            </a:extLst>
          </p:cNvPr>
          <p:cNvSpPr txBox="1"/>
          <p:nvPr/>
        </p:nvSpPr>
        <p:spPr>
          <a:xfrm>
            <a:off x="781050" y="1080075"/>
            <a:ext cx="10629900" cy="6001643"/>
          </a:xfrm>
          <a:prstGeom prst="rect">
            <a:avLst/>
          </a:prstGeom>
          <a:noFill/>
        </p:spPr>
        <p:txBody>
          <a:bodyPr wrap="square" rtlCol="0">
            <a:spAutoFit/>
          </a:bodyPr>
          <a:lstStyle/>
          <a:p>
            <a:r>
              <a:rPr lang="en-US" sz="2400" b="1" dirty="0"/>
              <a:t>Rising Demand for Online Shopping</a:t>
            </a:r>
          </a:p>
          <a:p>
            <a:endParaRPr lang="en-US" sz="2400" dirty="0"/>
          </a:p>
          <a:p>
            <a:pPr marL="285750" indent="-285750">
              <a:buFont typeface="Arial" panose="020B0604020202020204" pitchFamily="34" charset="0"/>
              <a:buChar char="•"/>
            </a:pPr>
            <a:r>
              <a:rPr lang="en-US" sz="2400" dirty="0"/>
              <a:t>"Online shopping is increasingly becoming the preferred method for purchasing furniture. Consumers are now looking for convenience, wide variety, and easy price comparison—traits that online marketplaces provide. In 2024, </a:t>
            </a:r>
            <a:r>
              <a:rPr lang="en-US" sz="2400" b="1" dirty="0"/>
              <a:t>60% of furniture purchases</a:t>
            </a:r>
            <a:r>
              <a:rPr lang="en-US" sz="2400" dirty="0"/>
              <a:t> in the U.S. were made online, and this trend is expected to continue growing.“</a:t>
            </a:r>
          </a:p>
          <a:p>
            <a:endParaRPr lang="en-US" sz="2400" dirty="0"/>
          </a:p>
          <a:p>
            <a:endParaRPr lang="en-US" sz="2400" dirty="0"/>
          </a:p>
          <a:p>
            <a:r>
              <a:rPr lang="en-US" sz="2400" b="1" dirty="0"/>
              <a:t>Increasing Interest in Customization</a:t>
            </a:r>
          </a:p>
          <a:p>
            <a:endParaRPr lang="en-US" sz="2400" dirty="0"/>
          </a:p>
          <a:p>
            <a:pPr marL="285750" indent="-285750">
              <a:buFont typeface="Arial" panose="020B0604020202020204" pitchFamily="34" charset="0"/>
              <a:buChar char="•"/>
            </a:pPr>
            <a:r>
              <a:rPr lang="en-US" sz="2400" dirty="0"/>
              <a:t>"There is a growing trend for personalized and customizable furniture. Consumers want more control over the design and functionality of their furniture to match their unique needs and home décor. Our marketplace taps into this demand by offering customizable options on several products."</a:t>
            </a:r>
          </a:p>
          <a:p>
            <a:endParaRPr lang="en-US" sz="2400" dirty="0"/>
          </a:p>
        </p:txBody>
      </p:sp>
    </p:spTree>
    <p:extLst>
      <p:ext uri="{BB962C8B-B14F-4D97-AF65-F5344CB8AC3E}">
        <p14:creationId xmlns:p14="http://schemas.microsoft.com/office/powerpoint/2010/main" val="379411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27E9F1-68CB-9432-3531-2C810CB9E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2209800"/>
            <a:ext cx="9486899" cy="3910316"/>
          </a:xfrm>
          <a:prstGeom prst="rect">
            <a:avLst/>
          </a:prstGeom>
        </p:spPr>
      </p:pic>
      <p:sp>
        <p:nvSpPr>
          <p:cNvPr id="4" name="TextBox 3">
            <a:extLst>
              <a:ext uri="{FF2B5EF4-FFF2-40B4-BE49-F238E27FC236}">
                <a16:creationId xmlns:a16="http://schemas.microsoft.com/office/drawing/2014/main" id="{EF111498-8C2E-EB80-1E2C-DFB33956A976}"/>
              </a:ext>
            </a:extLst>
          </p:cNvPr>
          <p:cNvSpPr txBox="1"/>
          <p:nvPr/>
        </p:nvSpPr>
        <p:spPr>
          <a:xfrm>
            <a:off x="323849" y="369921"/>
            <a:ext cx="11544300" cy="1015663"/>
          </a:xfrm>
          <a:prstGeom prst="rect">
            <a:avLst/>
          </a:prstGeom>
          <a:noFill/>
        </p:spPr>
        <p:txBody>
          <a:bodyPr wrap="square" rtlCol="0">
            <a:spAutoFit/>
          </a:bodyPr>
          <a:lstStyle/>
          <a:p>
            <a:pPr algn="ctr"/>
            <a:r>
              <a:rPr lang="en-US" sz="2000" i="1" dirty="0"/>
              <a:t>The global furniture market is currently valued at approximately $500 billion, with the online segment expected to grow rapidly. The online furniture market alone is projected to reach $45 billion by 2027, growing at a compound annual growth rate (CAGR) of 15%.</a:t>
            </a:r>
          </a:p>
        </p:txBody>
      </p:sp>
    </p:spTree>
    <p:extLst>
      <p:ext uri="{BB962C8B-B14F-4D97-AF65-F5344CB8AC3E}">
        <p14:creationId xmlns:p14="http://schemas.microsoft.com/office/powerpoint/2010/main" val="93999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2355</Words>
  <Application>Microsoft Office PowerPoint</Application>
  <PresentationFormat>Widescreen</PresentationFormat>
  <Paragraphs>152</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Ezy-Furnish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Commission-Based Model</vt:lpstr>
      <vt:lpstr>Subscription Fees for Sellers</vt:lpstr>
      <vt:lpstr>Advertising &amp; Featured Listings</vt:lpstr>
      <vt:lpstr>Shipping &amp; Handling Fees</vt:lpstr>
      <vt:lpstr>Premium Services for Customers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cp:revision>
  <dcterms:created xsi:type="dcterms:W3CDTF">2025-02-02T22:30:28Z</dcterms:created>
  <dcterms:modified xsi:type="dcterms:W3CDTF">2025-02-02T23:06:33Z</dcterms:modified>
</cp:coreProperties>
</file>