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29" r:id="rId3"/>
    <p:sldId id="495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49" r:id="rId12"/>
    <p:sldId id="550" r:id="rId13"/>
    <p:sldId id="552" r:id="rId14"/>
    <p:sldId id="553" r:id="rId15"/>
    <p:sldId id="532" r:id="rId16"/>
    <p:sldId id="554" r:id="rId17"/>
    <p:sldId id="534" r:id="rId18"/>
    <p:sldId id="528" r:id="rId19"/>
  </p:sldIdLst>
  <p:sldSz cx="9144000" cy="5143500" type="screen16x9"/>
  <p:notesSz cx="6797675" cy="992632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8" userDrawn="1">
          <p15:clr>
            <a:srgbClr val="A4A3A4"/>
          </p15:clr>
        </p15:guide>
        <p15:guide id="2" pos="28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 showGuides="1">
      <p:cViewPr varScale="1">
        <p:scale>
          <a:sx n="111" d="100"/>
          <a:sy n="111" d="100"/>
        </p:scale>
        <p:origin x="518" y="77"/>
      </p:cViewPr>
      <p:guideLst>
        <p:guide orient="horz" pos="1618"/>
        <p:guide pos="28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/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061F6FC2-9645-479A-A309-27B8F5654211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/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</a:t>
            </a:r>
            <a:b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4"/>
          <p:cNvSpPr txBox="1"/>
          <p:nvPr/>
        </p:nvSpPr>
        <p:spPr>
          <a:xfrm>
            <a:off x="762000" y="1123950"/>
            <a:ext cx="7772400" cy="373380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and Data Science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Year: 2024 – 2025 (Odd Semester)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	: 2303811724321103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					: SHEIKH MOHAMMED M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					: II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				: III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				: B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					: 25.11.24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4857433"/>
            <a:ext cx="4038600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085850" y="888526"/>
            <a:ext cx="6972300" cy="4114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1.javax.swing (Swing)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creating the graphical user interface (GUI).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Classes: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for creating the main window for the clock.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JLabel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Displays the time and date in the window.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JButton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adding buttons like "Toggle 12/24-hour format" and "Set Alarm".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2.java.awt (Abstract Window Toolkit)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 Provides graphical user interface components and event handling.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Classes: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BorderLayout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A layout manager for arranging components in five regions.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Font: Used for setting custom fonts to the time and date displays.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3.java.text (Formatting)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 Used for formatting and parsing dates and times.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Classes: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SimpleDateFormat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Used for formatting the time and date in a user-friendly format (e.g.,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HH:mm:ss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time, dd MMM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date).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–PROJECT REVIEW 2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201103"/>
            <a:ext cx="7315200" cy="3703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4.java.util (Utility Classes) java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Provides utility classes for handling dates and times.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Classes: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Retrieves the current system date and time.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Calendar: Can be used to manage the date and time data if needed for extensions like alarms.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5.java.awt.event (Event Handling)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Provides classes to handle user input and events.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Classes:ActionListener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Listens for user actions like clicking a button to toggle the time format or set the alarm.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event triggered by user interaction with a button.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6.javax.swing.Timer (Optional - Event Scheduling)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For scheduling events at fixed intervals, useful for periodic updates to the time display.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Classes:Timer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Can be used as an alternative to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Thread.sleep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for updating the time every second.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 –PROJECT REVIEW 2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4764875"/>
              <a:ext cx="8229600" cy="635"/>
            </a:xfrm>
            <a:custGeom>
              <a:avLst/>
              <a:gdLst/>
              <a:ahLst/>
              <a:cxnLst/>
              <a:rect l="l" t="t" r="r" b="b"/>
              <a:pathLst>
                <a:path w="8229600" h="635">
                  <a:moveTo>
                    <a:pt x="0" y="0"/>
                  </a:moveTo>
                  <a:lnTo>
                    <a:pt x="8229600" y="12"/>
                  </a:lnTo>
                </a:path>
              </a:pathLst>
            </a:custGeom>
            <a:ln w="9525">
              <a:solidFill>
                <a:srgbClr val="9FB8C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57200" y="8572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4367" y="4824158"/>
            <a:ext cx="120650" cy="143510"/>
          </a:xfrm>
          <a:custGeom>
            <a:avLst/>
            <a:gdLst/>
            <a:ahLst/>
            <a:cxnLst/>
            <a:rect l="l" t="t" r="r" b="b"/>
            <a:pathLst>
              <a:path w="120650" h="143510">
                <a:moveTo>
                  <a:pt x="0" y="0"/>
                </a:moveTo>
                <a:lnTo>
                  <a:pt x="0" y="143128"/>
                </a:lnTo>
                <a:lnTo>
                  <a:pt x="120319" y="71564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3186" y="122936"/>
            <a:ext cx="8229600" cy="742950"/>
          </a:xfrm>
          <a:custGeom>
            <a:avLst/>
            <a:gdLst/>
            <a:ahLst/>
            <a:cxnLst/>
            <a:rect l="l" t="t" r="r" b="b"/>
            <a:pathLst>
              <a:path w="8229600" h="742950">
                <a:moveTo>
                  <a:pt x="8229600" y="0"/>
                </a:moveTo>
                <a:lnTo>
                  <a:pt x="0" y="0"/>
                </a:lnTo>
                <a:lnTo>
                  <a:pt x="0" y="742950"/>
                </a:lnTo>
                <a:lnTo>
                  <a:pt x="8229600" y="742950"/>
                </a:lnTo>
                <a:lnTo>
                  <a:pt x="8229600" y="0"/>
                </a:lnTo>
                <a:close/>
              </a:path>
            </a:pathLst>
          </a:custGeom>
          <a:solidFill>
            <a:srgbClr val="93B9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200" y="297256"/>
            <a:ext cx="822960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SOURCE CODE</a:t>
            </a:r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35" dirty="0"/>
            </a:fld>
            <a:endParaRPr spc="-3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256915" y="4813638"/>
            <a:ext cx="382587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C</a:t>
            </a:r>
            <a:r>
              <a:rPr spc="-5" dirty="0"/>
              <a:t>G</a:t>
            </a:r>
            <a:r>
              <a:rPr spc="-20" dirty="0"/>
              <a:t>B</a:t>
            </a:r>
            <a:r>
              <a:rPr dirty="0"/>
              <a:t>1201 – </a:t>
            </a:r>
            <a:r>
              <a:rPr spc="5" dirty="0"/>
              <a:t>J</a:t>
            </a:r>
            <a:r>
              <a:rPr spc="-165" dirty="0"/>
              <a:t>AV</a:t>
            </a:r>
            <a:r>
              <a:rPr spc="-5" dirty="0"/>
              <a:t>A</a:t>
            </a:r>
            <a:r>
              <a:rPr spc="-90" dirty="0"/>
              <a:t> </a:t>
            </a:r>
            <a:r>
              <a:rPr spc="-5" dirty="0"/>
              <a:t>P</a:t>
            </a:r>
            <a:r>
              <a:rPr dirty="0"/>
              <a:t>R</a:t>
            </a:r>
            <a:r>
              <a:rPr spc="-5" dirty="0"/>
              <a:t>O</a:t>
            </a:r>
            <a:r>
              <a:rPr spc="-10" dirty="0"/>
              <a:t>G</a:t>
            </a:r>
            <a:r>
              <a:rPr dirty="0"/>
              <a:t>R</a:t>
            </a:r>
            <a:r>
              <a:rPr spc="-5" dirty="0"/>
              <a:t>AMM</a:t>
            </a:r>
            <a:r>
              <a:rPr spc="-35" dirty="0"/>
              <a:t>I</a:t>
            </a:r>
            <a:r>
              <a:rPr spc="-5" dirty="0"/>
              <a:t>NG</a:t>
            </a:r>
            <a:r>
              <a:rPr spc="-35" dirty="0"/>
              <a:t> 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59740" y="1011555"/>
            <a:ext cx="7957820" cy="402336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469900" indent="-457200">
              <a:lnSpc>
                <a:spcPct val="150000"/>
              </a:lnSpc>
              <a:buClr>
                <a:srgbClr val="717BA2"/>
              </a:buClr>
              <a:buSzPct val="75000"/>
              <a:buFont typeface="Wingdings" panose="05000000000000000000" charset="0"/>
              <a:buChar char="Ø"/>
              <a:tabLst>
                <a:tab pos="286385" algn="l"/>
                <a:tab pos="287020" algn="l"/>
              </a:tabLst>
            </a:pPr>
            <a:endParaRPr lang="en-US" altLang="en-US" sz="2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2" name="Picture 11" descr="C:/Users/visha/Pictures/Screenshots/Screenshot 2024-12-03 111839.pngScreenshot 2024-12-03 111839"/>
          <p:cNvPicPr>
            <a:picLocks noChangeAspect="1"/>
          </p:cNvPicPr>
          <p:nvPr/>
        </p:nvPicPr>
        <p:blipFill>
          <a:blip r:embed="rId2"/>
          <a:srcRect l="6783" r="6783"/>
          <a:stretch>
            <a:fillRect/>
          </a:stretch>
        </p:blipFill>
        <p:spPr>
          <a:xfrm>
            <a:off x="459740" y="885825"/>
            <a:ext cx="3463290" cy="3852545"/>
          </a:xfrm>
          <a:prstGeom prst="rect">
            <a:avLst/>
          </a:prstGeom>
        </p:spPr>
      </p:pic>
      <p:pic>
        <p:nvPicPr>
          <p:cNvPr id="13" name="Picture 12" descr="C:/Users/visha/Pictures/Screenshots/Screenshot 2024-12-03 111856.pngScreenshot 2024-12-03 111856"/>
          <p:cNvPicPr>
            <a:picLocks noChangeAspect="1"/>
          </p:cNvPicPr>
          <p:nvPr/>
        </p:nvPicPr>
        <p:blipFill>
          <a:blip r:embed="rId3"/>
          <a:srcRect t="621" b="4869"/>
          <a:stretch>
            <a:fillRect/>
          </a:stretch>
        </p:blipFill>
        <p:spPr>
          <a:xfrm>
            <a:off x="4552950" y="871220"/>
            <a:ext cx="4141470" cy="38779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4764875"/>
              <a:ext cx="8229600" cy="635"/>
            </a:xfrm>
            <a:custGeom>
              <a:avLst/>
              <a:gdLst/>
              <a:ahLst/>
              <a:cxnLst/>
              <a:rect l="l" t="t" r="r" b="b"/>
              <a:pathLst>
                <a:path w="8229600" h="635">
                  <a:moveTo>
                    <a:pt x="0" y="0"/>
                  </a:moveTo>
                  <a:lnTo>
                    <a:pt x="8229600" y="12"/>
                  </a:lnTo>
                </a:path>
              </a:pathLst>
            </a:custGeom>
            <a:ln w="9525">
              <a:solidFill>
                <a:srgbClr val="9FB8C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57200" y="8572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4367" y="4824158"/>
            <a:ext cx="120650" cy="143510"/>
          </a:xfrm>
          <a:custGeom>
            <a:avLst/>
            <a:gdLst/>
            <a:ahLst/>
            <a:cxnLst/>
            <a:rect l="l" t="t" r="r" b="b"/>
            <a:pathLst>
              <a:path w="120650" h="143510">
                <a:moveTo>
                  <a:pt x="0" y="0"/>
                </a:moveTo>
                <a:lnTo>
                  <a:pt x="0" y="143128"/>
                </a:lnTo>
                <a:lnTo>
                  <a:pt x="120319" y="71564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3186" y="122936"/>
            <a:ext cx="8229600" cy="742950"/>
          </a:xfrm>
          <a:custGeom>
            <a:avLst/>
            <a:gdLst/>
            <a:ahLst/>
            <a:cxnLst/>
            <a:rect l="l" t="t" r="r" b="b"/>
            <a:pathLst>
              <a:path w="8229600" h="742950">
                <a:moveTo>
                  <a:pt x="8229600" y="0"/>
                </a:moveTo>
                <a:lnTo>
                  <a:pt x="0" y="0"/>
                </a:lnTo>
                <a:lnTo>
                  <a:pt x="0" y="742950"/>
                </a:lnTo>
                <a:lnTo>
                  <a:pt x="8229600" y="742950"/>
                </a:lnTo>
                <a:lnTo>
                  <a:pt x="8229600" y="0"/>
                </a:lnTo>
                <a:close/>
              </a:path>
            </a:pathLst>
          </a:custGeom>
          <a:solidFill>
            <a:srgbClr val="93B9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200" y="297256"/>
            <a:ext cx="822960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SOURCE CODE</a:t>
            </a:r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35" dirty="0"/>
            </a:fld>
            <a:endParaRPr spc="-3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256915" y="4813638"/>
            <a:ext cx="382587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C</a:t>
            </a:r>
            <a:r>
              <a:rPr spc="-5" dirty="0"/>
              <a:t>G</a:t>
            </a:r>
            <a:r>
              <a:rPr spc="-20" dirty="0"/>
              <a:t>B</a:t>
            </a:r>
            <a:r>
              <a:rPr dirty="0"/>
              <a:t>1201 – </a:t>
            </a:r>
            <a:r>
              <a:rPr spc="5" dirty="0"/>
              <a:t>J</a:t>
            </a:r>
            <a:r>
              <a:rPr spc="-165" dirty="0"/>
              <a:t>AV</a:t>
            </a:r>
            <a:r>
              <a:rPr spc="-5" dirty="0"/>
              <a:t>A</a:t>
            </a:r>
            <a:r>
              <a:rPr spc="-90" dirty="0"/>
              <a:t> </a:t>
            </a:r>
            <a:r>
              <a:rPr spc="-5" dirty="0"/>
              <a:t>P</a:t>
            </a:r>
            <a:r>
              <a:rPr dirty="0"/>
              <a:t>R</a:t>
            </a:r>
            <a:r>
              <a:rPr spc="-5" dirty="0"/>
              <a:t>O</a:t>
            </a:r>
            <a:r>
              <a:rPr spc="-10" dirty="0"/>
              <a:t>G</a:t>
            </a:r>
            <a:r>
              <a:rPr dirty="0"/>
              <a:t>R</a:t>
            </a:r>
            <a:r>
              <a:rPr spc="-5" dirty="0"/>
              <a:t>AMM</a:t>
            </a:r>
            <a:r>
              <a:rPr spc="-35" dirty="0"/>
              <a:t>I</a:t>
            </a:r>
            <a:r>
              <a:rPr spc="-5" dirty="0"/>
              <a:t>NG</a:t>
            </a:r>
            <a:r>
              <a:rPr spc="-35" dirty="0"/>
              <a:t> 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59740" y="1011555"/>
            <a:ext cx="7957820" cy="402336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469900" indent="-457200">
              <a:lnSpc>
                <a:spcPct val="150000"/>
              </a:lnSpc>
              <a:buClr>
                <a:srgbClr val="717BA2"/>
              </a:buClr>
              <a:buSzPct val="75000"/>
              <a:buFont typeface="Wingdings" panose="05000000000000000000" charset="0"/>
              <a:buChar char="Ø"/>
              <a:tabLst>
                <a:tab pos="286385" algn="l"/>
                <a:tab pos="287020" algn="l"/>
              </a:tabLst>
            </a:pPr>
            <a:endParaRPr lang="en-US" altLang="en-US" sz="2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4" name="Picture 13" descr="C:/Users/visha/Pictures/Screenshots/Screenshot 2024-12-03 111921.pngScreenshot 2024-12-03 111921"/>
          <p:cNvPicPr>
            <a:picLocks noChangeAspect="1"/>
          </p:cNvPicPr>
          <p:nvPr/>
        </p:nvPicPr>
        <p:blipFill>
          <a:blip r:embed="rId2"/>
          <a:srcRect t="1228" b="-1897"/>
          <a:stretch>
            <a:fillRect/>
          </a:stretch>
        </p:blipFill>
        <p:spPr>
          <a:xfrm>
            <a:off x="453390" y="840740"/>
            <a:ext cx="3818890" cy="3993515"/>
          </a:xfrm>
          <a:prstGeom prst="rect">
            <a:avLst/>
          </a:prstGeom>
        </p:spPr>
      </p:pic>
      <p:pic>
        <p:nvPicPr>
          <p:cNvPr id="15" name="Picture 14" descr="C:/Users/visha/Pictures/Screenshots/Screenshot 2024-12-03 111938.pngScreenshot 2024-12-03 111938"/>
          <p:cNvPicPr>
            <a:picLocks noChangeAspect="1"/>
          </p:cNvPicPr>
          <p:nvPr/>
        </p:nvPicPr>
        <p:blipFill>
          <a:blip r:embed="rId3"/>
          <a:srcRect l="1960" r="1960"/>
          <a:stretch>
            <a:fillRect/>
          </a:stretch>
        </p:blipFill>
        <p:spPr>
          <a:xfrm>
            <a:off x="4628515" y="866140"/>
            <a:ext cx="4060825" cy="39033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4857433"/>
            <a:ext cx="4038600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" y="1082040"/>
            <a:ext cx="3413760" cy="34366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430" y="1112520"/>
            <a:ext cx="3329940" cy="33756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4857433"/>
            <a:ext cx="4038600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0" y="1032510"/>
            <a:ext cx="3695700" cy="3383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0" y="1005840"/>
            <a:ext cx="3390900" cy="34366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This digital clock program effectively displays IST with real-time updates and format flexibility. However, it lacks input validation and an exit option. Adding these features, along with support for multiple time zones or a GUI, could enhance its functionality and user experience.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4857433"/>
            <a:ext cx="4038600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</a:fld>
            <a:endParaRPr lang="en-US" altLang="en-US" dirty="0"/>
          </a:p>
        </p:txBody>
      </p:sp>
      <p:sp>
        <p:nvSpPr>
          <p:cNvPr id="6" name="Title 1"/>
          <p:cNvSpPr txBox="1"/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IN" sz="3600" dirty="0"/>
          </a:p>
          <a:p>
            <a:pPr algn="ctr">
              <a:defRPr/>
            </a:pPr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queries??? 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8B3AA75-1EA1-4A20-9182-A423EE2FFA8F}" type="slidenum">
              <a:rPr lang="en-US" altLang="en-US"/>
            </a:fld>
            <a:endParaRPr lang="en-US" altLang="en-US"/>
          </a:p>
        </p:txBody>
      </p:sp>
      <p:sp>
        <p:nvSpPr>
          <p:cNvPr id="7" name="Footer Placeholder 4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              </a:t>
            </a:r>
            <a:endParaRPr lang="en-US" altLang="en-US"/>
          </a:p>
          <a:p>
            <a:pPr marL="0" indent="0" algn="ctr">
              <a:buNone/>
            </a:pPr>
            <a:endParaRPr lang="en-US" alt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 Digital Clock</a:t>
            </a:r>
            <a:endParaRPr lang="en-US" alt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4857433"/>
            <a:ext cx="4038600" cy="376237"/>
          </a:xfrm>
        </p:spPr>
        <p:txBody>
          <a:bodyPr/>
          <a:p>
            <a:pPr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  “A Java-based console application that displays the current time in hours, minutes, and seconds. The clock updates every second and supports both 12-hour and 24-hour formats, as per user preference.”</a:t>
            </a: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4857433"/>
            <a:ext cx="4038600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Time is important, but your phone is always busy!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"Time Keeper: Java Console Clock" is a simple console application that shows the current time and updates every second. Users can select either a 12-hour or 24-hour format. The project uses Java’s Date and Time API and multi-threading for real-time functionality.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4857433"/>
            <a:ext cx="4038600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Programming  - Concepts Used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Date and Time API – Using  “LocalTime” and “LocalDateTime” to manage and display time.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Loops – Continuous updates using  “while” or “for” loops to display real-time time.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Conditionals – “if-else” statements to toggle between 12-hour and 24-hour formats.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– Using threads for real-time updates without blocking the program.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User Input Handling – Using  “Scanner” to take user preferences for time format.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– Basic error handling for invalid user input.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1. InterruptedException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2. InputMismatchException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3. NumberFormatException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4857433"/>
            <a:ext cx="4038600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4857433"/>
            <a:ext cx="4038600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age5.jpeg" descr="Implementation of Digital Clock using Spartan3an FPGA Evaluation Kit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734310" y="971550"/>
            <a:ext cx="3675380" cy="36626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Architecture - Description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>
            <a:normAutofit fontScale="70000"/>
          </a:bodyPr>
          <a:lstStyle/>
          <a:p>
            <a:r>
              <a:rPr lang="en-US" altLang="en-US">
                <a:sym typeface="+mn-ea"/>
              </a:rPr>
              <a:t>Start Application :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The program begins its execution, initializing necessary components like time retrieval and formatting tools.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Retrieve Time :</a:t>
            </a:r>
            <a:endParaRPr lang="en-US" altLang="en-US"/>
          </a:p>
          <a:p>
            <a:pPr marL="0" indent="0" algn="l">
              <a:buNone/>
            </a:pPr>
            <a:r>
              <a:rPr lang="en-US" altLang="en-US">
                <a:sym typeface="+mn-ea"/>
              </a:rPr>
              <a:t>The current system time is fetched using the LocalTime.now() method from Java's Date and Time API.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Format Time :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The retrieved time is formatted into a user-friendly format (12-hour or 24-hour) using DateTimeFormatter, based on user preferences.</a:t>
            </a:r>
            <a:endParaRPr lang="en-US" altLang="en-US"/>
          </a:p>
          <a:p>
            <a:endParaRPr lang="en-US" altLang="en-US"/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4857433"/>
            <a:ext cx="4038600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Architecture  - Description (Cont..)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Display Time :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formatted time is printed to the console using System.out.print.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Pause Execution :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pauses for one second using Thread.sleep(1000) to ensure real-time updates while reducing CPU usage.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Loop Back :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loops back to retrieve the updated time and repeats the cycle, ensuring the clock runs continuously.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4857433"/>
            <a:ext cx="4038600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4857433"/>
            <a:ext cx="4038600" cy="376237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CGB1201 – JAVA PROGRAMMING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/>
          <p:nvPr>
            <p:ph sz="quarter" idx="1"/>
          </p:nvPr>
        </p:nvSpPr>
        <p:spPr/>
        <p:txBody>
          <a:bodyPr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1.javax.swing (Swing)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2.java.awt (Abstract Window Toolkit)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3.java.text (Formatting)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4.java.util (Utility Classes)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5.java.awt.event (Event Handling)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6.javax.swing.Timer (Optional - Event Scheduling)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5047</Words>
  <Application>WPS Presentation</Application>
  <PresentationFormat>On-screen Show (16:9)</PresentationFormat>
  <Paragraphs>199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SimSun</vt:lpstr>
      <vt:lpstr>Wingdings</vt:lpstr>
      <vt:lpstr>Wingdings 3</vt:lpstr>
      <vt:lpstr>Wingdings</vt:lpstr>
      <vt:lpstr>Calibri</vt:lpstr>
      <vt:lpstr>Times New Roman</vt:lpstr>
      <vt:lpstr>Century</vt:lpstr>
      <vt:lpstr>Agency FB</vt:lpstr>
      <vt:lpstr>Gill Sans MT</vt:lpstr>
      <vt:lpstr>Microsoft YaHei</vt:lpstr>
      <vt:lpstr>Arial Unicode MS</vt:lpstr>
      <vt:lpstr>Bookman Old Style</vt:lpstr>
      <vt:lpstr>Wingdings</vt:lpstr>
      <vt:lpstr>Times New Roman</vt:lpstr>
      <vt:lpstr>Origin</vt:lpstr>
      <vt:lpstr>CGB1201 – JAVA PROGRAMMING PROJECT REVIEW-2</vt:lpstr>
      <vt:lpstr>Title of the Project</vt:lpstr>
      <vt:lpstr>Abstract </vt:lpstr>
      <vt:lpstr>Introduction</vt:lpstr>
      <vt:lpstr>Java Programming  - Concepts Used</vt:lpstr>
      <vt:lpstr>Proposed Architecture</vt:lpstr>
      <vt:lpstr>Proposed Architecture - Description</vt:lpstr>
      <vt:lpstr>Proposed Architecture  - Description (Cont..)</vt:lpstr>
      <vt:lpstr>List of Modules</vt:lpstr>
      <vt:lpstr>Module Description</vt:lpstr>
      <vt:lpstr>Module Description (Cont..)</vt:lpstr>
      <vt:lpstr>SOURCE CODE</vt:lpstr>
      <vt:lpstr>SOURCE CODE</vt:lpstr>
      <vt:lpstr>Results and Discussion</vt:lpstr>
      <vt:lpstr>Results and Discussion</vt:lpstr>
      <vt:lpstr>Conclusion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CGB1201 – JAVA PROGRAMMING PROJECT REVIEW-2</dc:title>
  <dc:creator/>
  <cp:lastModifiedBy>visha</cp:lastModifiedBy>
  <cp:revision>6</cp:revision>
  <dcterms:created xsi:type="dcterms:W3CDTF">2024-11-24T03:49:00Z</dcterms:created>
  <dcterms:modified xsi:type="dcterms:W3CDTF">2024-12-03T05:54:54Z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85608F3262B6484EB4B1AE04AA841E96_12</vt:lpwstr>
  </property>
  <property fmtid="{D5CDD505-2E9C-101B-9397-08002B2CF9AE}" pid="3" name="KSOProductBuildVer">
    <vt:lpwstr>1033-12.2.0.18911</vt:lpwstr>
  </property>
</Properties>
</file>