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7924C5B-6E37-4918-A76A-94850D47CEE4}" type="datetimeFigureOut">
              <a:rPr lang="en-US" smtClean="0"/>
              <a:pPr/>
              <a:t>4/25/2024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6D6BEE5-8846-498C-917B-3801549CC0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924C5B-6E37-4918-A76A-94850D47CEE4}"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924C5B-6E37-4918-A76A-94850D47CEE4}"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924C5B-6E37-4918-A76A-94850D47CEE4}"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7924C5B-6E37-4918-A76A-94850D47CEE4}"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BEE5-8846-498C-917B-3801549CC0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924C5B-6E37-4918-A76A-94850D47CEE4}"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7924C5B-6E37-4918-A76A-94850D47CEE4}"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7924C5B-6E37-4918-A76A-94850D47CEE4}"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24C5B-6E37-4918-A76A-94850D47CEE4}"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924C5B-6E37-4918-A76A-94850D47CEE4}"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BEE5-8846-498C-917B-3801549CC0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7924C5B-6E37-4918-A76A-94850D47CEE4}"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6D6BEE5-8846-498C-917B-3801549CC0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7924C5B-6E37-4918-A76A-94850D47CEE4}" type="datetimeFigureOut">
              <a:rPr lang="en-US" smtClean="0"/>
              <a:pPr/>
              <a:t>4/25/2024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D6BEE5-8846-498C-917B-3801549CC08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Price Levels and Price List</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Levels and Price List</a:t>
            </a:r>
          </a:p>
        </p:txBody>
      </p:sp>
      <p:sp>
        <p:nvSpPr>
          <p:cNvPr id="3" name="Content Placeholder 2"/>
          <p:cNvSpPr>
            <a:spLocks noGrp="1"/>
          </p:cNvSpPr>
          <p:nvPr>
            <p:ph idx="1"/>
          </p:nvPr>
        </p:nvSpPr>
        <p:spPr/>
        <p:txBody>
          <a:bodyPr/>
          <a:lstStyle/>
          <a:p>
            <a:r>
              <a:rPr lang="en-US" dirty="0"/>
              <a:t>In Tally prime, you can create different Price Levels and assign different Price Lists to these Price Levels. For example, you can create Wholesaler, Distributor and Customer as Price Levels and assign applicable Price Lists to these Price levels, as per your requirements, so that only the relevant prices and discount rates are used during entry of orders and invoices. Before you start creating Price Lists, you may decide to create Price Levels as required.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Enabling in Tally prime</a:t>
            </a:r>
          </a:p>
        </p:txBody>
      </p:sp>
      <p:sp>
        <p:nvSpPr>
          <p:cNvPr id="3" name="Content Placeholder 2"/>
          <p:cNvSpPr>
            <a:spLocks noGrp="1"/>
          </p:cNvSpPr>
          <p:nvPr>
            <p:ph idx="1"/>
          </p:nvPr>
        </p:nvSpPr>
        <p:spPr>
          <a:xfrm>
            <a:off x="304800" y="1752600"/>
            <a:ext cx="8305800" cy="4724400"/>
          </a:xfrm>
        </p:spPr>
        <p:txBody>
          <a:bodyPr>
            <a:normAutofit/>
          </a:bodyPr>
          <a:lstStyle/>
          <a:p>
            <a:pPr>
              <a:buNone/>
            </a:pPr>
            <a:r>
              <a:rPr lang="en-US" b="1" u="sng" dirty="0"/>
              <a:t>Select       F11 Features       Inventory</a:t>
            </a:r>
          </a:p>
          <a:p>
            <a:pPr>
              <a:buNone/>
            </a:pPr>
            <a:r>
              <a:rPr lang="en-US" dirty="0"/>
              <a:t>Enable multiple price levels-yes</a:t>
            </a:r>
          </a:p>
          <a:p>
            <a:pPr>
              <a:buNone/>
            </a:pPr>
            <a:r>
              <a:rPr lang="en-US" dirty="0"/>
              <a:t>Use separate discount column in invoices-Yes</a:t>
            </a:r>
            <a:endParaRPr lang="en-US" b="1" u="sng" dirty="0"/>
          </a:p>
          <a:p>
            <a:pPr>
              <a:buNone/>
            </a:pPr>
            <a:r>
              <a:rPr lang="en-US" b="1" i="1" u="sng" dirty="0"/>
              <a:t>Create      Inventory masters        Price Levels:</a:t>
            </a:r>
          </a:p>
          <a:p>
            <a:pPr marL="514350" indent="-514350"/>
            <a:r>
              <a:rPr lang="en-US" dirty="0"/>
              <a:t>Wholesale</a:t>
            </a:r>
          </a:p>
          <a:p>
            <a:pPr marL="514350" indent="-514350"/>
            <a:r>
              <a:rPr lang="en-US" dirty="0"/>
              <a:t>Retail sale</a:t>
            </a:r>
          </a:p>
          <a:p>
            <a:pPr marL="514350" indent="-514350"/>
            <a:r>
              <a:rPr lang="en-US" dirty="0"/>
              <a:t>Export Sale</a:t>
            </a:r>
          </a:p>
        </p:txBody>
      </p:sp>
      <p:sp>
        <p:nvSpPr>
          <p:cNvPr id="4" name="Right Arrow 3"/>
          <p:cNvSpPr/>
          <p:nvPr/>
        </p:nvSpPr>
        <p:spPr>
          <a:xfrm>
            <a:off x="1371600" y="1828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810000" y="19050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819650" y="3288534"/>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447800" y="3276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Price List</a:t>
            </a:r>
          </a:p>
        </p:txBody>
      </p:sp>
      <p:sp>
        <p:nvSpPr>
          <p:cNvPr id="3" name="Content Placeholder 2"/>
          <p:cNvSpPr>
            <a:spLocks noGrp="1"/>
          </p:cNvSpPr>
          <p:nvPr>
            <p:ph idx="1"/>
          </p:nvPr>
        </p:nvSpPr>
        <p:spPr/>
        <p:txBody>
          <a:bodyPr/>
          <a:lstStyle/>
          <a:p>
            <a:r>
              <a:rPr lang="en-US" dirty="0"/>
              <a:t>create       Inventory Masters       Price List</a:t>
            </a:r>
          </a:p>
        </p:txBody>
      </p:sp>
      <p:sp>
        <p:nvSpPr>
          <p:cNvPr id="4" name="Right Arrow 3"/>
          <p:cNvSpPr/>
          <p:nvPr/>
        </p:nvSpPr>
        <p:spPr>
          <a:xfrm>
            <a:off x="1828800" y="2057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906178" y="211074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796489" y="2074843"/>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699178"/>
            <a:ext cx="6329135" cy="16708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lstStyle/>
          <a:p>
            <a:r>
              <a:rPr lang="en-US" dirty="0"/>
              <a:t>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993" y="1600200"/>
            <a:ext cx="7792814" cy="4419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704088"/>
          </a:xfrm>
        </p:spPr>
        <p:txBody>
          <a:bodyPr>
            <a:normAutofit fontScale="90000"/>
          </a:bodyPr>
          <a:lstStyle/>
          <a:p>
            <a:r>
              <a:rPr lang="en-US" dirty="0"/>
              <a:t>Secnario-1</a:t>
            </a:r>
          </a:p>
        </p:txBody>
      </p:sp>
      <p:sp>
        <p:nvSpPr>
          <p:cNvPr id="3" name="Content Placeholder 2"/>
          <p:cNvSpPr>
            <a:spLocks noGrp="1"/>
          </p:cNvSpPr>
          <p:nvPr>
            <p:ph idx="1"/>
          </p:nvPr>
        </p:nvSpPr>
        <p:spPr>
          <a:xfrm>
            <a:off x="381000" y="1295400"/>
            <a:ext cx="8382000" cy="5181600"/>
          </a:xfrm>
        </p:spPr>
        <p:txBody>
          <a:bodyPr/>
          <a:lstStyle/>
          <a:p>
            <a:pPr lvl="0"/>
            <a:r>
              <a:rPr lang="en-US" dirty="0"/>
              <a:t>On 1</a:t>
            </a:r>
            <a:r>
              <a:rPr lang="en-US" baseline="30000" dirty="0"/>
              <a:t>St</a:t>
            </a:r>
            <a:r>
              <a:rPr lang="en-US" dirty="0"/>
              <a:t> of July </a:t>
            </a:r>
            <a:r>
              <a:rPr lang="en-US" dirty="0" err="1"/>
              <a:t>Abc</a:t>
            </a:r>
            <a:r>
              <a:rPr lang="en-US" dirty="0"/>
              <a:t> </a:t>
            </a:r>
            <a:r>
              <a:rPr lang="en-US" dirty="0" err="1"/>
              <a:t>Pvt</a:t>
            </a:r>
            <a:r>
              <a:rPr lang="en-US" dirty="0"/>
              <a:t> Ltd made a Retail sale to </a:t>
            </a:r>
            <a:r>
              <a:rPr lang="en-US" dirty="0" err="1"/>
              <a:t>Beltron</a:t>
            </a:r>
            <a:r>
              <a:rPr lang="en-US" dirty="0"/>
              <a:t> Computers by fixing a price list for the following Items.</a:t>
            </a:r>
          </a:p>
          <a:p>
            <a:endParaRPr lang="en-US" dirty="0"/>
          </a:p>
          <a:p>
            <a:endParaRPr lang="en-US" dirty="0"/>
          </a:p>
          <a:p>
            <a:endParaRPr lang="en-US" dirty="0"/>
          </a:p>
          <a:p>
            <a:endParaRPr lang="en-US" dirty="0"/>
          </a:p>
          <a:p>
            <a:endParaRPr lang="en-US" dirty="0"/>
          </a:p>
          <a:p>
            <a:pPr>
              <a:buNone/>
            </a:pPr>
            <a:r>
              <a:rPr lang="en-US" b="1" u="sng" dirty="0"/>
              <a:t>Solution:</a:t>
            </a:r>
          </a:p>
          <a:p>
            <a:r>
              <a:rPr lang="en-US" dirty="0" err="1"/>
              <a:t>Goto</a:t>
            </a:r>
            <a:r>
              <a:rPr lang="en-US" dirty="0"/>
              <a:t>      Accounting Vouchers      Sales Voucher(F8)</a:t>
            </a:r>
          </a:p>
          <a:p>
            <a:pPr>
              <a:buNone/>
            </a:pPr>
            <a:r>
              <a:rPr lang="en-US" dirty="0"/>
              <a:t>(Item Invoice)</a:t>
            </a:r>
          </a:p>
        </p:txBody>
      </p:sp>
      <p:graphicFrame>
        <p:nvGraphicFramePr>
          <p:cNvPr id="4" name="Table 3"/>
          <p:cNvGraphicFramePr>
            <a:graphicFrameLocks noGrp="1"/>
          </p:cNvGraphicFramePr>
          <p:nvPr/>
        </p:nvGraphicFramePr>
        <p:xfrm>
          <a:off x="1295400" y="2362200"/>
          <a:ext cx="6096000" cy="200253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marL="0" marR="0">
                        <a:lnSpc>
                          <a:spcPct val="150000"/>
                        </a:lnSpc>
                        <a:spcBef>
                          <a:spcPts val="0"/>
                        </a:spcBef>
                        <a:spcAft>
                          <a:spcPts val="0"/>
                        </a:spcAft>
                      </a:pPr>
                      <a:r>
                        <a:rPr lang="en-US" sz="2000" b="1" dirty="0">
                          <a:solidFill>
                            <a:sysClr val="windowText" lastClr="000000"/>
                          </a:solidFill>
                          <a:latin typeface="Times New Roman"/>
                          <a:ea typeface="Calibri"/>
                          <a:cs typeface="Times New Roman"/>
                        </a:rPr>
                        <a:t>Name of the  Item</a:t>
                      </a:r>
                      <a:endParaRPr lang="en-US" sz="1800" dirty="0">
                        <a:solidFill>
                          <a:sysClr val="windowText" lastClr="000000"/>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b="1" dirty="0">
                          <a:solidFill>
                            <a:sysClr val="windowText" lastClr="000000"/>
                          </a:solidFill>
                          <a:latin typeface="Times New Roman"/>
                          <a:ea typeface="Calibri"/>
                          <a:cs typeface="Times New Roman"/>
                        </a:rPr>
                        <a:t>Quantity</a:t>
                      </a:r>
                      <a:endParaRPr lang="en-US" sz="1800" dirty="0">
                        <a:solidFill>
                          <a:sysClr val="windowText" lastClr="000000"/>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b="1" dirty="0">
                          <a:solidFill>
                            <a:sysClr val="windowText" lastClr="000000"/>
                          </a:solidFill>
                          <a:latin typeface="Times New Roman"/>
                          <a:ea typeface="Calibri"/>
                          <a:cs typeface="Times New Roman"/>
                        </a:rPr>
                        <a:t>Rate</a:t>
                      </a:r>
                      <a:endParaRPr lang="en-US" sz="1800" dirty="0">
                        <a:solidFill>
                          <a:sysClr val="windowText" lastClr="000000"/>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b="1" dirty="0">
                          <a:solidFill>
                            <a:sysClr val="windowText" lastClr="000000"/>
                          </a:solidFill>
                          <a:latin typeface="Times New Roman"/>
                          <a:ea typeface="Calibri"/>
                          <a:cs typeface="Times New Roman"/>
                        </a:rPr>
                        <a:t>Discount</a:t>
                      </a:r>
                      <a:endParaRPr lang="en-US" sz="1800" dirty="0">
                        <a:solidFill>
                          <a:sysClr val="windowText" lastClr="000000"/>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1800" dirty="0">
                          <a:latin typeface="Calibri"/>
                          <a:ea typeface="Calibri"/>
                          <a:cs typeface="Times New Roman"/>
                        </a:rPr>
                        <a:t>USB Pen Drives 100MB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dirty="0">
                          <a:latin typeface="Times New Roman"/>
                          <a:ea typeface="Calibri"/>
                          <a:cs typeface="Times New Roman"/>
                        </a:rPr>
                        <a:t>30 </a:t>
                      </a:r>
                      <a:r>
                        <a:rPr lang="en-US" sz="2000" dirty="0" err="1">
                          <a:latin typeface="Times New Roman"/>
                          <a:ea typeface="Calibri"/>
                          <a:cs typeface="Times New Roman"/>
                        </a:rPr>
                        <a:t>Nos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dirty="0">
                          <a:latin typeface="Times New Roman"/>
                          <a:ea typeface="Calibri"/>
                          <a:cs typeface="Times New Roman"/>
                        </a:rPr>
                        <a:t>1500</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dirty="0">
                          <a:latin typeface="Times New Roman"/>
                          <a:ea typeface="Calibri"/>
                          <a:cs typeface="Times New Roman"/>
                        </a:rPr>
                        <a:t>15%</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a:lnSpc>
                          <a:spcPct val="150000"/>
                        </a:lnSpc>
                        <a:spcBef>
                          <a:spcPts val="0"/>
                        </a:spcBef>
                        <a:spcAft>
                          <a:spcPts val="0"/>
                        </a:spcAft>
                      </a:pPr>
                      <a:r>
                        <a:rPr lang="en-US" sz="2000" dirty="0">
                          <a:latin typeface="Times New Roman"/>
                          <a:ea typeface="Calibri"/>
                          <a:cs typeface="Times New Roman"/>
                        </a:rPr>
                        <a:t>Sound Card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a:latin typeface="Times New Roman"/>
                          <a:ea typeface="Calibri"/>
                          <a:cs typeface="Times New Roman"/>
                        </a:rPr>
                        <a:t>10 Nos</a:t>
                      </a:r>
                      <a:endParaRPr lang="en-US" sz="18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2000" dirty="0">
                          <a:latin typeface="Times New Roman"/>
                          <a:ea typeface="Calibri"/>
                          <a:cs typeface="Times New Roman"/>
                        </a:rPr>
                        <a:t>500</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50000"/>
                        </a:lnSpc>
                        <a:spcBef>
                          <a:spcPts val="0"/>
                        </a:spcBef>
                        <a:spcAft>
                          <a:spcPts val="0"/>
                        </a:spcAft>
                      </a:pPr>
                      <a:r>
                        <a:rPr lang="en-US" sz="1800" dirty="0">
                          <a:latin typeface="Calibri"/>
                          <a:ea typeface="Calibri"/>
                          <a:cs typeface="Times New Roman"/>
                        </a:rPr>
                        <a:t>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5" name="Right Arrow 4"/>
          <p:cNvSpPr/>
          <p:nvPr/>
        </p:nvSpPr>
        <p:spPr>
          <a:xfrm>
            <a:off x="5029200" y="5105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524000" y="5105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2743200"/>
          </a:xfrm>
        </p:spPr>
        <p:txBody>
          <a:bodyPr>
            <a:noAutofit/>
          </a:bodyPr>
          <a:lstStyle/>
          <a:p>
            <a:pPr algn="ctr"/>
            <a:r>
              <a:rPr lang="en-US" sz="16600" dirty="0"/>
              <a:t>Q&amp;A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TotalTime>
  <Words>194</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Price Levels and Price List</vt:lpstr>
      <vt:lpstr>Price Levels and Price List</vt:lpstr>
      <vt:lpstr>Enabling in Tally prime</vt:lpstr>
      <vt:lpstr>Fixing Price List</vt:lpstr>
      <vt:lpstr>Cont…</vt:lpstr>
      <vt:lpstr>Secnario-1</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Levels and Price List</dc:title>
  <dc:creator>user</dc:creator>
  <cp:lastModifiedBy>fareed ahamed</cp:lastModifiedBy>
  <cp:revision>12</cp:revision>
  <dcterms:created xsi:type="dcterms:W3CDTF">2018-02-28T09:53:21Z</dcterms:created>
  <dcterms:modified xsi:type="dcterms:W3CDTF">2024-04-25T13:45:25Z</dcterms:modified>
</cp:coreProperties>
</file>