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9" r:id="rId3"/>
    <p:sldId id="281" r:id="rId4"/>
    <p:sldId id="285" r:id="rId5"/>
    <p:sldId id="313" r:id="rId6"/>
    <p:sldId id="263" r:id="rId7"/>
    <p:sldId id="264" r:id="rId8"/>
    <p:sldId id="265" r:id="rId9"/>
    <p:sldId id="314" r:id="rId10"/>
    <p:sldId id="315" r:id="rId11"/>
    <p:sldId id="316" r:id="rId12"/>
    <p:sldId id="317" r:id="rId13"/>
    <p:sldId id="318" r:id="rId14"/>
    <p:sldId id="319" r:id="rId15"/>
    <p:sldId id="261" r:id="rId16"/>
    <p:sldId id="320" r:id="rId17"/>
    <p:sldId id="286" r:id="rId1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A2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p:restoredTop sz="94660"/>
  </p:normalViewPr>
  <p:slideViewPr>
    <p:cSldViewPr snapToGrid="0" showGuides="1">
      <p:cViewPr>
        <p:scale>
          <a:sx n="75" d="100"/>
          <a:sy n="75" d="100"/>
        </p:scale>
        <p:origin x="1950" y="822"/>
      </p:cViewPr>
      <p:guideLst>
        <p:guide orient="horz" pos="2148"/>
        <p:guide pos="2769"/>
      </p:guideLst>
    </p:cSldViewPr>
  </p:slid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28T15:32:44.177"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38300"/>
            <a:ext cx="9144000" cy="1136650"/>
          </a:xfrm>
        </p:spPr>
        <p:txBody>
          <a:bodyPr anchor="b"/>
          <a:lstStyle>
            <a:lvl1pPr algn="ctr">
              <a:defRPr sz="54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text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3DA2C65-FA7A-43B8-A14D-383E70EC7F78}"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242B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nvGrpSpPr>
          <p:cNvPr id="4098"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550988" y="2559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601913" y="2097088"/>
            <a:ext cx="2001838"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460875" y="3036888"/>
            <a:ext cx="530225"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nvGrpSpPr>
          <p:cNvPr id="4106" name="组合 2"/>
          <p:cNvGrpSpPr/>
          <p:nvPr/>
        </p:nvGrpSpPr>
        <p:grpSpPr>
          <a:xfrm>
            <a:off x="5167313" y="2559050"/>
            <a:ext cx="5565775" cy="1599566"/>
            <a:chOff x="5290262" y="2596706"/>
            <a:chExt cx="5566351" cy="1600894"/>
          </a:xfrm>
        </p:grpSpPr>
        <p:sp>
          <p:nvSpPr>
            <p:cNvPr id="4107" name="文本框 14"/>
            <p:cNvSpPr txBox="1"/>
            <p:nvPr/>
          </p:nvSpPr>
          <p:spPr>
            <a:xfrm>
              <a:off x="5290262" y="2596706"/>
              <a:ext cx="5566351" cy="707342"/>
            </a:xfrm>
            <a:prstGeom prst="rect">
              <a:avLst/>
            </a:prstGeom>
            <a:noFill/>
            <a:ln w="9525">
              <a:noFill/>
            </a:ln>
          </p:spPr>
          <p:txBody>
            <a:bodyPr anchor="t" anchorCtr="0">
              <a:spAutoFit/>
            </a:bodyPr>
            <a:p>
              <a:r>
                <a:rPr lang="en-IN" altLang="en-US" sz="4000" b="1" dirty="0">
                  <a:solidFill>
                    <a:schemeClr val="bg1"/>
                  </a:solidFill>
                  <a:latin typeface="Bookman Old Style" panose="02050604050505020204" charset="0"/>
                  <a:ea typeface="Microsoft YaHei" panose="020B0503020204020204" pitchFamily="34" charset="-122"/>
                  <a:cs typeface="Bookman Old Style" panose="02050604050505020204" charset="0"/>
                </a:rPr>
                <a:t>Website   Analytics</a:t>
              </a:r>
              <a:endParaRPr lang="en-IN" altLang="en-US" sz="4000" b="1" dirty="0">
                <a:solidFill>
                  <a:schemeClr val="bg1"/>
                </a:solidFill>
                <a:latin typeface="Bookman Old Style" panose="02050604050505020204" charset="0"/>
                <a:ea typeface="Microsoft YaHei" panose="020B0503020204020204" pitchFamily="34" charset="-122"/>
                <a:cs typeface="Bookman Old Style" panose="02050604050505020204" charset="0"/>
              </a:endParaRPr>
            </a:p>
          </p:txBody>
        </p:sp>
        <p:sp>
          <p:nvSpPr>
            <p:cNvPr id="4108" name="文本框 35"/>
            <p:cNvSpPr txBox="1"/>
            <p:nvPr/>
          </p:nvSpPr>
          <p:spPr>
            <a:xfrm>
              <a:off x="6195866" y="3828994"/>
              <a:ext cx="4272722" cy="368606"/>
            </a:xfrm>
            <a:prstGeom prst="rect">
              <a:avLst/>
            </a:prstGeom>
            <a:noFill/>
            <a:ln w="9525">
              <a:noFill/>
            </a:ln>
          </p:spPr>
          <p:txBody>
            <a:bodyPr wrap="square" anchor="t" anchorCtr="0">
              <a:spAutoFit/>
            </a:bodyPr>
            <a:p>
              <a:pPr algn="dist"/>
              <a:r>
                <a:rPr lang="en-IN" altLang="en-US" dirty="0">
                  <a:solidFill>
                    <a:schemeClr val="bg1"/>
                  </a:solidFill>
                  <a:latin typeface="Perpetua Titling MT" panose="02020502060505020804" charset="0"/>
                  <a:ea typeface="Microsoft YaHei" panose="020B0503020204020204" pitchFamily="34" charset="-122"/>
                  <a:cs typeface="Perpetua Titling MT" panose="02020502060505020804" charset="0"/>
                </a:rPr>
                <a:t>by, Sheik Abdul Kather</a:t>
              </a:r>
              <a:endParaRPr lang="en-IN" altLang="en-US" dirty="0">
                <a:solidFill>
                  <a:schemeClr val="bg1"/>
                </a:solidFill>
                <a:latin typeface="Perpetua Titling MT" panose="02020502060505020804" charset="0"/>
                <a:ea typeface="Microsoft YaHei" panose="020B0503020204020204" pitchFamily="34" charset="-122"/>
                <a:cs typeface="Perpetua Titling MT" panose="02020502060505020804" charset="0"/>
              </a:endParaRPr>
            </a:p>
          </p:txBody>
        </p:sp>
      </p:grpSp>
      <p:cxnSp>
        <p:nvCxnSpPr>
          <p:cNvPr id="4" name="直接连接符 3"/>
          <p:cNvCxnSpPr/>
          <p:nvPr/>
        </p:nvCxnSpPr>
        <p:spPr>
          <a:xfrm>
            <a:off x="6154738" y="241935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313238" y="4367213"/>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1495" y="365125"/>
            <a:ext cx="6879590" cy="979805"/>
          </a:xfrm>
        </p:spPr>
        <p:txBody>
          <a:bodyPr/>
          <a:p>
            <a:r>
              <a:rPr lang="en-IN" altLang="zh-CN"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Gender Report</a:t>
            </a:r>
            <a:endParaRPr lang="en-US"/>
          </a:p>
        </p:txBody>
      </p:sp>
      <p:pic>
        <p:nvPicPr>
          <p:cNvPr id="4" name="Content Placeholder 3" descr="Gender report"/>
          <p:cNvPicPr>
            <a:picLocks noChangeAspect="1"/>
          </p:cNvPicPr>
          <p:nvPr>
            <p:ph idx="1"/>
          </p:nvPr>
        </p:nvPicPr>
        <p:blipFill>
          <a:blip r:embed="rId1"/>
          <a:stretch>
            <a:fillRect/>
          </a:stretch>
        </p:blipFill>
        <p:spPr>
          <a:xfrm>
            <a:off x="508000" y="1691005"/>
            <a:ext cx="7326630" cy="4351655"/>
          </a:xfrm>
          <a:prstGeom prst="rect">
            <a:avLst/>
          </a:prstGeom>
        </p:spPr>
      </p:pic>
      <p:grpSp>
        <p:nvGrpSpPr>
          <p:cNvPr id="9229" name="组合 21"/>
          <p:cNvGrpSpPr/>
          <p:nvPr/>
        </p:nvGrpSpPr>
        <p:grpSpPr>
          <a:xfrm>
            <a:off x="11249025" y="5886450"/>
            <a:ext cx="955675" cy="1217613"/>
            <a:chOff x="8470421" y="5184967"/>
            <a:chExt cx="517357" cy="659213"/>
          </a:xfrm>
        </p:grpSpPr>
        <p:sp>
          <p:nvSpPr>
            <p:cNvPr id="23" name="矩形 22"/>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 name="Text Box 5"/>
          <p:cNvSpPr txBox="1"/>
          <p:nvPr/>
        </p:nvSpPr>
        <p:spPr>
          <a:xfrm>
            <a:off x="8615680" y="2073275"/>
            <a:ext cx="2905760" cy="2399665"/>
          </a:xfrm>
          <a:prstGeom prst="rect">
            <a:avLst/>
          </a:prstGeom>
          <a:noFill/>
        </p:spPr>
        <p:txBody>
          <a:bodyPr wrap="square" rtlCol="0">
            <a:spAutoFit/>
          </a:bodyPr>
          <a:p>
            <a: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Unknown gender report are higher when compare with Male and Female  </a:t>
            </a:r>
            <a:endParaRPr lang="en-IN" altLang="en-US" sz="300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6417310" cy="748030"/>
          </a:xfrm>
        </p:spPr>
        <p:txBody>
          <a:bodyPr/>
          <a:p>
            <a:r>
              <a:rPr lang="en-IN" altLang="zh-CN"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Top 30 Users by Interest</a:t>
            </a:r>
            <a:endParaRPr lang="en-US"/>
          </a:p>
        </p:txBody>
      </p:sp>
      <p:pic>
        <p:nvPicPr>
          <p:cNvPr id="4" name="Content Placeholder 3" descr="top 30 interest"/>
          <p:cNvPicPr>
            <a:picLocks noChangeAspect="1"/>
          </p:cNvPicPr>
          <p:nvPr>
            <p:ph idx="1"/>
          </p:nvPr>
        </p:nvPicPr>
        <p:blipFill>
          <a:blip r:embed="rId1"/>
          <a:stretch>
            <a:fillRect/>
          </a:stretch>
        </p:blipFill>
        <p:spPr>
          <a:xfrm>
            <a:off x="401320" y="1825625"/>
            <a:ext cx="8926830" cy="4351655"/>
          </a:xfrm>
          <a:prstGeom prst="rect">
            <a:avLst/>
          </a:prstGeom>
        </p:spPr>
      </p:pic>
      <p:sp>
        <p:nvSpPr>
          <p:cNvPr id="5" name="Text Box 4"/>
          <p:cNvSpPr txBox="1"/>
          <p:nvPr/>
        </p:nvSpPr>
        <p:spPr>
          <a:xfrm>
            <a:off x="9711055" y="2081530"/>
            <a:ext cx="2031365" cy="2861310"/>
          </a:xfrm>
          <a:prstGeom prst="rect">
            <a:avLst/>
          </a:prstGeom>
          <a:noFill/>
        </p:spPr>
        <p:txBody>
          <a:bodyPr wrap="square" rtlCol="0">
            <a:spAutoFit/>
          </a:bodyPr>
          <a:p>
            <a: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Shoppers is the Top most Interest among the users</a:t>
            </a:r>
            <a:endParaRPr lang="en-IN" altLang="en-US" sz="300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6021070" cy="840740"/>
          </a:xfrm>
        </p:spPr>
        <p:txBody>
          <a:bodyPr/>
          <a:p>
            <a:r>
              <a:rPr lang="en-IN" altLang="zh-CN"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Language</a:t>
            </a:r>
            <a:endParaRPr lang="en-US"/>
          </a:p>
        </p:txBody>
      </p:sp>
      <p:pic>
        <p:nvPicPr>
          <p:cNvPr id="4" name="Content Placeholder 3" descr="Language vs conversion"/>
          <p:cNvPicPr>
            <a:picLocks noChangeAspect="1"/>
          </p:cNvPicPr>
          <p:nvPr>
            <p:ph idx="1"/>
          </p:nvPr>
        </p:nvPicPr>
        <p:blipFill>
          <a:blip r:embed="rId1"/>
          <a:stretch>
            <a:fillRect/>
          </a:stretch>
        </p:blipFill>
        <p:spPr>
          <a:xfrm>
            <a:off x="607060" y="1691005"/>
            <a:ext cx="6955155" cy="4351655"/>
          </a:xfrm>
          <a:prstGeom prst="rect">
            <a:avLst/>
          </a:prstGeom>
        </p:spPr>
      </p:pic>
      <p:sp>
        <p:nvSpPr>
          <p:cNvPr id="5" name="Text Box 4"/>
          <p:cNvSpPr txBox="1"/>
          <p:nvPr/>
        </p:nvSpPr>
        <p:spPr>
          <a:xfrm>
            <a:off x="8300085" y="1790065"/>
            <a:ext cx="3330575" cy="3784600"/>
          </a:xfrm>
          <a:prstGeom prst="rect">
            <a:avLst/>
          </a:prstGeom>
          <a:noFill/>
        </p:spPr>
        <p:txBody>
          <a:bodyPr wrap="square" rtlCol="0">
            <a:spAutoFit/>
          </a:bodyPr>
          <a:p>
            <a: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For existing and newusers alike, English is the most widely used  language. Thus, we must set English as a default language for our application.</a:t>
            </a:r>
            <a:endParaRPr lang="en-IN" altLang="en-US" sz="300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2678430" cy="906145"/>
          </a:xfrm>
        </p:spPr>
        <p:txBody>
          <a:bodyPr/>
          <a:p>
            <a:r>
              <a:rPr lang="en-IN" altLang="zh-CN"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Age</a:t>
            </a:r>
            <a:endParaRPr lang="en-US"/>
          </a:p>
        </p:txBody>
      </p:sp>
      <p:pic>
        <p:nvPicPr>
          <p:cNvPr id="4" name="Content Placeholder 3" descr="Age"/>
          <p:cNvPicPr>
            <a:picLocks noChangeAspect="1"/>
          </p:cNvPicPr>
          <p:nvPr>
            <p:ph idx="1"/>
          </p:nvPr>
        </p:nvPicPr>
        <p:blipFill>
          <a:blip r:embed="rId1"/>
          <a:stretch>
            <a:fillRect/>
          </a:stretch>
        </p:blipFill>
        <p:spPr>
          <a:xfrm>
            <a:off x="387985" y="1782445"/>
            <a:ext cx="6996430" cy="4351655"/>
          </a:xfrm>
          <a:prstGeom prst="rect">
            <a:avLst/>
          </a:prstGeom>
        </p:spPr>
      </p:pic>
      <p:sp>
        <p:nvSpPr>
          <p:cNvPr id="5" name="Text Box 4"/>
          <p:cNvSpPr txBox="1"/>
          <p:nvPr/>
        </p:nvSpPr>
        <p:spPr>
          <a:xfrm>
            <a:off x="7696200" y="1782445"/>
            <a:ext cx="4096385" cy="3692525"/>
          </a:xfrm>
          <a:prstGeom prst="rect">
            <a:avLst/>
          </a:prstGeom>
          <a:noFill/>
        </p:spPr>
        <p:txBody>
          <a:bodyPr wrap="square" rtlCol="0">
            <a:spAutoFit/>
          </a:bodyPr>
          <a:p>
            <a:r>
              <a:rPr lang="en-IN" altLang="zh-CN"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There is a significant user base from unknown age group as evienced by the Unknown category’s high number of Engaged session(24,976) and Event Count(817,501). It is important to track and correctly assign people to their age group using user survey.</a:t>
            </a:r>
            <a:endParaRPr lang="en-IN" altLang="zh-CN"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endParaRPr>
          </a:p>
          <a:p>
            <a:endParaRPr lang="en-IN" altLang="zh-CN"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endParaRPr>
          </a:p>
          <a:p>
            <a:r>
              <a:rPr lang="en-IN" altLang="zh-CN"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Among the age category that have been discovered that,the 18-24 Age group shows a promising amount of participation with (309,328) event count and (7,291 )participating sessions.</a:t>
            </a:r>
            <a:endParaRPr lang="en-IN" alt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图片 4"/>
          <p:cNvPicPr>
            <a:picLocks noChangeAspect="1"/>
          </p:cNvPicPr>
          <p:nvPr/>
        </p:nvPicPr>
        <p:blipFill>
          <a:blip r:embed="rId1"/>
          <a:stretch>
            <a:fillRect/>
          </a:stretch>
        </p:blipFill>
        <p:spPr>
          <a:xfrm>
            <a:off x="133350" y="1610360"/>
            <a:ext cx="3651250" cy="4778375"/>
          </a:xfrm>
          <a:prstGeom prst="rect">
            <a:avLst/>
          </a:prstGeom>
          <a:noFill/>
          <a:ln w="9525">
            <a:noFill/>
          </a:ln>
        </p:spPr>
      </p:pic>
      <p:sp>
        <p:nvSpPr>
          <p:cNvPr id="6" name="矩形 5"/>
          <p:cNvSpPr/>
          <p:nvPr/>
        </p:nvSpPr>
        <p:spPr>
          <a:xfrm>
            <a:off x="3784600" y="528320"/>
            <a:ext cx="8300720" cy="6221095"/>
          </a:xfrm>
          <a:prstGeom prst="rect">
            <a:avLst/>
          </a:prstGeom>
          <a:solidFill>
            <a:sysClr val="window" lastClr="FFFFFF"/>
          </a:soli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25603" name="文本框 6"/>
          <p:cNvSpPr txBox="1"/>
          <p:nvPr/>
        </p:nvSpPr>
        <p:spPr>
          <a:xfrm>
            <a:off x="3964305" y="1271905"/>
            <a:ext cx="7922895" cy="5077460"/>
          </a:xfrm>
          <a:prstGeom prst="rect">
            <a:avLst/>
          </a:prstGeom>
          <a:noFill/>
          <a:ln w="9525">
            <a:noFill/>
          </a:ln>
        </p:spPr>
        <p:txBody>
          <a:bodyPr wrap="square" anchor="t" anchorCtr="0">
            <a:spAutoFit/>
          </a:bodyPr>
          <a:p>
            <a:pPr marL="285750" indent="-285750">
              <a:buFont typeface="Arial" panose="020B0604020202020204" pitchFamily="34" charset="0"/>
              <a:buChar char="•"/>
            </a:pPr>
            <a:r>
              <a:rPr lang="en-IN" altLang="zh-CN" sz="1800" b="1"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User Acquisition</a:t>
            </a: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 Organic search is the most importent factor among the user conversion.</a:t>
            </a:r>
            <a:endPar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a:p>
            <a:pPr marL="285750" indent="-285750">
              <a:buFont typeface="Arial" panose="020B0604020202020204" pitchFamily="34" charset="0"/>
              <a:buChar char="•"/>
            </a:pP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 </a:t>
            </a:r>
            <a:r>
              <a:rPr lang="en-IN" altLang="zh-CN" sz="1800" b="1"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Traffic Acquisition: </a:t>
            </a: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Unasssigned category is crucial for conversion.</a:t>
            </a:r>
            <a:endPar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a:p>
            <a:pPr marL="285750" indent="-285750">
              <a:buFont typeface="Arial" panose="020B0604020202020204" pitchFamily="34" charset="0"/>
              <a:buChar char="•"/>
            </a:pPr>
            <a:r>
              <a:rPr lang="en-IN" altLang="zh-CN" sz="1800" b="1"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Event Report:  </a:t>
            </a: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Screen view, Session start, First opens are users engagement occurs more frequently among the user usages.</a:t>
            </a:r>
            <a:endPar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a:p>
            <a:pPr marL="285750" indent="-285750">
              <a:buFont typeface="Arial" panose="020B0604020202020204" pitchFamily="34" charset="0"/>
              <a:buChar char="•"/>
            </a:pPr>
            <a:r>
              <a:rPr lang="en-IN" altLang="zh-CN" sz="1800" b="1"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Conversion Report: </a:t>
            </a: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 Notifications plays a vital role in conversions. hen a customer sees a notification it triggers user engagement.</a:t>
            </a:r>
            <a:endPar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a:p>
            <a:pPr marL="285750" indent="-285750">
              <a:buFont typeface="Arial" panose="020B0604020202020204" pitchFamily="34" charset="0"/>
              <a:buChar char="•"/>
            </a:pPr>
            <a:r>
              <a:rPr lang="en-IN" altLang="zh-CN" sz="1800" b="1"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Page Path and Screen Class</a:t>
            </a: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 If a conversion occurs, the login page appears more frequently. Login flutter, feeds are major components here.</a:t>
            </a:r>
            <a:endPar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a:p>
            <a:pPr marL="285750" indent="-285750">
              <a:buFont typeface="Arial" panose="020B0604020202020204" pitchFamily="34" charset="0"/>
              <a:buChar char="•"/>
            </a:pPr>
            <a:r>
              <a:rPr lang="en-IN" altLang="zh-CN" sz="1800" b="1"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Demographics Report</a:t>
            </a: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 India has the highest conversion rate whereas Srilanka, Kenya has the lowest conversions among the list.</a:t>
            </a:r>
            <a:endPar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a:p>
            <a:pPr marL="285750" indent="-285750">
              <a:buFont typeface="Arial" panose="020B0604020202020204" pitchFamily="34" charset="0"/>
              <a:buChar char="•"/>
            </a:pPr>
            <a:r>
              <a:rPr lang="en-IN" altLang="zh-CN" sz="1800" b="1"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City wise Report: </a:t>
            </a: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Bengaluru has the highest conversion rate followed by Hyderabad, Chennai are followed by them, where as Vishakapatinam has the lowest conversion rate.</a:t>
            </a:r>
            <a:endPar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a:p>
            <a:pPr marL="285750" indent="-285750">
              <a:buFont typeface="Arial" panose="020B0604020202020204" pitchFamily="34" charset="0"/>
              <a:buChar char="•"/>
            </a:pPr>
            <a:r>
              <a:rPr lang="en-IN" altLang="zh-CN" sz="1800" b="1"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Gender Report: </a:t>
            </a: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 User doesnot specify their gender, resulting in Unknown conversion, followed by Male have higher in result.</a:t>
            </a:r>
            <a:endPar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a:p>
            <a:pPr marL="285750" indent="-285750">
              <a:buFont typeface="Arial" panose="020B0604020202020204" pitchFamily="34" charset="0"/>
              <a:buChar char="•"/>
            </a:pPr>
            <a:r>
              <a:rPr lang="en-IN" altLang="zh-CN" sz="1800" b="1"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User by Interest: </a:t>
            </a:r>
            <a:r>
              <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rPr>
              <a:t>Users are interested in Shopping in higher followed by Media entertainment and Technology.</a:t>
            </a:r>
            <a:endParaRPr lang="en-IN" altLang="zh-CN" sz="1800" dirty="0">
              <a:solidFill>
                <a:srgbClr val="000000"/>
              </a:solidFill>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p:txBody>
      </p:sp>
      <p:sp>
        <p:nvSpPr>
          <p:cNvPr id="8" name="矩形 7"/>
          <p:cNvSpPr/>
          <p:nvPr/>
        </p:nvSpPr>
        <p:spPr>
          <a:xfrm>
            <a:off x="6034088" y="674053"/>
            <a:ext cx="3063875" cy="481013"/>
          </a:xfrm>
          <a:prstGeom prst="rect">
            <a:avLst/>
          </a:prstGeom>
          <a:solidFill>
            <a:srgbClr val="31A2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zh-CN" sz="2500"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Analysis Report</a:t>
            </a:r>
            <a:endParaRPr kumimoji="0" lang="en-IN" altLang="zh-CN" sz="25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25606" name="组合 9"/>
          <p:cNvGrpSpPr/>
          <p:nvPr/>
        </p:nvGrpSpPr>
        <p:grpSpPr>
          <a:xfrm>
            <a:off x="11249025" y="5886450"/>
            <a:ext cx="955675" cy="1217613"/>
            <a:chOff x="8470421" y="5184967"/>
            <a:chExt cx="517357" cy="659213"/>
          </a:xfrm>
        </p:grpSpPr>
        <p:sp>
          <p:nvSpPr>
            <p:cNvPr id="11" name="矩形 10"/>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图片 4"/>
          <p:cNvPicPr>
            <a:picLocks noChangeAspect="1"/>
          </p:cNvPicPr>
          <p:nvPr>
            <p:ph idx="1"/>
          </p:nvPr>
        </p:nvPicPr>
        <p:blipFill>
          <a:blip r:embed="rId1"/>
          <a:stretch>
            <a:fillRect/>
          </a:stretch>
        </p:blipFill>
        <p:spPr>
          <a:xfrm>
            <a:off x="206375" y="2276475"/>
            <a:ext cx="3063875" cy="4351655"/>
          </a:xfrm>
          <a:prstGeom prst="rect">
            <a:avLst/>
          </a:prstGeom>
          <a:noFill/>
          <a:ln w="9525">
            <a:noFill/>
          </a:ln>
        </p:spPr>
      </p:pic>
      <p:sp>
        <p:nvSpPr>
          <p:cNvPr id="6" name="矩形 5"/>
          <p:cNvSpPr/>
          <p:nvPr/>
        </p:nvSpPr>
        <p:spPr>
          <a:xfrm>
            <a:off x="3779520" y="407035"/>
            <a:ext cx="8300720" cy="6221095"/>
          </a:xfrm>
          <a:prstGeom prst="rect">
            <a:avLst/>
          </a:prstGeom>
          <a:solidFill>
            <a:sysClr val="window" lastClr="FFFFFF"/>
          </a:solidFill>
          <a:ln w="25400" cap="flat" cmpd="sng" algn="ctr">
            <a:noFill/>
            <a:prstDash val="solid"/>
          </a:ln>
          <a:effectLst/>
        </p:spPr>
        <p:txBody>
          <a:bodyPr anchor="ctr"/>
          <a:p>
            <a:pPr marL="285750" marR="0" lvl="0" indent="-285750" algn="ctr" defTabSz="1217295"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IN" altLang="zh-CN" sz="1800" b="0" i="0" u="none" strike="noStrike" kern="0" cap="none" spc="0" normalizeH="0" baseline="0" noProof="0">
              <a:ln>
                <a:noFill/>
              </a:ln>
              <a:solidFill>
                <a:prstClr val="black"/>
              </a:solidFill>
              <a:effectLst/>
              <a:uLnTx/>
              <a:uFillTx/>
              <a:latin typeface="Times New Roman" panose="02020603050405020304" charset="0"/>
              <a:ea typeface="Microsoft YaHei" panose="020B0503020204020204" pitchFamily="34" charset="-122"/>
              <a:cs typeface="Times New Roman" panose="02020603050405020304" charset="0"/>
              <a:sym typeface="Arial" panose="020B0604020202020204" pitchFamily="34" charset="0"/>
            </a:endParaRPr>
          </a:p>
        </p:txBody>
      </p:sp>
      <p:sp>
        <p:nvSpPr>
          <p:cNvPr id="8" name="矩形 7"/>
          <p:cNvSpPr/>
          <p:nvPr/>
        </p:nvSpPr>
        <p:spPr>
          <a:xfrm>
            <a:off x="6190298" y="637223"/>
            <a:ext cx="3063875" cy="481013"/>
          </a:xfrm>
          <a:prstGeom prst="rect">
            <a:avLst/>
          </a:prstGeom>
          <a:solidFill>
            <a:srgbClr val="31A2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IN" altLang="zh-CN" sz="2500"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Analysis Report</a:t>
            </a:r>
            <a:endParaRPr kumimoji="0" lang="en-IN" altLang="zh-CN" sz="25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 name="Text Box 4"/>
          <p:cNvSpPr txBox="1"/>
          <p:nvPr/>
        </p:nvSpPr>
        <p:spPr>
          <a:xfrm>
            <a:off x="4037965" y="1290320"/>
            <a:ext cx="7783830" cy="2030095"/>
          </a:xfrm>
          <a:prstGeom prst="rect">
            <a:avLst/>
          </a:prstGeom>
          <a:noFill/>
        </p:spPr>
        <p:txBody>
          <a:bodyPr wrap="square" rtlCol="0">
            <a:spAutoFit/>
          </a:bodyPr>
          <a:p>
            <a:pPr marL="285750" indent="-285750">
              <a:buFont typeface="Arial" panose="020B0604020202020204" pitchFamily="34" charset="0"/>
              <a:buChar char="•"/>
            </a:pPr>
            <a:r>
              <a:rPr lang="en-IN" altLang="en-US" b="1">
                <a:latin typeface="Times New Roman" panose="02020603050405020304" charset="0"/>
                <a:cs typeface="Times New Roman" panose="02020603050405020304" charset="0"/>
              </a:rPr>
              <a:t>User by Language</a:t>
            </a:r>
            <a:r>
              <a:rPr lang="en-IN" altLang="en-US">
                <a:latin typeface="Times New Roman" panose="02020603050405020304" charset="0"/>
                <a:cs typeface="Times New Roman" panose="02020603050405020304" charset="0"/>
              </a:rPr>
              <a:t>: User use English as a primary language as a higher conversion followed by Hindi, Marati, Etc.,</a:t>
            </a:r>
            <a:endParaRPr lang="en-IN" alt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b="1">
                <a:latin typeface="Times New Roman" panose="02020603050405020304" charset="0"/>
                <a:cs typeface="Times New Roman" panose="02020603050405020304" charset="0"/>
              </a:rPr>
              <a:t>User by Age: </a:t>
            </a:r>
            <a:r>
              <a:rPr lang="en-IN" altLang="en-US">
                <a:latin typeface="Times New Roman" panose="02020603050405020304" charset="0"/>
                <a:cs typeface="Times New Roman" panose="02020603050405020304" charset="0"/>
              </a:rPr>
              <a:t>Unknown users are higher in range followed by 18-24 age as second higher users, whereas 45-54 has the lowest conversion rate.</a:t>
            </a:r>
            <a:endParaRPr lang="en-IN" alt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b="1">
                <a:latin typeface="Times New Roman" panose="02020603050405020304" charset="0"/>
                <a:cs typeface="Times New Roman" panose="02020603050405020304" charset="0"/>
              </a:rPr>
              <a:t>Google Ads Report:</a:t>
            </a:r>
            <a:r>
              <a:rPr lang="en-IN" altLang="en-US">
                <a:latin typeface="Times New Roman" panose="02020603050405020304" charset="0"/>
                <a:cs typeface="Times New Roman" panose="02020603050405020304" charset="0"/>
              </a:rPr>
              <a:t> Higher cost conversion during April app installation. whereas the amount paid for Google ads the conversion rate is very low.</a:t>
            </a:r>
            <a:endParaRPr lang="en-IN" altLang="en-US" b="1">
              <a:latin typeface="Times New Roman" panose="02020603050405020304" charset="0"/>
              <a:cs typeface="Times New Roman" panose="02020603050405020304" charset="0"/>
            </a:endParaRPr>
          </a:p>
          <a:p>
            <a:pPr>
              <a:buFont typeface="Arial" panose="020B0604020202020204" pitchFamily="34" charset="0"/>
            </a:pPr>
            <a:endParaRPr lang="en-IN" altLang="en-US" b="1">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242B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nvGrpSpPr>
          <p:cNvPr id="30722"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5128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638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4211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0730" name="文本框 14"/>
          <p:cNvSpPr txBox="1"/>
          <p:nvPr/>
        </p:nvSpPr>
        <p:spPr>
          <a:xfrm>
            <a:off x="4716463" y="2286000"/>
            <a:ext cx="7316787" cy="1860550"/>
          </a:xfrm>
          <a:prstGeom prst="rect">
            <a:avLst/>
          </a:prstGeom>
          <a:noFill/>
          <a:ln w="9525">
            <a:noFill/>
          </a:ln>
        </p:spPr>
        <p:txBody>
          <a:bodyPr wrap="square" anchor="t" anchorCtr="0">
            <a:spAutoFit/>
          </a:bodyPr>
          <a:p>
            <a:r>
              <a:rPr lang="en-US" altLang="zh-CN" sz="11500" b="1" dirty="0">
                <a:solidFill>
                  <a:schemeClr val="bg1"/>
                </a:solidFill>
                <a:latin typeface="Microsoft YaHei" panose="020B0503020204020204" pitchFamily="34" charset="-122"/>
                <a:ea typeface="Microsoft YaHei" panose="020B0503020204020204" pitchFamily="34" charset="-122"/>
              </a:rPr>
              <a:t>Thanks</a:t>
            </a:r>
            <a:r>
              <a:rPr lang="zh-CN" altLang="en-US" sz="11500" b="1" dirty="0">
                <a:solidFill>
                  <a:schemeClr val="bg1"/>
                </a:solidFill>
                <a:latin typeface="Microsoft YaHei" panose="020B0503020204020204" pitchFamily="34" charset="-122"/>
                <a:ea typeface="Microsoft YaHei" panose="020B0503020204020204" pitchFamily="34" charset="-122"/>
              </a:rPr>
              <a:t>！</a:t>
            </a:r>
            <a:endParaRPr lang="zh-CN" altLang="en-US" sz="11500" b="1"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6116638" y="2546350"/>
            <a:ext cx="4562475"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75138" y="4494213"/>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136" name="文本框 36"/>
          <p:cNvSpPr txBox="1"/>
          <p:nvPr/>
        </p:nvSpPr>
        <p:spPr>
          <a:xfrm>
            <a:off x="3122930" y="1236980"/>
            <a:ext cx="6976110" cy="1198880"/>
          </a:xfrm>
          <a:prstGeom prst="rect">
            <a:avLst/>
          </a:prstGeom>
          <a:noFill/>
          <a:ln w="9525">
            <a:noFill/>
          </a:ln>
        </p:spPr>
        <p:txBody>
          <a:bodyPr wrap="square" anchor="t" anchorCtr="0">
            <a:spAutoFit/>
            <a:scene3d>
              <a:camera prst="orthographicFront"/>
              <a:lightRig rig="soft" dir="t">
                <a:rot lat="0" lon="0" rev="15600000"/>
              </a:lightRig>
            </a:scene3d>
            <a:sp3d extrusionH="57150" prstMaterial="softEdge">
              <a:bevelT w="25400" h="38100"/>
            </a:sp3d>
          </a:bodyPr>
          <a:p>
            <a:r>
              <a:rPr lang="zh-CN" altLang="en-US" sz="2400" b="1" dirty="0">
                <a:ln/>
                <a:solidFill>
                  <a:schemeClr val="accent4"/>
                </a:solidFill>
                <a:effectLst/>
                <a:latin typeface="Times New Roman" panose="02020603050405020304" charset="0"/>
                <a:ea typeface="Microsoft YaHei" panose="020B0503020204020204" pitchFamily="34" charset="-122"/>
                <a:cs typeface="Times New Roman" panose="02020603050405020304" charset="0"/>
              </a:rPr>
              <a:t>Data Analysis and Insights for different page Optimization &amp; How to get more user install &amp; Engagement from the App &amp; Website</a:t>
            </a:r>
            <a:endParaRPr lang="zh-CN" altLang="en-US" sz="2400" b="1" dirty="0">
              <a:ln/>
              <a:solidFill>
                <a:schemeClr val="accent4"/>
              </a:solidFill>
              <a:effectLst/>
              <a:latin typeface="Times New Roman" panose="02020603050405020304" charset="0"/>
              <a:ea typeface="Microsoft YaHei" panose="020B0503020204020204" pitchFamily="34" charset="-122"/>
              <a:cs typeface="Times New Roman" panose="02020603050405020304" charset="0"/>
            </a:endParaRPr>
          </a:p>
        </p:txBody>
      </p:sp>
      <p:grpSp>
        <p:nvGrpSpPr>
          <p:cNvPr id="5153" name="组合 12"/>
          <p:cNvGrpSpPr/>
          <p:nvPr/>
        </p:nvGrpSpPr>
        <p:grpSpPr>
          <a:xfrm rot="5400000">
            <a:off x="-104775" y="2084070"/>
            <a:ext cx="3355340" cy="2406650"/>
            <a:chOff x="1486718" y="2224879"/>
            <a:chExt cx="3440641" cy="2408243"/>
          </a:xfrm>
        </p:grpSpPr>
        <p:sp>
          <p:nvSpPr>
            <p:cNvPr id="63" name="菱形 62"/>
            <p:cNvSpPr/>
            <p:nvPr/>
          </p:nvSpPr>
          <p:spPr>
            <a:xfrm>
              <a:off x="1486718" y="2686812"/>
              <a:ext cx="1484378" cy="148437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4" name="任意多边形 63"/>
            <p:cNvSpPr/>
            <p:nvPr/>
          </p:nvSpPr>
          <p:spPr>
            <a:xfrm>
              <a:off x="2538177" y="2224879"/>
              <a:ext cx="2000813" cy="2408243"/>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5" name="菱形 64"/>
            <p:cNvSpPr/>
            <p:nvPr/>
          </p:nvSpPr>
          <p:spPr>
            <a:xfrm>
              <a:off x="4396031" y="3163336"/>
              <a:ext cx="531328" cy="531328"/>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grpSp>
      <p:sp>
        <p:nvSpPr>
          <p:cNvPr id="2" name="Text Box 1"/>
          <p:cNvSpPr txBox="1"/>
          <p:nvPr/>
        </p:nvSpPr>
        <p:spPr>
          <a:xfrm>
            <a:off x="970280" y="283210"/>
            <a:ext cx="7276465" cy="768350"/>
          </a:xfrm>
          <a:prstGeom prst="rect">
            <a:avLst/>
          </a:prstGeom>
          <a:noFill/>
        </p:spPr>
        <p:txBody>
          <a:bodyPr wrap="square" rtlCol="0">
            <a:spAutoFit/>
          </a:bodyPr>
          <a:p>
            <a:r>
              <a:rPr lang="en-IN" altLang="en-US" sz="4400"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Problem Statement</a:t>
            </a:r>
            <a:endParaRPr lang="en-US" sz="4400" b="1">
              <a:latin typeface="Baskerville Old Face" panose="02020602080505020303" charset="0"/>
              <a:cs typeface="Baskerville Old Face" panose="02020602080505020303" charset="0"/>
            </a:endParaRPr>
          </a:p>
        </p:txBody>
      </p:sp>
      <p:sp>
        <p:nvSpPr>
          <p:cNvPr id="3" name="Text Box 2"/>
          <p:cNvSpPr txBox="1"/>
          <p:nvPr/>
        </p:nvSpPr>
        <p:spPr>
          <a:xfrm>
            <a:off x="3383915" y="3031490"/>
            <a:ext cx="8289925" cy="2676525"/>
          </a:xfrm>
          <a:prstGeom prst="rect">
            <a:avLst/>
          </a:prstGeom>
          <a:noFill/>
        </p:spPr>
        <p:txBody>
          <a:bodyPr wrap="square" rtlCol="0">
            <a:spAutoFit/>
          </a:bodyPr>
          <a:p>
            <a:pPr marL="0" indent="0">
              <a:buNone/>
            </a:pPr>
            <a:r>
              <a:rPr lang="en-IN" altLang="en-US" sz="2400" b="1">
                <a:solidFill>
                  <a:schemeClr val="accent1"/>
                </a:solidFill>
                <a:effectLst/>
                <a:latin typeface="Times New Roman" panose="02020603050405020304" charset="0"/>
                <a:cs typeface="Times New Roman" panose="02020603050405020304" charset="0"/>
                <a:sym typeface="+mn-ea"/>
              </a:rPr>
              <a:t>Assignment Discription: </a:t>
            </a:r>
            <a:endParaRPr lang="en-IN" altLang="en-US" sz="2400" b="1">
              <a:solidFill>
                <a:schemeClr val="accent1"/>
              </a:solidFill>
              <a:effectLst/>
              <a:latin typeface="Times New Roman" panose="02020603050405020304" charset="0"/>
              <a:cs typeface="Times New Roman" panose="02020603050405020304" charset="0"/>
              <a:sym typeface="+mn-ea"/>
            </a:endParaRPr>
          </a:p>
          <a:p>
            <a:pPr marL="0" indent="0">
              <a:buNone/>
            </a:pPr>
            <a:endParaRPr lang="en-US" b="1">
              <a:solidFill>
                <a:schemeClr val="accent1"/>
              </a:solidFill>
              <a:effectLst/>
              <a:latin typeface="Times New Roman" panose="02020603050405020304" charset="0"/>
              <a:cs typeface="Times New Roman" panose="02020603050405020304" charset="0"/>
            </a:endParaRPr>
          </a:p>
          <a:p>
            <a:pPr marL="0" indent="0">
              <a:buNone/>
            </a:pPr>
            <a:r>
              <a:rPr lang="en-US">
                <a:solidFill>
                  <a:schemeClr val="accent1"/>
                </a:solidFill>
                <a:effectLst/>
                <a:latin typeface="Times New Roman" panose="02020603050405020304" charset="0"/>
                <a:cs typeface="Times New Roman" panose="02020603050405020304" charset="0"/>
                <a:sym typeface="+mn-ea"/>
              </a:rPr>
              <a:t>As an intern in the Business Analytics team, your task is to analyze a provided dataset and generate actionable insights to optimize page performance for a fictional company called "XYZ Inc." The dataset contains user data from various regions, customer demographics, product information, and marketing campaign details. Your objective is to identify critical factors influencing Data Analysis and Insights for different page Optimization and how to get more user installation and engagement from the App and website" User and propose recommendations for improving performance.</a:t>
            </a:r>
            <a:r>
              <a:rPr lang="en-IN" altLang="en-US">
                <a:solidFill>
                  <a:schemeClr val="accent1"/>
                </a:solidFill>
                <a:effectLst/>
                <a:latin typeface="Times New Roman" panose="02020603050405020304" charset="0"/>
                <a:cs typeface="Times New Roman" panose="02020603050405020304" charset="0"/>
                <a:sym typeface="+mn-ea"/>
              </a:rPr>
              <a:t>  </a:t>
            </a:r>
            <a:endParaRPr lang="en-US"/>
          </a:p>
        </p:txBody>
      </p:sp>
      <p:cxnSp>
        <p:nvCxnSpPr>
          <p:cNvPr id="5" name="直接连接符 3"/>
          <p:cNvCxnSpPr/>
          <p:nvPr/>
        </p:nvCxnSpPr>
        <p:spPr>
          <a:xfrm>
            <a:off x="699770" y="1051560"/>
            <a:ext cx="10920730" cy="635"/>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菱形 11"/>
          <p:cNvSpPr/>
          <p:nvPr/>
        </p:nvSpPr>
        <p:spPr>
          <a:xfrm>
            <a:off x="1487488" y="2686050"/>
            <a:ext cx="1484313" cy="1485900"/>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任意多边形 25"/>
          <p:cNvSpPr/>
          <p:nvPr/>
        </p:nvSpPr>
        <p:spPr>
          <a:xfrm>
            <a:off x="2538413" y="2224088"/>
            <a:ext cx="2000250" cy="2409825"/>
          </a:xfrm>
          <a:custGeom>
            <a:avLst/>
            <a:gdLst>
              <a:gd name="connsiteX0" fmla="*/ 1604567 w 2666207"/>
              <a:gd name="connsiteY0" fmla="*/ 0 h 3209133"/>
              <a:gd name="connsiteX1" fmla="*/ 2666207 w 2666207"/>
              <a:gd name="connsiteY1" fmla="*/ 1061640 h 3209133"/>
              <a:gd name="connsiteX2" fmla="*/ 2123280 w 2666207"/>
              <a:gd name="connsiteY2" fmla="*/ 1604567 h 3209133"/>
              <a:gd name="connsiteX3" fmla="*/ 2666207 w 2666207"/>
              <a:gd name="connsiteY3" fmla="*/ 2147493 h 3209133"/>
              <a:gd name="connsiteX4" fmla="*/ 1604567 w 2666207"/>
              <a:gd name="connsiteY4" fmla="*/ 3209133 h 3209133"/>
              <a:gd name="connsiteX5" fmla="*/ 0 w 2666207"/>
              <a:gd name="connsiteY5" fmla="*/ 1604567 h 320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207" h="3209133">
                <a:moveTo>
                  <a:pt x="1604567" y="0"/>
                </a:moveTo>
                <a:lnTo>
                  <a:pt x="2666207" y="1061640"/>
                </a:lnTo>
                <a:lnTo>
                  <a:pt x="2123280" y="1604567"/>
                </a:lnTo>
                <a:lnTo>
                  <a:pt x="2666207" y="2147493"/>
                </a:lnTo>
                <a:lnTo>
                  <a:pt x="1604567" y="3209133"/>
                </a:lnTo>
                <a:lnTo>
                  <a:pt x="0" y="1604567"/>
                </a:lnTo>
                <a:close/>
              </a:path>
            </a:pathLst>
          </a:cu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7" name="菱形 26"/>
          <p:cNvSpPr/>
          <p:nvPr/>
        </p:nvSpPr>
        <p:spPr>
          <a:xfrm>
            <a:off x="4395788" y="3163888"/>
            <a:ext cx="531813" cy="530225"/>
          </a:xfrm>
          <a:prstGeom prst="diamond">
            <a:avLst/>
          </a:prstGeom>
          <a:noFill/>
          <a:ln w="28575">
            <a:solidFill>
              <a:srgbClr val="31A2D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52" name="文本框 14"/>
          <p:cNvSpPr txBox="1"/>
          <p:nvPr/>
        </p:nvSpPr>
        <p:spPr>
          <a:xfrm>
            <a:off x="3922713" y="1113473"/>
            <a:ext cx="6013450" cy="829945"/>
          </a:xfrm>
          <a:prstGeom prst="rect">
            <a:avLst/>
          </a:prstGeom>
          <a:noFill/>
          <a:ln w="9525">
            <a:noFill/>
          </a:ln>
        </p:spPr>
        <p:txBody>
          <a:bodyPr wrap="square" anchor="t" anchorCtr="0">
            <a:spAutoFit/>
          </a:bodyPr>
          <a:p>
            <a:r>
              <a:rPr lang="en-IN" altLang="zh-CN" sz="4800" b="1" dirty="0">
                <a:solidFill>
                  <a:schemeClr val="bg1"/>
                </a:solidFill>
                <a:latin typeface="Microsoft YaHei" panose="020B0503020204020204" pitchFamily="34" charset="-122"/>
                <a:ea typeface="Microsoft YaHei" panose="020B0503020204020204" pitchFamily="34" charset="-122"/>
              </a:rPr>
              <a:t>Tools Used</a:t>
            </a:r>
            <a:endParaRPr lang="en-IN" altLang="zh-CN" sz="4800" b="1" dirty="0">
              <a:solidFill>
                <a:schemeClr val="bg1"/>
              </a:solidFill>
              <a:latin typeface="Microsoft YaHei" panose="020B0503020204020204" pitchFamily="34" charset="-122"/>
              <a:ea typeface="Microsoft YaHei" panose="020B0503020204020204" pitchFamily="34" charset="-122"/>
            </a:endParaRPr>
          </a:p>
        </p:txBody>
      </p:sp>
      <p:sp>
        <p:nvSpPr>
          <p:cNvPr id="6153" name="文本框 35"/>
          <p:cNvSpPr txBox="1"/>
          <p:nvPr/>
        </p:nvSpPr>
        <p:spPr>
          <a:xfrm>
            <a:off x="5196523" y="2616835"/>
            <a:ext cx="2051050" cy="368300"/>
          </a:xfrm>
          <a:prstGeom prst="rect">
            <a:avLst/>
          </a:prstGeom>
          <a:noFill/>
          <a:ln w="9525">
            <a:noFill/>
          </a:ln>
        </p:spPr>
        <p:txBody>
          <a:bodyPr anchor="t" anchorCtr="0">
            <a:spAutoFit/>
          </a:bodyPr>
          <a:p>
            <a:pPr marL="285750" indent="-285750">
              <a:buFont typeface="Arial" panose="020B0604020202020204" pitchFamily="34" charset="0"/>
              <a:buChar char="•"/>
            </a:pPr>
            <a:r>
              <a:rPr lang="en-IN" altLang="en-US" dirty="0">
                <a:solidFill>
                  <a:schemeClr val="bg1"/>
                </a:solidFill>
                <a:latin typeface="Microsoft YaHei" panose="020B0503020204020204" pitchFamily="34" charset="-122"/>
                <a:ea typeface="Microsoft YaHei" panose="020B0503020204020204" pitchFamily="34" charset="-122"/>
              </a:rPr>
              <a:t>Pandas</a:t>
            </a:r>
            <a:endParaRPr lang="en-IN" altLang="en-US" dirty="0">
              <a:solidFill>
                <a:schemeClr val="bg1"/>
              </a:solidFill>
              <a:latin typeface="Microsoft YaHei" panose="020B0503020204020204" pitchFamily="34" charset="-122"/>
              <a:ea typeface="Microsoft YaHei" panose="020B0503020204020204" pitchFamily="34" charset="-122"/>
            </a:endParaRPr>
          </a:p>
        </p:txBody>
      </p:sp>
      <p:cxnSp>
        <p:nvCxnSpPr>
          <p:cNvPr id="4" name="直接连接符 3"/>
          <p:cNvCxnSpPr/>
          <p:nvPr/>
        </p:nvCxnSpPr>
        <p:spPr>
          <a:xfrm>
            <a:off x="4249738" y="2438400"/>
            <a:ext cx="4305300" cy="0"/>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49738" y="4570413"/>
            <a:ext cx="4305300" cy="0"/>
          </a:xfrm>
          <a:prstGeom prst="line">
            <a:avLst/>
          </a:prstGeom>
          <a:ln>
            <a:solidFill>
              <a:srgbClr val="31A2D8"/>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57" name="文本框 19"/>
          <p:cNvSpPr txBox="1"/>
          <p:nvPr/>
        </p:nvSpPr>
        <p:spPr>
          <a:xfrm>
            <a:off x="5196523" y="3320415"/>
            <a:ext cx="2051050" cy="368300"/>
          </a:xfrm>
          <a:prstGeom prst="rect">
            <a:avLst/>
          </a:prstGeom>
          <a:noFill/>
          <a:ln w="9525">
            <a:noFill/>
          </a:ln>
        </p:spPr>
        <p:txBody>
          <a:bodyPr anchor="t" anchorCtr="0">
            <a:spAutoFit/>
          </a:bodyPr>
          <a:p>
            <a:pPr marL="285750" indent="-285750">
              <a:buFont typeface="Arial" panose="020B0604020202020204" pitchFamily="34" charset="0"/>
              <a:buChar char="•"/>
            </a:pPr>
            <a:r>
              <a:rPr lang="en-IN" altLang="en-US" dirty="0">
                <a:solidFill>
                  <a:schemeClr val="bg1"/>
                </a:solidFill>
                <a:latin typeface="Microsoft YaHei" panose="020B0503020204020204" pitchFamily="34" charset="-122"/>
                <a:ea typeface="Microsoft YaHei" panose="020B0503020204020204" pitchFamily="34" charset="-122"/>
              </a:rPr>
              <a:t>Seaborn</a:t>
            </a:r>
            <a:endParaRPr lang="en-IN" altLang="en-US" dirty="0">
              <a:solidFill>
                <a:schemeClr val="bg1"/>
              </a:solidFill>
              <a:latin typeface="Microsoft YaHei" panose="020B0503020204020204" pitchFamily="34" charset="-122"/>
              <a:ea typeface="Microsoft YaHei" panose="020B0503020204020204" pitchFamily="34" charset="-122"/>
            </a:endParaRPr>
          </a:p>
        </p:txBody>
      </p:sp>
      <p:sp>
        <p:nvSpPr>
          <p:cNvPr id="6158" name="文本框 21"/>
          <p:cNvSpPr txBox="1"/>
          <p:nvPr/>
        </p:nvSpPr>
        <p:spPr>
          <a:xfrm>
            <a:off x="5196523" y="2985135"/>
            <a:ext cx="2051050" cy="368300"/>
          </a:xfrm>
          <a:prstGeom prst="rect">
            <a:avLst/>
          </a:prstGeom>
          <a:noFill/>
          <a:ln w="9525">
            <a:noFill/>
          </a:ln>
        </p:spPr>
        <p:txBody>
          <a:bodyPr anchor="t" anchorCtr="0">
            <a:spAutoFit/>
          </a:bodyPr>
          <a:p>
            <a:pPr marL="285750" indent="-285750">
              <a:buFont typeface="Arial" panose="020B0604020202020204" pitchFamily="34" charset="0"/>
              <a:buChar char="•"/>
            </a:pPr>
            <a:r>
              <a:rPr lang="en-IN" altLang="en-US" dirty="0">
                <a:solidFill>
                  <a:schemeClr val="bg1"/>
                </a:solidFill>
                <a:latin typeface="Microsoft YaHei" panose="020B0503020204020204" pitchFamily="34" charset="-122"/>
                <a:ea typeface="Microsoft YaHei" panose="020B0503020204020204" pitchFamily="34" charset="-122"/>
              </a:rPr>
              <a:t>Matplot</a:t>
            </a:r>
            <a:endParaRPr lang="en-IN" altLang="en-US" dirty="0">
              <a:solidFill>
                <a:schemeClr val="bg1"/>
              </a:solidFill>
              <a:latin typeface="Microsoft YaHei" panose="020B0503020204020204" pitchFamily="34" charset="-122"/>
              <a:ea typeface="Microsoft YaHei" panose="020B0503020204020204" pitchFamily="34" charset="-122"/>
            </a:endParaRPr>
          </a:p>
        </p:txBody>
      </p:sp>
      <p:sp>
        <p:nvSpPr>
          <p:cNvPr id="6159" name="文本框 22"/>
          <p:cNvSpPr txBox="1"/>
          <p:nvPr/>
        </p:nvSpPr>
        <p:spPr>
          <a:xfrm>
            <a:off x="5196523" y="3718560"/>
            <a:ext cx="2051050" cy="368300"/>
          </a:xfrm>
          <a:prstGeom prst="rect">
            <a:avLst/>
          </a:prstGeom>
          <a:noFill/>
          <a:ln w="9525">
            <a:noFill/>
          </a:ln>
        </p:spPr>
        <p:txBody>
          <a:bodyPr anchor="t" anchorCtr="0">
            <a:spAutoFit/>
          </a:bodyPr>
          <a:p>
            <a:pPr marL="285750" indent="-285750">
              <a:buFont typeface="Arial" panose="020B0604020202020204" pitchFamily="34" charset="0"/>
              <a:buChar char="•"/>
            </a:pPr>
            <a:r>
              <a:rPr lang="en-IN" altLang="en-US" dirty="0">
                <a:solidFill>
                  <a:schemeClr val="bg1"/>
                </a:solidFill>
                <a:latin typeface="Microsoft YaHei" panose="020B0503020204020204" pitchFamily="34" charset="-122"/>
                <a:ea typeface="Microsoft YaHei" panose="020B0503020204020204" pitchFamily="34" charset="-122"/>
              </a:rPr>
              <a:t>Plotly</a:t>
            </a:r>
            <a:endParaRPr lang="en-IN" altLang="en-US"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513705" cy="1068070"/>
          </a:xfrm>
        </p:spPr>
        <p:txBody>
          <a:bodyPr>
            <a:scene3d>
              <a:camera prst="orthographicFront"/>
              <a:lightRig rig="soft" dir="t">
                <a:rot lat="0" lon="0" rev="15600000"/>
              </a:lightRig>
            </a:scene3d>
            <a:sp3d extrusionH="57150" prstMaterial="softEdge">
              <a:bevelT w="25400" h="38100"/>
            </a:sp3d>
          </a:bodyPr>
          <a:p>
            <a:r>
              <a:rPr lang="en-IN" altLang="zh-CN" sz="4000" b="1" dirty="0">
                <a:solidFill>
                  <a:schemeClr val="bg1"/>
                </a:solidFill>
                <a:latin typeface="Bookman Old Style" panose="02050604050505020204" charset="0"/>
                <a:ea typeface="Microsoft YaHei" panose="020B0503020204020204" pitchFamily="34" charset="-122"/>
                <a:cs typeface="Bookman Old Style" panose="02050604050505020204" charset="0"/>
                <a:sym typeface="+mn-ea"/>
              </a:rPr>
              <a:t>Data Contrarity</a:t>
            </a:r>
            <a:endParaRPr lang="en-IN" altLang="en-US" sz="4000">
              <a:ln/>
              <a:solidFill>
                <a:schemeClr val="accent4"/>
              </a:solidFill>
              <a:effectLst/>
              <a:latin typeface="Bookman Old Style" panose="02050604050505020204" charset="0"/>
              <a:cs typeface="Bookman Old Style" panose="02050604050505020204" charset="0"/>
            </a:endParaRPr>
          </a:p>
        </p:txBody>
      </p:sp>
      <p:sp>
        <p:nvSpPr>
          <p:cNvPr id="3" name="Content Placeholder 2"/>
          <p:cNvSpPr>
            <a:spLocks noGrp="1"/>
          </p:cNvSpPr>
          <p:nvPr>
            <p:ph idx="1"/>
          </p:nvPr>
        </p:nvSpPr>
        <p:spPr>
          <a:xfrm>
            <a:off x="838200" y="1599565"/>
            <a:ext cx="10515600" cy="4871720"/>
          </a:xfrm>
        </p:spPr>
        <p:txBody>
          <a:bodyPr/>
          <a:p>
            <a:pPr marL="0" indent="0">
              <a:buNone/>
            </a:pPr>
            <a:r>
              <a:rPr lang="en-IN" altLang="en-US">
                <a:solidFill>
                  <a:schemeClr val="accent1"/>
                </a:solidFill>
                <a:effectLst/>
                <a:latin typeface="Times New Roman" panose="02020603050405020304" charset="0"/>
                <a:cs typeface="Times New Roman" panose="02020603050405020304" charset="0"/>
                <a:sym typeface="+mn-ea"/>
              </a:rPr>
              <a:t>There exists an unidentified category in the gender report, it should be evident from the gender columns</a:t>
            </a:r>
            <a:endParaRPr lang="en-IN" altLang="en-US">
              <a:solidFill>
                <a:schemeClr val="accent1"/>
              </a:solidFill>
              <a:effectLst/>
              <a:latin typeface="Times New Roman" panose="02020603050405020304" charset="0"/>
              <a:cs typeface="Times New Roman" panose="02020603050405020304" charset="0"/>
              <a:sym typeface="+mn-ea"/>
            </a:endParaRPr>
          </a:p>
          <a:p>
            <a:r>
              <a:rPr lang="en-IN" altLang="en-US">
                <a:solidFill>
                  <a:schemeClr val="accent1"/>
                </a:solidFill>
                <a:effectLst/>
                <a:latin typeface="Times New Roman" panose="02020603050405020304" charset="0"/>
                <a:cs typeface="Times New Roman" panose="02020603050405020304" charset="0"/>
                <a:sym typeface="+mn-ea"/>
              </a:rPr>
              <a:t>Data is specified in the town/city column (not set) of the citi wise report.</a:t>
            </a:r>
            <a:endParaRPr lang="en-IN" altLang="en-US">
              <a:solidFill>
                <a:schemeClr val="accent1"/>
              </a:solidFill>
              <a:effectLst/>
              <a:latin typeface="Times New Roman" panose="02020603050405020304" charset="0"/>
              <a:cs typeface="Times New Roman" panose="02020603050405020304" charset="0"/>
              <a:sym typeface="+mn-ea"/>
            </a:endParaRPr>
          </a:p>
          <a:p>
            <a:r>
              <a:rPr lang="en-IN" altLang="en-US">
                <a:solidFill>
                  <a:schemeClr val="accent1"/>
                </a:solidFill>
                <a:effectLst/>
                <a:latin typeface="Times New Roman" panose="02020603050405020304" charset="0"/>
                <a:cs typeface="Times New Roman" panose="02020603050405020304" charset="0"/>
                <a:sym typeface="+mn-ea"/>
              </a:rPr>
              <a:t>Unidentified. age group category</a:t>
            </a:r>
            <a:endParaRPr lang="en-IN" altLang="en-US">
              <a:solidFill>
                <a:schemeClr val="accent1"/>
              </a:solidFill>
              <a:effectLst/>
              <a:latin typeface="Times New Roman" panose="02020603050405020304" charset="0"/>
              <a:cs typeface="Times New Roman" panose="02020603050405020304" charset="0"/>
              <a:sym typeface="+mn-ea"/>
            </a:endParaRPr>
          </a:p>
          <a:p>
            <a:r>
              <a:rPr lang="en-IN" altLang="en-US">
                <a:solidFill>
                  <a:schemeClr val="accent1"/>
                </a:solidFill>
                <a:effectLst/>
                <a:latin typeface="Times New Roman" panose="02020603050405020304" charset="0"/>
                <a:cs typeface="Times New Roman" panose="02020603050405020304" charset="0"/>
                <a:sym typeface="+mn-ea"/>
              </a:rPr>
              <a:t>Data is defined in pages and screen rports(not set)</a:t>
            </a:r>
            <a:endParaRPr lang="en-IN" altLang="en-US">
              <a:solidFill>
                <a:schemeClr val="accent1"/>
              </a:solidFill>
              <a:effectLst/>
              <a:latin typeface="Times New Roman" panose="02020603050405020304" charset="0"/>
              <a:cs typeface="Times New Roman" panose="02020603050405020304" charset="0"/>
              <a:sym typeface="+mn-ea"/>
            </a:endParaRPr>
          </a:p>
          <a:p>
            <a:r>
              <a:rPr lang="en-IN" altLang="en-US">
                <a:solidFill>
                  <a:schemeClr val="accent1"/>
                </a:solidFill>
                <a:effectLst/>
                <a:latin typeface="Times New Roman" panose="02020603050405020304" charset="0"/>
                <a:cs typeface="Times New Roman" panose="02020603050405020304" charset="0"/>
                <a:sym typeface="+mn-ea"/>
              </a:rPr>
              <a:t>Data User according to age</a:t>
            </a:r>
            <a:endParaRPr lang="en-IN" altLang="en-US">
              <a:solidFill>
                <a:schemeClr val="accent1"/>
              </a:solidFill>
              <a:effectLst/>
              <a:latin typeface="Times New Roman" panose="02020603050405020304" charset="0"/>
              <a:cs typeface="Times New Roman" panose="02020603050405020304" charset="0"/>
              <a:sym typeface="+mn-ea"/>
            </a:endParaRPr>
          </a:p>
          <a:p>
            <a:r>
              <a:rPr lang="en-IN" altLang="en-US">
                <a:solidFill>
                  <a:schemeClr val="accent1"/>
                </a:solidFill>
                <a:effectLst/>
                <a:latin typeface="Times New Roman" panose="02020603050405020304" charset="0"/>
                <a:cs typeface="Times New Roman" panose="02020603050405020304" charset="0"/>
                <a:sym typeface="+mn-ea"/>
              </a:rPr>
              <a:t>26342 users, 22872 new users</a:t>
            </a:r>
            <a:endParaRPr lang="en-IN" altLang="en-US">
              <a:solidFill>
                <a:schemeClr val="accent1"/>
              </a:solidFill>
              <a:effectLst/>
              <a:latin typeface="Times New Roman" panose="02020603050405020304" charset="0"/>
              <a:cs typeface="Times New Roman" panose="02020603050405020304" charset="0"/>
              <a:sym typeface="+mn-ea"/>
            </a:endParaRPr>
          </a:p>
          <a:p>
            <a:r>
              <a:rPr lang="en-IN" altLang="en-US">
                <a:solidFill>
                  <a:schemeClr val="accent1"/>
                </a:solidFill>
                <a:effectLst/>
                <a:latin typeface="Times New Roman" panose="02020603050405020304" charset="0"/>
                <a:cs typeface="Times New Roman" panose="02020603050405020304" charset="0"/>
                <a:sym typeface="+mn-ea"/>
              </a:rPr>
              <a:t>Gender specific data user</a:t>
            </a:r>
            <a:endParaRPr lang="en-IN" altLang="en-US">
              <a:solidFill>
                <a:schemeClr val="accent1"/>
              </a:solidFill>
              <a:effectLst/>
              <a:latin typeface="Times New Roman" panose="02020603050405020304" charset="0"/>
              <a:cs typeface="Times New Roman" panose="02020603050405020304" charset="0"/>
              <a:sym typeface="+mn-ea"/>
            </a:endParaRPr>
          </a:p>
          <a:p>
            <a:r>
              <a:rPr lang="en-IN" altLang="en-US">
                <a:solidFill>
                  <a:schemeClr val="accent1"/>
                </a:solidFill>
                <a:effectLst/>
                <a:latin typeface="Times New Roman" panose="02020603050405020304" charset="0"/>
                <a:cs typeface="Times New Roman" panose="02020603050405020304" charset="0"/>
                <a:sym typeface="+mn-ea"/>
              </a:rPr>
              <a:t>Its values ought to be the same.</a:t>
            </a:r>
            <a:endParaRPr lang="en-IN" altLang="en-US">
              <a:latin typeface="Times New Roman" panose="02020603050405020304" charset="0"/>
              <a:cs typeface="Times New Roman" panose="02020603050405020304" charset="0"/>
            </a:endParaRPr>
          </a:p>
        </p:txBody>
      </p:sp>
      <p:cxnSp>
        <p:nvCxnSpPr>
          <p:cNvPr id="4" name="直接连接符 3"/>
          <p:cNvCxnSpPr/>
          <p:nvPr/>
        </p:nvCxnSpPr>
        <p:spPr>
          <a:xfrm flipV="1">
            <a:off x="734695" y="1272540"/>
            <a:ext cx="10591165" cy="40005"/>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zh-CN" b="1" dirty="0">
                <a:solidFill>
                  <a:schemeClr val="bg1"/>
                </a:solidFill>
                <a:latin typeface="Microsoft YaHei" panose="020B0503020204020204" pitchFamily="34" charset="-122"/>
                <a:ea typeface="Microsoft YaHei" panose="020B0503020204020204" pitchFamily="34" charset="-122"/>
                <a:sym typeface="+mn-ea"/>
              </a:rPr>
              <a:t>Organic Search are widely used here</a:t>
            </a:r>
            <a:endParaRPr lang="en-IN" altLang="en-US"/>
          </a:p>
        </p:txBody>
      </p:sp>
      <p:pic>
        <p:nvPicPr>
          <p:cNvPr id="2" name="Content Placeholder 1" descr="Organic search"/>
          <p:cNvPicPr>
            <a:picLocks noChangeAspect="1"/>
          </p:cNvPicPr>
          <p:nvPr>
            <p:ph idx="1"/>
          </p:nvPr>
        </p:nvPicPr>
        <p:blipFill>
          <a:blip r:embed="rId1"/>
          <a:stretch>
            <a:fillRect/>
          </a:stretch>
        </p:blipFill>
        <p:spPr>
          <a:xfrm>
            <a:off x="462280" y="1936750"/>
            <a:ext cx="11267440" cy="4418965"/>
          </a:xfrm>
          <a:prstGeom prst="rect">
            <a:avLst/>
          </a:prstGeom>
        </p:spPr>
      </p:pic>
      <p:grpSp>
        <p:nvGrpSpPr>
          <p:cNvPr id="5121" name="组合 40"/>
          <p:cNvGrpSpPr/>
          <p:nvPr/>
        </p:nvGrpSpPr>
        <p:grpSpPr>
          <a:xfrm>
            <a:off x="10909300" y="5454650"/>
            <a:ext cx="1295400" cy="1649413"/>
            <a:chOff x="8470421" y="5184967"/>
            <a:chExt cx="517357" cy="659213"/>
          </a:xfrm>
        </p:grpSpPr>
        <p:sp>
          <p:nvSpPr>
            <p:cNvPr id="42" name="矩形 41"/>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5" name="直接连接符 3"/>
          <p:cNvCxnSpPr/>
          <p:nvPr/>
        </p:nvCxnSpPr>
        <p:spPr>
          <a:xfrm flipV="1">
            <a:off x="838200" y="1339850"/>
            <a:ext cx="10554335" cy="56515"/>
          </a:xfrm>
          <a:prstGeom prst="line">
            <a:avLst/>
          </a:prstGeom>
          <a:ln>
            <a:solidFill>
              <a:srgbClr val="31A2D8"/>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55930" y="3589655"/>
            <a:ext cx="10515600" cy="2854325"/>
          </a:xfrm>
        </p:spPr>
        <p:txBody>
          <a:bodyPr/>
          <a:p>
            <a:pPr marL="342900" indent="-342900">
              <a:buFont typeface="Arial" panose="020B0604020202020204" pitchFamily="34" charset="0"/>
              <a:buChar char="•"/>
            </a:pPr>
            <a:r>
              <a:rPr lang="en-IN" altLang="zh-CN" sz="2000" b="1" dirty="0">
                <a:solidFill>
                  <a:schemeClr val="bg1"/>
                </a:solidFill>
                <a:latin typeface="Bookman Old Style" panose="02050604050505020204" charset="0"/>
                <a:ea typeface="Microsoft YaHei" panose="020B0503020204020204" pitchFamily="34" charset="-122"/>
                <a:cs typeface="Bookman Old Style" panose="02050604050505020204" charset="0"/>
                <a:sym typeface="+mn-ea"/>
              </a:rPr>
              <a:t>The Unassigned category beats organic search when it comes to conversions.</a:t>
            </a:r>
            <a:br>
              <a:rPr lang="en-IN" altLang="zh-CN" sz="2000" b="1" dirty="0">
                <a:solidFill>
                  <a:schemeClr val="bg1"/>
                </a:solidFill>
                <a:latin typeface="Bookman Old Style" panose="02050604050505020204" charset="0"/>
                <a:ea typeface="Microsoft YaHei" panose="020B0503020204020204" pitchFamily="34" charset="-122"/>
                <a:cs typeface="Bookman Old Style" panose="02050604050505020204" charset="0"/>
                <a:sym typeface="+mn-ea"/>
              </a:rPr>
            </a:br>
            <a:br>
              <a:rPr lang="en-IN" altLang="zh-CN" sz="2000" b="1" dirty="0">
                <a:solidFill>
                  <a:schemeClr val="bg1"/>
                </a:solidFill>
                <a:latin typeface="Bookman Old Style" panose="02050604050505020204" charset="0"/>
                <a:ea typeface="Microsoft YaHei" panose="020B0503020204020204" pitchFamily="34" charset="-122"/>
                <a:cs typeface="Bookman Old Style" panose="02050604050505020204" charset="0"/>
                <a:sym typeface="+mn-ea"/>
              </a:rPr>
            </a:br>
            <a:r>
              <a:rPr lang="en-IN" altLang="zh-CN" sz="2000" b="1" dirty="0">
                <a:solidFill>
                  <a:schemeClr val="bg1"/>
                </a:solidFill>
                <a:latin typeface="Bookman Old Style" panose="02050604050505020204" charset="0"/>
                <a:ea typeface="Microsoft YaHei" panose="020B0503020204020204" pitchFamily="34" charset="-122"/>
                <a:cs typeface="Bookman Old Style" panose="02050604050505020204" charset="0"/>
                <a:sym typeface="+mn-ea"/>
              </a:rPr>
              <a:t>Paid search should be improved for the conversion rate."</a:t>
            </a:r>
            <a:br>
              <a:rPr lang="en-IN" altLang="zh-CN" sz="2000" b="1" dirty="0">
                <a:solidFill>
                  <a:schemeClr val="bg1"/>
                </a:solidFill>
                <a:latin typeface="Bookman Old Style" panose="02050604050505020204" charset="0"/>
                <a:ea typeface="Microsoft YaHei" panose="020B0503020204020204" pitchFamily="34" charset="-122"/>
                <a:cs typeface="Bookman Old Style" panose="02050604050505020204" charset="0"/>
                <a:sym typeface="+mn-ea"/>
              </a:rPr>
            </a:br>
            <a:br>
              <a:rPr lang="en-IN" altLang="zh-CN" sz="2000" b="1" dirty="0">
                <a:solidFill>
                  <a:schemeClr val="bg1"/>
                </a:solidFill>
                <a:latin typeface="Bookman Old Style" panose="02050604050505020204" charset="0"/>
                <a:ea typeface="Microsoft YaHei" panose="020B0503020204020204" pitchFamily="34" charset="-122"/>
                <a:cs typeface="Bookman Old Style" panose="02050604050505020204" charset="0"/>
                <a:sym typeface="+mn-ea"/>
              </a:rPr>
            </a:br>
            <a:r>
              <a:rPr lang="en-IN" altLang="zh-CN" sz="2000" b="1" dirty="0">
                <a:solidFill>
                  <a:schemeClr val="bg1"/>
                </a:solidFill>
                <a:latin typeface="Bookman Old Style" panose="02050604050505020204" charset="0"/>
                <a:ea typeface="Microsoft YaHei" panose="020B0503020204020204" pitchFamily="34" charset="-122"/>
                <a:cs typeface="Bookman Old Style" panose="02050604050505020204" charset="0"/>
                <a:sym typeface="+mn-ea"/>
              </a:rPr>
              <a:t>The conversion rate is low in paid search.</a:t>
            </a:r>
            <a:br>
              <a:rPr lang="en-IN" altLang="en-US" sz="2000">
                <a:solidFill>
                  <a:schemeClr val="accent4"/>
                </a:solidFill>
                <a:effectLst/>
                <a:latin typeface="Bookman Old Style" panose="02050604050505020204" charset="0"/>
                <a:cs typeface="Bookman Old Style" panose="02050604050505020204" charset="0"/>
              </a:rPr>
            </a:br>
            <a:endParaRPr lang="en-US" sz="2000"/>
          </a:p>
        </p:txBody>
      </p:sp>
      <p:grpSp>
        <p:nvGrpSpPr>
          <p:cNvPr id="8223" name="组合 57"/>
          <p:cNvGrpSpPr/>
          <p:nvPr/>
        </p:nvGrpSpPr>
        <p:grpSpPr>
          <a:xfrm>
            <a:off x="11249025" y="5886450"/>
            <a:ext cx="955675" cy="1217613"/>
            <a:chOff x="8470421" y="5184967"/>
            <a:chExt cx="517357" cy="659213"/>
          </a:xfrm>
        </p:grpSpPr>
        <p:sp>
          <p:nvSpPr>
            <p:cNvPr id="60" name="矩形 59"/>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 name="矩形 60"/>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矩形 61"/>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2" name="Content Placeholder 1" descr="unassigned"/>
          <p:cNvPicPr>
            <a:picLocks noChangeAspect="1"/>
          </p:cNvPicPr>
          <p:nvPr>
            <p:ph idx="1"/>
          </p:nvPr>
        </p:nvPicPr>
        <p:blipFill>
          <a:blip r:embed="rId1"/>
          <a:stretch>
            <a:fillRect/>
          </a:stretch>
        </p:blipFill>
        <p:spPr>
          <a:xfrm>
            <a:off x="455930" y="243205"/>
            <a:ext cx="11276965" cy="3068955"/>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009890" y="365125"/>
            <a:ext cx="3343910" cy="5836285"/>
          </a:xfrm>
        </p:spPr>
        <p:txBody>
          <a:bodyPr/>
          <a:p>
            <a:r>
              <a:rPr lang="en-IN" altLang="zh-CN" sz="35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Screen View, Session Start and First open events are more consuming by users</a:t>
            </a:r>
            <a:br>
              <a:rPr lang="en-IN" altLang="zh-CN" sz="3500" dirty="0">
                <a:solidFill>
                  <a:schemeClr val="bg1"/>
                </a:solidFill>
                <a:latin typeface="Baskerville Old Face" panose="02020602080505020303" charset="0"/>
                <a:ea typeface="Microsoft YaHei" panose="020B0503020204020204" pitchFamily="34" charset="-122"/>
                <a:cs typeface="Baskerville Old Face" panose="02020602080505020303" charset="0"/>
              </a:rPr>
            </a:br>
            <a:endParaRPr lang="en-US" sz="3500">
              <a:latin typeface="Baskerville Old Face" panose="02020602080505020303" charset="0"/>
              <a:cs typeface="Baskerville Old Face" panose="02020602080505020303" charset="0"/>
            </a:endParaRPr>
          </a:p>
        </p:txBody>
      </p:sp>
      <p:grpSp>
        <p:nvGrpSpPr>
          <p:cNvPr id="9229" name="组合 21"/>
          <p:cNvGrpSpPr/>
          <p:nvPr/>
        </p:nvGrpSpPr>
        <p:grpSpPr>
          <a:xfrm>
            <a:off x="11249025" y="5886450"/>
            <a:ext cx="955675" cy="1217613"/>
            <a:chOff x="8470421" y="5184967"/>
            <a:chExt cx="517357" cy="659213"/>
          </a:xfrm>
        </p:grpSpPr>
        <p:sp>
          <p:nvSpPr>
            <p:cNvPr id="23" name="矩形 22"/>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2" name="Content Placeholder 1" descr="Event name"/>
          <p:cNvPicPr>
            <a:picLocks noChangeAspect="1"/>
          </p:cNvPicPr>
          <p:nvPr>
            <p:ph idx="1"/>
          </p:nvPr>
        </p:nvPicPr>
        <p:blipFill>
          <a:blip r:embed="rId1"/>
          <a:stretch>
            <a:fillRect/>
          </a:stretch>
        </p:blipFill>
        <p:spPr>
          <a:xfrm>
            <a:off x="703580" y="1217295"/>
            <a:ext cx="6823710" cy="5334000"/>
          </a:xfrm>
          <a:prstGeom prst="rect">
            <a:avLst/>
          </a:prstGeom>
        </p:spPr>
      </p:pic>
      <p:sp>
        <p:nvSpPr>
          <p:cNvPr id="14" name="Text Box 13"/>
          <p:cNvSpPr txBox="1"/>
          <p:nvPr/>
        </p:nvSpPr>
        <p:spPr>
          <a:xfrm>
            <a:off x="703580" y="365125"/>
            <a:ext cx="6477000" cy="706755"/>
          </a:xfrm>
          <a:prstGeom prst="rect">
            <a:avLst/>
          </a:prstGeom>
          <a:noFill/>
        </p:spPr>
        <p:txBody>
          <a:bodyPr wrap="square" rtlCol="0">
            <a:spAutoFit/>
          </a:bodyPr>
          <a:p>
            <a:r>
              <a:rPr lang="en-IN" altLang="zh-CN" sz="4000"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Event Name</a:t>
            </a:r>
            <a:endParaRPr lang="en-US" sz="4000">
              <a:latin typeface="Baskerville Old Face" panose="02020602080505020303" charset="0"/>
              <a:cs typeface="Baskerville Old Face" panose="02020602080505020303"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61680" y="365125"/>
            <a:ext cx="3472815" cy="5851525"/>
          </a:xfrm>
        </p:spPr>
        <p:txBody>
          <a:bodyPr/>
          <a:p>
            <a:pPr marL="0" indent="0">
              <a:buFont typeface="Arial" panose="020B0604020202020204" pitchFamily="34" charset="0"/>
            </a:pPr>
            <a: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India is the Highest Conversion</a:t>
            </a:r>
            <a:b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br>
            <a:b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br>
            <a: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United States , Canada are the second and Third conversion among the countries.</a:t>
            </a:r>
            <a:endPar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endParaRPr>
          </a:p>
        </p:txBody>
      </p:sp>
      <p:pic>
        <p:nvPicPr>
          <p:cNvPr id="4" name="Content Placeholder 3" descr="Conversion for difff contry"/>
          <p:cNvPicPr>
            <a:picLocks noChangeAspect="1"/>
          </p:cNvPicPr>
          <p:nvPr>
            <p:ph idx="1"/>
          </p:nvPr>
        </p:nvPicPr>
        <p:blipFill>
          <a:blip r:embed="rId1"/>
          <a:stretch>
            <a:fillRect/>
          </a:stretch>
        </p:blipFill>
        <p:spPr>
          <a:xfrm>
            <a:off x="184785" y="1253490"/>
            <a:ext cx="7839710" cy="4351655"/>
          </a:xfrm>
          <a:prstGeom prst="rect">
            <a:avLst/>
          </a:prstGeom>
        </p:spPr>
      </p:pic>
      <p:grpSp>
        <p:nvGrpSpPr>
          <p:cNvPr id="9229" name="组合 21"/>
          <p:cNvGrpSpPr/>
          <p:nvPr/>
        </p:nvGrpSpPr>
        <p:grpSpPr>
          <a:xfrm>
            <a:off x="11249025" y="5886450"/>
            <a:ext cx="955675" cy="1217613"/>
            <a:chOff x="8470421" y="5184967"/>
            <a:chExt cx="517357" cy="659213"/>
          </a:xfrm>
        </p:grpSpPr>
        <p:sp>
          <p:nvSpPr>
            <p:cNvPr id="23" name="矩形 22"/>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31935" y="365125"/>
            <a:ext cx="2760345" cy="6271260"/>
          </a:xfrm>
        </p:spPr>
        <p:txBody>
          <a:bodyPr/>
          <a:p>
            <a:pPr marL="0" indent="0">
              <a:buFont typeface="Arial" panose="020B0604020202020204" pitchFamily="34" charset="0"/>
            </a:pPr>
            <a: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Bengaluru has most Convertion in India</a:t>
            </a:r>
            <a:b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br>
            <a:r>
              <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where as Hyderabad, Chennai are the second and Third among the top cities in India</a:t>
            </a:r>
            <a:endParaRPr lang="en-IN" altLang="zh-CN" sz="3000"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endParaRPr>
          </a:p>
        </p:txBody>
      </p:sp>
      <p:pic>
        <p:nvPicPr>
          <p:cNvPr id="4" name="Content Placeholder 3" descr="Top 20 cities"/>
          <p:cNvPicPr>
            <a:picLocks noChangeAspect="1"/>
          </p:cNvPicPr>
          <p:nvPr>
            <p:ph idx="1"/>
          </p:nvPr>
        </p:nvPicPr>
        <p:blipFill>
          <a:blip r:embed="rId1"/>
          <a:stretch>
            <a:fillRect/>
          </a:stretch>
        </p:blipFill>
        <p:spPr>
          <a:xfrm>
            <a:off x="659765" y="1825625"/>
            <a:ext cx="8024495" cy="4351655"/>
          </a:xfrm>
          <a:prstGeom prst="rect">
            <a:avLst/>
          </a:prstGeom>
        </p:spPr>
      </p:pic>
      <p:sp>
        <p:nvSpPr>
          <p:cNvPr id="6" name="Text Box 5"/>
          <p:cNvSpPr txBox="1"/>
          <p:nvPr/>
        </p:nvSpPr>
        <p:spPr>
          <a:xfrm>
            <a:off x="678180" y="445770"/>
            <a:ext cx="6003925" cy="553085"/>
          </a:xfrm>
          <a:prstGeom prst="rect">
            <a:avLst/>
          </a:prstGeom>
          <a:noFill/>
        </p:spPr>
        <p:txBody>
          <a:bodyPr wrap="square" rtlCol="0">
            <a:spAutoFit/>
          </a:bodyPr>
          <a:p>
            <a:r>
              <a:rPr lang="en-IN" altLang="zh-CN" sz="3000"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rPr>
              <a:t>Top 20 Cities in India</a:t>
            </a:r>
            <a:endParaRPr lang="en-IN" altLang="zh-CN" sz="3000" b="1" dirty="0">
              <a:solidFill>
                <a:schemeClr val="bg1"/>
              </a:solidFill>
              <a:latin typeface="Baskerville Old Face" panose="02020602080505020303" charset="0"/>
              <a:ea typeface="Microsoft YaHei" panose="020B0503020204020204" pitchFamily="34" charset="-122"/>
              <a:cs typeface="Baskerville Old Face" panose="02020602080505020303" charset="0"/>
              <a:sym typeface="+mn-ea"/>
            </a:endParaRPr>
          </a:p>
        </p:txBody>
      </p:sp>
      <p:grpSp>
        <p:nvGrpSpPr>
          <p:cNvPr id="9229" name="组合 21"/>
          <p:cNvGrpSpPr/>
          <p:nvPr/>
        </p:nvGrpSpPr>
        <p:grpSpPr>
          <a:xfrm>
            <a:off x="11249025" y="5886450"/>
            <a:ext cx="955675" cy="1217613"/>
            <a:chOff x="8470421" y="5184967"/>
            <a:chExt cx="517357" cy="659213"/>
          </a:xfrm>
        </p:grpSpPr>
        <p:sp>
          <p:nvSpPr>
            <p:cNvPr id="23" name="矩形 22"/>
            <p:cNvSpPr/>
            <p:nvPr/>
          </p:nvSpPr>
          <p:spPr>
            <a:xfrm>
              <a:off x="8470421" y="5355334"/>
              <a:ext cx="452563" cy="48884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8732485" y="5184967"/>
              <a:ext cx="255293" cy="359797"/>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a:off x="8648677" y="5456800"/>
              <a:ext cx="167614" cy="195276"/>
            </a:xfrm>
            <a:prstGeom prst="rect">
              <a:avLst/>
            </a:prstGeom>
            <a:noFill/>
            <a:ln>
              <a:solidFill>
                <a:schemeClr val="bg1">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4005</Words>
  <Application>WPS Presentation</Application>
  <PresentationFormat>宽屏</PresentationFormat>
  <Paragraphs>86</Paragraphs>
  <Slides>16</Slides>
  <Notes>0</Notes>
  <HiddenSlides>0</HiddenSlides>
  <MMClips>0</MMClips>
  <ScaleCrop>false</ScaleCrop>
  <HeadingPairs>
    <vt:vector size="6" baseType="variant">
      <vt:variant>
        <vt:lpstr>已用的字体</vt:lpstr>
      </vt:variant>
      <vt:variant>
        <vt:i4>46</vt:i4>
      </vt:variant>
      <vt:variant>
        <vt:lpstr>主题</vt:lpstr>
      </vt:variant>
      <vt:variant>
        <vt:i4>1</vt:i4>
      </vt:variant>
      <vt:variant>
        <vt:lpstr>幻灯片标题</vt:lpstr>
      </vt:variant>
      <vt:variant>
        <vt:i4>16</vt:i4>
      </vt:variant>
    </vt:vector>
  </HeadingPairs>
  <TitlesOfParts>
    <vt:vector size="63" baseType="lpstr">
      <vt:lpstr>Arial</vt:lpstr>
      <vt:lpstr>SimSun</vt:lpstr>
      <vt:lpstr>Wingdings</vt:lpstr>
      <vt:lpstr>Calibri</vt:lpstr>
      <vt:lpstr>Calibri Light</vt:lpstr>
      <vt:lpstr>Microsoft YaHei</vt:lpstr>
      <vt:lpstr>Roboto Black</vt:lpstr>
      <vt:lpstr>Segoe Print</vt:lpstr>
      <vt:lpstr>Lato Black</vt:lpstr>
      <vt:lpstr>Gulim</vt:lpstr>
      <vt:lpstr>Malgun Gothic</vt:lpstr>
      <vt:lpstr>Gill Sans</vt:lpstr>
      <vt:lpstr>Gill Sans MT</vt:lpstr>
      <vt:lpstr>Arial Unicode MS</vt:lpstr>
      <vt:lpstr>Roboto</vt:lpstr>
      <vt:lpstr>Times New Roman</vt:lpstr>
      <vt:lpstr>Arial Narrow</vt:lpstr>
      <vt:lpstr>Arial Black</vt:lpstr>
      <vt:lpstr>Arial Rounded MT Bold</vt:lpstr>
      <vt:lpstr>Agency FB</vt:lpstr>
      <vt:lpstr>Algerian</vt:lpstr>
      <vt:lpstr>Bookman Old Style</vt:lpstr>
      <vt:lpstr>Microsoft Uighur</vt:lpstr>
      <vt:lpstr>Microsoft Yi Baiti</vt:lpstr>
      <vt:lpstr>Microsoft YaHei UI Light</vt:lpstr>
      <vt:lpstr>Microsoft YaHei UI</vt:lpstr>
      <vt:lpstr>Mongolian Baiti</vt:lpstr>
      <vt:lpstr>Monotype Corsiva</vt:lpstr>
      <vt:lpstr>Modern No. 20</vt:lpstr>
      <vt:lpstr>Mistral</vt:lpstr>
      <vt:lpstr>MingLiU_HKSCS-ExtB</vt:lpstr>
      <vt:lpstr>Perpetua Titling MT</vt:lpstr>
      <vt:lpstr>Microsoft Sans Serif</vt:lpstr>
      <vt:lpstr>Cambria Math</vt:lpstr>
      <vt:lpstr>Baskerville Old Face</vt:lpstr>
      <vt:lpstr>Microsoft PhagsPa</vt:lpstr>
      <vt:lpstr>Bradley Hand ITC</vt:lpstr>
      <vt:lpstr>Bell MT</vt:lpstr>
      <vt:lpstr>Britannic Bold</vt:lpstr>
      <vt:lpstr>Book Antiqua</vt:lpstr>
      <vt:lpstr>Bahnschrift</vt:lpstr>
      <vt:lpstr>Bahnschrift Light</vt:lpstr>
      <vt:lpstr>Bahnschrift SemiLight Condensed</vt:lpstr>
      <vt:lpstr>Microsoft Tai Le</vt:lpstr>
      <vt:lpstr>Bodoni MT Black</vt:lpstr>
      <vt:lpstr>Blackadder ITC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sheik abdul kather</cp:lastModifiedBy>
  <cp:revision>16</cp:revision>
  <dcterms:created xsi:type="dcterms:W3CDTF">2015-11-30T03:11:23Z</dcterms:created>
  <dcterms:modified xsi:type="dcterms:W3CDTF">2024-02-28T12:47:41Z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0F227B0D531643439FD6D56963DF4677</vt:lpwstr>
  </property>
</Properties>
</file>