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2918400" cy="43891200"/>
  <p:notesSz cx="4572000" cy="7315200"/>
  <p:defaultTextStyle>
    <a:defPPr>
      <a:defRPr lang="en-GB"/>
    </a:defPPr>
    <a:lvl1pPr algn="l" defTabSz="457200" rtl="0" fontAlgn="base">
      <a:spcBef>
        <a:spcPct val="0"/>
      </a:spcBef>
      <a:spcAft>
        <a:spcPct val="0"/>
      </a:spcAft>
      <a:defRPr sz="2400" kern="1200">
        <a:solidFill>
          <a:schemeClr val="bg1"/>
        </a:solidFill>
        <a:latin typeface="Arial" pitchFamily="34" charset="0"/>
        <a:ea typeface="ＭＳ Ｐゴシック" pitchFamily="34" charset="-128"/>
        <a:cs typeface="+mn-cs"/>
      </a:defRPr>
    </a:lvl1pPr>
    <a:lvl2pPr marL="457200" algn="l" defTabSz="457200" rtl="0" fontAlgn="base">
      <a:spcBef>
        <a:spcPct val="0"/>
      </a:spcBef>
      <a:spcAft>
        <a:spcPct val="0"/>
      </a:spcAft>
      <a:defRPr sz="2400" kern="1200">
        <a:solidFill>
          <a:schemeClr val="bg1"/>
        </a:solidFill>
        <a:latin typeface="Arial" pitchFamily="34" charset="0"/>
        <a:ea typeface="ＭＳ Ｐゴシック" pitchFamily="34" charset="-128"/>
        <a:cs typeface="+mn-cs"/>
      </a:defRPr>
    </a:lvl2pPr>
    <a:lvl3pPr marL="914400" algn="l" defTabSz="457200" rtl="0" fontAlgn="base">
      <a:spcBef>
        <a:spcPct val="0"/>
      </a:spcBef>
      <a:spcAft>
        <a:spcPct val="0"/>
      </a:spcAft>
      <a:defRPr sz="2400" kern="1200">
        <a:solidFill>
          <a:schemeClr val="bg1"/>
        </a:solidFill>
        <a:latin typeface="Arial" pitchFamily="34" charset="0"/>
        <a:ea typeface="ＭＳ Ｐゴシック" pitchFamily="34" charset="-128"/>
        <a:cs typeface="+mn-cs"/>
      </a:defRPr>
    </a:lvl3pPr>
    <a:lvl4pPr marL="1371600" algn="l" defTabSz="457200" rtl="0" fontAlgn="base">
      <a:spcBef>
        <a:spcPct val="0"/>
      </a:spcBef>
      <a:spcAft>
        <a:spcPct val="0"/>
      </a:spcAft>
      <a:defRPr sz="2400" kern="1200">
        <a:solidFill>
          <a:schemeClr val="bg1"/>
        </a:solidFill>
        <a:latin typeface="Arial" pitchFamily="34" charset="0"/>
        <a:ea typeface="ＭＳ Ｐゴシック" pitchFamily="34" charset="-128"/>
        <a:cs typeface="+mn-cs"/>
      </a:defRPr>
    </a:lvl4pPr>
    <a:lvl5pPr marL="1828800" algn="l" defTabSz="457200" rtl="0" fontAlgn="base">
      <a:spcBef>
        <a:spcPct val="0"/>
      </a:spcBef>
      <a:spcAft>
        <a:spcPct val="0"/>
      </a:spcAft>
      <a:defRPr sz="2400" kern="1200">
        <a:solidFill>
          <a:schemeClr val="bg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bg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bg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bg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bg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728">
          <p15:clr>
            <a:srgbClr val="A4A3A4"/>
          </p15:clr>
        </p15:guide>
        <p15:guide id="2" pos="4752">
          <p15:clr>
            <a:srgbClr val="A4A3A4"/>
          </p15:clr>
        </p15:guide>
      </p15:sldGuideLst>
    </p:ext>
    <p:ext uri="{2D200454-40CA-4A62-9FC3-DE9A4176ACB9}">
      <p15:notesGuideLst xmlns:p15="http://schemas.microsoft.com/office/powerpoint/2012/main">
        <p15:guide id="1" orient="horz" pos="485" userDrawn="1">
          <p15:clr>
            <a:srgbClr val="A4A3A4"/>
          </p15:clr>
        </p15:guide>
        <p15:guide id="2" pos="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00C2"/>
    <a:srgbClr val="0000AC"/>
    <a:srgbClr val="0000A2"/>
    <a:srgbClr val="3E00AF"/>
    <a:srgbClr val="2D152B"/>
    <a:srgbClr val="092653"/>
    <a:srgbClr val="2601AD"/>
    <a:srgbClr val="3800B4"/>
    <a:srgbClr val="002FAD"/>
    <a:srgbClr val="5F29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664" autoAdjust="0"/>
    <p:restoredTop sz="98901" autoAdjust="0"/>
  </p:normalViewPr>
  <p:slideViewPr>
    <p:cSldViewPr>
      <p:cViewPr>
        <p:scale>
          <a:sx n="50" d="100"/>
          <a:sy n="50" d="100"/>
        </p:scale>
        <p:origin x="-1910" y="-10133"/>
      </p:cViewPr>
      <p:guideLst>
        <p:guide orient="horz" pos="-1728"/>
        <p:guide pos="4752"/>
      </p:guideLst>
    </p:cSldViewPr>
  </p:slideViewPr>
  <p:outlineViewPr>
    <p:cViewPr varScale="1">
      <p:scale>
        <a:sx n="170" d="200"/>
        <a:sy n="170" d="200"/>
      </p:scale>
      <p:origin x="0" y="0"/>
    </p:cViewPr>
  </p:outlineViewPr>
  <p:notesTextViewPr>
    <p:cViewPr>
      <p:scale>
        <a:sx n="100" d="100"/>
        <a:sy n="100" d="100"/>
      </p:scale>
      <p:origin x="0" y="0"/>
    </p:cViewPr>
  </p:notesTextViewPr>
  <p:notesViewPr>
    <p:cSldViewPr>
      <p:cViewPr varScale="1">
        <p:scale>
          <a:sx n="54" d="100"/>
          <a:sy n="54" d="100"/>
        </p:scale>
        <p:origin x="-2580" y="-102"/>
      </p:cViewPr>
      <p:guideLst>
        <p:guide orient="horz" pos="485"/>
        <p:guide pos="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81245" cy="366830"/>
          </a:xfrm>
          <a:prstGeom prst="rect">
            <a:avLst/>
          </a:prstGeom>
        </p:spPr>
        <p:txBody>
          <a:bodyPr vert="horz" lIns="14319" tIns="7160" rIns="14319" bIns="7160" rtlCol="0"/>
          <a:lstStyle>
            <a:lvl1pPr algn="l">
              <a:defRPr sz="200"/>
            </a:lvl1pPr>
          </a:lstStyle>
          <a:p>
            <a:endParaRPr lang="en-US"/>
          </a:p>
        </p:txBody>
      </p:sp>
      <p:sp>
        <p:nvSpPr>
          <p:cNvPr id="3" name="Date Placeholder 2"/>
          <p:cNvSpPr>
            <a:spLocks noGrp="1"/>
          </p:cNvSpPr>
          <p:nvPr>
            <p:ph type="dt" sz="quarter" idx="1"/>
          </p:nvPr>
        </p:nvSpPr>
        <p:spPr>
          <a:xfrm>
            <a:off x="2589637" y="0"/>
            <a:ext cx="1981245" cy="366830"/>
          </a:xfrm>
          <a:prstGeom prst="rect">
            <a:avLst/>
          </a:prstGeom>
        </p:spPr>
        <p:txBody>
          <a:bodyPr vert="horz" lIns="14319" tIns="7160" rIns="14319" bIns="7160" rtlCol="0"/>
          <a:lstStyle>
            <a:lvl1pPr algn="r">
              <a:defRPr sz="200"/>
            </a:lvl1pPr>
          </a:lstStyle>
          <a:p>
            <a:fld id="{219B3A8C-B2C4-43E7-AE7F-7E739DB51E57}" type="datetimeFigureOut">
              <a:rPr lang="en-US" smtClean="0"/>
              <a:t>7/23/2019</a:t>
            </a:fld>
            <a:endParaRPr lang="en-US"/>
          </a:p>
        </p:txBody>
      </p:sp>
      <p:sp>
        <p:nvSpPr>
          <p:cNvPr id="4" name="Footer Placeholder 3"/>
          <p:cNvSpPr>
            <a:spLocks noGrp="1"/>
          </p:cNvSpPr>
          <p:nvPr>
            <p:ph type="ftr" sz="quarter" idx="2"/>
          </p:nvPr>
        </p:nvSpPr>
        <p:spPr>
          <a:xfrm>
            <a:off x="0" y="6948370"/>
            <a:ext cx="1981245" cy="366830"/>
          </a:xfrm>
          <a:prstGeom prst="rect">
            <a:avLst/>
          </a:prstGeom>
        </p:spPr>
        <p:txBody>
          <a:bodyPr vert="horz" lIns="14319" tIns="7160" rIns="14319" bIns="7160" rtlCol="0" anchor="b"/>
          <a:lstStyle>
            <a:lvl1pPr algn="l">
              <a:defRPr sz="200"/>
            </a:lvl1pPr>
          </a:lstStyle>
          <a:p>
            <a:endParaRPr lang="en-US"/>
          </a:p>
        </p:txBody>
      </p:sp>
      <p:sp>
        <p:nvSpPr>
          <p:cNvPr id="5" name="Slide Number Placeholder 4"/>
          <p:cNvSpPr>
            <a:spLocks noGrp="1"/>
          </p:cNvSpPr>
          <p:nvPr>
            <p:ph type="sldNum" sz="quarter" idx="3"/>
          </p:nvPr>
        </p:nvSpPr>
        <p:spPr>
          <a:xfrm>
            <a:off x="2589637" y="6948370"/>
            <a:ext cx="1981245" cy="366830"/>
          </a:xfrm>
          <a:prstGeom prst="rect">
            <a:avLst/>
          </a:prstGeom>
        </p:spPr>
        <p:txBody>
          <a:bodyPr vert="horz" lIns="14319" tIns="7160" rIns="14319" bIns="7160" rtlCol="0" anchor="b"/>
          <a:lstStyle>
            <a:lvl1pPr algn="r">
              <a:defRPr sz="200"/>
            </a:lvl1pPr>
          </a:lstStyle>
          <a:p>
            <a:fld id="{3D510A7A-4CCB-48EC-B81A-3DA34F657F83}" type="slidenum">
              <a:rPr lang="en-US" smtClean="0"/>
              <a:t>‹#›</a:t>
            </a:fld>
            <a:endParaRPr lang="en-US"/>
          </a:p>
        </p:txBody>
      </p:sp>
    </p:spTree>
    <p:extLst>
      <p:ext uri="{BB962C8B-B14F-4D97-AF65-F5344CB8AC3E}">
        <p14:creationId xmlns:p14="http://schemas.microsoft.com/office/powerpoint/2010/main" val="327877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4572000" cy="7315200"/>
          </a:xfrm>
          <a:prstGeom prst="roundRect">
            <a:avLst>
              <a:gd name="adj" fmla="val 5"/>
            </a:avLst>
          </a:prstGeom>
          <a:solidFill>
            <a:srgbClr val="FFFFFF"/>
          </a:solidFill>
          <a:ln w="9360">
            <a:noFill/>
            <a:miter lim="800000"/>
            <a:headEnd/>
            <a:tailEnd/>
          </a:ln>
          <a:effectLst/>
        </p:spPr>
        <p:txBody>
          <a:bodyPr wrap="none" lIns="13969" tIns="6984" rIns="13969" bIns="6984" anchor="ctr"/>
          <a:lstStyle/>
          <a:p>
            <a:pPr eaLnBrk="0" hangingPunct="0">
              <a:lnSpc>
                <a:spcPct val="113000"/>
              </a:lnSpc>
              <a:buClr>
                <a:srgbClr val="000000"/>
              </a:buClr>
              <a:buSzPct val="100000"/>
              <a:buFont typeface="Arial" charset="0"/>
              <a:buNone/>
              <a:defRPr/>
            </a:pPr>
            <a:endParaRPr lang="en-US" dirty="0">
              <a:latin typeface="Arial" charset="0"/>
              <a:ea typeface="+mn-ea"/>
            </a:endParaRPr>
          </a:p>
        </p:txBody>
      </p:sp>
      <p:sp>
        <p:nvSpPr>
          <p:cNvPr id="2050" name="AutoShape 2"/>
          <p:cNvSpPr>
            <a:spLocks noChangeArrowheads="1"/>
          </p:cNvSpPr>
          <p:nvPr/>
        </p:nvSpPr>
        <p:spPr bwMode="auto">
          <a:xfrm>
            <a:off x="0" y="0"/>
            <a:ext cx="4572000" cy="7315200"/>
          </a:xfrm>
          <a:prstGeom prst="roundRect">
            <a:avLst>
              <a:gd name="adj" fmla="val 5"/>
            </a:avLst>
          </a:prstGeom>
          <a:solidFill>
            <a:srgbClr val="FFFFFF"/>
          </a:solidFill>
          <a:ln w="9525">
            <a:noFill/>
            <a:round/>
            <a:headEnd/>
            <a:tailEnd/>
          </a:ln>
          <a:effectLst/>
        </p:spPr>
        <p:txBody>
          <a:bodyPr wrap="none" lIns="13969" tIns="6984" rIns="13969" bIns="6984" anchor="ctr"/>
          <a:lstStyle/>
          <a:p>
            <a:pPr eaLnBrk="0" hangingPunct="0">
              <a:lnSpc>
                <a:spcPct val="113000"/>
              </a:lnSpc>
              <a:buClr>
                <a:srgbClr val="000000"/>
              </a:buClr>
              <a:buSzPct val="100000"/>
              <a:buFont typeface="Arial" charset="0"/>
              <a:buNone/>
              <a:defRPr/>
            </a:pPr>
            <a:endParaRPr lang="en-US" dirty="0">
              <a:latin typeface="Arial" charset="0"/>
              <a:ea typeface="+mn-ea"/>
            </a:endParaRPr>
          </a:p>
        </p:txBody>
      </p:sp>
      <p:sp>
        <p:nvSpPr>
          <p:cNvPr id="2051" name="AutoShape 3"/>
          <p:cNvSpPr>
            <a:spLocks noChangeArrowheads="1"/>
          </p:cNvSpPr>
          <p:nvPr/>
        </p:nvSpPr>
        <p:spPr bwMode="auto">
          <a:xfrm>
            <a:off x="0" y="0"/>
            <a:ext cx="4572000" cy="7315200"/>
          </a:xfrm>
          <a:prstGeom prst="roundRect">
            <a:avLst>
              <a:gd name="adj" fmla="val 5"/>
            </a:avLst>
          </a:prstGeom>
          <a:solidFill>
            <a:srgbClr val="FFFFFF"/>
          </a:solidFill>
          <a:ln w="9525">
            <a:noFill/>
            <a:round/>
            <a:headEnd/>
            <a:tailEnd/>
          </a:ln>
          <a:effectLst/>
        </p:spPr>
        <p:txBody>
          <a:bodyPr wrap="none" lIns="13969" tIns="6984" rIns="13969" bIns="6984" anchor="ctr"/>
          <a:lstStyle/>
          <a:p>
            <a:pPr eaLnBrk="0" hangingPunct="0">
              <a:lnSpc>
                <a:spcPct val="113000"/>
              </a:lnSpc>
              <a:buClr>
                <a:srgbClr val="000000"/>
              </a:buClr>
              <a:buSzPct val="100000"/>
              <a:buFont typeface="Arial" charset="0"/>
              <a:buNone/>
              <a:defRPr/>
            </a:pPr>
            <a:endParaRPr lang="en-US" dirty="0">
              <a:latin typeface="Arial" charset="0"/>
              <a:ea typeface="+mn-ea"/>
            </a:endParaRPr>
          </a:p>
        </p:txBody>
      </p:sp>
      <p:sp>
        <p:nvSpPr>
          <p:cNvPr id="2052" name="Rectangle 4"/>
          <p:cNvSpPr>
            <a:spLocks noGrp="1" noChangeArrowheads="1"/>
          </p:cNvSpPr>
          <p:nvPr>
            <p:ph type="hdr"/>
          </p:nvPr>
        </p:nvSpPr>
        <p:spPr bwMode="auto">
          <a:xfrm>
            <a:off x="1" y="1"/>
            <a:ext cx="1980574" cy="364958"/>
          </a:xfrm>
          <a:prstGeom prst="rect">
            <a:avLst/>
          </a:prstGeom>
          <a:noFill/>
          <a:ln w="9525">
            <a:noFill/>
            <a:round/>
            <a:headEnd/>
            <a:tailEnd/>
          </a:ln>
          <a:effectLst/>
        </p:spPr>
        <p:txBody>
          <a:bodyPr vert="horz" wrap="square" lIns="66269" tIns="33107" rIns="66269" bIns="33107" numCol="1" anchor="t" anchorCtr="0" compatLnSpc="1">
            <a:prstTxWarp prst="textNoShape">
              <a:avLst/>
            </a:prstTxWarp>
          </a:bodyPr>
          <a:lstStyle>
            <a:lvl1pPr eaLnBrk="0" hangingPunct="0">
              <a:lnSpc>
                <a:spcPct val="104000"/>
              </a:lnSpc>
              <a:buClr>
                <a:srgbClr val="000000"/>
              </a:buClr>
              <a:buSzPct val="100000"/>
              <a:buFont typeface="Arial" charset="0"/>
              <a:buNone/>
              <a:tabLst>
                <a:tab pos="0" algn="l"/>
                <a:tab pos="69843" algn="l"/>
                <a:tab pos="139687" algn="l"/>
                <a:tab pos="209531" algn="l"/>
                <a:tab pos="279375" algn="l"/>
                <a:tab pos="349219" algn="l"/>
                <a:tab pos="419062" algn="l"/>
                <a:tab pos="488906" algn="l"/>
                <a:tab pos="558749" algn="l"/>
                <a:tab pos="628592" algn="l"/>
                <a:tab pos="698437" algn="l"/>
                <a:tab pos="768280" algn="l"/>
                <a:tab pos="838124" algn="l"/>
                <a:tab pos="907968" algn="l"/>
                <a:tab pos="977811" algn="l"/>
                <a:tab pos="1047654" algn="l"/>
                <a:tab pos="1117499" algn="l"/>
                <a:tab pos="1187342" algn="l"/>
                <a:tab pos="1257186" algn="l"/>
                <a:tab pos="1327030" algn="l"/>
                <a:tab pos="1396873" algn="l"/>
                <a:tab pos="1437615" algn="l"/>
                <a:tab pos="1548201" algn="l"/>
                <a:tab pos="1658787" algn="l"/>
                <a:tab pos="1769373" algn="l"/>
                <a:tab pos="1879959" algn="l"/>
                <a:tab pos="1990545" algn="l"/>
                <a:tab pos="2101130" algn="l"/>
              </a:tabLst>
              <a:defRPr sz="900">
                <a:solidFill>
                  <a:srgbClr val="000000"/>
                </a:solidFill>
                <a:latin typeface="Arial" charset="0"/>
                <a:ea typeface="ＭＳ Ｐゴシック" charset="-128"/>
                <a:cs typeface="ＭＳ Ｐゴシック" charset="-128"/>
              </a:defRPr>
            </a:lvl1pPr>
          </a:lstStyle>
          <a:p>
            <a:pPr>
              <a:defRPr/>
            </a:pPr>
            <a:endParaRPr lang="en-GB" dirty="0"/>
          </a:p>
        </p:txBody>
      </p:sp>
      <p:sp>
        <p:nvSpPr>
          <p:cNvPr id="2053" name="Rectangle 5"/>
          <p:cNvSpPr>
            <a:spLocks noGrp="1" noChangeArrowheads="1"/>
          </p:cNvSpPr>
          <p:nvPr>
            <p:ph type="dt"/>
          </p:nvPr>
        </p:nvSpPr>
        <p:spPr bwMode="auto">
          <a:xfrm>
            <a:off x="2589638" y="1"/>
            <a:ext cx="1980574" cy="364958"/>
          </a:xfrm>
          <a:prstGeom prst="rect">
            <a:avLst/>
          </a:prstGeom>
          <a:noFill/>
          <a:ln w="9525">
            <a:noFill/>
            <a:round/>
            <a:headEnd/>
            <a:tailEnd/>
          </a:ln>
          <a:effectLst/>
        </p:spPr>
        <p:txBody>
          <a:bodyPr vert="horz" wrap="square" lIns="66269" tIns="33107" rIns="66269" bIns="33107" numCol="1" anchor="t" anchorCtr="0" compatLnSpc="1">
            <a:prstTxWarp prst="textNoShape">
              <a:avLst/>
            </a:prstTxWarp>
          </a:bodyPr>
          <a:lstStyle>
            <a:lvl1pPr algn="r" eaLnBrk="0" hangingPunct="0">
              <a:lnSpc>
                <a:spcPct val="104000"/>
              </a:lnSpc>
              <a:buClr>
                <a:srgbClr val="000000"/>
              </a:buClr>
              <a:buSzPct val="100000"/>
              <a:buFont typeface="Arial" charset="0"/>
              <a:buNone/>
              <a:tabLst>
                <a:tab pos="0" algn="l"/>
                <a:tab pos="69843" algn="l"/>
                <a:tab pos="139687" algn="l"/>
                <a:tab pos="209531" algn="l"/>
                <a:tab pos="279375" algn="l"/>
                <a:tab pos="349219" algn="l"/>
                <a:tab pos="419062" algn="l"/>
                <a:tab pos="488906" algn="l"/>
                <a:tab pos="558749" algn="l"/>
                <a:tab pos="628592" algn="l"/>
                <a:tab pos="698437" algn="l"/>
                <a:tab pos="768280" algn="l"/>
                <a:tab pos="838124" algn="l"/>
                <a:tab pos="907968" algn="l"/>
                <a:tab pos="977811" algn="l"/>
                <a:tab pos="1047654" algn="l"/>
                <a:tab pos="1117499" algn="l"/>
                <a:tab pos="1187342" algn="l"/>
                <a:tab pos="1257186" algn="l"/>
                <a:tab pos="1327030" algn="l"/>
                <a:tab pos="1396873" algn="l"/>
                <a:tab pos="1437615" algn="l"/>
                <a:tab pos="1548201" algn="l"/>
                <a:tab pos="1658787" algn="l"/>
                <a:tab pos="1769373" algn="l"/>
                <a:tab pos="1879959" algn="l"/>
                <a:tab pos="1990545" algn="l"/>
                <a:tab pos="2101130" algn="l"/>
              </a:tabLst>
              <a:defRPr sz="900">
                <a:solidFill>
                  <a:srgbClr val="000000"/>
                </a:solidFill>
                <a:latin typeface="Arial" charset="0"/>
                <a:ea typeface="ＭＳ Ｐゴシック" charset="-128"/>
                <a:cs typeface="ＭＳ Ｐゴシック" charset="-128"/>
              </a:defRPr>
            </a:lvl1pPr>
          </a:lstStyle>
          <a:p>
            <a:pPr>
              <a:defRPr/>
            </a:pPr>
            <a:endParaRPr lang="en-GB" dirty="0"/>
          </a:p>
        </p:txBody>
      </p:sp>
      <p:sp>
        <p:nvSpPr>
          <p:cNvPr id="14343" name="Rectangle 6"/>
          <p:cNvSpPr>
            <a:spLocks noGrp="1" noRot="1" noChangeAspect="1" noChangeArrowheads="1"/>
          </p:cNvSpPr>
          <p:nvPr>
            <p:ph type="sldImg"/>
          </p:nvPr>
        </p:nvSpPr>
        <p:spPr bwMode="auto">
          <a:xfrm>
            <a:off x="1258888" y="549275"/>
            <a:ext cx="2054225" cy="2741613"/>
          </a:xfrm>
          <a:prstGeom prst="rect">
            <a:avLst/>
          </a:prstGeom>
          <a:noFill/>
          <a:ln w="9525">
            <a:noFill/>
            <a:round/>
            <a:headEnd/>
            <a:tailEnd/>
          </a:ln>
        </p:spPr>
      </p:sp>
      <p:sp>
        <p:nvSpPr>
          <p:cNvPr id="2055" name="Rectangle 7"/>
          <p:cNvSpPr>
            <a:spLocks noGrp="1" noChangeArrowheads="1"/>
          </p:cNvSpPr>
          <p:nvPr>
            <p:ph type="body"/>
          </p:nvPr>
        </p:nvSpPr>
        <p:spPr bwMode="auto">
          <a:xfrm>
            <a:off x="457244" y="3474721"/>
            <a:ext cx="3656840" cy="3291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6" name="Rectangle 8"/>
          <p:cNvSpPr>
            <a:spLocks noGrp="1" noChangeArrowheads="1"/>
          </p:cNvSpPr>
          <p:nvPr>
            <p:ph type="ftr"/>
          </p:nvPr>
        </p:nvSpPr>
        <p:spPr bwMode="auto">
          <a:xfrm>
            <a:off x="1" y="6947837"/>
            <a:ext cx="1980574" cy="364958"/>
          </a:xfrm>
          <a:prstGeom prst="rect">
            <a:avLst/>
          </a:prstGeom>
          <a:noFill/>
          <a:ln w="9525">
            <a:noFill/>
            <a:round/>
            <a:headEnd/>
            <a:tailEnd/>
          </a:ln>
          <a:effectLst/>
        </p:spPr>
        <p:txBody>
          <a:bodyPr vert="horz" wrap="square" lIns="66269" tIns="33107" rIns="66269" bIns="33107" numCol="1" anchor="b" anchorCtr="0" compatLnSpc="1">
            <a:prstTxWarp prst="textNoShape">
              <a:avLst/>
            </a:prstTxWarp>
          </a:bodyPr>
          <a:lstStyle>
            <a:lvl1pPr eaLnBrk="0" hangingPunct="0">
              <a:lnSpc>
                <a:spcPct val="104000"/>
              </a:lnSpc>
              <a:buClr>
                <a:srgbClr val="000000"/>
              </a:buClr>
              <a:buSzPct val="100000"/>
              <a:buFont typeface="Arial" charset="0"/>
              <a:buNone/>
              <a:tabLst>
                <a:tab pos="0" algn="l"/>
                <a:tab pos="69843" algn="l"/>
                <a:tab pos="139687" algn="l"/>
                <a:tab pos="209531" algn="l"/>
                <a:tab pos="279375" algn="l"/>
                <a:tab pos="349219" algn="l"/>
                <a:tab pos="419062" algn="l"/>
                <a:tab pos="488906" algn="l"/>
                <a:tab pos="558749" algn="l"/>
                <a:tab pos="628592" algn="l"/>
                <a:tab pos="698437" algn="l"/>
                <a:tab pos="768280" algn="l"/>
                <a:tab pos="838124" algn="l"/>
                <a:tab pos="907968" algn="l"/>
                <a:tab pos="977811" algn="l"/>
                <a:tab pos="1047654" algn="l"/>
                <a:tab pos="1117499" algn="l"/>
                <a:tab pos="1187342" algn="l"/>
                <a:tab pos="1257186" algn="l"/>
                <a:tab pos="1327030" algn="l"/>
                <a:tab pos="1396873" algn="l"/>
                <a:tab pos="1437615" algn="l"/>
                <a:tab pos="1548201" algn="l"/>
                <a:tab pos="1658787" algn="l"/>
                <a:tab pos="1769373" algn="l"/>
                <a:tab pos="1879959" algn="l"/>
                <a:tab pos="1990545" algn="l"/>
                <a:tab pos="2101130" algn="l"/>
              </a:tabLst>
              <a:defRPr sz="900">
                <a:solidFill>
                  <a:srgbClr val="000000"/>
                </a:solidFill>
                <a:latin typeface="Arial" charset="0"/>
                <a:ea typeface="ＭＳ Ｐゴシック" charset="-128"/>
                <a:cs typeface="ＭＳ Ｐゴシック" charset="-128"/>
              </a:defRPr>
            </a:lvl1pPr>
          </a:lstStyle>
          <a:p>
            <a:pPr>
              <a:defRPr/>
            </a:pPr>
            <a:endParaRPr lang="en-GB" dirty="0"/>
          </a:p>
        </p:txBody>
      </p:sp>
      <p:sp>
        <p:nvSpPr>
          <p:cNvPr id="2057" name="Rectangle 9"/>
          <p:cNvSpPr>
            <a:spLocks noGrp="1" noChangeArrowheads="1"/>
          </p:cNvSpPr>
          <p:nvPr>
            <p:ph type="sldNum"/>
          </p:nvPr>
        </p:nvSpPr>
        <p:spPr bwMode="auto">
          <a:xfrm>
            <a:off x="2589638" y="6947837"/>
            <a:ext cx="1980574" cy="364958"/>
          </a:xfrm>
          <a:prstGeom prst="rect">
            <a:avLst/>
          </a:prstGeom>
          <a:noFill/>
          <a:ln w="9525">
            <a:noFill/>
            <a:round/>
            <a:headEnd/>
            <a:tailEnd/>
          </a:ln>
          <a:effectLst/>
        </p:spPr>
        <p:txBody>
          <a:bodyPr vert="horz" wrap="square" lIns="66269" tIns="33107" rIns="66269" bIns="33107" numCol="1" anchor="b" anchorCtr="0" compatLnSpc="1">
            <a:prstTxWarp prst="textNoShape">
              <a:avLst/>
            </a:prstTxWarp>
          </a:bodyPr>
          <a:lstStyle>
            <a:lvl1pPr algn="r" eaLnBrk="0" hangingPunct="0">
              <a:lnSpc>
                <a:spcPct val="104000"/>
              </a:lnSpc>
              <a:buClr>
                <a:srgbClr val="000000"/>
              </a:buClr>
              <a:buSzPct val="100000"/>
              <a:buFont typeface="Arial" charset="0"/>
              <a:buNone/>
              <a:tabLst>
                <a:tab pos="0" algn="l"/>
                <a:tab pos="69843" algn="l"/>
                <a:tab pos="139687" algn="l"/>
                <a:tab pos="209531" algn="l"/>
                <a:tab pos="279375" algn="l"/>
                <a:tab pos="349219" algn="l"/>
                <a:tab pos="419062" algn="l"/>
                <a:tab pos="488906" algn="l"/>
                <a:tab pos="558749" algn="l"/>
                <a:tab pos="628592" algn="l"/>
                <a:tab pos="698437" algn="l"/>
                <a:tab pos="768280" algn="l"/>
                <a:tab pos="838124" algn="l"/>
                <a:tab pos="907968" algn="l"/>
                <a:tab pos="977811" algn="l"/>
                <a:tab pos="1047654" algn="l"/>
                <a:tab pos="1117499" algn="l"/>
                <a:tab pos="1187342" algn="l"/>
                <a:tab pos="1257186" algn="l"/>
                <a:tab pos="1327030" algn="l"/>
                <a:tab pos="1396873" algn="l"/>
                <a:tab pos="1437615" algn="l"/>
                <a:tab pos="1548201" algn="l"/>
                <a:tab pos="1658787" algn="l"/>
                <a:tab pos="1769373" algn="l"/>
                <a:tab pos="1879959" algn="l"/>
                <a:tab pos="1990545" algn="l"/>
                <a:tab pos="2101130" algn="l"/>
              </a:tabLst>
              <a:defRPr sz="900">
                <a:solidFill>
                  <a:srgbClr val="000000"/>
                </a:solidFill>
                <a:latin typeface="Arial" charset="0"/>
                <a:ea typeface="ＭＳ Ｐゴシック" charset="-128"/>
                <a:cs typeface="ＭＳ Ｐゴシック" charset="-128"/>
              </a:defRPr>
            </a:lvl1pPr>
          </a:lstStyle>
          <a:p>
            <a:pPr>
              <a:defRPr/>
            </a:pPr>
            <a:fld id="{964AFFE6-E15A-4121-A59B-2FBCEBA83637}" type="slidenum">
              <a:rPr lang="en-GB"/>
              <a:pPr>
                <a:defRPr/>
              </a:pPr>
              <a:t>‹#›</a:t>
            </a:fld>
            <a:endParaRPr lang="en-GB" dirty="0"/>
          </a:p>
        </p:txBody>
      </p:sp>
    </p:spTree>
    <p:extLst>
      <p:ext uri="{BB962C8B-B14F-4D97-AF65-F5344CB8AC3E}">
        <p14:creationId xmlns:p14="http://schemas.microsoft.com/office/powerpoint/2010/main" val="330901162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pitchFamily="-65" charset="-128"/>
        <a:cs typeface="ＭＳ Ｐゴシック" pitchFamily="-65" charset="-128"/>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pitchFamily="-65" charset="-128"/>
        <a:cs typeface="ＭＳ Ｐゴシック"/>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pitchFamily="-65" charset="-128"/>
        <a:cs typeface="ＭＳ Ｐゴシック"/>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pitchFamily="-65" charset="-128"/>
        <a:cs typeface="ＭＳ Ｐゴシック"/>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pitchFamily="-65"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9"/>
          <p:cNvSpPr>
            <a:spLocks noGrp="1" noChangeArrowheads="1"/>
          </p:cNvSpPr>
          <p:nvPr>
            <p:ph type="sldNum" sz="quarter"/>
          </p:nvPr>
        </p:nvSpPr>
        <p:spPr>
          <a:noFill/>
        </p:spPr>
        <p:txBody>
          <a:bodyPr/>
          <a:lstStyle/>
          <a:p>
            <a:pPr>
              <a:buFont typeface="Arial" pitchFamily="34" charset="0"/>
              <a:buNone/>
            </a:pPr>
            <a:fld id="{C8DE873C-F3A6-4BEF-AC19-F5239786A1E4}" type="slidenum">
              <a:rPr lang="en-GB" smtClean="0">
                <a:latin typeface="Arial" pitchFamily="34" charset="0"/>
                <a:ea typeface="ＭＳ Ｐゴシック" pitchFamily="34" charset="-128"/>
              </a:rPr>
              <a:pPr>
                <a:buFont typeface="Arial" pitchFamily="34" charset="0"/>
                <a:buNone/>
              </a:pPr>
              <a:t>1</a:t>
            </a:fld>
            <a:endParaRPr lang="en-GB" dirty="0">
              <a:latin typeface="Arial" pitchFamily="34" charset="0"/>
              <a:ea typeface="ＭＳ Ｐゴシック" pitchFamily="34" charset="-128"/>
            </a:endParaRPr>
          </a:p>
        </p:txBody>
      </p:sp>
      <p:sp>
        <p:nvSpPr>
          <p:cNvPr id="15363" name="Text Box 1"/>
          <p:cNvSpPr txBox="1">
            <a:spLocks noChangeArrowheads="1"/>
          </p:cNvSpPr>
          <p:nvPr/>
        </p:nvSpPr>
        <p:spPr bwMode="auto">
          <a:xfrm>
            <a:off x="756634" y="548640"/>
            <a:ext cx="3058732" cy="2743200"/>
          </a:xfrm>
          <a:prstGeom prst="rect">
            <a:avLst/>
          </a:prstGeom>
          <a:solidFill>
            <a:srgbClr val="FFFFFF"/>
          </a:solidFill>
          <a:ln w="9360">
            <a:solidFill>
              <a:srgbClr val="000000"/>
            </a:solidFill>
            <a:miter lim="800000"/>
            <a:headEnd/>
            <a:tailEnd/>
          </a:ln>
        </p:spPr>
        <p:txBody>
          <a:bodyPr wrap="none" lIns="13969" tIns="6984" rIns="13969" bIns="6984" anchor="ctr"/>
          <a:lstStyle/>
          <a:p>
            <a:pPr eaLnBrk="0" hangingPunct="0">
              <a:lnSpc>
                <a:spcPct val="113000"/>
              </a:lnSpc>
              <a:buClr>
                <a:srgbClr val="000000"/>
              </a:buClr>
              <a:buSzPct val="100000"/>
              <a:buFont typeface="Arial" pitchFamily="34" charset="0"/>
              <a:buNone/>
            </a:pPr>
            <a:endParaRPr lang="en-US" dirty="0"/>
          </a:p>
        </p:txBody>
      </p:sp>
      <p:sp>
        <p:nvSpPr>
          <p:cNvPr id="15364" name="Text Box 2"/>
          <p:cNvSpPr>
            <a:spLocks noGrp="1" noChangeArrowheads="1"/>
          </p:cNvSpPr>
          <p:nvPr>
            <p:ph type="body"/>
          </p:nvPr>
        </p:nvSpPr>
        <p:spPr>
          <a:xfrm>
            <a:off x="457246" y="3474720"/>
            <a:ext cx="3657063" cy="3291305"/>
          </a:xfrm>
          <a:noFill/>
          <a:ln/>
        </p:spPr>
        <p:txBody>
          <a:bodyPr wrap="none" anchor="ct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3603797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4" y="13635039"/>
            <a:ext cx="27981275" cy="94075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4937126" y="24871364"/>
            <a:ext cx="23044150" cy="11217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noChangeArrowheads="1"/>
          </p:cNvSpPr>
          <p:nvPr>
            <p:ph type="dt" idx="10"/>
          </p:nvPr>
        </p:nvSpPr>
        <p:spPr>
          <a:xfrm>
            <a:off x="0" y="42667767"/>
            <a:ext cx="3424238" cy="1217084"/>
          </a:xfrm>
          <a:prstGeom prst="rect">
            <a:avLst/>
          </a:prstGeom>
        </p:spPr>
        <p:txBody>
          <a:bodyPr/>
          <a:lstStyle>
            <a:lvl1pPr eaLnBrk="0" hangingPunct="0">
              <a:lnSpc>
                <a:spcPct val="113000"/>
              </a:lnSpc>
              <a:buClr>
                <a:srgbClr val="000000"/>
              </a:buClr>
              <a:buSzPct val="100000"/>
              <a:buFont typeface="Arial" pitchFamily="-65" charset="0"/>
              <a:buNone/>
              <a:defRPr>
                <a:latin typeface="Arial" pitchFamily="-65" charset="0"/>
                <a:ea typeface="+mn-ea"/>
                <a:cs typeface="+mn-cs"/>
              </a:defRPr>
            </a:lvl1pPr>
          </a:lstStyle>
          <a:p>
            <a:pPr>
              <a:defRPr/>
            </a:pPr>
            <a:endParaRPr lang="en-GB" dirty="0"/>
          </a:p>
        </p:txBody>
      </p:sp>
      <p:sp>
        <p:nvSpPr>
          <p:cNvPr id="5" name="Rectangle 4"/>
          <p:cNvSpPr>
            <a:spLocks noGrp="1" noChangeArrowheads="1"/>
          </p:cNvSpPr>
          <p:nvPr>
            <p:ph type="ftr" idx="11"/>
          </p:nvPr>
        </p:nvSpPr>
        <p:spPr/>
        <p:txBody>
          <a:bodyPr/>
          <a:lstStyle>
            <a:lvl1pPr>
              <a:defRPr/>
            </a:lvl1pPr>
          </a:lstStyle>
          <a:p>
            <a:pPr>
              <a:defRPr/>
            </a:pP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720954" y="2349500"/>
            <a:ext cx="22163484" cy="2675467"/>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idx="10"/>
          </p:nvPr>
        </p:nvSpPr>
        <p:spPr>
          <a:xfrm>
            <a:off x="0" y="42667767"/>
            <a:ext cx="3424238" cy="1217084"/>
          </a:xfrm>
          <a:prstGeom prst="rect">
            <a:avLst/>
          </a:prstGeom>
        </p:spPr>
        <p:txBody>
          <a:bodyPr/>
          <a:lstStyle>
            <a:lvl1pPr eaLnBrk="0" hangingPunct="0">
              <a:lnSpc>
                <a:spcPct val="113000"/>
              </a:lnSpc>
              <a:buClr>
                <a:srgbClr val="000000"/>
              </a:buClr>
              <a:buSzPct val="100000"/>
              <a:buFont typeface="Arial" pitchFamily="-65" charset="0"/>
              <a:buNone/>
              <a:defRPr>
                <a:latin typeface="Arial" pitchFamily="-65" charset="0"/>
                <a:ea typeface="+mn-ea"/>
                <a:cs typeface="+mn-cs"/>
              </a:defRPr>
            </a:lvl1pPr>
          </a:lstStyle>
          <a:p>
            <a:pPr>
              <a:defRPr/>
            </a:pPr>
            <a:r>
              <a:rPr lang="en-GB" dirty="0"/>
              <a:t>Dallas, Texas</a:t>
            </a:r>
          </a:p>
        </p:txBody>
      </p:sp>
      <p:sp>
        <p:nvSpPr>
          <p:cNvPr id="5" name="Rectangle 4"/>
          <p:cNvSpPr>
            <a:spLocks noGrp="1" noChangeArrowheads="1"/>
          </p:cNvSpPr>
          <p:nvPr>
            <p:ph type="ftr" idx="11"/>
          </p:nvPr>
        </p:nvSpPr>
        <p:spPr/>
        <p:txBody>
          <a:bodyPr/>
          <a:lstStyle>
            <a:lvl1pPr>
              <a:defRPr/>
            </a:lvl1pPr>
          </a:lstStyle>
          <a:p>
            <a:pPr>
              <a:defRPr/>
            </a:pPr>
            <a:r>
              <a:rPr lang="en-GB" dirty="0"/>
              <a:t>50</a:t>
            </a:r>
            <a:r>
              <a:rPr lang="en-GB" baseline="33000" dirty="0"/>
              <a:t>th</a:t>
            </a:r>
            <a:r>
              <a:rPr lang="en-GB" dirty="0"/>
              <a:t> Annual Meeting of the Division of Plasma Physics</a:t>
            </a:r>
          </a:p>
          <a:p>
            <a:pPr>
              <a:defRPr/>
            </a:pPr>
            <a:r>
              <a:rPr lang="en-GB" dirty="0"/>
              <a:t>November 17 – 21, 2008</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31263" y="2349500"/>
            <a:ext cx="6353175" cy="247396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564" y="2349500"/>
            <a:ext cx="18910300" cy="24739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idx="10"/>
          </p:nvPr>
        </p:nvSpPr>
        <p:spPr>
          <a:xfrm>
            <a:off x="0" y="42667767"/>
            <a:ext cx="3424238" cy="1217084"/>
          </a:xfrm>
          <a:prstGeom prst="rect">
            <a:avLst/>
          </a:prstGeom>
        </p:spPr>
        <p:txBody>
          <a:bodyPr/>
          <a:lstStyle>
            <a:lvl1pPr eaLnBrk="0" hangingPunct="0">
              <a:lnSpc>
                <a:spcPct val="113000"/>
              </a:lnSpc>
              <a:buClr>
                <a:srgbClr val="000000"/>
              </a:buClr>
              <a:buSzPct val="100000"/>
              <a:buFont typeface="Arial" pitchFamily="-65" charset="0"/>
              <a:buNone/>
              <a:defRPr>
                <a:latin typeface="Arial" pitchFamily="-65" charset="0"/>
                <a:ea typeface="+mn-ea"/>
                <a:cs typeface="+mn-cs"/>
              </a:defRPr>
            </a:lvl1pPr>
          </a:lstStyle>
          <a:p>
            <a:pPr>
              <a:defRPr/>
            </a:pPr>
            <a:endParaRPr lang="en-GB" dirty="0"/>
          </a:p>
        </p:txBody>
      </p:sp>
      <p:sp>
        <p:nvSpPr>
          <p:cNvPr id="5" name="Rectangle 4"/>
          <p:cNvSpPr>
            <a:spLocks noGrp="1" noChangeArrowheads="1"/>
          </p:cNvSpPr>
          <p:nvPr>
            <p:ph type="ftr" idx="11"/>
          </p:nvPr>
        </p:nvSpPr>
        <p:spPr/>
        <p:txBody>
          <a:bodyPr/>
          <a:lstStyle>
            <a:lvl1pPr>
              <a:defRPr/>
            </a:lvl1pPr>
          </a:lstStyle>
          <a:p>
            <a:pPr>
              <a:defRPr/>
            </a:pP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20954" y="2349500"/>
            <a:ext cx="22163484" cy="2675467"/>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idx="10"/>
          </p:nvPr>
        </p:nvSpPr>
        <p:spPr>
          <a:xfrm>
            <a:off x="0" y="42667767"/>
            <a:ext cx="3424238" cy="1217084"/>
          </a:xfrm>
          <a:prstGeom prst="rect">
            <a:avLst/>
          </a:prstGeom>
        </p:spPr>
        <p:txBody>
          <a:bodyPr/>
          <a:lstStyle>
            <a:lvl1pPr eaLnBrk="0" hangingPunct="0">
              <a:lnSpc>
                <a:spcPct val="113000"/>
              </a:lnSpc>
              <a:buClr>
                <a:srgbClr val="000000"/>
              </a:buClr>
              <a:buSzPct val="100000"/>
              <a:buFont typeface="Arial" pitchFamily="-65" charset="0"/>
              <a:buNone/>
              <a:defRPr>
                <a:latin typeface="Arial" pitchFamily="-65" charset="0"/>
                <a:ea typeface="+mn-ea"/>
                <a:cs typeface="+mn-cs"/>
              </a:defRPr>
            </a:lvl1pPr>
          </a:lstStyle>
          <a:p>
            <a:pPr>
              <a:defRPr/>
            </a:pPr>
            <a:r>
              <a:rPr lang="en-GB" dirty="0"/>
              <a:t>Dallas, Texas</a:t>
            </a:r>
          </a:p>
        </p:txBody>
      </p:sp>
      <p:sp>
        <p:nvSpPr>
          <p:cNvPr id="5" name="Rectangle 4"/>
          <p:cNvSpPr>
            <a:spLocks noGrp="1" noChangeArrowheads="1"/>
          </p:cNvSpPr>
          <p:nvPr>
            <p:ph type="ftr" idx="11"/>
          </p:nvPr>
        </p:nvSpPr>
        <p:spPr/>
        <p:txBody>
          <a:bodyPr/>
          <a:lstStyle>
            <a:lvl1pPr>
              <a:defRPr/>
            </a:lvl1pPr>
          </a:lstStyle>
          <a:p>
            <a:pPr>
              <a:defRPr/>
            </a:pPr>
            <a:r>
              <a:rPr lang="en-GB" dirty="0"/>
              <a:t>50</a:t>
            </a:r>
            <a:r>
              <a:rPr lang="en-GB" baseline="33000" dirty="0"/>
              <a:t>th</a:t>
            </a:r>
            <a:r>
              <a:rPr lang="en-GB" dirty="0"/>
              <a:t> Annual Meeting of the Division of Plasma Physics</a:t>
            </a:r>
          </a:p>
          <a:p>
            <a:pPr>
              <a:defRPr/>
            </a:pPr>
            <a:r>
              <a:rPr lang="en-GB" dirty="0"/>
              <a:t>November 17 – 21, 2008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3526"/>
            <a:ext cx="27981275" cy="8718551"/>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6" y="18602325"/>
            <a:ext cx="27981275"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noChangeArrowheads="1"/>
          </p:cNvSpPr>
          <p:nvPr>
            <p:ph type="dt" idx="10"/>
          </p:nvPr>
        </p:nvSpPr>
        <p:spPr>
          <a:xfrm>
            <a:off x="0" y="42667767"/>
            <a:ext cx="3424238" cy="1217084"/>
          </a:xfrm>
          <a:prstGeom prst="rect">
            <a:avLst/>
          </a:prstGeom>
        </p:spPr>
        <p:txBody>
          <a:bodyPr/>
          <a:lstStyle>
            <a:lvl1pPr eaLnBrk="0" hangingPunct="0">
              <a:lnSpc>
                <a:spcPct val="113000"/>
              </a:lnSpc>
              <a:buClr>
                <a:srgbClr val="000000"/>
              </a:buClr>
              <a:buSzPct val="100000"/>
              <a:buFont typeface="Arial" pitchFamily="-65" charset="0"/>
              <a:buNone/>
              <a:defRPr>
                <a:latin typeface="Arial" pitchFamily="-65" charset="0"/>
                <a:ea typeface="+mn-ea"/>
                <a:cs typeface="+mn-cs"/>
              </a:defRPr>
            </a:lvl1pPr>
          </a:lstStyle>
          <a:p>
            <a:pPr>
              <a:defRPr/>
            </a:pPr>
            <a:r>
              <a:rPr lang="en-GB" dirty="0"/>
              <a:t>Dallas, Texas</a:t>
            </a:r>
          </a:p>
        </p:txBody>
      </p:sp>
      <p:sp>
        <p:nvSpPr>
          <p:cNvPr id="5" name="Rectangle 4"/>
          <p:cNvSpPr>
            <a:spLocks noGrp="1" noChangeArrowheads="1"/>
          </p:cNvSpPr>
          <p:nvPr>
            <p:ph type="ftr" idx="11"/>
          </p:nvPr>
        </p:nvSpPr>
        <p:spPr/>
        <p:txBody>
          <a:bodyPr/>
          <a:lstStyle>
            <a:lvl1pPr>
              <a:defRPr/>
            </a:lvl1pPr>
          </a:lstStyle>
          <a:p>
            <a:pPr>
              <a:defRPr/>
            </a:pPr>
            <a:r>
              <a:rPr lang="en-GB" dirty="0"/>
              <a:t>50</a:t>
            </a:r>
            <a:r>
              <a:rPr lang="en-GB" baseline="33000" dirty="0"/>
              <a:t>th</a:t>
            </a:r>
            <a:r>
              <a:rPr lang="en-GB" dirty="0"/>
              <a:t> Annual Meeting of the Division of Plasma Physics</a:t>
            </a:r>
          </a:p>
          <a:p>
            <a:pPr>
              <a:defRPr/>
            </a:pPr>
            <a:r>
              <a:rPr lang="en-GB" dirty="0"/>
              <a:t>November 17 – 21, 2008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20954" y="2349500"/>
            <a:ext cx="22163484" cy="2675467"/>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68563" y="12679365"/>
            <a:ext cx="4075112" cy="14409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96076" y="12679365"/>
            <a:ext cx="4075113" cy="14409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xfrm>
            <a:off x="0" y="42667767"/>
            <a:ext cx="3424238" cy="1217084"/>
          </a:xfrm>
          <a:prstGeom prst="rect">
            <a:avLst/>
          </a:prstGeom>
        </p:spPr>
        <p:txBody>
          <a:bodyPr/>
          <a:lstStyle>
            <a:lvl1pPr eaLnBrk="0" hangingPunct="0">
              <a:lnSpc>
                <a:spcPct val="113000"/>
              </a:lnSpc>
              <a:buClr>
                <a:srgbClr val="000000"/>
              </a:buClr>
              <a:buSzPct val="100000"/>
              <a:buFont typeface="Arial" pitchFamily="-65" charset="0"/>
              <a:buNone/>
              <a:defRPr>
                <a:latin typeface="Arial" pitchFamily="-65" charset="0"/>
                <a:ea typeface="+mn-ea"/>
                <a:cs typeface="+mn-cs"/>
              </a:defRPr>
            </a:lvl1pPr>
          </a:lstStyle>
          <a:p>
            <a:pPr>
              <a:defRPr/>
            </a:pPr>
            <a:r>
              <a:rPr lang="en-GB" dirty="0"/>
              <a:t>Dallas, Texas</a:t>
            </a:r>
          </a:p>
        </p:txBody>
      </p:sp>
      <p:sp>
        <p:nvSpPr>
          <p:cNvPr id="6" name="Rectangle 4"/>
          <p:cNvSpPr>
            <a:spLocks noGrp="1" noChangeArrowheads="1"/>
          </p:cNvSpPr>
          <p:nvPr>
            <p:ph type="ftr" idx="11"/>
          </p:nvPr>
        </p:nvSpPr>
        <p:spPr/>
        <p:txBody>
          <a:bodyPr/>
          <a:lstStyle>
            <a:lvl1pPr>
              <a:defRPr/>
            </a:lvl1pPr>
          </a:lstStyle>
          <a:p>
            <a:pPr>
              <a:defRPr/>
            </a:pPr>
            <a:r>
              <a:rPr lang="en-GB" dirty="0"/>
              <a:t>50</a:t>
            </a:r>
            <a:r>
              <a:rPr lang="en-GB" baseline="33000" dirty="0"/>
              <a:t>th</a:t>
            </a:r>
            <a:r>
              <a:rPr lang="en-GB" dirty="0"/>
              <a:t> Annual Meeting of the Division of Plasma Physics</a:t>
            </a:r>
          </a:p>
          <a:p>
            <a:pPr>
              <a:defRPr/>
            </a:pPr>
            <a:r>
              <a:rPr lang="en-GB" dirty="0"/>
              <a:t>November 17 – 21, 2008</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9" y="1757363"/>
            <a:ext cx="29625925" cy="73152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239" y="9825037"/>
            <a:ext cx="14544675" cy="4094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6239" y="13919201"/>
            <a:ext cx="14544675" cy="25288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6" y="9825037"/>
            <a:ext cx="14549438" cy="4094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726" y="13919201"/>
            <a:ext cx="14549438" cy="25288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xfrm>
            <a:off x="0" y="42667767"/>
            <a:ext cx="3424238" cy="1217084"/>
          </a:xfrm>
          <a:prstGeom prst="rect">
            <a:avLst/>
          </a:prstGeom>
        </p:spPr>
        <p:txBody>
          <a:bodyPr/>
          <a:lstStyle>
            <a:lvl1pPr eaLnBrk="0" hangingPunct="0">
              <a:lnSpc>
                <a:spcPct val="113000"/>
              </a:lnSpc>
              <a:buClr>
                <a:srgbClr val="000000"/>
              </a:buClr>
              <a:buSzPct val="100000"/>
              <a:buFont typeface="Arial" pitchFamily="-65" charset="0"/>
              <a:buNone/>
              <a:defRPr>
                <a:latin typeface="Arial" pitchFamily="-65" charset="0"/>
                <a:ea typeface="+mn-ea"/>
                <a:cs typeface="+mn-cs"/>
              </a:defRPr>
            </a:lvl1pPr>
          </a:lstStyle>
          <a:p>
            <a:pPr>
              <a:defRPr/>
            </a:pPr>
            <a:r>
              <a:rPr lang="en-GB" dirty="0"/>
              <a:t>Dallas, Texas</a:t>
            </a:r>
          </a:p>
        </p:txBody>
      </p:sp>
      <p:sp>
        <p:nvSpPr>
          <p:cNvPr id="8" name="Rectangle 4"/>
          <p:cNvSpPr>
            <a:spLocks noGrp="1" noChangeArrowheads="1"/>
          </p:cNvSpPr>
          <p:nvPr>
            <p:ph type="ftr" idx="11"/>
          </p:nvPr>
        </p:nvSpPr>
        <p:spPr/>
        <p:txBody>
          <a:bodyPr/>
          <a:lstStyle>
            <a:lvl1pPr>
              <a:defRPr/>
            </a:lvl1pPr>
          </a:lstStyle>
          <a:p>
            <a:pPr>
              <a:defRPr/>
            </a:pPr>
            <a:r>
              <a:rPr lang="en-GB" dirty="0"/>
              <a:t>50</a:t>
            </a:r>
            <a:r>
              <a:rPr lang="en-GB" baseline="33000" dirty="0"/>
              <a:t>th</a:t>
            </a:r>
            <a:r>
              <a:rPr lang="en-GB" dirty="0"/>
              <a:t> Annual Meeting of the Division of Plasma Physics</a:t>
            </a:r>
          </a:p>
          <a:p>
            <a:pPr>
              <a:defRPr/>
            </a:pPr>
            <a:r>
              <a:rPr lang="en-GB" dirty="0"/>
              <a:t>November 17 – 21, 2008</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954" y="2349500"/>
            <a:ext cx="22163484" cy="2675467"/>
          </a:xfrm>
          <a:prstGeom prst="rect">
            <a:avLst/>
          </a:prstGeom>
        </p:spPr>
        <p:txBody>
          <a:bodyPr/>
          <a:lstStyle/>
          <a:p>
            <a:r>
              <a:rPr lang="en-US"/>
              <a:t>Click to edit Master title style</a:t>
            </a:r>
          </a:p>
        </p:txBody>
      </p:sp>
      <p:sp>
        <p:nvSpPr>
          <p:cNvPr id="3" name="Rectangle 3"/>
          <p:cNvSpPr>
            <a:spLocks noGrp="1" noChangeArrowheads="1"/>
          </p:cNvSpPr>
          <p:nvPr>
            <p:ph type="dt" idx="10"/>
          </p:nvPr>
        </p:nvSpPr>
        <p:spPr>
          <a:xfrm>
            <a:off x="0" y="42667767"/>
            <a:ext cx="3424238" cy="1217084"/>
          </a:xfrm>
          <a:prstGeom prst="rect">
            <a:avLst/>
          </a:prstGeom>
        </p:spPr>
        <p:txBody>
          <a:bodyPr/>
          <a:lstStyle>
            <a:lvl1pPr eaLnBrk="0" hangingPunct="0">
              <a:lnSpc>
                <a:spcPct val="113000"/>
              </a:lnSpc>
              <a:buClr>
                <a:srgbClr val="000000"/>
              </a:buClr>
              <a:buSzPct val="100000"/>
              <a:buFont typeface="Arial" pitchFamily="-65" charset="0"/>
              <a:buNone/>
              <a:defRPr>
                <a:latin typeface="Arial" pitchFamily="-65" charset="0"/>
                <a:ea typeface="+mn-ea"/>
                <a:cs typeface="+mn-cs"/>
              </a:defRPr>
            </a:lvl1pPr>
          </a:lstStyle>
          <a:p>
            <a:pPr>
              <a:defRPr/>
            </a:pPr>
            <a:r>
              <a:rPr lang="en-GB" dirty="0"/>
              <a:t>Dallas, Texas</a:t>
            </a:r>
          </a:p>
        </p:txBody>
      </p:sp>
      <p:sp>
        <p:nvSpPr>
          <p:cNvPr id="4" name="Rectangle 4"/>
          <p:cNvSpPr>
            <a:spLocks noGrp="1" noChangeArrowheads="1"/>
          </p:cNvSpPr>
          <p:nvPr>
            <p:ph type="ftr" idx="11"/>
          </p:nvPr>
        </p:nvSpPr>
        <p:spPr/>
        <p:txBody>
          <a:bodyPr/>
          <a:lstStyle>
            <a:lvl1pPr>
              <a:defRPr/>
            </a:lvl1pPr>
          </a:lstStyle>
          <a:p>
            <a:pPr>
              <a:defRPr/>
            </a:pPr>
            <a:r>
              <a:rPr lang="en-GB" dirty="0"/>
              <a:t>50</a:t>
            </a:r>
            <a:r>
              <a:rPr lang="en-GB" baseline="33000" dirty="0"/>
              <a:t>th</a:t>
            </a:r>
            <a:r>
              <a:rPr lang="en-GB" dirty="0"/>
              <a:t> Annual Meeting of the Division of Plasma Physics</a:t>
            </a:r>
          </a:p>
          <a:p>
            <a:pPr>
              <a:defRPr/>
            </a:pPr>
            <a:r>
              <a:rPr lang="en-GB" dirty="0"/>
              <a:t>November 17 – 21, 2008</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xfrm>
            <a:off x="0" y="42667767"/>
            <a:ext cx="3424238" cy="1217084"/>
          </a:xfrm>
          <a:prstGeom prst="rect">
            <a:avLst/>
          </a:prstGeom>
        </p:spPr>
        <p:txBody>
          <a:bodyPr/>
          <a:lstStyle>
            <a:lvl1pPr eaLnBrk="0" hangingPunct="0">
              <a:lnSpc>
                <a:spcPct val="113000"/>
              </a:lnSpc>
              <a:buClr>
                <a:srgbClr val="000000"/>
              </a:buClr>
              <a:buSzPct val="100000"/>
              <a:buFont typeface="Arial" pitchFamily="-65" charset="0"/>
              <a:buNone/>
              <a:defRPr>
                <a:latin typeface="Arial" pitchFamily="-65" charset="0"/>
                <a:ea typeface="+mn-ea"/>
                <a:cs typeface="+mn-cs"/>
              </a:defRPr>
            </a:lvl1pPr>
          </a:lstStyle>
          <a:p>
            <a:pPr>
              <a:defRPr/>
            </a:pPr>
            <a:r>
              <a:rPr lang="en-GB" dirty="0"/>
              <a:t>Dallas, Texas</a:t>
            </a:r>
          </a:p>
        </p:txBody>
      </p:sp>
      <p:sp>
        <p:nvSpPr>
          <p:cNvPr id="3" name="Rectangle 4"/>
          <p:cNvSpPr>
            <a:spLocks noGrp="1" noChangeArrowheads="1"/>
          </p:cNvSpPr>
          <p:nvPr>
            <p:ph type="ftr" idx="11"/>
          </p:nvPr>
        </p:nvSpPr>
        <p:spPr/>
        <p:txBody>
          <a:bodyPr/>
          <a:lstStyle>
            <a:lvl1pPr>
              <a:defRPr/>
            </a:lvl1pPr>
          </a:lstStyle>
          <a:p>
            <a:pPr>
              <a:defRPr/>
            </a:pPr>
            <a:r>
              <a:rPr lang="en-GB" dirty="0"/>
              <a:t>50</a:t>
            </a:r>
            <a:r>
              <a:rPr lang="en-GB" baseline="33000" dirty="0"/>
              <a:t>th</a:t>
            </a:r>
            <a:r>
              <a:rPr lang="en-GB" dirty="0"/>
              <a:t> Annual Meeting of the Division of Plasma Physics</a:t>
            </a:r>
          </a:p>
          <a:p>
            <a:pPr>
              <a:defRPr/>
            </a:pPr>
            <a:r>
              <a:rPr lang="en-GB" dirty="0"/>
              <a:t>November 17 – 21, 2008</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9" y="1747839"/>
            <a:ext cx="10829925" cy="7437437"/>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69863" y="1747839"/>
            <a:ext cx="18402300" cy="374602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9" y="9185275"/>
            <a:ext cx="10829925"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xfrm>
            <a:off x="0" y="42667767"/>
            <a:ext cx="3424238" cy="1217084"/>
          </a:xfrm>
          <a:prstGeom prst="rect">
            <a:avLst/>
          </a:prstGeom>
        </p:spPr>
        <p:txBody>
          <a:bodyPr/>
          <a:lstStyle>
            <a:lvl1pPr eaLnBrk="0" hangingPunct="0">
              <a:lnSpc>
                <a:spcPct val="113000"/>
              </a:lnSpc>
              <a:buClr>
                <a:srgbClr val="000000"/>
              </a:buClr>
              <a:buSzPct val="100000"/>
              <a:buFont typeface="Arial" pitchFamily="-65" charset="0"/>
              <a:buNone/>
              <a:defRPr>
                <a:latin typeface="Arial" pitchFamily="-65" charset="0"/>
                <a:ea typeface="+mn-ea"/>
                <a:cs typeface="+mn-cs"/>
              </a:defRPr>
            </a:lvl1pPr>
          </a:lstStyle>
          <a:p>
            <a:pPr>
              <a:defRPr/>
            </a:pPr>
            <a:r>
              <a:rPr lang="en-GB" dirty="0"/>
              <a:t>Dallas, Texas</a:t>
            </a:r>
          </a:p>
        </p:txBody>
      </p:sp>
      <p:sp>
        <p:nvSpPr>
          <p:cNvPr id="6" name="Rectangle 4"/>
          <p:cNvSpPr>
            <a:spLocks noGrp="1" noChangeArrowheads="1"/>
          </p:cNvSpPr>
          <p:nvPr>
            <p:ph type="ftr" idx="11"/>
          </p:nvPr>
        </p:nvSpPr>
        <p:spPr/>
        <p:txBody>
          <a:bodyPr/>
          <a:lstStyle>
            <a:lvl1pPr>
              <a:defRPr/>
            </a:lvl1pPr>
          </a:lstStyle>
          <a:p>
            <a:pPr>
              <a:defRPr/>
            </a:pPr>
            <a:r>
              <a:rPr lang="en-GB" dirty="0"/>
              <a:t>50</a:t>
            </a:r>
            <a:r>
              <a:rPr lang="en-GB" baseline="33000" dirty="0"/>
              <a:t>th</a:t>
            </a:r>
            <a:r>
              <a:rPr lang="en-GB" dirty="0"/>
              <a:t> Annual Meeting of the Division of Plasma Physics</a:t>
            </a:r>
          </a:p>
          <a:p>
            <a:pPr>
              <a:defRPr/>
            </a:pPr>
            <a:r>
              <a:rPr lang="en-GB" dirty="0"/>
              <a:t>November 17 – 21, 2008</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1" y="30724475"/>
            <a:ext cx="19751675" cy="3625851"/>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601" y="3921126"/>
            <a:ext cx="19751675" cy="26335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6451601" y="34350326"/>
            <a:ext cx="19751675" cy="51514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xfrm>
            <a:off x="0" y="42667767"/>
            <a:ext cx="3424238" cy="1217084"/>
          </a:xfrm>
          <a:prstGeom prst="rect">
            <a:avLst/>
          </a:prstGeom>
        </p:spPr>
        <p:txBody>
          <a:bodyPr/>
          <a:lstStyle>
            <a:lvl1pPr eaLnBrk="0" hangingPunct="0">
              <a:lnSpc>
                <a:spcPct val="113000"/>
              </a:lnSpc>
              <a:buClr>
                <a:srgbClr val="000000"/>
              </a:buClr>
              <a:buSzPct val="100000"/>
              <a:buFont typeface="Arial" pitchFamily="-65" charset="0"/>
              <a:buNone/>
              <a:defRPr>
                <a:latin typeface="Arial" pitchFamily="-65" charset="0"/>
                <a:ea typeface="+mn-ea"/>
                <a:cs typeface="+mn-cs"/>
              </a:defRPr>
            </a:lvl1pPr>
          </a:lstStyle>
          <a:p>
            <a:pPr>
              <a:defRPr/>
            </a:pPr>
            <a:r>
              <a:rPr lang="en-GB" dirty="0"/>
              <a:t>Dallas, Texas</a:t>
            </a:r>
          </a:p>
        </p:txBody>
      </p:sp>
      <p:sp>
        <p:nvSpPr>
          <p:cNvPr id="6" name="Rectangle 4"/>
          <p:cNvSpPr>
            <a:spLocks noGrp="1" noChangeArrowheads="1"/>
          </p:cNvSpPr>
          <p:nvPr>
            <p:ph type="ftr" idx="11"/>
          </p:nvPr>
        </p:nvSpPr>
        <p:spPr/>
        <p:txBody>
          <a:bodyPr/>
          <a:lstStyle>
            <a:lvl1pPr>
              <a:defRPr/>
            </a:lvl1pPr>
          </a:lstStyle>
          <a:p>
            <a:pPr>
              <a:defRPr/>
            </a:pPr>
            <a:r>
              <a:rPr lang="en-GB" dirty="0"/>
              <a:t>50</a:t>
            </a:r>
            <a:r>
              <a:rPr lang="en-GB" baseline="33000" dirty="0"/>
              <a:t>th</a:t>
            </a:r>
            <a:r>
              <a:rPr lang="en-GB" dirty="0"/>
              <a:t> Annual Meeting of the Division of Plasma Physics</a:t>
            </a:r>
          </a:p>
          <a:p>
            <a:pPr>
              <a:defRPr/>
            </a:pPr>
            <a:r>
              <a:rPr lang="en-GB" dirty="0"/>
              <a:t>November 17 – 21, 2008</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8000"/>
            </a:gs>
            <a:gs pos="100000">
              <a:srgbClr val="3300BF"/>
            </a:gs>
          </a:gsLst>
          <a:lin ang="5400000" scaled="1"/>
        </a:gra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2468166" y="12678833"/>
            <a:ext cx="8303419" cy="14410267"/>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8" name="Rectangle 4"/>
          <p:cNvSpPr>
            <a:spLocks noGrp="1" noChangeArrowheads="1"/>
          </p:cNvSpPr>
          <p:nvPr>
            <p:ph type="ftr"/>
          </p:nvPr>
        </p:nvSpPr>
        <p:spPr bwMode="auto">
          <a:xfrm>
            <a:off x="9310688" y="42547118"/>
            <a:ext cx="14297025" cy="1341967"/>
          </a:xfrm>
          <a:prstGeom prst="rect">
            <a:avLst/>
          </a:prstGeom>
          <a:noFill/>
          <a:ln w="9525">
            <a:noFill/>
            <a:round/>
            <a:headEnd/>
            <a:tailEnd/>
          </a:ln>
          <a:effectLst/>
        </p:spPr>
        <p:txBody>
          <a:bodyPr vert="horz" wrap="square" lIns="489960" tIns="245160" rIns="489960" bIns="245160" numCol="1" anchor="t" anchorCtr="0" compatLnSpc="1">
            <a:prstTxWarp prst="textNoShape">
              <a:avLst/>
            </a:prstTxWarp>
          </a:bodyPr>
          <a:lstStyle>
            <a:lvl1pPr algn="ctr" eaLnBrk="0" hangingPunct="0">
              <a:lnSpc>
                <a:spcPct val="104000"/>
              </a:lnSpc>
              <a:buClr>
                <a:srgbClr val="FFFFF9"/>
              </a:buClr>
              <a:buSzPct val="100000"/>
              <a:buFont typeface="Helvetica"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2800" b="0">
                <a:solidFill>
                  <a:srgbClr val="FFFFF9"/>
                </a:solidFill>
                <a:latin typeface="Calibri"/>
                <a:ea typeface="+mn-ea"/>
                <a:cs typeface="Calibri"/>
              </a:defRPr>
            </a:lvl1pPr>
          </a:lstStyle>
          <a:p>
            <a:pPr>
              <a:defRPr/>
            </a:pPr>
            <a:endParaRPr lang="en-GB" dirty="0"/>
          </a:p>
        </p:txBody>
      </p:sp>
      <p:pic>
        <p:nvPicPr>
          <p:cNvPr id="12" name="Picture 11" descr="CPMI Logo.png"/>
          <p:cNvPicPr>
            <a:picLocks noChangeAspect="1"/>
          </p:cNvPicPr>
          <p:nvPr userDrawn="1"/>
        </p:nvPicPr>
        <p:blipFill>
          <a:blip r:embed="rId13"/>
          <a:stretch>
            <a:fillRect/>
          </a:stretch>
        </p:blipFill>
        <p:spPr>
          <a:xfrm>
            <a:off x="381000" y="381000"/>
            <a:ext cx="9334976" cy="1562576"/>
          </a:xfrm>
          <a:prstGeom prst="rect">
            <a:avLst/>
          </a:prstGeom>
        </p:spPr>
      </p:pic>
      <p:pic>
        <p:nvPicPr>
          <p:cNvPr id="37" name="Picture 36" descr="Illinois Logo.tif"/>
          <p:cNvPicPr>
            <a:picLocks noChangeAspect="1"/>
          </p:cNvPicPr>
          <p:nvPr userDrawn="1"/>
        </p:nvPicPr>
        <p:blipFill>
          <a:blip r:embed="rId14"/>
          <a:stretch>
            <a:fillRect/>
          </a:stretch>
        </p:blipFill>
        <p:spPr>
          <a:xfrm>
            <a:off x="24416385" y="457200"/>
            <a:ext cx="8092440" cy="1531620"/>
          </a:xfrm>
          <a:prstGeom prst="rect">
            <a:avLst/>
          </a:prstGeom>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p:txStyles>
    <p:titleStyle>
      <a:lvl1pPr algn="ctr" defTabSz="457200" rtl="0" eaLnBrk="0" fontAlgn="base" hangingPunct="0">
        <a:lnSpc>
          <a:spcPct val="113000"/>
        </a:lnSpc>
        <a:spcBef>
          <a:spcPct val="0"/>
        </a:spcBef>
        <a:spcAft>
          <a:spcPct val="0"/>
        </a:spcAft>
        <a:buClr>
          <a:srgbClr val="FFFFF9"/>
        </a:buClr>
        <a:buSzPct val="100000"/>
        <a:buFont typeface="Helvetica"/>
        <a:defRPr sz="7200">
          <a:solidFill>
            <a:srgbClr val="FFFFF9"/>
          </a:solidFill>
          <a:latin typeface="+mj-lt"/>
          <a:ea typeface="+mj-ea"/>
          <a:cs typeface="+mj-cs"/>
        </a:defRPr>
      </a:lvl1pPr>
      <a:lvl2pPr algn="ctr" defTabSz="457200" rtl="0" eaLnBrk="0" fontAlgn="base" hangingPunct="0">
        <a:lnSpc>
          <a:spcPct val="113000"/>
        </a:lnSpc>
        <a:spcBef>
          <a:spcPct val="0"/>
        </a:spcBef>
        <a:spcAft>
          <a:spcPct val="0"/>
        </a:spcAft>
        <a:buClr>
          <a:srgbClr val="FFFFF9"/>
        </a:buClr>
        <a:buSzPct val="100000"/>
        <a:buFont typeface="Helvetica"/>
        <a:defRPr sz="7200">
          <a:solidFill>
            <a:srgbClr val="FFFFF9"/>
          </a:solidFill>
          <a:latin typeface="Helvetica" charset="0"/>
          <a:ea typeface="ＭＳ Ｐゴシック" charset="-128"/>
          <a:cs typeface="ＭＳ Ｐゴシック" charset="-128"/>
        </a:defRPr>
      </a:lvl2pPr>
      <a:lvl3pPr algn="ctr" defTabSz="457200" rtl="0" eaLnBrk="0" fontAlgn="base" hangingPunct="0">
        <a:lnSpc>
          <a:spcPct val="113000"/>
        </a:lnSpc>
        <a:spcBef>
          <a:spcPct val="0"/>
        </a:spcBef>
        <a:spcAft>
          <a:spcPct val="0"/>
        </a:spcAft>
        <a:buClr>
          <a:srgbClr val="FFFFF9"/>
        </a:buClr>
        <a:buSzPct val="100000"/>
        <a:buFont typeface="Helvetica"/>
        <a:defRPr sz="7200">
          <a:solidFill>
            <a:srgbClr val="FFFFF9"/>
          </a:solidFill>
          <a:latin typeface="Helvetica" charset="0"/>
          <a:ea typeface="ＭＳ Ｐゴシック" charset="-128"/>
          <a:cs typeface="ＭＳ Ｐゴシック" charset="-128"/>
        </a:defRPr>
      </a:lvl3pPr>
      <a:lvl4pPr algn="ctr" defTabSz="457200" rtl="0" eaLnBrk="0" fontAlgn="base" hangingPunct="0">
        <a:lnSpc>
          <a:spcPct val="113000"/>
        </a:lnSpc>
        <a:spcBef>
          <a:spcPct val="0"/>
        </a:spcBef>
        <a:spcAft>
          <a:spcPct val="0"/>
        </a:spcAft>
        <a:buClr>
          <a:srgbClr val="FFFFF9"/>
        </a:buClr>
        <a:buSzPct val="100000"/>
        <a:buFont typeface="Helvetica"/>
        <a:defRPr sz="7200">
          <a:solidFill>
            <a:srgbClr val="FFFFF9"/>
          </a:solidFill>
          <a:latin typeface="Helvetica" charset="0"/>
          <a:ea typeface="ＭＳ Ｐゴシック" charset="-128"/>
          <a:cs typeface="ＭＳ Ｐゴシック" charset="-128"/>
        </a:defRPr>
      </a:lvl4pPr>
      <a:lvl5pPr algn="ctr" defTabSz="457200" rtl="0" eaLnBrk="0" fontAlgn="base" hangingPunct="0">
        <a:lnSpc>
          <a:spcPct val="113000"/>
        </a:lnSpc>
        <a:spcBef>
          <a:spcPct val="0"/>
        </a:spcBef>
        <a:spcAft>
          <a:spcPct val="0"/>
        </a:spcAft>
        <a:buClr>
          <a:srgbClr val="FFFFF9"/>
        </a:buClr>
        <a:buSzPct val="100000"/>
        <a:buFont typeface="Helvetica"/>
        <a:defRPr sz="7200">
          <a:solidFill>
            <a:srgbClr val="FFFFF9"/>
          </a:solidFill>
          <a:latin typeface="Helvetica" charset="0"/>
          <a:ea typeface="ＭＳ Ｐゴシック" charset="-128"/>
          <a:cs typeface="ＭＳ Ｐゴシック" charset="-128"/>
        </a:defRPr>
      </a:lvl5pPr>
      <a:lvl6pPr marL="1536700" indent="-215900" algn="ctr" defTabSz="457200" rtl="0" fontAlgn="base">
        <a:lnSpc>
          <a:spcPct val="113000"/>
        </a:lnSpc>
        <a:spcBef>
          <a:spcPct val="0"/>
        </a:spcBef>
        <a:spcAft>
          <a:spcPct val="0"/>
        </a:spcAft>
        <a:buClr>
          <a:srgbClr val="000000"/>
        </a:buClr>
        <a:buSzPct val="45000"/>
        <a:buFont typeface="Wingdings" charset="2"/>
        <a:defRPr sz="7200">
          <a:solidFill>
            <a:srgbClr val="FFFFF9"/>
          </a:solidFill>
          <a:latin typeface="Helvetica" charset="0"/>
          <a:ea typeface="ＭＳ Ｐゴシック" charset="-128"/>
          <a:cs typeface="ＭＳ Ｐゴシック" charset="-128"/>
        </a:defRPr>
      </a:lvl6pPr>
      <a:lvl7pPr marL="1993900" indent="-215900" algn="ctr" defTabSz="457200" rtl="0" fontAlgn="base">
        <a:lnSpc>
          <a:spcPct val="113000"/>
        </a:lnSpc>
        <a:spcBef>
          <a:spcPct val="0"/>
        </a:spcBef>
        <a:spcAft>
          <a:spcPct val="0"/>
        </a:spcAft>
        <a:buClr>
          <a:srgbClr val="000000"/>
        </a:buClr>
        <a:buSzPct val="45000"/>
        <a:buFont typeface="Wingdings" charset="2"/>
        <a:defRPr sz="7200">
          <a:solidFill>
            <a:srgbClr val="FFFFF9"/>
          </a:solidFill>
          <a:latin typeface="Helvetica" charset="0"/>
          <a:ea typeface="ＭＳ Ｐゴシック" charset="-128"/>
          <a:cs typeface="ＭＳ Ｐゴシック" charset="-128"/>
        </a:defRPr>
      </a:lvl7pPr>
      <a:lvl8pPr marL="2451100" indent="-215900" algn="ctr" defTabSz="457200" rtl="0" fontAlgn="base">
        <a:lnSpc>
          <a:spcPct val="113000"/>
        </a:lnSpc>
        <a:spcBef>
          <a:spcPct val="0"/>
        </a:spcBef>
        <a:spcAft>
          <a:spcPct val="0"/>
        </a:spcAft>
        <a:buClr>
          <a:srgbClr val="000000"/>
        </a:buClr>
        <a:buSzPct val="45000"/>
        <a:buFont typeface="Wingdings" charset="2"/>
        <a:defRPr sz="7200">
          <a:solidFill>
            <a:srgbClr val="FFFFF9"/>
          </a:solidFill>
          <a:latin typeface="Helvetica" charset="0"/>
          <a:ea typeface="ＭＳ Ｐゴシック" charset="-128"/>
          <a:cs typeface="ＭＳ Ｐゴシック" charset="-128"/>
        </a:defRPr>
      </a:lvl8pPr>
      <a:lvl9pPr marL="2908300" indent="-215900" algn="ctr" defTabSz="457200" rtl="0" fontAlgn="base">
        <a:lnSpc>
          <a:spcPct val="113000"/>
        </a:lnSpc>
        <a:spcBef>
          <a:spcPct val="0"/>
        </a:spcBef>
        <a:spcAft>
          <a:spcPct val="0"/>
        </a:spcAft>
        <a:buClr>
          <a:srgbClr val="000000"/>
        </a:buClr>
        <a:buSzPct val="45000"/>
        <a:buFont typeface="Wingdings" charset="2"/>
        <a:defRPr sz="7200">
          <a:solidFill>
            <a:srgbClr val="FFFFF9"/>
          </a:solidFill>
          <a:latin typeface="Helvetica" charset="0"/>
          <a:ea typeface="ＭＳ Ｐゴシック" charset="-128"/>
          <a:cs typeface="ＭＳ Ｐゴシック" charset="-128"/>
        </a:defRPr>
      </a:lvl9pPr>
    </p:titleStyle>
    <p:bodyStyle>
      <a:lvl1pPr marL="914400" indent="-914400" algn="l" defTabSz="457200" rtl="0" eaLnBrk="0" fontAlgn="base" hangingPunct="0">
        <a:lnSpc>
          <a:spcPct val="113000"/>
        </a:lnSpc>
        <a:spcBef>
          <a:spcPts val="900"/>
        </a:spcBef>
        <a:spcAft>
          <a:spcPct val="0"/>
        </a:spcAft>
        <a:buClr>
          <a:srgbClr val="333399"/>
        </a:buClr>
        <a:buSzPct val="100000"/>
        <a:buFont typeface="Helvetica"/>
        <a:buChar char="•"/>
        <a:defRPr sz="3600">
          <a:solidFill>
            <a:srgbClr val="000000"/>
          </a:solidFill>
          <a:latin typeface="+mn-lt"/>
          <a:ea typeface="+mn-ea"/>
          <a:cs typeface="+mn-cs"/>
        </a:defRPr>
      </a:lvl1pPr>
      <a:lvl2pPr marL="1943100" indent="-915988" algn="l" defTabSz="457200" rtl="0" eaLnBrk="0" fontAlgn="base" hangingPunct="0">
        <a:lnSpc>
          <a:spcPct val="113000"/>
        </a:lnSpc>
        <a:spcBef>
          <a:spcPts val="800"/>
        </a:spcBef>
        <a:spcAft>
          <a:spcPct val="0"/>
        </a:spcAft>
        <a:buClr>
          <a:srgbClr val="333399"/>
        </a:buClr>
        <a:buSzPct val="100000"/>
        <a:buFont typeface="Wingdings" pitchFamily="2" charset="2"/>
        <a:buChar char=""/>
        <a:defRPr sz="3200">
          <a:solidFill>
            <a:srgbClr val="000000"/>
          </a:solidFill>
          <a:latin typeface="+mn-lt"/>
          <a:ea typeface="+mn-ea"/>
          <a:cs typeface="+mn-cs"/>
        </a:defRPr>
      </a:lvl2pPr>
      <a:lvl3pPr marL="3024188" indent="-962025" algn="l" defTabSz="457200" rtl="0" eaLnBrk="0" fontAlgn="base" hangingPunct="0">
        <a:lnSpc>
          <a:spcPct val="113000"/>
        </a:lnSpc>
        <a:spcBef>
          <a:spcPts val="800"/>
        </a:spcBef>
        <a:spcAft>
          <a:spcPct val="0"/>
        </a:spcAft>
        <a:buClr>
          <a:srgbClr val="333399"/>
        </a:buClr>
        <a:buSzPct val="100000"/>
        <a:buFont typeface="Helvetica"/>
        <a:buChar char="•"/>
        <a:defRPr sz="3200">
          <a:solidFill>
            <a:srgbClr val="000000"/>
          </a:solidFill>
          <a:latin typeface="+mn-lt"/>
          <a:ea typeface="+mn-ea"/>
          <a:cs typeface="+mn-cs"/>
        </a:defRPr>
      </a:lvl3pPr>
      <a:lvl4pPr marL="4114800" indent="-971550" algn="l" defTabSz="457200" rtl="0" eaLnBrk="0" fontAlgn="base" hangingPunct="0">
        <a:lnSpc>
          <a:spcPct val="113000"/>
        </a:lnSpc>
        <a:spcBef>
          <a:spcPts val="800"/>
        </a:spcBef>
        <a:spcAft>
          <a:spcPct val="0"/>
        </a:spcAft>
        <a:buClr>
          <a:srgbClr val="333399"/>
        </a:buClr>
        <a:buSzPct val="100000"/>
        <a:buFont typeface="Helvetica"/>
        <a:buChar char="–"/>
        <a:defRPr sz="3200">
          <a:solidFill>
            <a:srgbClr val="000000"/>
          </a:solidFill>
          <a:latin typeface="+mn-lt"/>
          <a:ea typeface="+mn-ea"/>
          <a:cs typeface="+mn-cs"/>
        </a:defRPr>
      </a:lvl4pPr>
      <a:lvl5pPr marL="5143500" indent="-915988" algn="l" defTabSz="457200" rtl="0" eaLnBrk="0" fontAlgn="base" hangingPunct="0">
        <a:lnSpc>
          <a:spcPct val="113000"/>
        </a:lnSpc>
        <a:spcBef>
          <a:spcPts val="800"/>
        </a:spcBef>
        <a:spcAft>
          <a:spcPct val="0"/>
        </a:spcAft>
        <a:buClr>
          <a:srgbClr val="333399"/>
        </a:buClr>
        <a:buSzPct val="100000"/>
        <a:buFont typeface="Helvetica"/>
        <a:buChar char="»"/>
        <a:defRPr sz="3200">
          <a:solidFill>
            <a:srgbClr val="000000"/>
          </a:solidFill>
          <a:latin typeface="+mn-lt"/>
          <a:ea typeface="+mn-ea"/>
          <a:cs typeface="+mn-cs"/>
        </a:defRPr>
      </a:lvl5pPr>
      <a:lvl6pPr marL="5600700" indent="-915988" algn="l" defTabSz="457200" rtl="0" fontAlgn="base">
        <a:lnSpc>
          <a:spcPct val="113000"/>
        </a:lnSpc>
        <a:spcBef>
          <a:spcPts val="800"/>
        </a:spcBef>
        <a:spcAft>
          <a:spcPct val="0"/>
        </a:spcAft>
        <a:buClr>
          <a:srgbClr val="333399"/>
        </a:buClr>
        <a:buSzPct val="100000"/>
        <a:buFont typeface="Helvetica" charset="0"/>
        <a:buChar char="»"/>
        <a:defRPr sz="3200">
          <a:solidFill>
            <a:srgbClr val="000000"/>
          </a:solidFill>
          <a:latin typeface="+mn-lt"/>
          <a:ea typeface="+mn-ea"/>
          <a:cs typeface="+mn-cs"/>
        </a:defRPr>
      </a:lvl6pPr>
      <a:lvl7pPr marL="6057900" indent="-915988" algn="l" defTabSz="457200" rtl="0" fontAlgn="base">
        <a:lnSpc>
          <a:spcPct val="113000"/>
        </a:lnSpc>
        <a:spcBef>
          <a:spcPts val="800"/>
        </a:spcBef>
        <a:spcAft>
          <a:spcPct val="0"/>
        </a:spcAft>
        <a:buClr>
          <a:srgbClr val="333399"/>
        </a:buClr>
        <a:buSzPct val="100000"/>
        <a:buFont typeface="Helvetica" charset="0"/>
        <a:buChar char="»"/>
        <a:defRPr sz="3200">
          <a:solidFill>
            <a:srgbClr val="000000"/>
          </a:solidFill>
          <a:latin typeface="+mn-lt"/>
          <a:ea typeface="+mn-ea"/>
          <a:cs typeface="+mn-cs"/>
        </a:defRPr>
      </a:lvl7pPr>
      <a:lvl8pPr marL="6515100" indent="-915988" algn="l" defTabSz="457200" rtl="0" fontAlgn="base">
        <a:lnSpc>
          <a:spcPct val="113000"/>
        </a:lnSpc>
        <a:spcBef>
          <a:spcPts val="800"/>
        </a:spcBef>
        <a:spcAft>
          <a:spcPct val="0"/>
        </a:spcAft>
        <a:buClr>
          <a:srgbClr val="333399"/>
        </a:buClr>
        <a:buSzPct val="100000"/>
        <a:buFont typeface="Helvetica" charset="0"/>
        <a:buChar char="»"/>
        <a:defRPr sz="3200">
          <a:solidFill>
            <a:srgbClr val="000000"/>
          </a:solidFill>
          <a:latin typeface="+mn-lt"/>
          <a:ea typeface="+mn-ea"/>
          <a:cs typeface="+mn-cs"/>
        </a:defRPr>
      </a:lvl8pPr>
      <a:lvl9pPr marL="6972300" indent="-915988" algn="l" defTabSz="457200" rtl="0" fontAlgn="base">
        <a:lnSpc>
          <a:spcPct val="113000"/>
        </a:lnSpc>
        <a:spcBef>
          <a:spcPts val="800"/>
        </a:spcBef>
        <a:spcAft>
          <a:spcPct val="0"/>
        </a:spcAft>
        <a:buClr>
          <a:srgbClr val="333399"/>
        </a:buClr>
        <a:buSzPct val="100000"/>
        <a:buFont typeface="Helvetica" charset="0"/>
        <a:buChar char="»"/>
        <a:defRPr sz="32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8000"/>
            </a:gs>
            <a:gs pos="100000">
              <a:srgbClr val="3300BF"/>
            </a:gs>
          </a:gsLst>
          <a:lin ang="5400000" scaled="1"/>
        </a:gradFill>
        <a:effectLst/>
      </p:bgPr>
    </p:bg>
    <p:spTree>
      <p:nvGrpSpPr>
        <p:cNvPr id="1" name=""/>
        <p:cNvGrpSpPr/>
        <p:nvPr/>
      </p:nvGrpSpPr>
      <p:grpSpPr>
        <a:xfrm>
          <a:off x="0" y="0"/>
          <a:ext cx="0" cy="0"/>
          <a:chOff x="0" y="0"/>
          <a:chExt cx="0" cy="0"/>
        </a:xfrm>
      </p:grpSpPr>
      <p:sp>
        <p:nvSpPr>
          <p:cNvPr id="289" name="AutoShape 370"/>
          <p:cNvSpPr>
            <a:spLocks noChangeArrowheads="1"/>
          </p:cNvSpPr>
          <p:nvPr/>
        </p:nvSpPr>
        <p:spPr bwMode="auto">
          <a:xfrm>
            <a:off x="599374" y="13296900"/>
            <a:ext cx="18096197" cy="8811202"/>
          </a:xfrm>
          <a:prstGeom prst="roundRect">
            <a:avLst>
              <a:gd name="adj" fmla="val 8190"/>
            </a:avLst>
          </a:prstGeom>
          <a:solidFill>
            <a:schemeClr val="bg1"/>
          </a:solidFill>
          <a:ln w="9525">
            <a:solidFill>
              <a:schemeClr val="tx1"/>
            </a:solidFill>
            <a:round/>
            <a:headEnd/>
            <a:tailEnd/>
          </a:ln>
        </p:spPr>
        <p:txBody>
          <a:bodyPr wrap="none"/>
          <a:lstStyle/>
          <a:p>
            <a:pPr algn="ctr" defTabSz="3203575"/>
            <a:endParaRPr lang="en-US" altLang="ko-KR" sz="4800" b="1" baseline="30000" dirty="0">
              <a:solidFill>
                <a:schemeClr val="tx1"/>
              </a:solidFill>
            </a:endParaRPr>
          </a:p>
        </p:txBody>
      </p:sp>
      <p:sp>
        <p:nvSpPr>
          <p:cNvPr id="50" name="AutoShape 370"/>
          <p:cNvSpPr>
            <a:spLocks noChangeArrowheads="1"/>
          </p:cNvSpPr>
          <p:nvPr/>
        </p:nvSpPr>
        <p:spPr bwMode="auto">
          <a:xfrm>
            <a:off x="13924920" y="4316608"/>
            <a:ext cx="18536836" cy="8597602"/>
          </a:xfrm>
          <a:prstGeom prst="roundRect">
            <a:avLst>
              <a:gd name="adj" fmla="val 8190"/>
            </a:avLst>
          </a:prstGeom>
          <a:solidFill>
            <a:schemeClr val="bg1"/>
          </a:solidFill>
          <a:ln w="9525">
            <a:solidFill>
              <a:schemeClr val="tx1"/>
            </a:solidFill>
            <a:round/>
            <a:headEnd/>
            <a:tailEnd/>
          </a:ln>
        </p:spPr>
        <p:txBody>
          <a:bodyPr wrap="none"/>
          <a:lstStyle/>
          <a:p>
            <a:pPr algn="ctr" defTabSz="3203575"/>
            <a:endParaRPr lang="en-US" altLang="ko-KR" sz="4800" b="1" baseline="30000" dirty="0">
              <a:solidFill>
                <a:schemeClr val="tx1"/>
              </a:solidFill>
            </a:endParaRPr>
          </a:p>
        </p:txBody>
      </p:sp>
      <p:sp>
        <p:nvSpPr>
          <p:cNvPr id="144" name="Rectangle 143"/>
          <p:cNvSpPr/>
          <p:nvPr/>
        </p:nvSpPr>
        <p:spPr>
          <a:xfrm>
            <a:off x="0" y="1948010"/>
            <a:ext cx="32918400" cy="2183931"/>
          </a:xfrm>
          <a:prstGeom prst="rect">
            <a:avLst/>
          </a:prstGeom>
        </p:spPr>
        <p:txBody>
          <a:bodyPr wrap="square">
            <a:spAutoFit/>
          </a:bodyPr>
          <a:lstStyle/>
          <a:p>
            <a:pPr algn="ctr"/>
            <a:r>
              <a:rPr lang="en-US" sz="5400" dirty="0">
                <a:solidFill>
                  <a:schemeClr val="tx1"/>
                </a:solidFill>
              </a:rPr>
              <a:t>Electron Temperature and Density for Argon and Oxygen Based RF Plasmas</a:t>
            </a:r>
          </a:p>
          <a:p>
            <a:pPr algn="ctr"/>
            <a:r>
              <a:rPr lang="en-GB" sz="3200" b="1" i="1" dirty="0">
                <a:solidFill>
                  <a:schemeClr val="tx1"/>
                </a:solidFill>
                <a:latin typeface="Helvetica" pitchFamily="64" charset="0"/>
                <a:ea typeface="宋体" pitchFamily="2" charset="-122"/>
              </a:rPr>
              <a:t>Sheil Kumar, Jeremy J. Mettler, Eitan Barlaz, and David N. </a:t>
            </a:r>
            <a:r>
              <a:rPr lang="en-GB" sz="3200" b="1" i="1" dirty="0" err="1">
                <a:solidFill>
                  <a:schemeClr val="tx1"/>
                </a:solidFill>
                <a:latin typeface="Helvetica" pitchFamily="64" charset="0"/>
                <a:ea typeface="宋体" pitchFamily="2" charset="-122"/>
              </a:rPr>
              <a:t>Ruzic</a:t>
            </a:r>
            <a:endParaRPr lang="en-GB" sz="1200" i="1" dirty="0">
              <a:solidFill>
                <a:schemeClr val="tx1"/>
              </a:solidFill>
              <a:latin typeface="Helvetica" pitchFamily="-65" charset="0"/>
              <a:ea typeface="宋体" pitchFamily="-65" charset="-122"/>
              <a:cs typeface="宋体" pitchFamily="-65" charset="-122"/>
            </a:endParaRPr>
          </a:p>
          <a:p>
            <a:pPr algn="ctr">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a:pPr>
            <a:r>
              <a:rPr lang="en-GB" i="1" dirty="0" err="1">
                <a:solidFill>
                  <a:schemeClr val="tx1"/>
                </a:solidFill>
                <a:latin typeface="Helvetica" pitchFamily="-65" charset="0"/>
                <a:ea typeface="宋体" pitchFamily="-65" charset="-122"/>
                <a:cs typeface="宋体" pitchFamily="-65" charset="-122"/>
              </a:rPr>
              <a:t>Center</a:t>
            </a:r>
            <a:r>
              <a:rPr lang="en-GB" i="1" dirty="0">
                <a:solidFill>
                  <a:schemeClr val="tx1"/>
                </a:solidFill>
                <a:latin typeface="Helvetica" pitchFamily="-65" charset="0"/>
                <a:ea typeface="宋体" pitchFamily="-65" charset="-122"/>
                <a:cs typeface="宋体" pitchFamily="-65" charset="-122"/>
              </a:rPr>
              <a:t> for Plasma-Material Interactions </a:t>
            </a:r>
            <a:r>
              <a:rPr lang="en-GB" i="1" dirty="0">
                <a:solidFill>
                  <a:schemeClr val="tx1"/>
                </a:solidFill>
                <a:latin typeface="Wingdings"/>
                <a:ea typeface="Wingdings"/>
                <a:cs typeface="Wingdings"/>
              </a:rPr>
              <a:t></a:t>
            </a:r>
            <a:r>
              <a:rPr lang="en-GB" i="1" dirty="0">
                <a:solidFill>
                  <a:schemeClr val="tx1"/>
                </a:solidFill>
                <a:latin typeface="Helvetica" pitchFamily="-65" charset="0"/>
                <a:ea typeface="宋体" pitchFamily="-65" charset="-122"/>
                <a:cs typeface="宋体" pitchFamily="-65" charset="-122"/>
              </a:rPr>
              <a:t> Department of Nuclear, Plasma and Radiological Engineering, University of Illinois at Urbana-Champaign, Urbana, IL 61801 USA </a:t>
            </a:r>
          </a:p>
          <a:p>
            <a:pPr marL="457200" indent="-457200" algn="ctr">
              <a:lnSpc>
                <a:spcPct val="104000"/>
              </a:lnSpc>
              <a:buAutoNum type="arabicPeriod"/>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a:pPr>
            <a:endParaRPr lang="en-GB" i="1" dirty="0">
              <a:solidFill>
                <a:schemeClr val="tx1"/>
              </a:solidFill>
              <a:latin typeface="Helvetica" pitchFamily="-65" charset="0"/>
              <a:ea typeface="宋体" pitchFamily="-65" charset="-122"/>
              <a:cs typeface="宋体" pitchFamily="-65" charset="-122"/>
            </a:endParaRPr>
          </a:p>
        </p:txBody>
      </p:sp>
      <p:sp>
        <p:nvSpPr>
          <p:cNvPr id="1039" name="Rectangle 15"/>
          <p:cNvSpPr>
            <a:spLocks noChangeArrowheads="1"/>
          </p:cNvSpPr>
          <p:nvPr/>
        </p:nvSpPr>
        <p:spPr bwMode="auto">
          <a:xfrm>
            <a:off x="0" y="-2308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solidFill>
                <a:schemeClr val="tx1"/>
              </a:solidFill>
            </a:endParaRPr>
          </a:p>
        </p:txBody>
      </p:sp>
      <p:sp>
        <p:nvSpPr>
          <p:cNvPr id="77" name="AutoShape 370"/>
          <p:cNvSpPr>
            <a:spLocks noChangeArrowheads="1"/>
          </p:cNvSpPr>
          <p:nvPr/>
        </p:nvSpPr>
        <p:spPr bwMode="auto">
          <a:xfrm>
            <a:off x="1069758" y="4268027"/>
            <a:ext cx="12687300" cy="8644750"/>
          </a:xfrm>
          <a:prstGeom prst="roundRect">
            <a:avLst>
              <a:gd name="adj" fmla="val 8190"/>
            </a:avLst>
          </a:prstGeom>
          <a:solidFill>
            <a:schemeClr val="bg1"/>
          </a:solidFill>
          <a:ln w="9525">
            <a:solidFill>
              <a:schemeClr val="tx1"/>
            </a:solidFill>
            <a:round/>
            <a:headEnd/>
            <a:tailEnd/>
          </a:ln>
        </p:spPr>
        <p:txBody>
          <a:bodyPr wrap="none"/>
          <a:lstStyle/>
          <a:p>
            <a:pPr algn="ctr" defTabSz="3203575"/>
            <a:endParaRPr lang="en-US" altLang="ko-KR" sz="4800" b="1" dirty="0">
              <a:solidFill>
                <a:schemeClr val="tx1"/>
              </a:solidFill>
            </a:endParaRPr>
          </a:p>
        </p:txBody>
      </p:sp>
      <p:sp>
        <p:nvSpPr>
          <p:cNvPr id="46" name="TextBox 45"/>
          <p:cNvSpPr txBox="1"/>
          <p:nvPr/>
        </p:nvSpPr>
        <p:spPr>
          <a:xfrm>
            <a:off x="20989776" y="43273577"/>
            <a:ext cx="11471980" cy="461665"/>
          </a:xfrm>
          <a:prstGeom prst="rect">
            <a:avLst/>
          </a:prstGeom>
          <a:noFill/>
        </p:spPr>
        <p:txBody>
          <a:bodyPr wrap="square" rtlCol="0">
            <a:spAutoFit/>
          </a:bodyPr>
          <a:lstStyle/>
          <a:p>
            <a:pPr algn="r"/>
            <a:r>
              <a:rPr lang="en-US" dirty="0">
                <a:solidFill>
                  <a:schemeClr val="tx1"/>
                </a:solidFill>
              </a:rPr>
              <a:t>Presented at the ANS Student </a:t>
            </a:r>
            <a:r>
              <a:rPr lang="en-US">
                <a:solidFill>
                  <a:schemeClr val="tx1"/>
                </a:solidFill>
              </a:rPr>
              <a:t>Conference, 2019</a:t>
            </a:r>
            <a:endParaRPr lang="en-US" dirty="0">
              <a:solidFill>
                <a:schemeClr val="tx1"/>
              </a:solidFill>
            </a:endParaRPr>
          </a:p>
        </p:txBody>
      </p:sp>
      <p:sp>
        <p:nvSpPr>
          <p:cNvPr id="22" name="AutoShape 59" descr="Inline image 1"/>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114" name="TextBox 113"/>
          <p:cNvSpPr txBox="1"/>
          <p:nvPr/>
        </p:nvSpPr>
        <p:spPr>
          <a:xfrm>
            <a:off x="9944102" y="43258656"/>
            <a:ext cx="10744200" cy="461665"/>
          </a:xfrm>
          <a:prstGeom prst="rect">
            <a:avLst/>
          </a:prstGeom>
          <a:noFill/>
        </p:spPr>
        <p:txBody>
          <a:bodyPr wrap="square" rtlCol="0">
            <a:spAutoFit/>
          </a:bodyPr>
          <a:lstStyle/>
          <a:p>
            <a:pPr algn="ctr"/>
            <a:r>
              <a:rPr lang="en-US" dirty="0">
                <a:solidFill>
                  <a:schemeClr val="tx1"/>
                </a:solidFill>
              </a:rPr>
              <a:t>Contact email:  sk17@illinois.edu</a:t>
            </a:r>
          </a:p>
        </p:txBody>
      </p:sp>
      <p:sp>
        <p:nvSpPr>
          <p:cNvPr id="9"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schemeClr val="tx1"/>
              </a:solidFill>
            </a:endParaRPr>
          </a:p>
        </p:txBody>
      </p:sp>
      <p:sp>
        <p:nvSpPr>
          <p:cNvPr id="95" name="AutoShape 370"/>
          <p:cNvSpPr>
            <a:spLocks noChangeArrowheads="1"/>
          </p:cNvSpPr>
          <p:nvPr/>
        </p:nvSpPr>
        <p:spPr bwMode="auto">
          <a:xfrm>
            <a:off x="727997" y="22551146"/>
            <a:ext cx="18027459" cy="20076423"/>
          </a:xfrm>
          <a:prstGeom prst="roundRect">
            <a:avLst>
              <a:gd name="adj" fmla="val 8190"/>
            </a:avLst>
          </a:prstGeom>
          <a:solidFill>
            <a:schemeClr val="bg1"/>
          </a:solidFill>
          <a:ln w="9525">
            <a:solidFill>
              <a:schemeClr val="tx1"/>
            </a:solidFill>
            <a:round/>
            <a:headEnd/>
            <a:tailEnd/>
          </a:ln>
        </p:spPr>
        <p:txBody>
          <a:bodyPr wrap="none"/>
          <a:lstStyle/>
          <a:p>
            <a:pPr algn="ctr" defTabSz="3203575"/>
            <a:endParaRPr lang="en-US" altLang="ko-KR" sz="4800" b="1" baseline="30000" dirty="0">
              <a:solidFill>
                <a:schemeClr val="tx1"/>
              </a:solidFill>
            </a:endParaRPr>
          </a:p>
        </p:txBody>
      </p:sp>
      <p:sp>
        <p:nvSpPr>
          <p:cNvPr id="136" name="Text Box 44"/>
          <p:cNvSpPr txBox="1">
            <a:spLocks noChangeArrowheads="1"/>
          </p:cNvSpPr>
          <p:nvPr/>
        </p:nvSpPr>
        <p:spPr bwMode="auto">
          <a:xfrm>
            <a:off x="1344872" y="6142200"/>
            <a:ext cx="12151604" cy="5693866"/>
          </a:xfrm>
          <a:prstGeom prst="rect">
            <a:avLst/>
          </a:prstGeom>
          <a:noFill/>
          <a:ln w="9525">
            <a:noFill/>
            <a:miter lim="800000"/>
            <a:headEnd/>
            <a:tailEnd/>
          </a:ln>
        </p:spPr>
        <p:txBody>
          <a:bodyPr wrap="square">
            <a:spAutoFit/>
          </a:bodyPr>
          <a:lstStyle/>
          <a:p>
            <a:pPr>
              <a:spcBef>
                <a:spcPts val="600"/>
              </a:spcBef>
            </a:pPr>
            <a:r>
              <a:rPr lang="en-US" sz="3200" b="1" dirty="0">
                <a:solidFill>
                  <a:schemeClr val="tx1"/>
                </a:solidFill>
              </a:rPr>
              <a:t>Motivation:</a:t>
            </a:r>
            <a:r>
              <a:rPr lang="en-US" sz="3200" dirty="0">
                <a:solidFill>
                  <a:schemeClr val="tx1"/>
                </a:solidFill>
              </a:rPr>
              <a:t> </a:t>
            </a:r>
          </a:p>
          <a:p>
            <a:pPr algn="just">
              <a:spcBef>
                <a:spcPts val="600"/>
              </a:spcBef>
            </a:pPr>
            <a:r>
              <a:rPr lang="en-US" sz="3200" dirty="0">
                <a:solidFill>
                  <a:schemeClr val="tx1"/>
                </a:solidFill>
              </a:rPr>
              <a:t>	Investigating electron temperatures and density as a function of Argon and Oxygen gas pressures in a chamber that generates an RF plasma. </a:t>
            </a:r>
          </a:p>
          <a:p>
            <a:pPr>
              <a:spcBef>
                <a:spcPts val="600"/>
              </a:spcBef>
            </a:pPr>
            <a:endParaRPr lang="en-US" sz="3200" dirty="0">
              <a:solidFill>
                <a:schemeClr val="tx1"/>
              </a:solidFill>
            </a:endParaRPr>
          </a:p>
          <a:p>
            <a:pPr lvl="0">
              <a:spcBef>
                <a:spcPts val="600"/>
              </a:spcBef>
            </a:pPr>
            <a:r>
              <a:rPr lang="en-US" sz="3200" b="1" dirty="0">
                <a:solidFill>
                  <a:schemeClr val="tx1"/>
                </a:solidFill>
              </a:rPr>
              <a:t>Background:</a:t>
            </a:r>
            <a:r>
              <a:rPr lang="en-US" sz="3200" dirty="0">
                <a:solidFill>
                  <a:schemeClr val="tx1"/>
                </a:solidFill>
              </a:rPr>
              <a:t> </a:t>
            </a:r>
          </a:p>
          <a:p>
            <a:pPr lvl="0" algn="just">
              <a:spcBef>
                <a:spcPts val="600"/>
              </a:spcBef>
            </a:pPr>
            <a:r>
              <a:rPr lang="en-US" sz="3200" dirty="0">
                <a:solidFill>
                  <a:schemeClr val="tx1"/>
                </a:solidFill>
              </a:rPr>
              <a:t>	Dry etching and deposition of metals from RF plasmas have been highly related to the ion density which are equivalent to electron density due to quasi-neutrality. These can be evaluated through electron temperatures thus motivating this investigation. 	</a:t>
            </a:r>
          </a:p>
          <a:p>
            <a:endParaRPr lang="en-US" dirty="0">
              <a:solidFill>
                <a:schemeClr val="tx1"/>
              </a:solidFill>
            </a:endParaRPr>
          </a:p>
        </p:txBody>
      </p:sp>
      <p:sp>
        <p:nvSpPr>
          <p:cNvPr id="153" name="Text Box 44"/>
          <p:cNvSpPr txBox="1">
            <a:spLocks noChangeArrowheads="1"/>
          </p:cNvSpPr>
          <p:nvPr/>
        </p:nvSpPr>
        <p:spPr bwMode="auto">
          <a:xfrm>
            <a:off x="5282956" y="5004485"/>
            <a:ext cx="3954939" cy="954107"/>
          </a:xfrm>
          <a:prstGeom prst="rect">
            <a:avLst/>
          </a:prstGeom>
          <a:noFill/>
          <a:ln w="9525">
            <a:noFill/>
            <a:miter lim="800000"/>
            <a:headEnd/>
            <a:tailEnd/>
          </a:ln>
        </p:spPr>
        <p:txBody>
          <a:bodyPr wrap="square">
            <a:spAutoFit/>
          </a:bodyPr>
          <a:lstStyle/>
          <a:p>
            <a:r>
              <a:rPr lang="en-US" sz="3200" b="1" dirty="0">
                <a:solidFill>
                  <a:schemeClr val="tx1"/>
                </a:solidFill>
                <a:latin typeface="Arial Black"/>
              </a:rPr>
              <a:t>INTRODUCTION</a:t>
            </a:r>
            <a:endParaRPr lang="en-US" sz="3200" dirty="0">
              <a:solidFill>
                <a:schemeClr val="tx1"/>
              </a:solidFill>
            </a:endParaRPr>
          </a:p>
          <a:p>
            <a:endParaRPr lang="en-US" dirty="0">
              <a:solidFill>
                <a:schemeClr val="tx1"/>
              </a:solidFill>
            </a:endParaRPr>
          </a:p>
        </p:txBody>
      </p:sp>
      <p:sp>
        <p:nvSpPr>
          <p:cNvPr id="154" name="Rectangle 56"/>
          <p:cNvSpPr>
            <a:spLocks noChangeArrowheads="1"/>
          </p:cNvSpPr>
          <p:nvPr/>
        </p:nvSpPr>
        <p:spPr bwMode="auto">
          <a:xfrm>
            <a:off x="15080214" y="5410548"/>
            <a:ext cx="8011671" cy="6463308"/>
          </a:xfrm>
          <a:prstGeom prst="rect">
            <a:avLst/>
          </a:prstGeom>
          <a:noFill/>
          <a:ln w="9525">
            <a:noFill/>
            <a:miter lim="800000"/>
            <a:headEnd/>
            <a:tailEnd/>
          </a:ln>
        </p:spPr>
        <p:txBody>
          <a:bodyPr wrap="square">
            <a:spAutoFit/>
          </a:bodyPr>
          <a:lstStyle/>
          <a:p>
            <a:pPr>
              <a:spcBef>
                <a:spcPts val="600"/>
              </a:spcBef>
            </a:pPr>
            <a:endParaRPr lang="en-US" sz="3200" b="1" dirty="0">
              <a:solidFill>
                <a:schemeClr val="tx1"/>
              </a:solidFill>
            </a:endParaRPr>
          </a:p>
          <a:p>
            <a:pPr>
              <a:spcBef>
                <a:spcPts val="600"/>
              </a:spcBef>
              <a:buFontTx/>
              <a:buChar char="•"/>
            </a:pPr>
            <a:r>
              <a:rPr lang="en-US" sz="3200" dirty="0">
                <a:solidFill>
                  <a:schemeClr val="tx1"/>
                </a:solidFill>
              </a:rPr>
              <a:t>Base Pressure: 5E-3 Torr, 7E-3 Torr</a:t>
            </a:r>
          </a:p>
          <a:p>
            <a:pPr>
              <a:spcBef>
                <a:spcPts val="600"/>
              </a:spcBef>
              <a:buFontTx/>
              <a:buChar char="•"/>
            </a:pPr>
            <a:r>
              <a:rPr lang="en-US" sz="3200" dirty="0">
                <a:solidFill>
                  <a:schemeClr val="tx1"/>
                </a:solidFill>
              </a:rPr>
              <a:t>Argon Pressures range from 130mTorr to 430mTorr.</a:t>
            </a:r>
          </a:p>
          <a:p>
            <a:pPr>
              <a:spcBef>
                <a:spcPts val="600"/>
              </a:spcBef>
              <a:buFontTx/>
              <a:buChar char="•"/>
            </a:pPr>
            <a:r>
              <a:rPr lang="en-US" sz="3200" dirty="0">
                <a:solidFill>
                  <a:schemeClr val="tx1"/>
                </a:solidFill>
              </a:rPr>
              <a:t>Oxygen used with Argon, ranges from 50mTorr to 200mTorr.</a:t>
            </a:r>
          </a:p>
          <a:p>
            <a:pPr>
              <a:spcBef>
                <a:spcPts val="600"/>
              </a:spcBef>
              <a:buFontTx/>
              <a:buChar char="•"/>
            </a:pPr>
            <a:r>
              <a:rPr lang="en-US" sz="3200" dirty="0">
                <a:solidFill>
                  <a:schemeClr val="tx1"/>
                </a:solidFill>
              </a:rPr>
              <a:t>RF Coil used to generate Plasma.</a:t>
            </a:r>
          </a:p>
          <a:p>
            <a:pPr>
              <a:spcBef>
                <a:spcPts val="600"/>
              </a:spcBef>
              <a:buFontTx/>
              <a:buChar char="•"/>
            </a:pPr>
            <a:r>
              <a:rPr lang="en-US" sz="3200" dirty="0">
                <a:solidFill>
                  <a:schemeClr val="tx1"/>
                </a:solidFill>
              </a:rPr>
              <a:t>Langmuir Probe compensated for 13.56Mhz used to obtain I-V traces.</a:t>
            </a:r>
          </a:p>
          <a:p>
            <a:pPr>
              <a:spcBef>
                <a:spcPts val="600"/>
              </a:spcBef>
              <a:buFontTx/>
              <a:buChar char="•"/>
            </a:pPr>
            <a:r>
              <a:rPr lang="en-US" sz="3200" dirty="0">
                <a:solidFill>
                  <a:schemeClr val="tx1"/>
                </a:solidFill>
              </a:rPr>
              <a:t>Interested in electron densities and temperatures throughout the pressure range.</a:t>
            </a:r>
          </a:p>
        </p:txBody>
      </p:sp>
      <p:sp>
        <p:nvSpPr>
          <p:cNvPr id="155" name="Rectangle 54"/>
          <p:cNvSpPr>
            <a:spLocks noChangeArrowheads="1"/>
          </p:cNvSpPr>
          <p:nvPr/>
        </p:nvSpPr>
        <p:spPr bwMode="auto">
          <a:xfrm>
            <a:off x="14363700" y="10100505"/>
            <a:ext cx="16614541" cy="584775"/>
          </a:xfrm>
          <a:prstGeom prst="rect">
            <a:avLst/>
          </a:prstGeom>
          <a:noFill/>
          <a:ln w="9525">
            <a:noFill/>
            <a:miter lim="800000"/>
            <a:headEnd/>
            <a:tailEnd/>
          </a:ln>
        </p:spPr>
        <p:txBody>
          <a:bodyPr wrap="square">
            <a:spAutoFit/>
          </a:bodyPr>
          <a:lstStyle/>
          <a:p>
            <a:pPr>
              <a:spcBef>
                <a:spcPts val="600"/>
              </a:spcBef>
            </a:pPr>
            <a:endParaRPr lang="en-US" sz="3200" dirty="0">
              <a:solidFill>
                <a:schemeClr val="tx1"/>
              </a:solidFill>
            </a:endParaRPr>
          </a:p>
        </p:txBody>
      </p:sp>
      <p:sp>
        <p:nvSpPr>
          <p:cNvPr id="243" name="TextBox 309"/>
          <p:cNvSpPr txBox="1">
            <a:spLocks noChangeArrowheads="1"/>
          </p:cNvSpPr>
          <p:nvPr/>
        </p:nvSpPr>
        <p:spPr bwMode="auto">
          <a:xfrm>
            <a:off x="1633492" y="23303338"/>
            <a:ext cx="15982607" cy="584775"/>
          </a:xfrm>
          <a:prstGeom prst="rect">
            <a:avLst/>
          </a:prstGeom>
          <a:noFill/>
          <a:ln w="9525">
            <a:noFill/>
            <a:miter lim="800000"/>
            <a:headEnd/>
            <a:tailEnd/>
          </a:ln>
        </p:spPr>
        <p:txBody>
          <a:bodyPr wrap="square">
            <a:spAutoFit/>
          </a:bodyPr>
          <a:lstStyle/>
          <a:p>
            <a:pPr algn="ctr"/>
            <a:r>
              <a:rPr lang="en-US" sz="3200" b="1" dirty="0">
                <a:solidFill>
                  <a:schemeClr val="tx1"/>
                </a:solidFill>
                <a:latin typeface="Arial Black"/>
              </a:rPr>
              <a:t>Results</a:t>
            </a:r>
          </a:p>
        </p:txBody>
      </p:sp>
      <p:sp>
        <p:nvSpPr>
          <p:cNvPr id="260" name="AutoShape 370"/>
          <p:cNvSpPr>
            <a:spLocks noChangeArrowheads="1"/>
          </p:cNvSpPr>
          <p:nvPr/>
        </p:nvSpPr>
        <p:spPr bwMode="auto">
          <a:xfrm>
            <a:off x="18912667" y="13296900"/>
            <a:ext cx="13524003" cy="13373100"/>
          </a:xfrm>
          <a:prstGeom prst="roundRect">
            <a:avLst>
              <a:gd name="adj" fmla="val 8190"/>
            </a:avLst>
          </a:prstGeom>
          <a:solidFill>
            <a:schemeClr val="bg1"/>
          </a:solidFill>
          <a:ln w="9525">
            <a:solidFill>
              <a:schemeClr val="tx1"/>
            </a:solidFill>
            <a:round/>
            <a:headEnd/>
            <a:tailEnd/>
          </a:ln>
        </p:spPr>
        <p:txBody>
          <a:bodyPr wrap="none"/>
          <a:lstStyle/>
          <a:p>
            <a:pPr algn="ctr" defTabSz="3203575"/>
            <a:endParaRPr lang="en-US" altLang="ko-KR" sz="4800" b="1" baseline="30000" dirty="0">
              <a:solidFill>
                <a:schemeClr val="tx1"/>
              </a:solidFill>
            </a:endParaRPr>
          </a:p>
        </p:txBody>
      </p:sp>
      <p:sp>
        <p:nvSpPr>
          <p:cNvPr id="255" name="TextBox 309"/>
          <p:cNvSpPr txBox="1">
            <a:spLocks noChangeArrowheads="1"/>
          </p:cNvSpPr>
          <p:nvPr/>
        </p:nvSpPr>
        <p:spPr bwMode="auto">
          <a:xfrm>
            <a:off x="19342782" y="13831848"/>
            <a:ext cx="12496800" cy="584775"/>
          </a:xfrm>
          <a:prstGeom prst="rect">
            <a:avLst/>
          </a:prstGeom>
          <a:noFill/>
          <a:ln w="9525">
            <a:noFill/>
            <a:miter lim="800000"/>
            <a:headEnd/>
            <a:tailEnd/>
          </a:ln>
        </p:spPr>
        <p:txBody>
          <a:bodyPr wrap="square">
            <a:spAutoFit/>
          </a:bodyPr>
          <a:lstStyle/>
          <a:p>
            <a:pPr algn="ctr"/>
            <a:r>
              <a:rPr lang="en-US" sz="3200" b="1" dirty="0">
                <a:solidFill>
                  <a:schemeClr val="tx1"/>
                </a:solidFill>
                <a:latin typeface="Arial Black"/>
              </a:rPr>
              <a:t>Discussion</a:t>
            </a:r>
          </a:p>
        </p:txBody>
      </p:sp>
      <p:sp>
        <p:nvSpPr>
          <p:cNvPr id="292" name="AutoShape 370"/>
          <p:cNvSpPr>
            <a:spLocks noChangeArrowheads="1"/>
          </p:cNvSpPr>
          <p:nvPr/>
        </p:nvSpPr>
        <p:spPr bwMode="auto">
          <a:xfrm>
            <a:off x="18971998" y="26912608"/>
            <a:ext cx="13489758" cy="8171312"/>
          </a:xfrm>
          <a:prstGeom prst="roundRect">
            <a:avLst>
              <a:gd name="adj" fmla="val 8190"/>
            </a:avLst>
          </a:prstGeom>
          <a:solidFill>
            <a:schemeClr val="bg1"/>
          </a:solidFill>
          <a:ln w="9525">
            <a:solidFill>
              <a:schemeClr val="tx1"/>
            </a:solidFill>
            <a:round/>
            <a:headEnd/>
            <a:tailEnd/>
          </a:ln>
        </p:spPr>
        <p:txBody>
          <a:bodyPr wrap="none"/>
          <a:lstStyle/>
          <a:p>
            <a:pPr algn="ctr" defTabSz="3203575"/>
            <a:endParaRPr lang="en-US" altLang="ko-KR" sz="4800" b="1" baseline="30000" dirty="0">
              <a:solidFill>
                <a:schemeClr val="tx1"/>
              </a:solidFill>
            </a:endParaRPr>
          </a:p>
        </p:txBody>
      </p:sp>
      <p:sp>
        <p:nvSpPr>
          <p:cNvPr id="290" name="TextBox 359"/>
          <p:cNvSpPr txBox="1">
            <a:spLocks noChangeArrowheads="1"/>
          </p:cNvSpPr>
          <p:nvPr/>
        </p:nvSpPr>
        <p:spPr bwMode="auto">
          <a:xfrm>
            <a:off x="21046250" y="27147303"/>
            <a:ext cx="9642475" cy="849313"/>
          </a:xfrm>
          <a:prstGeom prst="rect">
            <a:avLst/>
          </a:prstGeom>
          <a:noFill/>
          <a:ln w="9525">
            <a:noFill/>
            <a:miter lim="800000"/>
            <a:headEnd/>
            <a:tailEnd/>
          </a:ln>
        </p:spPr>
        <p:txBody>
          <a:bodyPr/>
          <a:lstStyle/>
          <a:p>
            <a:pPr algn="ctr"/>
            <a:r>
              <a:rPr lang="en-US" sz="3200" b="1" dirty="0">
                <a:solidFill>
                  <a:schemeClr val="tx1"/>
                </a:solidFill>
                <a:latin typeface="Arial Black"/>
              </a:rPr>
              <a:t>Conclusions</a:t>
            </a:r>
          </a:p>
        </p:txBody>
      </p:sp>
      <p:sp>
        <p:nvSpPr>
          <p:cNvPr id="291" name="TextBox 232"/>
          <p:cNvSpPr txBox="1">
            <a:spLocks noChangeArrowheads="1"/>
          </p:cNvSpPr>
          <p:nvPr/>
        </p:nvSpPr>
        <p:spPr bwMode="auto">
          <a:xfrm>
            <a:off x="19512623" y="27689453"/>
            <a:ext cx="12607351" cy="3447098"/>
          </a:xfrm>
          <a:prstGeom prst="rect">
            <a:avLst/>
          </a:prstGeom>
          <a:noFill/>
          <a:ln w="9525">
            <a:noFill/>
            <a:miter lim="800000"/>
            <a:headEnd/>
            <a:tailEnd/>
          </a:ln>
        </p:spPr>
        <p:txBody>
          <a:bodyPr wrap="square">
            <a:spAutoFit/>
          </a:bodyPr>
          <a:lstStyle/>
          <a:p>
            <a:pPr marL="228600" indent="-228600" algn="just">
              <a:buFontTx/>
              <a:buChar char="•"/>
            </a:pPr>
            <a:r>
              <a:rPr lang="en-US" sz="3200" dirty="0">
                <a:solidFill>
                  <a:schemeClr val="tx1"/>
                </a:solidFill>
              </a:rPr>
              <a:t>It is clear from these results that as we increase the Argon composition of a chamber running an RF Plasma, the electron density is increased. In theory, this should result in increased ion density, thus resulting in higher etch rates. </a:t>
            </a:r>
          </a:p>
          <a:p>
            <a:pPr marL="228600" indent="-228600" algn="just">
              <a:buFontTx/>
              <a:buChar char="•"/>
            </a:pPr>
            <a:r>
              <a:rPr lang="en-US" sz="3200" dirty="0">
                <a:solidFill>
                  <a:schemeClr val="tx1"/>
                </a:solidFill>
              </a:rPr>
              <a:t>General increase in temperature noticed for both sets of data, however, the trend is not clear enough to indicate anything.</a:t>
            </a:r>
          </a:p>
          <a:p>
            <a:endParaRPr lang="en-US" sz="2600" dirty="0">
              <a:solidFill>
                <a:schemeClr val="tx1"/>
              </a:solidFill>
            </a:endParaRPr>
          </a:p>
        </p:txBody>
      </p:sp>
      <p:sp>
        <p:nvSpPr>
          <p:cNvPr id="295" name="TextBox 238"/>
          <p:cNvSpPr txBox="1">
            <a:spLocks noChangeArrowheads="1"/>
          </p:cNvSpPr>
          <p:nvPr/>
        </p:nvSpPr>
        <p:spPr bwMode="auto">
          <a:xfrm>
            <a:off x="15731526" y="4595114"/>
            <a:ext cx="12873037" cy="584775"/>
          </a:xfrm>
          <a:prstGeom prst="rect">
            <a:avLst/>
          </a:prstGeom>
          <a:noFill/>
          <a:ln w="9525">
            <a:noFill/>
            <a:miter lim="800000"/>
            <a:headEnd/>
            <a:tailEnd/>
          </a:ln>
        </p:spPr>
        <p:txBody>
          <a:bodyPr>
            <a:spAutoFit/>
          </a:bodyPr>
          <a:lstStyle/>
          <a:p>
            <a:pPr algn="ctr"/>
            <a:r>
              <a:rPr lang="en-US" sz="3200" b="1" dirty="0">
                <a:solidFill>
                  <a:schemeClr val="tx1"/>
                </a:solidFill>
                <a:latin typeface="Arial Black"/>
              </a:rPr>
              <a:t>Experimental Setup</a:t>
            </a:r>
            <a:endParaRPr lang="en-US" sz="3200" b="1" baseline="-25000" dirty="0">
              <a:solidFill>
                <a:schemeClr val="tx1"/>
              </a:solidFill>
              <a:latin typeface="Arial Black"/>
            </a:endParaRPr>
          </a:p>
        </p:txBody>
      </p:sp>
      <p:sp>
        <p:nvSpPr>
          <p:cNvPr id="298" name="TextBox 269"/>
          <p:cNvSpPr txBox="1">
            <a:spLocks noChangeArrowheads="1"/>
          </p:cNvSpPr>
          <p:nvPr/>
        </p:nvSpPr>
        <p:spPr bwMode="auto">
          <a:xfrm>
            <a:off x="19342781" y="14553506"/>
            <a:ext cx="12777193" cy="5170646"/>
          </a:xfrm>
          <a:prstGeom prst="rect">
            <a:avLst/>
          </a:prstGeom>
          <a:noFill/>
          <a:ln w="9525">
            <a:noFill/>
            <a:miter lim="800000"/>
            <a:headEnd/>
            <a:tailEnd/>
          </a:ln>
        </p:spPr>
        <p:txBody>
          <a:bodyPr wrap="square">
            <a:spAutoFit/>
          </a:bodyPr>
          <a:lstStyle/>
          <a:p>
            <a:pPr>
              <a:spcBef>
                <a:spcPts val="600"/>
              </a:spcBef>
              <a:buSzPct val="110000"/>
            </a:pPr>
            <a:r>
              <a:rPr lang="en-US" sz="3200" b="1" dirty="0">
                <a:solidFill>
                  <a:schemeClr val="tx1"/>
                </a:solidFill>
                <a:cs typeface="Arial" charset="0"/>
              </a:rPr>
              <a:t>Pure Argon Plasma </a:t>
            </a:r>
          </a:p>
          <a:p>
            <a:pPr marL="457200" indent="-457200" algn="just">
              <a:spcBef>
                <a:spcPts val="600"/>
              </a:spcBef>
              <a:buSzPct val="110000"/>
              <a:buFont typeface="Arial" panose="020B0604020202020204" pitchFamily="34" charset="0"/>
              <a:buChar char="•"/>
            </a:pPr>
            <a:r>
              <a:rPr lang="en-US" sz="3200" dirty="0">
                <a:solidFill>
                  <a:schemeClr val="tx1"/>
                </a:solidFill>
                <a:cs typeface="Arial" charset="0"/>
              </a:rPr>
              <a:t>General increase in electron density makes sense as we increase the Argon pressure. The higher the argon pressure, the higher the number of atoms available to ionize and thus the general increase is noticed. </a:t>
            </a:r>
          </a:p>
          <a:p>
            <a:pPr marL="457200" indent="-457200" algn="just">
              <a:spcBef>
                <a:spcPts val="600"/>
              </a:spcBef>
              <a:buSzPct val="110000"/>
              <a:buFont typeface="Arial" panose="020B0604020202020204" pitchFamily="34" charset="0"/>
              <a:buChar char="•"/>
            </a:pPr>
            <a:r>
              <a:rPr lang="en-US" sz="3200" dirty="0">
                <a:solidFill>
                  <a:schemeClr val="tx1"/>
                </a:solidFill>
                <a:cs typeface="Arial" charset="0"/>
              </a:rPr>
              <a:t>Low pressure result not entirely valid – 70mTorr as a base pressure introduces a significant amount of Nitrogen to the system which quenches the Argon plasma. Thus, data points below 130mTorr of Argon, specifically 80mTorr Argon at 70mTorr base pressure, has been omitted due to clear impact of Nitrogen on the system.</a:t>
            </a:r>
          </a:p>
        </p:txBody>
      </p:sp>
      <p:pic>
        <p:nvPicPr>
          <p:cNvPr id="1028" name="Picture 4" descr="https://lh3.googleusercontent.com/aUhMcNq-nO3Psw0_jxqOZrWoQ8c4D-u2AtDPUV6plCGUqCiexTDFdS1-DfVq9kXWGjxK13bmRBZfyiJO8bpnE2wZ3SV-PHYgLTYgYg9h1bDstvQaEZnfKKJ8ObsqdD2wJVVU33KFbMdshWQYr82HRTubAjWph4YjMKD2ayfc4VXmPMZWdJXTVecxtSoOvvR6ZeZUuYEN22Zox4Hjazc56kHkBJfhUDVTh7pc9tZBpE-N8LhRjDMG1c2VtpRYSUlPsA5QBuBQ3FjtiZNxnCZGj4JpCKRzRXI6BR9kVjqcPxY3EtGj2SSzeTYLKIFQQTCMuaDFX_POWebkPBZKLPsnnyfeDFZEFatZ0Ixwdg3HGgazyE-oe84MXpN3UOKkpY16Rqn8paKnoIkzfJz0CB843oT8CLAIRvDkqc3cKotbNth6REMyzO4UmFjf9FNQdvOh47zZ5LC6Q5CNs-NkCjcLj8TCXCyuaNxXKDdD9J6_XVZUMMqcylThquRsMPrpkDLAzJjpx6ZQ5PHK_rAP2H6ZWeL1NL35p5oisqOnzzi-1mzMogWaDOyRQbXcxhZSoDBu9AkjdvPiBccSTMoZvrrbZcMsKpSE0G_rmmHP0JBDkpzLTbc9vT7UYoUUocIPN4Y0v9akSloZkaTkH-YbgNhILRmgpYgZ1_9e=w678-h903-no">
            <a:extLst>
              <a:ext uri="{FF2B5EF4-FFF2-40B4-BE49-F238E27FC236}">
                <a16:creationId xmlns:a16="http://schemas.microsoft.com/office/drawing/2014/main" id="{BA34152E-2346-4BFD-BF03-E285C7EF2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08399" y="5460247"/>
            <a:ext cx="5068444" cy="67604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580CE56-E274-4196-BAAD-21036A57F084}"/>
              </a:ext>
            </a:extLst>
          </p:cNvPr>
          <p:cNvPicPr>
            <a:picLocks noChangeAspect="1"/>
          </p:cNvPicPr>
          <p:nvPr/>
        </p:nvPicPr>
        <p:blipFill>
          <a:blip r:embed="rId4"/>
          <a:stretch>
            <a:fillRect/>
          </a:stretch>
        </p:blipFill>
        <p:spPr>
          <a:xfrm>
            <a:off x="763166" y="23930187"/>
            <a:ext cx="9276886" cy="607415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9E8DC0E-D9F9-49AE-93C6-3F9F7EAFEEA8}"/>
              </a:ext>
            </a:extLst>
          </p:cNvPr>
          <p:cNvPicPr>
            <a:picLocks noChangeAspect="1"/>
          </p:cNvPicPr>
          <p:nvPr/>
        </p:nvPicPr>
        <p:blipFill>
          <a:blip r:embed="rId5"/>
          <a:stretch>
            <a:fillRect/>
          </a:stretch>
        </p:blipFill>
        <p:spPr>
          <a:xfrm>
            <a:off x="9266565" y="23954428"/>
            <a:ext cx="9276884" cy="6074149"/>
          </a:xfrm>
          <a:prstGeom prst="rect">
            <a:avLst/>
          </a:prstGeom>
        </p:spPr>
      </p:pic>
      <p:sp>
        <p:nvSpPr>
          <p:cNvPr id="176" name="TextBox 351">
            <a:extLst>
              <a:ext uri="{FF2B5EF4-FFF2-40B4-BE49-F238E27FC236}">
                <a16:creationId xmlns:a16="http://schemas.microsoft.com/office/drawing/2014/main" id="{D4D04AB8-9239-4EEB-96EE-C3E637EDF322}"/>
              </a:ext>
            </a:extLst>
          </p:cNvPr>
          <p:cNvSpPr txBox="1">
            <a:spLocks noChangeArrowheads="1"/>
          </p:cNvSpPr>
          <p:nvPr/>
        </p:nvSpPr>
        <p:spPr bwMode="auto">
          <a:xfrm>
            <a:off x="2212366" y="39070673"/>
            <a:ext cx="11776603" cy="2708434"/>
          </a:xfrm>
          <a:prstGeom prst="rect">
            <a:avLst/>
          </a:prstGeom>
          <a:noFill/>
          <a:ln w="9525">
            <a:noFill/>
            <a:miter lim="800000"/>
            <a:headEnd/>
            <a:tailEnd/>
          </a:ln>
        </p:spPr>
        <p:txBody>
          <a:bodyPr wrap="square">
            <a:spAutoFit/>
          </a:bodyPr>
          <a:lstStyle/>
          <a:p>
            <a:pPr algn="just">
              <a:spcBef>
                <a:spcPts val="600"/>
              </a:spcBef>
            </a:pPr>
            <a:r>
              <a:rPr lang="en-US" sz="3200" b="1" dirty="0">
                <a:solidFill>
                  <a:schemeClr val="tx1"/>
                </a:solidFill>
              </a:rPr>
              <a:t>Argon &amp; Oxygen Plasma </a:t>
            </a:r>
          </a:p>
          <a:p>
            <a:pPr algn="just">
              <a:spcBef>
                <a:spcPts val="600"/>
              </a:spcBef>
              <a:buFontTx/>
              <a:buChar char="•"/>
            </a:pPr>
            <a:r>
              <a:rPr lang="en-US" sz="3200" dirty="0">
                <a:solidFill>
                  <a:schemeClr val="tx1"/>
                </a:solidFill>
                <a:cs typeface="Arial" charset="0"/>
              </a:rPr>
              <a:t>Clear increase in electron density seen as Argon composition is increased. No result for electron density received for 1:1 Oxygen and Argon Compositions</a:t>
            </a:r>
          </a:p>
          <a:p>
            <a:pPr algn="just">
              <a:spcBef>
                <a:spcPts val="600"/>
              </a:spcBef>
              <a:buFontTx/>
              <a:buChar char="•"/>
            </a:pPr>
            <a:r>
              <a:rPr lang="en-US" sz="3200" dirty="0">
                <a:solidFill>
                  <a:schemeClr val="tx1"/>
                </a:solidFill>
                <a:cs typeface="Arial" charset="0"/>
              </a:rPr>
              <a:t>No clear trend in electron temperature noticed. </a:t>
            </a:r>
          </a:p>
        </p:txBody>
      </p:sp>
      <p:sp>
        <p:nvSpPr>
          <p:cNvPr id="178" name="TextBox 309">
            <a:extLst>
              <a:ext uri="{FF2B5EF4-FFF2-40B4-BE49-F238E27FC236}">
                <a16:creationId xmlns:a16="http://schemas.microsoft.com/office/drawing/2014/main" id="{97714471-C345-46DD-A529-E2EF491E02E8}"/>
              </a:ext>
            </a:extLst>
          </p:cNvPr>
          <p:cNvSpPr txBox="1">
            <a:spLocks noChangeArrowheads="1"/>
          </p:cNvSpPr>
          <p:nvPr/>
        </p:nvSpPr>
        <p:spPr bwMode="auto">
          <a:xfrm>
            <a:off x="3234726" y="13888364"/>
            <a:ext cx="12496800" cy="584775"/>
          </a:xfrm>
          <a:prstGeom prst="rect">
            <a:avLst/>
          </a:prstGeom>
          <a:noFill/>
          <a:ln w="9525">
            <a:noFill/>
            <a:miter lim="800000"/>
            <a:headEnd/>
            <a:tailEnd/>
          </a:ln>
        </p:spPr>
        <p:txBody>
          <a:bodyPr wrap="square">
            <a:spAutoFit/>
          </a:bodyPr>
          <a:lstStyle/>
          <a:p>
            <a:pPr algn="ctr"/>
            <a:r>
              <a:rPr lang="en-US" sz="3200" b="1" dirty="0">
                <a:solidFill>
                  <a:schemeClr val="tx1"/>
                </a:solidFill>
                <a:latin typeface="Arial Black"/>
              </a:rPr>
              <a:t>Design Constraints </a:t>
            </a:r>
          </a:p>
        </p:txBody>
      </p:sp>
      <p:sp>
        <p:nvSpPr>
          <p:cNvPr id="179" name="TextBox 309">
            <a:extLst>
              <a:ext uri="{FF2B5EF4-FFF2-40B4-BE49-F238E27FC236}">
                <a16:creationId xmlns:a16="http://schemas.microsoft.com/office/drawing/2014/main" id="{C73A70BD-FDAB-4040-A320-7F16B69BA003}"/>
              </a:ext>
            </a:extLst>
          </p:cNvPr>
          <p:cNvSpPr txBox="1">
            <a:spLocks noChangeArrowheads="1"/>
          </p:cNvSpPr>
          <p:nvPr/>
        </p:nvSpPr>
        <p:spPr bwMode="auto">
          <a:xfrm>
            <a:off x="-1604573" y="14772124"/>
            <a:ext cx="12496800" cy="584775"/>
          </a:xfrm>
          <a:prstGeom prst="rect">
            <a:avLst/>
          </a:prstGeom>
          <a:noFill/>
          <a:ln w="9525">
            <a:noFill/>
            <a:miter lim="800000"/>
            <a:headEnd/>
            <a:tailEnd/>
          </a:ln>
        </p:spPr>
        <p:txBody>
          <a:bodyPr wrap="square">
            <a:spAutoFit/>
          </a:bodyPr>
          <a:lstStyle/>
          <a:p>
            <a:pPr algn="ctr"/>
            <a:r>
              <a:rPr lang="en-US" sz="3200" b="1" dirty="0">
                <a:solidFill>
                  <a:schemeClr val="tx1"/>
                </a:solidFill>
                <a:latin typeface="Arial Black"/>
              </a:rPr>
              <a:t>RF Coil Design</a:t>
            </a:r>
          </a:p>
        </p:txBody>
      </p:sp>
      <p:sp>
        <p:nvSpPr>
          <p:cNvPr id="181" name="TextBox 269">
            <a:extLst>
              <a:ext uri="{FF2B5EF4-FFF2-40B4-BE49-F238E27FC236}">
                <a16:creationId xmlns:a16="http://schemas.microsoft.com/office/drawing/2014/main" id="{9F5956C1-392D-42B6-8C4B-9AA62D2A0E2D}"/>
              </a:ext>
            </a:extLst>
          </p:cNvPr>
          <p:cNvSpPr txBox="1">
            <a:spLocks noChangeArrowheads="1"/>
          </p:cNvSpPr>
          <p:nvPr/>
        </p:nvSpPr>
        <p:spPr bwMode="auto">
          <a:xfrm>
            <a:off x="11721378" y="20226748"/>
            <a:ext cx="5737777" cy="1154162"/>
          </a:xfrm>
          <a:prstGeom prst="rect">
            <a:avLst/>
          </a:prstGeom>
          <a:noFill/>
          <a:ln w="9525">
            <a:noFill/>
            <a:miter lim="800000"/>
            <a:headEnd/>
            <a:tailEnd/>
          </a:ln>
        </p:spPr>
        <p:txBody>
          <a:bodyPr wrap="square">
            <a:spAutoFit/>
          </a:bodyPr>
          <a:lstStyle/>
          <a:p>
            <a:pPr>
              <a:spcBef>
                <a:spcPts val="600"/>
              </a:spcBef>
              <a:buSzPct val="110000"/>
              <a:buFont typeface="Arial" charset="0"/>
              <a:buChar char="•"/>
            </a:pPr>
            <a:r>
              <a:rPr lang="en-US" sz="3200" dirty="0">
                <a:solidFill>
                  <a:schemeClr val="tx1"/>
                </a:solidFill>
              </a:rPr>
              <a:t>Argon Composition</a:t>
            </a:r>
          </a:p>
          <a:p>
            <a:pPr>
              <a:spcBef>
                <a:spcPts val="600"/>
              </a:spcBef>
              <a:buSzPct val="110000"/>
              <a:buFont typeface="Arial" charset="0"/>
              <a:buChar char="•"/>
            </a:pPr>
            <a:r>
              <a:rPr lang="en-US" sz="3200" dirty="0">
                <a:solidFill>
                  <a:schemeClr val="tx1"/>
                </a:solidFill>
                <a:cs typeface="Arial" charset="0"/>
              </a:rPr>
              <a:t>Oxygen Composition</a:t>
            </a:r>
          </a:p>
        </p:txBody>
      </p:sp>
      <p:sp>
        <p:nvSpPr>
          <p:cNvPr id="182" name="TextBox 269">
            <a:extLst>
              <a:ext uri="{FF2B5EF4-FFF2-40B4-BE49-F238E27FC236}">
                <a16:creationId xmlns:a16="http://schemas.microsoft.com/office/drawing/2014/main" id="{5AB355BD-6A04-444E-8335-AF18F105970D}"/>
              </a:ext>
            </a:extLst>
          </p:cNvPr>
          <p:cNvSpPr txBox="1">
            <a:spLocks noChangeArrowheads="1"/>
          </p:cNvSpPr>
          <p:nvPr/>
        </p:nvSpPr>
        <p:spPr bwMode="auto">
          <a:xfrm>
            <a:off x="3545586" y="15416520"/>
            <a:ext cx="5737777" cy="1723549"/>
          </a:xfrm>
          <a:prstGeom prst="rect">
            <a:avLst/>
          </a:prstGeom>
          <a:noFill/>
          <a:ln w="9525">
            <a:noFill/>
            <a:miter lim="800000"/>
            <a:headEnd/>
            <a:tailEnd/>
          </a:ln>
        </p:spPr>
        <p:txBody>
          <a:bodyPr wrap="square">
            <a:spAutoFit/>
          </a:bodyPr>
          <a:lstStyle/>
          <a:p>
            <a:pPr>
              <a:spcBef>
                <a:spcPts val="600"/>
              </a:spcBef>
              <a:buSzPct val="110000"/>
              <a:buFont typeface="Arial" charset="0"/>
              <a:buChar char="•"/>
            </a:pPr>
            <a:r>
              <a:rPr lang="en-US" sz="3200" dirty="0">
                <a:solidFill>
                  <a:schemeClr val="tx1"/>
                </a:solidFill>
              </a:rPr>
              <a:t>2.5 inches diameter</a:t>
            </a:r>
          </a:p>
          <a:p>
            <a:pPr>
              <a:spcBef>
                <a:spcPts val="600"/>
              </a:spcBef>
              <a:buSzPct val="110000"/>
              <a:buFont typeface="Arial" charset="0"/>
              <a:buChar char="•"/>
            </a:pPr>
            <a:r>
              <a:rPr lang="en-US" sz="3200" dirty="0">
                <a:solidFill>
                  <a:schemeClr val="tx1"/>
                </a:solidFill>
                <a:cs typeface="Arial" charset="0"/>
              </a:rPr>
              <a:t>4 turns</a:t>
            </a:r>
          </a:p>
          <a:p>
            <a:pPr>
              <a:spcBef>
                <a:spcPts val="600"/>
              </a:spcBef>
              <a:buSzPct val="110000"/>
              <a:buFont typeface="Arial" charset="0"/>
              <a:buChar char="•"/>
            </a:pPr>
            <a:r>
              <a:rPr lang="en-US" sz="3200" dirty="0">
                <a:solidFill>
                  <a:schemeClr val="tx1"/>
                </a:solidFill>
                <a:cs typeface="Arial" charset="0"/>
              </a:rPr>
              <a:t>3 inches height</a:t>
            </a:r>
          </a:p>
        </p:txBody>
      </p:sp>
      <p:sp>
        <p:nvSpPr>
          <p:cNvPr id="183" name="TextBox 309">
            <a:extLst>
              <a:ext uri="{FF2B5EF4-FFF2-40B4-BE49-F238E27FC236}">
                <a16:creationId xmlns:a16="http://schemas.microsoft.com/office/drawing/2014/main" id="{D21B822D-EECA-4043-8E09-3743DD030DA5}"/>
              </a:ext>
            </a:extLst>
          </p:cNvPr>
          <p:cNvSpPr txBox="1">
            <a:spLocks noChangeArrowheads="1"/>
          </p:cNvSpPr>
          <p:nvPr/>
        </p:nvSpPr>
        <p:spPr bwMode="auto">
          <a:xfrm>
            <a:off x="7676403" y="19751131"/>
            <a:ext cx="12496800" cy="584775"/>
          </a:xfrm>
          <a:prstGeom prst="rect">
            <a:avLst/>
          </a:prstGeom>
          <a:noFill/>
          <a:ln w="9525">
            <a:noFill/>
            <a:miter lim="800000"/>
            <a:headEnd/>
            <a:tailEnd/>
          </a:ln>
        </p:spPr>
        <p:txBody>
          <a:bodyPr wrap="square">
            <a:spAutoFit/>
          </a:bodyPr>
          <a:lstStyle/>
          <a:p>
            <a:pPr algn="ctr"/>
            <a:r>
              <a:rPr lang="en-US" sz="3200" b="1" dirty="0">
                <a:solidFill>
                  <a:schemeClr val="tx1"/>
                </a:solidFill>
                <a:latin typeface="Arial Black"/>
              </a:rPr>
              <a:t>Variable Parameters </a:t>
            </a:r>
          </a:p>
        </p:txBody>
      </p:sp>
      <p:sp>
        <p:nvSpPr>
          <p:cNvPr id="184" name="TextBox 309">
            <a:extLst>
              <a:ext uri="{FF2B5EF4-FFF2-40B4-BE49-F238E27FC236}">
                <a16:creationId xmlns:a16="http://schemas.microsoft.com/office/drawing/2014/main" id="{22CE78E4-A0FA-4C84-8E7B-D89F6E9630A7}"/>
              </a:ext>
            </a:extLst>
          </p:cNvPr>
          <p:cNvSpPr txBox="1">
            <a:spLocks noChangeArrowheads="1"/>
          </p:cNvSpPr>
          <p:nvPr/>
        </p:nvSpPr>
        <p:spPr bwMode="auto">
          <a:xfrm>
            <a:off x="7508658" y="14831745"/>
            <a:ext cx="12496800" cy="584775"/>
          </a:xfrm>
          <a:prstGeom prst="rect">
            <a:avLst/>
          </a:prstGeom>
          <a:noFill/>
          <a:ln w="9525">
            <a:noFill/>
            <a:miter lim="800000"/>
            <a:headEnd/>
            <a:tailEnd/>
          </a:ln>
        </p:spPr>
        <p:txBody>
          <a:bodyPr wrap="square">
            <a:spAutoFit/>
          </a:bodyPr>
          <a:lstStyle/>
          <a:p>
            <a:pPr algn="ctr"/>
            <a:r>
              <a:rPr lang="en-US" sz="3200" b="1" dirty="0">
                <a:solidFill>
                  <a:schemeClr val="tx1"/>
                </a:solidFill>
                <a:latin typeface="Arial Black"/>
              </a:rPr>
              <a:t>Fixed Parameters </a:t>
            </a:r>
          </a:p>
        </p:txBody>
      </p:sp>
      <p:sp>
        <p:nvSpPr>
          <p:cNvPr id="185" name="TextBox 269">
            <a:extLst>
              <a:ext uri="{FF2B5EF4-FFF2-40B4-BE49-F238E27FC236}">
                <a16:creationId xmlns:a16="http://schemas.microsoft.com/office/drawing/2014/main" id="{656BC2AB-BCFE-4D5C-9253-C4FEC5BD7286}"/>
              </a:ext>
            </a:extLst>
          </p:cNvPr>
          <p:cNvSpPr txBox="1">
            <a:spLocks noChangeArrowheads="1"/>
          </p:cNvSpPr>
          <p:nvPr/>
        </p:nvSpPr>
        <p:spPr bwMode="auto">
          <a:xfrm>
            <a:off x="11721378" y="15356899"/>
            <a:ext cx="6492719" cy="3847207"/>
          </a:xfrm>
          <a:prstGeom prst="rect">
            <a:avLst/>
          </a:prstGeom>
          <a:noFill/>
          <a:ln w="9525">
            <a:noFill/>
            <a:miter lim="800000"/>
            <a:headEnd/>
            <a:tailEnd/>
          </a:ln>
        </p:spPr>
        <p:txBody>
          <a:bodyPr wrap="square">
            <a:spAutoFit/>
          </a:bodyPr>
          <a:lstStyle/>
          <a:p>
            <a:pPr algn="just">
              <a:spcBef>
                <a:spcPts val="600"/>
              </a:spcBef>
              <a:buSzPct val="110000"/>
              <a:buFont typeface="Arial" charset="0"/>
              <a:buChar char="•"/>
            </a:pPr>
            <a:r>
              <a:rPr lang="en-US" sz="3200" dirty="0">
                <a:solidFill>
                  <a:schemeClr val="tx1"/>
                </a:solidFill>
              </a:rPr>
              <a:t>Power set at 40 Watts</a:t>
            </a:r>
          </a:p>
          <a:p>
            <a:pPr algn="just">
              <a:spcBef>
                <a:spcPts val="600"/>
              </a:spcBef>
              <a:buSzPct val="110000"/>
              <a:buFont typeface="Arial" charset="0"/>
              <a:buChar char="•"/>
            </a:pPr>
            <a:r>
              <a:rPr lang="en-US" sz="3200" dirty="0">
                <a:solidFill>
                  <a:schemeClr val="tx1"/>
                </a:solidFill>
                <a:cs typeface="Arial" charset="0"/>
              </a:rPr>
              <a:t>Voltage peak to peak at 2.5 Volts</a:t>
            </a:r>
          </a:p>
          <a:p>
            <a:pPr algn="just">
              <a:spcBef>
                <a:spcPts val="600"/>
              </a:spcBef>
              <a:buSzPct val="110000"/>
              <a:buFont typeface="Arial" charset="0"/>
              <a:buChar char="•"/>
            </a:pPr>
            <a:r>
              <a:rPr lang="en-US" sz="3200" dirty="0">
                <a:solidFill>
                  <a:schemeClr val="tx1"/>
                </a:solidFill>
                <a:cs typeface="Arial" charset="0"/>
              </a:rPr>
              <a:t>Frequency at 2000 Hertz </a:t>
            </a:r>
          </a:p>
          <a:p>
            <a:pPr algn="just">
              <a:spcBef>
                <a:spcPts val="600"/>
              </a:spcBef>
              <a:buSzPct val="110000"/>
              <a:buFont typeface="Arial" charset="0"/>
              <a:buChar char="•"/>
            </a:pPr>
            <a:r>
              <a:rPr lang="en-US" sz="3200" dirty="0">
                <a:solidFill>
                  <a:schemeClr val="tx1"/>
                </a:solidFill>
                <a:cs typeface="Arial" charset="0"/>
              </a:rPr>
              <a:t>Pure Argon plasma base pressure at 70mTorr</a:t>
            </a:r>
          </a:p>
          <a:p>
            <a:pPr algn="just">
              <a:spcBef>
                <a:spcPts val="600"/>
              </a:spcBef>
              <a:buSzPct val="110000"/>
              <a:buFont typeface="Arial" charset="0"/>
              <a:buChar char="•"/>
            </a:pPr>
            <a:r>
              <a:rPr lang="en-US" sz="3200" dirty="0">
                <a:solidFill>
                  <a:schemeClr val="tx1"/>
                </a:solidFill>
                <a:cs typeface="Arial" charset="0"/>
              </a:rPr>
              <a:t>Oxygen and Argon Plasma base pressure at 50mTorr</a:t>
            </a:r>
          </a:p>
        </p:txBody>
      </p:sp>
      <p:sp>
        <p:nvSpPr>
          <p:cNvPr id="190" name="TextBox 309">
            <a:extLst>
              <a:ext uri="{FF2B5EF4-FFF2-40B4-BE49-F238E27FC236}">
                <a16:creationId xmlns:a16="http://schemas.microsoft.com/office/drawing/2014/main" id="{B1EACF97-F4E0-444B-9D1A-88FB1F0BAD14}"/>
              </a:ext>
            </a:extLst>
          </p:cNvPr>
          <p:cNvSpPr txBox="1">
            <a:spLocks noChangeArrowheads="1"/>
          </p:cNvSpPr>
          <p:nvPr/>
        </p:nvSpPr>
        <p:spPr bwMode="auto">
          <a:xfrm>
            <a:off x="-725404" y="18483031"/>
            <a:ext cx="12496800" cy="584775"/>
          </a:xfrm>
          <a:prstGeom prst="rect">
            <a:avLst/>
          </a:prstGeom>
          <a:noFill/>
          <a:ln w="9525">
            <a:noFill/>
            <a:miter lim="800000"/>
            <a:headEnd/>
            <a:tailEnd/>
          </a:ln>
        </p:spPr>
        <p:txBody>
          <a:bodyPr wrap="square">
            <a:spAutoFit/>
          </a:bodyPr>
          <a:lstStyle/>
          <a:p>
            <a:pPr algn="ctr"/>
            <a:r>
              <a:rPr lang="en-US" sz="3200" b="1" dirty="0">
                <a:solidFill>
                  <a:schemeClr val="tx1"/>
                </a:solidFill>
                <a:latin typeface="Arial Black"/>
              </a:rPr>
              <a:t>Compensated LP Design</a:t>
            </a:r>
          </a:p>
        </p:txBody>
      </p:sp>
      <p:sp>
        <p:nvSpPr>
          <p:cNvPr id="191" name="TextBox 269">
            <a:extLst>
              <a:ext uri="{FF2B5EF4-FFF2-40B4-BE49-F238E27FC236}">
                <a16:creationId xmlns:a16="http://schemas.microsoft.com/office/drawing/2014/main" id="{F5BD47A8-BAF5-404C-9CEF-640D0664C654}"/>
              </a:ext>
            </a:extLst>
          </p:cNvPr>
          <p:cNvSpPr txBox="1">
            <a:spLocks noChangeArrowheads="1"/>
          </p:cNvSpPr>
          <p:nvPr/>
        </p:nvSpPr>
        <p:spPr bwMode="auto">
          <a:xfrm>
            <a:off x="3506937" y="19204106"/>
            <a:ext cx="5737777" cy="1723549"/>
          </a:xfrm>
          <a:prstGeom prst="rect">
            <a:avLst/>
          </a:prstGeom>
          <a:noFill/>
          <a:ln w="9525">
            <a:noFill/>
            <a:miter lim="800000"/>
            <a:headEnd/>
            <a:tailEnd/>
          </a:ln>
        </p:spPr>
        <p:txBody>
          <a:bodyPr wrap="square">
            <a:spAutoFit/>
          </a:bodyPr>
          <a:lstStyle/>
          <a:p>
            <a:pPr>
              <a:spcBef>
                <a:spcPts val="600"/>
              </a:spcBef>
              <a:buSzPct val="110000"/>
              <a:buFont typeface="Arial" charset="0"/>
              <a:buChar char="•"/>
            </a:pPr>
            <a:r>
              <a:rPr lang="en-US" sz="3200" dirty="0">
                <a:solidFill>
                  <a:schemeClr val="tx1"/>
                </a:solidFill>
                <a:cs typeface="Arial" charset="0"/>
              </a:rPr>
              <a:t>0.26 mm diameter </a:t>
            </a:r>
          </a:p>
          <a:p>
            <a:pPr>
              <a:spcBef>
                <a:spcPts val="600"/>
              </a:spcBef>
              <a:buSzPct val="110000"/>
              <a:buFont typeface="Arial" charset="0"/>
              <a:buChar char="•"/>
            </a:pPr>
            <a:r>
              <a:rPr lang="en-US" sz="3200" dirty="0">
                <a:solidFill>
                  <a:schemeClr val="tx1"/>
                </a:solidFill>
                <a:cs typeface="Arial" charset="0"/>
              </a:rPr>
              <a:t>0.13 mm length</a:t>
            </a:r>
          </a:p>
          <a:p>
            <a:pPr>
              <a:spcBef>
                <a:spcPts val="600"/>
              </a:spcBef>
              <a:buSzPct val="110000"/>
              <a:buFont typeface="Arial" charset="0"/>
              <a:buChar char="•"/>
            </a:pPr>
            <a:r>
              <a:rPr lang="en-US" sz="3200" dirty="0">
                <a:solidFill>
                  <a:schemeClr val="tx1"/>
                </a:solidFill>
                <a:cs typeface="Arial" charset="0"/>
              </a:rPr>
              <a:t>Compensated for 13.56 MHz</a:t>
            </a:r>
          </a:p>
        </p:txBody>
      </p:sp>
      <p:pic>
        <p:nvPicPr>
          <p:cNvPr id="11" name="Picture 10">
            <a:extLst>
              <a:ext uri="{FF2B5EF4-FFF2-40B4-BE49-F238E27FC236}">
                <a16:creationId xmlns:a16="http://schemas.microsoft.com/office/drawing/2014/main" id="{20065EBE-DAA4-4428-A169-AD14C8CDAE5B}"/>
              </a:ext>
            </a:extLst>
          </p:cNvPr>
          <p:cNvPicPr>
            <a:picLocks noChangeAspect="1"/>
          </p:cNvPicPr>
          <p:nvPr/>
        </p:nvPicPr>
        <p:blipFill>
          <a:blip r:embed="rId6"/>
          <a:stretch>
            <a:fillRect/>
          </a:stretch>
        </p:blipFill>
        <p:spPr>
          <a:xfrm>
            <a:off x="798425" y="29646668"/>
            <a:ext cx="9304850" cy="6203233"/>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90FAFE6D-92C6-4E5E-9A3F-35394DCDB5BD}"/>
              </a:ext>
            </a:extLst>
          </p:cNvPr>
          <p:cNvPicPr>
            <a:picLocks noChangeAspect="1"/>
          </p:cNvPicPr>
          <p:nvPr/>
        </p:nvPicPr>
        <p:blipFill>
          <a:blip r:embed="rId7"/>
          <a:stretch>
            <a:fillRect/>
          </a:stretch>
        </p:blipFill>
        <p:spPr>
          <a:xfrm>
            <a:off x="9283363" y="29553097"/>
            <a:ext cx="9414611" cy="6276408"/>
          </a:xfrm>
          <a:prstGeom prst="rect">
            <a:avLst/>
          </a:prstGeom>
        </p:spPr>
      </p:pic>
      <p:sp>
        <p:nvSpPr>
          <p:cNvPr id="196" name="TextBox 351">
            <a:extLst>
              <a:ext uri="{FF2B5EF4-FFF2-40B4-BE49-F238E27FC236}">
                <a16:creationId xmlns:a16="http://schemas.microsoft.com/office/drawing/2014/main" id="{57BB35DA-5075-4F4D-B485-55060980645E}"/>
              </a:ext>
            </a:extLst>
          </p:cNvPr>
          <p:cNvSpPr txBox="1">
            <a:spLocks noChangeArrowheads="1"/>
          </p:cNvSpPr>
          <p:nvPr/>
        </p:nvSpPr>
        <p:spPr bwMode="auto">
          <a:xfrm>
            <a:off x="2150440" y="36095872"/>
            <a:ext cx="11776603" cy="2708434"/>
          </a:xfrm>
          <a:prstGeom prst="rect">
            <a:avLst/>
          </a:prstGeom>
          <a:noFill/>
          <a:ln w="9525">
            <a:noFill/>
            <a:miter lim="800000"/>
            <a:headEnd/>
            <a:tailEnd/>
          </a:ln>
        </p:spPr>
        <p:txBody>
          <a:bodyPr wrap="square">
            <a:spAutoFit/>
          </a:bodyPr>
          <a:lstStyle/>
          <a:p>
            <a:pPr algn="just">
              <a:spcBef>
                <a:spcPts val="600"/>
              </a:spcBef>
            </a:pPr>
            <a:r>
              <a:rPr lang="en-US" sz="3200" b="1" dirty="0">
                <a:solidFill>
                  <a:schemeClr val="tx1"/>
                </a:solidFill>
              </a:rPr>
              <a:t>Pure Argon Plasma </a:t>
            </a:r>
          </a:p>
          <a:p>
            <a:pPr algn="just">
              <a:spcBef>
                <a:spcPts val="600"/>
              </a:spcBef>
              <a:buFontTx/>
              <a:buChar char="•"/>
            </a:pPr>
            <a:r>
              <a:rPr lang="en-US" sz="3200" dirty="0">
                <a:solidFill>
                  <a:schemeClr val="tx1"/>
                </a:solidFill>
                <a:cs typeface="Arial" charset="0"/>
              </a:rPr>
              <a:t>General increase in electron density noticed for clean argon plasma. Irregular result at 130 mTorr, similar result was noticed at 80 mTorr. </a:t>
            </a:r>
          </a:p>
          <a:p>
            <a:pPr algn="just">
              <a:spcBef>
                <a:spcPts val="600"/>
              </a:spcBef>
              <a:buFontTx/>
              <a:buChar char="•"/>
            </a:pPr>
            <a:r>
              <a:rPr lang="en-US" sz="3200" dirty="0">
                <a:solidFill>
                  <a:schemeClr val="tx1"/>
                </a:solidFill>
                <a:cs typeface="Arial" charset="0"/>
              </a:rPr>
              <a:t>Steady increase in electron temperature seen. </a:t>
            </a:r>
          </a:p>
        </p:txBody>
      </p:sp>
      <p:sp>
        <p:nvSpPr>
          <p:cNvPr id="197" name="TextBox 269">
            <a:extLst>
              <a:ext uri="{FF2B5EF4-FFF2-40B4-BE49-F238E27FC236}">
                <a16:creationId xmlns:a16="http://schemas.microsoft.com/office/drawing/2014/main" id="{7AA3A4D9-BCD8-4C35-AC3A-CE86CAE24B15}"/>
              </a:ext>
            </a:extLst>
          </p:cNvPr>
          <p:cNvSpPr txBox="1">
            <a:spLocks noChangeArrowheads="1"/>
          </p:cNvSpPr>
          <p:nvPr/>
        </p:nvSpPr>
        <p:spPr bwMode="auto">
          <a:xfrm>
            <a:off x="19413210" y="20076310"/>
            <a:ext cx="12777193" cy="5170646"/>
          </a:xfrm>
          <a:prstGeom prst="rect">
            <a:avLst/>
          </a:prstGeom>
          <a:noFill/>
          <a:ln w="9525">
            <a:noFill/>
            <a:miter lim="800000"/>
            <a:headEnd/>
            <a:tailEnd/>
          </a:ln>
        </p:spPr>
        <p:txBody>
          <a:bodyPr wrap="square">
            <a:spAutoFit/>
          </a:bodyPr>
          <a:lstStyle/>
          <a:p>
            <a:pPr>
              <a:spcBef>
                <a:spcPts val="600"/>
              </a:spcBef>
              <a:buSzPct val="110000"/>
            </a:pPr>
            <a:r>
              <a:rPr lang="en-US" sz="3200" b="1" dirty="0">
                <a:solidFill>
                  <a:schemeClr val="tx1"/>
                </a:solidFill>
                <a:cs typeface="Arial" charset="0"/>
              </a:rPr>
              <a:t>Argon &amp; Oxygen Plasma </a:t>
            </a:r>
          </a:p>
          <a:p>
            <a:pPr marL="457200" indent="-457200" algn="just">
              <a:spcBef>
                <a:spcPts val="600"/>
              </a:spcBef>
              <a:buSzPct val="110000"/>
              <a:buFont typeface="Arial" panose="020B0604020202020204" pitchFamily="34" charset="0"/>
              <a:buChar char="•"/>
            </a:pPr>
            <a:r>
              <a:rPr lang="en-US" sz="3200" dirty="0">
                <a:solidFill>
                  <a:schemeClr val="tx1"/>
                </a:solidFill>
                <a:cs typeface="Arial" charset="0"/>
              </a:rPr>
              <a:t>Very clear increase in electron density as Argon composition increased relative to the Oxygen composition, total pressure in the chamber kept stable at 500mTorr. These results agree with intuition, as Argon is easier to ionize in comparison to Oxygen both due to its monoatomic nature as well as its higher mass. </a:t>
            </a:r>
          </a:p>
          <a:p>
            <a:pPr marL="457200" indent="-457200" algn="just">
              <a:spcBef>
                <a:spcPts val="600"/>
              </a:spcBef>
              <a:buSzPct val="110000"/>
              <a:buFont typeface="Arial" panose="020B0604020202020204" pitchFamily="34" charset="0"/>
              <a:buChar char="•"/>
            </a:pPr>
            <a:r>
              <a:rPr lang="en-US" sz="3200" dirty="0">
                <a:solidFill>
                  <a:schemeClr val="tx1"/>
                </a:solidFill>
                <a:cs typeface="Arial" charset="0"/>
              </a:rPr>
              <a:t>When Oxygen and Argon compositions are similar, Oxygen quenches the Argon plasma to some extent, this is similar to the result seen in the low pressure pure Argon plasmas, when Nitrogen quenches the Argon plasma. </a:t>
            </a:r>
          </a:p>
        </p:txBody>
      </p:sp>
      <p:sp>
        <p:nvSpPr>
          <p:cNvPr id="200" name="AutoShape 370">
            <a:extLst>
              <a:ext uri="{FF2B5EF4-FFF2-40B4-BE49-F238E27FC236}">
                <a16:creationId xmlns:a16="http://schemas.microsoft.com/office/drawing/2014/main" id="{C1412789-94ED-408A-A243-30776A2FC009}"/>
              </a:ext>
            </a:extLst>
          </p:cNvPr>
          <p:cNvSpPr>
            <a:spLocks noChangeArrowheads="1"/>
          </p:cNvSpPr>
          <p:nvPr/>
        </p:nvSpPr>
        <p:spPr bwMode="auto">
          <a:xfrm>
            <a:off x="18971998" y="35143418"/>
            <a:ext cx="13489758" cy="7453680"/>
          </a:xfrm>
          <a:prstGeom prst="roundRect">
            <a:avLst>
              <a:gd name="adj" fmla="val 8190"/>
            </a:avLst>
          </a:prstGeom>
          <a:solidFill>
            <a:schemeClr val="bg1"/>
          </a:solidFill>
          <a:ln w="9525">
            <a:solidFill>
              <a:schemeClr val="tx1"/>
            </a:solidFill>
            <a:round/>
            <a:headEnd/>
            <a:tailEnd/>
          </a:ln>
        </p:spPr>
        <p:txBody>
          <a:bodyPr wrap="none"/>
          <a:lstStyle/>
          <a:p>
            <a:pPr algn="ctr" defTabSz="3203575"/>
            <a:endParaRPr lang="en-US" altLang="ko-KR" sz="4800" b="1" baseline="30000" dirty="0">
              <a:solidFill>
                <a:schemeClr val="tx1"/>
              </a:solidFill>
            </a:endParaRPr>
          </a:p>
        </p:txBody>
      </p:sp>
      <p:sp>
        <p:nvSpPr>
          <p:cNvPr id="201" name="TextBox 359">
            <a:extLst>
              <a:ext uri="{FF2B5EF4-FFF2-40B4-BE49-F238E27FC236}">
                <a16:creationId xmlns:a16="http://schemas.microsoft.com/office/drawing/2014/main" id="{9D650DA2-FC2E-4C03-ABDD-955562A2B802}"/>
              </a:ext>
            </a:extLst>
          </p:cNvPr>
          <p:cNvSpPr txBox="1">
            <a:spLocks noChangeArrowheads="1"/>
          </p:cNvSpPr>
          <p:nvPr/>
        </p:nvSpPr>
        <p:spPr bwMode="auto">
          <a:xfrm>
            <a:off x="20996290" y="35603302"/>
            <a:ext cx="9642475" cy="849313"/>
          </a:xfrm>
          <a:prstGeom prst="rect">
            <a:avLst/>
          </a:prstGeom>
          <a:noFill/>
          <a:ln w="9525">
            <a:noFill/>
            <a:miter lim="800000"/>
            <a:headEnd/>
            <a:tailEnd/>
          </a:ln>
        </p:spPr>
        <p:txBody>
          <a:bodyPr/>
          <a:lstStyle/>
          <a:p>
            <a:pPr algn="ctr"/>
            <a:r>
              <a:rPr lang="en-US" sz="3200" b="1" dirty="0">
                <a:solidFill>
                  <a:schemeClr val="tx1"/>
                </a:solidFill>
                <a:latin typeface="Arial Black"/>
              </a:rPr>
              <a:t>References</a:t>
            </a:r>
          </a:p>
        </p:txBody>
      </p:sp>
      <p:sp>
        <p:nvSpPr>
          <p:cNvPr id="14" name="TextBox 13">
            <a:extLst>
              <a:ext uri="{FF2B5EF4-FFF2-40B4-BE49-F238E27FC236}">
                <a16:creationId xmlns:a16="http://schemas.microsoft.com/office/drawing/2014/main" id="{4351E9FA-8BB5-4F43-A668-53E0B0B2C41F}"/>
              </a:ext>
            </a:extLst>
          </p:cNvPr>
          <p:cNvSpPr txBox="1"/>
          <p:nvPr/>
        </p:nvSpPr>
        <p:spPr>
          <a:xfrm>
            <a:off x="19856752" y="36312808"/>
            <a:ext cx="12027582" cy="3908762"/>
          </a:xfrm>
          <a:prstGeom prst="rect">
            <a:avLst/>
          </a:prstGeom>
          <a:noFill/>
        </p:spPr>
        <p:txBody>
          <a:bodyPr wrap="square" rtlCol="0">
            <a:spAutoFit/>
          </a:bodyPr>
          <a:lstStyle/>
          <a:p>
            <a:pPr marL="514350" indent="-514350" algn="just">
              <a:buAutoNum type="arabicPeriod"/>
            </a:pPr>
            <a:r>
              <a:rPr lang="en-US" sz="3200" dirty="0" err="1">
                <a:solidFill>
                  <a:srgbClr val="000000"/>
                </a:solidFill>
                <a:cs typeface="Arial" panose="020B0604020202020204" pitchFamily="34" charset="0"/>
              </a:rPr>
              <a:t>Ruzic</a:t>
            </a:r>
            <a:r>
              <a:rPr lang="en-US" sz="3200" dirty="0">
                <a:solidFill>
                  <a:srgbClr val="000000"/>
                </a:solidFill>
                <a:cs typeface="Arial" panose="020B0604020202020204" pitchFamily="34" charset="0"/>
              </a:rPr>
              <a:t>, D. N. (1994). </a:t>
            </a:r>
            <a:r>
              <a:rPr lang="en-US" sz="3200" i="1" dirty="0">
                <a:solidFill>
                  <a:srgbClr val="000000"/>
                </a:solidFill>
                <a:cs typeface="Arial" panose="020B0604020202020204" pitchFamily="34" charset="0"/>
              </a:rPr>
              <a:t>Electric probes for low temperature plasmas</a:t>
            </a:r>
            <a:r>
              <a:rPr lang="en-US" sz="3200" dirty="0">
                <a:solidFill>
                  <a:srgbClr val="000000"/>
                </a:solidFill>
                <a:cs typeface="Arial" panose="020B0604020202020204" pitchFamily="34" charset="0"/>
              </a:rPr>
              <a:t>. New York, NY: American Vacuum Society. </a:t>
            </a:r>
          </a:p>
          <a:p>
            <a:pPr algn="just"/>
            <a:r>
              <a:rPr lang="en-US" sz="3200" dirty="0">
                <a:solidFill>
                  <a:srgbClr val="000000"/>
                </a:solidFill>
                <a:cs typeface="Arial" panose="020B0604020202020204" pitchFamily="34" charset="0"/>
              </a:rPr>
              <a:t>2. J.A. Peck, P. </a:t>
            </a:r>
            <a:r>
              <a:rPr lang="en-US" sz="3200" dirty="0" err="1">
                <a:solidFill>
                  <a:srgbClr val="000000"/>
                </a:solidFill>
                <a:cs typeface="Arial" panose="020B0604020202020204" pitchFamily="34" charset="0"/>
              </a:rPr>
              <a:t>Zonooz</a:t>
            </a:r>
            <a:r>
              <a:rPr lang="en-US" sz="3200" dirty="0">
                <a:solidFill>
                  <a:srgbClr val="000000"/>
                </a:solidFill>
                <a:cs typeface="Arial" panose="020B0604020202020204" pitchFamily="34" charset="0"/>
              </a:rPr>
              <a:t>, D. </a:t>
            </a:r>
            <a:r>
              <a:rPr lang="en-US" sz="3200" dirty="0" err="1">
                <a:solidFill>
                  <a:srgbClr val="000000"/>
                </a:solidFill>
                <a:cs typeface="Arial" panose="020B0604020202020204" pitchFamily="34" charset="0"/>
              </a:rPr>
              <a:t>Curreli</a:t>
            </a:r>
            <a:r>
              <a:rPr lang="en-US" sz="3200" dirty="0">
                <a:solidFill>
                  <a:srgbClr val="000000"/>
                </a:solidFill>
                <a:cs typeface="Arial" panose="020B0604020202020204" pitchFamily="34" charset="0"/>
              </a:rPr>
              <a:t>, G.A. </a:t>
            </a:r>
            <a:r>
              <a:rPr lang="en-US" sz="3200" dirty="0" err="1">
                <a:solidFill>
                  <a:srgbClr val="000000"/>
                </a:solidFill>
                <a:cs typeface="Arial" panose="020B0604020202020204" pitchFamily="34" charset="0"/>
              </a:rPr>
              <a:t>Panici</a:t>
            </a:r>
            <a:r>
              <a:rPr lang="en-US" sz="3200" dirty="0">
                <a:solidFill>
                  <a:srgbClr val="000000"/>
                </a:solidFill>
                <a:cs typeface="Arial" panose="020B0604020202020204" pitchFamily="34" charset="0"/>
              </a:rPr>
              <a:t>, B.E. </a:t>
            </a:r>
            <a:r>
              <a:rPr lang="en-US" sz="3200" dirty="0" err="1">
                <a:solidFill>
                  <a:srgbClr val="000000"/>
                </a:solidFill>
                <a:cs typeface="Arial" panose="020B0604020202020204" pitchFamily="34" charset="0"/>
              </a:rPr>
              <a:t>Jurczyk</a:t>
            </a:r>
            <a:r>
              <a:rPr lang="en-US" sz="3200" dirty="0">
                <a:solidFill>
                  <a:srgbClr val="000000"/>
                </a:solidFill>
                <a:cs typeface="Arial" panose="020B0604020202020204" pitchFamily="34" charset="0"/>
              </a:rPr>
              <a:t>, D.N. </a:t>
            </a:r>
            <a:r>
              <a:rPr lang="en-US" sz="3200" dirty="0" err="1">
                <a:solidFill>
                  <a:srgbClr val="000000"/>
                </a:solidFill>
                <a:cs typeface="Arial" panose="020B0604020202020204" pitchFamily="34" charset="0"/>
              </a:rPr>
              <a:t>Ruzic</a:t>
            </a:r>
            <a:r>
              <a:rPr lang="en-US" sz="3200" dirty="0">
                <a:solidFill>
                  <a:srgbClr val="000000"/>
                </a:solidFill>
                <a:cs typeface="Arial" panose="020B0604020202020204" pitchFamily="34" charset="0"/>
              </a:rPr>
              <a:t>, “High deposition rate nanocrystalline and amorphous silicon thin film production via surface wave plasma source” Surface and Coating Technology, Volume 325, Page 370-376 (2017)</a:t>
            </a:r>
          </a:p>
          <a:p>
            <a:endParaRPr lang="en-US" dirty="0"/>
          </a:p>
        </p:txBody>
      </p:sp>
      <p:sp>
        <p:nvSpPr>
          <p:cNvPr id="15" name="TextBox 14">
            <a:extLst>
              <a:ext uri="{FF2B5EF4-FFF2-40B4-BE49-F238E27FC236}">
                <a16:creationId xmlns:a16="http://schemas.microsoft.com/office/drawing/2014/main" id="{3B929BA1-6385-409F-A74B-4C7A7D99A388}"/>
              </a:ext>
            </a:extLst>
          </p:cNvPr>
          <p:cNvSpPr txBox="1"/>
          <p:nvPr/>
        </p:nvSpPr>
        <p:spPr>
          <a:xfrm>
            <a:off x="19964748" y="40511264"/>
            <a:ext cx="11666379" cy="1569660"/>
          </a:xfrm>
          <a:prstGeom prst="rect">
            <a:avLst/>
          </a:prstGeom>
          <a:noFill/>
        </p:spPr>
        <p:txBody>
          <a:bodyPr wrap="square" rtlCol="0">
            <a:spAutoFit/>
          </a:bodyPr>
          <a:lstStyle/>
          <a:p>
            <a:pPr algn="just"/>
            <a:r>
              <a:rPr lang="en-US" sz="3200" dirty="0">
                <a:solidFill>
                  <a:srgbClr val="000000"/>
                </a:solidFill>
                <a:cs typeface="Arial" panose="020B0604020202020204" pitchFamily="34" charset="0"/>
              </a:rPr>
              <a:t>I would like to thank the Center for Plasma-Material Interactions for providing the resources, facilities as well as the guidance needed to let me complete this investigation.</a:t>
            </a:r>
          </a:p>
        </p:txBody>
      </p:sp>
      <p:sp>
        <p:nvSpPr>
          <p:cNvPr id="204" name="TextBox 359">
            <a:extLst>
              <a:ext uri="{FF2B5EF4-FFF2-40B4-BE49-F238E27FC236}">
                <a16:creationId xmlns:a16="http://schemas.microsoft.com/office/drawing/2014/main" id="{64E9311C-C149-4848-9B45-0A3345476FD4}"/>
              </a:ext>
            </a:extLst>
          </p:cNvPr>
          <p:cNvSpPr txBox="1">
            <a:spLocks noChangeArrowheads="1"/>
          </p:cNvSpPr>
          <p:nvPr/>
        </p:nvSpPr>
        <p:spPr bwMode="auto">
          <a:xfrm>
            <a:off x="21076730" y="39866733"/>
            <a:ext cx="9642475" cy="849313"/>
          </a:xfrm>
          <a:prstGeom prst="rect">
            <a:avLst/>
          </a:prstGeom>
          <a:noFill/>
          <a:ln w="9525">
            <a:noFill/>
            <a:miter lim="800000"/>
            <a:headEnd/>
            <a:tailEnd/>
          </a:ln>
        </p:spPr>
        <p:txBody>
          <a:bodyPr/>
          <a:lstStyle/>
          <a:p>
            <a:pPr algn="ctr"/>
            <a:r>
              <a:rPr lang="en-US" sz="3200" b="1" dirty="0">
                <a:solidFill>
                  <a:schemeClr val="tx1"/>
                </a:solidFill>
                <a:latin typeface="Arial Black"/>
              </a:rPr>
              <a:t>Acknowledgements</a:t>
            </a:r>
          </a:p>
        </p:txBody>
      </p:sp>
      <p:sp>
        <p:nvSpPr>
          <p:cNvPr id="205" name="TextBox 359">
            <a:extLst>
              <a:ext uri="{FF2B5EF4-FFF2-40B4-BE49-F238E27FC236}">
                <a16:creationId xmlns:a16="http://schemas.microsoft.com/office/drawing/2014/main" id="{EB22031C-617C-44AB-8BB9-6F9ECA394D00}"/>
              </a:ext>
            </a:extLst>
          </p:cNvPr>
          <p:cNvSpPr txBox="1">
            <a:spLocks noChangeArrowheads="1"/>
          </p:cNvSpPr>
          <p:nvPr/>
        </p:nvSpPr>
        <p:spPr bwMode="auto">
          <a:xfrm>
            <a:off x="20996290" y="30949806"/>
            <a:ext cx="9642475" cy="849313"/>
          </a:xfrm>
          <a:prstGeom prst="rect">
            <a:avLst/>
          </a:prstGeom>
          <a:noFill/>
          <a:ln w="9525">
            <a:noFill/>
            <a:miter lim="800000"/>
            <a:headEnd/>
            <a:tailEnd/>
          </a:ln>
        </p:spPr>
        <p:txBody>
          <a:bodyPr/>
          <a:lstStyle/>
          <a:p>
            <a:pPr algn="ctr"/>
            <a:r>
              <a:rPr lang="en-US" sz="3200" b="1" dirty="0">
                <a:solidFill>
                  <a:schemeClr val="tx1"/>
                </a:solidFill>
                <a:latin typeface="Arial Black"/>
              </a:rPr>
              <a:t>Future Work</a:t>
            </a:r>
          </a:p>
        </p:txBody>
      </p:sp>
      <p:sp>
        <p:nvSpPr>
          <p:cNvPr id="206" name="TextBox 232">
            <a:extLst>
              <a:ext uri="{FF2B5EF4-FFF2-40B4-BE49-F238E27FC236}">
                <a16:creationId xmlns:a16="http://schemas.microsoft.com/office/drawing/2014/main" id="{70AA3E89-562A-4A3C-BA83-13AD96EE771D}"/>
              </a:ext>
            </a:extLst>
          </p:cNvPr>
          <p:cNvSpPr txBox="1">
            <a:spLocks noChangeArrowheads="1"/>
          </p:cNvSpPr>
          <p:nvPr/>
        </p:nvSpPr>
        <p:spPr bwMode="auto">
          <a:xfrm>
            <a:off x="19232231" y="31913396"/>
            <a:ext cx="12607351" cy="492443"/>
          </a:xfrm>
          <a:prstGeom prst="rect">
            <a:avLst/>
          </a:prstGeom>
          <a:noFill/>
          <a:ln w="9525">
            <a:noFill/>
            <a:miter lim="800000"/>
            <a:headEnd/>
            <a:tailEnd/>
          </a:ln>
        </p:spPr>
        <p:txBody>
          <a:bodyPr wrap="square">
            <a:spAutoFit/>
          </a:bodyPr>
          <a:lstStyle/>
          <a:p>
            <a:endParaRPr lang="en-US" sz="2600" dirty="0">
              <a:solidFill>
                <a:schemeClr val="tx1"/>
              </a:solidFill>
            </a:endParaRPr>
          </a:p>
        </p:txBody>
      </p:sp>
      <p:sp>
        <p:nvSpPr>
          <p:cNvPr id="208" name="TextBox 232">
            <a:extLst>
              <a:ext uri="{FF2B5EF4-FFF2-40B4-BE49-F238E27FC236}">
                <a16:creationId xmlns:a16="http://schemas.microsoft.com/office/drawing/2014/main" id="{5AC61CBD-A39A-4478-9FD1-C08065AFE63C}"/>
              </a:ext>
            </a:extLst>
          </p:cNvPr>
          <p:cNvSpPr txBox="1">
            <a:spLocks noChangeArrowheads="1"/>
          </p:cNvSpPr>
          <p:nvPr/>
        </p:nvSpPr>
        <p:spPr bwMode="auto">
          <a:xfrm>
            <a:off x="19405474" y="31490242"/>
            <a:ext cx="12784929" cy="4031873"/>
          </a:xfrm>
          <a:prstGeom prst="rect">
            <a:avLst/>
          </a:prstGeom>
          <a:noFill/>
          <a:ln w="9525">
            <a:noFill/>
            <a:miter lim="800000"/>
            <a:headEnd/>
            <a:tailEnd/>
          </a:ln>
        </p:spPr>
        <p:txBody>
          <a:bodyPr wrap="square">
            <a:spAutoFit/>
          </a:bodyPr>
          <a:lstStyle/>
          <a:p>
            <a:pPr marL="228600" indent="-228600" algn="just">
              <a:buFontTx/>
              <a:buChar char="•"/>
            </a:pPr>
            <a:r>
              <a:rPr lang="en-US" sz="3200" dirty="0">
                <a:solidFill>
                  <a:schemeClr val="tx1"/>
                </a:solidFill>
              </a:rPr>
              <a:t>Need to run more tests checking through other Oxygen and Argon compositions to confirm results.</a:t>
            </a:r>
          </a:p>
          <a:p>
            <a:pPr marL="228600" indent="-228600" algn="just">
              <a:buFontTx/>
              <a:buChar char="•"/>
            </a:pPr>
            <a:r>
              <a:rPr lang="en-US" sz="3200" dirty="0">
                <a:solidFill>
                  <a:schemeClr val="tx1"/>
                </a:solidFill>
              </a:rPr>
              <a:t>Further tests needed to confirm any sort of trend in electron temperature results. </a:t>
            </a:r>
          </a:p>
          <a:p>
            <a:pPr marL="228600" indent="-228600" algn="just">
              <a:buFontTx/>
              <a:buChar char="•"/>
            </a:pPr>
            <a:r>
              <a:rPr lang="en-US" sz="3200" dirty="0">
                <a:solidFill>
                  <a:schemeClr val="tx1"/>
                </a:solidFill>
              </a:rPr>
              <a:t>Preferably run all further tests at lower base pressures in order to eliminate chances of Nitrogen contaminating and quenching the Argon Plasma.</a:t>
            </a:r>
          </a:p>
          <a:p>
            <a:pPr marL="228600" indent="-228600" algn="just">
              <a:buFontTx/>
              <a:buChar char="•"/>
            </a:pPr>
            <a:endParaRPr lang="en-US" sz="3200"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Helvetica"/>
        <a:ea typeface="ＭＳ Ｐゴシック"/>
        <a:cs typeface="ＭＳ Ｐゴシック"/>
      </a:majorFont>
      <a:minorFont>
        <a:latin typeface="Helvetic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13000"/>
          </a:lnSpc>
          <a:spcBef>
            <a:spcPct val="0"/>
          </a:spcBef>
          <a:spcAft>
            <a:spcPct val="0"/>
          </a:spcAft>
          <a:buClr>
            <a:srgbClr val="000000"/>
          </a:buClr>
          <a:buSzPct val="100000"/>
          <a:buFont typeface="Arial" charset="0"/>
          <a:buNone/>
          <a:tabLst/>
          <a:defRPr kumimoji="0" lang="en-GB" sz="24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13000"/>
          </a:lnSpc>
          <a:spcBef>
            <a:spcPct val="0"/>
          </a:spcBef>
          <a:spcAft>
            <a:spcPct val="0"/>
          </a:spcAft>
          <a:buClr>
            <a:srgbClr val="000000"/>
          </a:buClr>
          <a:buSzPct val="100000"/>
          <a:buFont typeface="Arial" charset="0"/>
          <a:buNone/>
          <a:tabLst/>
          <a:defRPr kumimoji="0" lang="en-GB" sz="2400" b="0" i="0" u="none" strike="noStrike" cap="none" normalizeH="0" baseline="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43262</TotalTime>
  <Words>707</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Calibri</vt:lpstr>
      <vt:lpstr>Helvetica</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heat loading due to fast, transient heat pulses produced from a conical -pinch as a simulation of ELM disruptions  T. K. Gray and  D. N. Ruzic  Plasma Material Interaction Group. University of Illinois, Urbana-Champaign, Urbana, IL 61801 USA</dc:title>
  <dc:creator>Travis Gray User</dc:creator>
  <cp:lastModifiedBy>Sheiladitya Kumar</cp:lastModifiedBy>
  <cp:revision>818</cp:revision>
  <cp:lastPrinted>2018-10-23T01:06:27Z</cp:lastPrinted>
  <dcterms:created xsi:type="dcterms:W3CDTF">2009-10-11T23:17:36Z</dcterms:created>
  <dcterms:modified xsi:type="dcterms:W3CDTF">2019-07-23T17:40:17Z</dcterms:modified>
</cp:coreProperties>
</file>