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37.xml.rels" ContentType="application/vnd.openxmlformats-package.relationships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38.png" ContentType="image/png"/>
  <Override PartName="/ppt/media/image44.png" ContentType="image/png"/>
  <Override PartName="/ppt/media/image14.wmf" ContentType="image/x-wmf"/>
  <Override PartName="/ppt/media/image43.png" ContentType="image/png"/>
  <Override PartName="/ppt/media/image13.wmf" ContentType="image/x-wmf"/>
  <Override PartName="/ppt/media/image37.png" ContentType="image/png"/>
  <Override PartName="/ppt/media/image12.png" ContentType="image/png"/>
  <Override PartName="/ppt/media/image45.png" ContentType="image/png"/>
  <Override PartName="/ppt/media/image15.wmf" ContentType="image/x-wmf"/>
  <Override PartName="/ppt/media/image20.png" ContentType="image/png"/>
  <Override PartName="/ppt/media/image46.png" ContentType="image/png"/>
  <Override PartName="/ppt/media/image16.wmf" ContentType="image/x-wmf"/>
  <Override PartName="/ppt/media/image21.png" ContentType="image/png"/>
  <Override PartName="/ppt/media/image47.png" ContentType="image/png"/>
  <Override PartName="/ppt/media/image17.wmf" ContentType="image/x-wmf"/>
  <Override PartName="/ppt/media/image22.png" ContentType="image/png"/>
  <Override PartName="/ppt/media/image48.png" ContentType="image/png"/>
  <Override PartName="/ppt/media/image18.wmf" ContentType="image/x-wmf"/>
  <Override PartName="/ppt/media/image23.png" ContentType="image/png"/>
  <Override PartName="/ppt/media/image49.png" ContentType="image/png"/>
  <Override PartName="/ppt/media/image19.wmf" ContentType="image/x-wmf"/>
  <Override PartName="/ppt/media/image24.png" ContentType="image/png"/>
  <Override PartName="/ppt/media/image25.png" ContentType="image/png"/>
  <Override PartName="/ppt/media/image7.jpeg" ContentType="image/jpe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8.png" ContentType="image/png"/>
  <Override PartName="/ppt/media/image9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75.xml" ContentType="application/vnd.openxmlformats-officedocument.presentationml.slide+xml"/>
  <Override PartName="/ppt/slides/slide50.xml" ContentType="application/vnd.openxmlformats-officedocument.presentationml.slide+xml"/>
  <Override PartName="/ppt/slides/slide69.xml" ContentType="application/vnd.openxmlformats-officedocument.presentationml.slide+xml"/>
  <Override PartName="/ppt/slides/slide44.xml" ContentType="application/vnd.openxmlformats-officedocument.presentationml.slide+xml"/>
  <Override PartName="/ppt/slides/slide68.xml" ContentType="application/vnd.openxmlformats-officedocument.presentationml.slide+xml"/>
  <Override PartName="/ppt/slides/slide43.xml" ContentType="application/vnd.openxmlformats-officedocument.presentationml.slide+xml"/>
  <Override PartName="/ppt/slides/slide67.xml" ContentType="application/vnd.openxmlformats-officedocument.presentationml.slide+xml"/>
  <Override PartName="/ppt/slides/slide42.xml" ContentType="application/vnd.openxmlformats-officedocument.presentationml.slide+xml"/>
  <Override PartName="/ppt/slides/slide66.xml" ContentType="application/vnd.openxmlformats-officedocument.presentationml.slide+xml"/>
  <Override PartName="/ppt/slides/slide41.xml" ContentType="application/vnd.openxmlformats-officedocument.presentationml.slide+xml"/>
  <Override PartName="/ppt/slides/slide65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57.xml" ContentType="application/vnd.openxmlformats-officedocument.presentationml.slide+xml"/>
  <Override PartName="/ppt/slides/slide32.xml" ContentType="application/vnd.openxmlformats-officedocument.presentationml.slide+xml"/>
  <Override PartName="/ppt/slides/slide58.xml" ContentType="application/vnd.openxmlformats-officedocument.presentationml.slide+xml"/>
  <Override PartName="/ppt/slides/slide33.xml" ContentType="application/vnd.openxmlformats-officedocument.presentationml.slide+xml"/>
  <Override PartName="/ppt/slides/slide59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68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69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72.xml.rels" ContentType="application/vnd.openxmlformats-package.relationships+xml"/>
  <Override PartName="/ppt/slides/_rels/slide44.xml.rels" ContentType="application/vnd.openxmlformats-package.relationships+xml"/>
  <Override PartName="/ppt/slides/_rels/slide71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9.xml.rels" ContentType="application/vnd.openxmlformats-package.relationships+xml"/>
  <Override PartName="/ppt/slides/_rels/slide12.xml.rels" ContentType="application/vnd.openxmlformats-package.relationships+xml"/>
  <Override PartName="/ppt/slides/_rels/slide58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7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70.xml.rels" ContentType="application/vnd.openxmlformats-package.relationships+xml"/>
  <Override PartName="/ppt/slides/_rels/slide35.xml.rels" ContentType="application/vnd.openxmlformats-package.relationships+xml"/>
  <Override PartName="/ppt/slides/_rels/slide74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75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60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Relationship Id="rId67" Type="http://schemas.openxmlformats.org/officeDocument/2006/relationships/slide" Target="slides/slide59.xml"/><Relationship Id="rId68" Type="http://schemas.openxmlformats.org/officeDocument/2006/relationships/slide" Target="slides/slide60.xml"/><Relationship Id="rId69" Type="http://schemas.openxmlformats.org/officeDocument/2006/relationships/slide" Target="slides/slide61.xml"/><Relationship Id="rId70" Type="http://schemas.openxmlformats.org/officeDocument/2006/relationships/slide" Target="slides/slide62.xml"/><Relationship Id="rId71" Type="http://schemas.openxmlformats.org/officeDocument/2006/relationships/slide" Target="slides/slide63.xml"/><Relationship Id="rId72" Type="http://schemas.openxmlformats.org/officeDocument/2006/relationships/slide" Target="slides/slide64.xml"/><Relationship Id="rId73" Type="http://schemas.openxmlformats.org/officeDocument/2006/relationships/slide" Target="slides/slide65.xml"/><Relationship Id="rId74" Type="http://schemas.openxmlformats.org/officeDocument/2006/relationships/slide" Target="slides/slide66.xml"/><Relationship Id="rId75" Type="http://schemas.openxmlformats.org/officeDocument/2006/relationships/slide" Target="slides/slide67.xml"/><Relationship Id="rId76" Type="http://schemas.openxmlformats.org/officeDocument/2006/relationships/slide" Target="slides/slide68.xml"/><Relationship Id="rId77" Type="http://schemas.openxmlformats.org/officeDocument/2006/relationships/slide" Target="slides/slide69.xml"/><Relationship Id="rId78" Type="http://schemas.openxmlformats.org/officeDocument/2006/relationships/slide" Target="slides/slide70.xml"/><Relationship Id="rId79" Type="http://schemas.openxmlformats.org/officeDocument/2006/relationships/slide" Target="slides/slide71.xml"/><Relationship Id="rId80" Type="http://schemas.openxmlformats.org/officeDocument/2006/relationships/slide" Target="slides/slide72.xml"/><Relationship Id="rId81" Type="http://schemas.openxmlformats.org/officeDocument/2006/relationships/slide" Target="slides/slide73.xml"/><Relationship Id="rId82" Type="http://schemas.openxmlformats.org/officeDocument/2006/relationships/slide" Target="slides/slide74.xml"/><Relationship Id="rId83" Type="http://schemas.openxmlformats.org/officeDocument/2006/relationships/slide" Target="slides/slide7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381240" y="694800"/>
            <a:ext cx="6095160" cy="3428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5" name="PlaceHolder 6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5E2A7DE-E4DC-4659-8768-008FF8F0FDC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Let's look at an actual scenario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Here we have split data in to training and test sets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Will be performing linear regression – that is, we’re going to fit a line that explains the training set.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Perform regression on the the training data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Determine parameters of best fit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Predict value for each point in the test data based on previously determined parameters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Predictions are shown by purple squares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How did the predictions do?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Measure error for each predicted point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Residuals used for error metric are shown as black lines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Model with smallest error value is chosen as best fit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Conceptual workflow for using train and test data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Training data (both features and labels) are given to a model, K-nearest neighbors is shown here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Model parameters are fit using this data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Error is then calculated on the features that were split into the test data set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The predicted labels (Y_predict) can then be compared to the actual ones (Y_test)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Can use these two data sets to calculate the error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Choice of error metric depends on situation, but we will cover these at the end of this lecture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Let's take a look from a practical stand point now about how the data are split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Scikit learn has a model selection library that contains train_test_split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1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This is used to split the data into train and test sets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Can set parameters like the percent of test (or train data)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There are other ways of splitting the data 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For example, the data can be stratified, which means to ensure the label composition is uniformly distributed</a:t>
            </a:r>
            <a:endParaRPr b="0" lang="en-US" sz="1100" spc="-1" strike="noStrike"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This is to guarantee that we don’t get an unlucky split that’s skewed. Our splits should be similar to the original dataset.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Even better than calculating error on a single test split is to use cross validation to calculate the error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Involves splitting the data into two parts, like before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This time we will call them training and validation data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However, we will be doing this split multiple times and then will be averaging the resulting error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This takes more time, however the performance measure is more statistically significant.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As we saw last week, the value chosen for `k` in KNN can have a significant effect on the prediction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Two extremes, k=1 and k=34, are shown here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Identifying the best choice of model parameters is a common consideration in machine learning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As before, the model parameters are determined from training data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Error calculated on the validation data is recorded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The process is actually repeated many times for different splits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Here is the first split with the training data on top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Smaller validation set on the bottom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The second set could look something like this with the validation set encompassing a different data set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And then here would be the third cross validation split with the validation data being a different part of the data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And this is the final cross validation split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Errors are averaged together and a single performance measure for the model is produced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This can be used to compare models: We can do this for several models, and choose the best model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To contrast, choosing the best model by testing on a single test split can be a bad idea, as trying many things can produce a result that does really well on THAT test split, but not so much on others.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Let’s look at how the error metrics (usually) behave with various levels of model complexity.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Training error: we’re fitting our model on the training data, and then testing it on the same training data (bad practice if this is the only thing that we do)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Cross-validation error: same as before, averaged out error values obtained from the various test splits.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Error for the training data will continue to decrease and eventually plateau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Doesn't increase because we can always fit training data better with more complex model.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However, Effect of polynomial complexity on cross validation error is a different story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Error will decrease for a while and then start to increase again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Increase signifies failure of model to generalize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This can be used to find the best model parameters, such as the best polynomial degree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Here is what the error looks like on the training and cross validation data sets on a validation curve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Problem can be framed as choice between different model complexities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Fitting a polynomial model to data (redpoints) and the true function we are after is shown in gray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Various models are shown in blue.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Model can involve polynomials of different degrees—first order, fourth order, fifteenth order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Error function continually decreases with model order—that on right fits data almost perfectly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Despite deviating from actual function in many areas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Models associated with left side of this curve are underfitting the data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Diagnostic is that they have high error for both training and cross validation data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Training error probably can be improved with a more complicated model.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Models associated with the right side of this curve are overfitting the data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Diagnostic is that training error is low while cross validation error is high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Cross validation error can probably be improved by simplifying the model a little bit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Middle of the curve is where we'd like to be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Diagnostic here is that both training and cross validation error are low, and they are close to each other.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The model selection library of scikit learn also contains a cross validation scoring function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Cross validation requires the model, feature data, label data, number of splits and method of scoring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Will return the average score of all cross validations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There are other, lower level, methods available for splitting data into multiple cross validation splits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Difference generally is whether or not the labels are stratified into the splits.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Linear Regression is a very popular ML algorithm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It is a Regression algorithm, which means it is used to predict continuous values, as opposed to “classes”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Example: Let’s try to predict the box office revenue of a movie, using the budget only.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Here is a scatter plot of some movies.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We are going to try to find a line, of the form y = b0 + b1x, which describes this dataset the best.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Our target var is box office revenue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Our feature is movie budget only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B0 is called the “intercept”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And B1, coeff of x, is the slope of the line.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This is the best line, defined by coefficients B0 and B1.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How did we get here though? We minimized a cost function!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Another way to find the best model is to ask how well does it generalize?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Model on left performs poorly during both training and predicting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Model on right performs perfectly during training, poorly when predicting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Middle model is just right for both training and prediction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With this line, we can predict what the box office revenue will be, for a new movie.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And it is not going to be a any random prediction.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It’s going to be relatively accurate.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So let’s analyze how we found that special line.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+mn-lt"/>
              </a:rPr>
              <a:t>Why not this purple line instead of the blue?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For a given line, we have predicted values (values on the line), and the ground truth from our training set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Thus, for any movie, we know the magnitude of the error in our predictions!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This is the error formula for a given observation.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Since this can be negative, we’re more interested in a positive version of this.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Something like the absolute value of this (L1 norm)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Or the euclidean distance / length of the gray line segments (L2 norm) – more popular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This is probably the most popular cost function for linear regression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It’s called the Mean Squared Error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It gives us the average length of the gray line segments in the figure.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Here, x’s and y’s are given in the trainingset, and we’re thinking of this as a function of B0 and B1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The pair of values (B0, B1) which minimizes this gives us the best line!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Sometimes the cost function will be written like this. Minimizing this is equivalent to the previous function.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These are some model metrics.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Sum of Squared Error, or Sum of Squared Residuals. This is the total squared error the model is making. Related to the cost function.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Total sum of squares;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Difference between our observed values and the average observed value.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Notice there is no predictions involved with this one.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It’s a measure of how the observed values differ from the mean. Are they concentrated around the mean or not?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These concepts have names: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Example on left is underfitting the data—model is too simple to represent data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Example on right is overfitting the data—model is too complex to represent data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As we've discussed, center example is just right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8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venir Book"/>
              </a:rPr>
              <a:t>This is the famous R^2 metric.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venir Book"/>
              </a:rPr>
              <a:t>SSE measures the distance between truth and our predictions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venir Book"/>
              </a:rPr>
              <a:t>TSS measures the distance between truth and average truth.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venir Book"/>
              </a:rPr>
              <a:t>SSE is the unexplained variation by our model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venir Book"/>
              </a:rPr>
              <a:t>TSS is the total variation of the truth values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venir Book"/>
              </a:rPr>
              <a:t>So R2 is a measure of the explained variation by our model! (1-unexplained/total = explained / total)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venir Book"/>
              </a:rPr>
              <a:t>Keep in mind that this can be applied to any regression algorithm, not restricted to linear reg.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venir Book"/>
              </a:rPr>
              <a:t>Let’s compare the Linear Regression and KNNs side by side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venir Book"/>
              </a:rPr>
              <a:t>Model fitting is slow for Linear Regression, since we’re conducting a search for best parameters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venir Book"/>
              </a:rPr>
              <a:t>Whereas KNNs is very fast to fit, since it’s just storing the data.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venir Book"/>
              </a:rPr>
              <a:t>Once the model is fit, Lin.Reg. costs basically nothing. It’s just a short sequence of parameters (coefficients determining the line)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venir Book"/>
              </a:rPr>
              <a:t>On the other hand, KNNs need to remember all the points, so it is memory intensive.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4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venir Book"/>
              </a:rPr>
              <a:t>And prediction for Linear regression is simply a linear combination of two vectors – fast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venir Book"/>
              </a:rPr>
              <a:t>Knns need to determine which points are the closest. That is several distance computations, which can take some time.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Sklearn syntax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Import is as follows.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Create an instance of the class. This is our algorithm, It has not been fitted to any dataset yet.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It’s just a recipe containing linear regression, waiting to be applied.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And this is how we fit to the training data.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Here the training data is given by Xtrain, ytrain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And .predict() can be used to get predictions on new samples.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8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Let’s dive a little deeper, consider some good practices, and optimizations.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Linear regression, Knns, and more generally all distance based algorithms are pretty sensitive to large scale features.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Which means, if you have 1 variable that ranges from 1-5, and another that ranges from -10million to 10million, that could be a problem for those algorithms.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Small changes in the large scale feature can affect the algorithm unfairly and undesirably.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If we scale this distribution on the left so that things look more evenly distributed, that is a better dataset to feed to the Linear regression algorithm.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Unblocked by the numerical, computational limitations, the algorithm will find a better solution for us.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Transformations other than scaling may be necessary as well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For example, linear regression makes assumptions regarding the residuals and the target variable’s distributions.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In machine learning lingo, the situation on the left is high bias and low variance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On right is low bias and high variance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So, how do we know that we have achieved the center, a balance of bias and variance?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Put differently, we want to find the combination of parameters that will generalize to unknown/new data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However, in real life, the data in hand might not satisfy these assumptions.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Algorithm will still work, but it can be optimized by some preprocessing transformations.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Here are some common functions which can take inputs and output a more ”gaussian” looking curves.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Mathematical theory behind Linear regression assumes the residuals are normally distributed.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In real life, data can come in all shapes and sizes.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Data transformations can help the algorithm find a better solution.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Let’s look at some transformations we can apply to features with various data types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Scaling is essential for numerical features.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Standard scaling will replace a value with its z-score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Min-max scaling will force the feature to have values between 0-1.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For categorical features, that can’t be encoded with integers, one-hot encoding is the best option.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Ex: hair color, interests of a person, country etc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Sometimes it makes sense to encode some categorical features with integers.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When there’s a natural order between the categories, like</a:t>
            </a:r>
            <a:endParaRPr b="0" lang="en-US" sz="1100" spc="-1" strike="noStrike"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Tshirt size –small, med, large, xlarge..</a:t>
            </a:r>
            <a:endParaRPr b="0" lang="en-US" sz="1100" spc="-1" strike="noStrike"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Grades; A+, A, B+, B, …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Another preprocessing trick we can apply is to create new features out of the ones we already have.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We have seen this during the overfitting discussion. Instead of a line, we can add budget^2 to the list of features and fit a polynomial.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0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The resulting algorithm is still linear regression, since the outcome is still a linear combination of the features.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The non-linear relationship between one feature and the other does not make the algorithm non-linear.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XXX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Solution lies in the existing data used to fit our model.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Let’s say this is some historical trainingset we have.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2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Still linear regression.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We can get creative in creating additional features. 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We can have a list of things to try and check relationship (correlation) of each manufactured feature with the outcome.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Sklearn provides tools to create features like this.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PolynomialFeatures will create the square, cube etc of variables.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Degree is 2.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Keep in mind that number of new features grows rapidly with degree.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Fit, transform can fit and transform the dataset, before plugging in to the ML models.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Split the data into two parts—one is usually larger than the other (say 60/40 or 70/30)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Larger data set is the training data that we use to train the model, as before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Smaller data set is unseen until last step where the error of the model is calculated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Ensures the model generalizes to new situations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venir Book"/>
              </a:rPr>
              <a:t>Make sure the splits are independent from each other!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7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To summarize, the training data is used to fit the model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Using this model, predict results on the test data</a:t>
            </a:r>
            <a:endParaRPr b="0" lang="en-US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latin typeface="Arial"/>
              </a:rPr>
              <a:t>Measure performance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4766040"/>
            <a:ext cx="9143640" cy="383760"/>
          </a:xfrm>
          <a:prstGeom prst="rect">
            <a:avLst/>
          </a:prstGeom>
          <a:gradFill rotWithShape="0">
            <a:gsLst>
              <a:gs pos="0">
                <a:srgbClr val="0071c5"/>
              </a:gs>
              <a:gs pos="100000">
                <a:srgbClr val="003c71"/>
              </a:gs>
            </a:gsLst>
            <a:lin ang="10800000"/>
          </a:gra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" name="Picture 15" descr=""/>
          <p:cNvPicPr/>
          <p:nvPr/>
        </p:nvPicPr>
        <p:blipFill>
          <a:blip r:embed="rId3"/>
          <a:stretch/>
        </p:blipFill>
        <p:spPr>
          <a:xfrm>
            <a:off x="8294400" y="4806000"/>
            <a:ext cx="314280" cy="29556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8731080" y="4813200"/>
            <a:ext cx="0" cy="2858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44600" y="2479320"/>
            <a:ext cx="8212680" cy="110232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80000"/>
              </a:lnSpc>
            </a:pPr>
            <a:r>
              <a:rPr b="0" lang="en-US" sz="6500" spc="-1" strike="noStrike">
                <a:solidFill>
                  <a:srgbClr val="000000"/>
                </a:solidFill>
                <a:latin typeface="Intel Clear Pro"/>
                <a:ea typeface="Intel Clear Light"/>
              </a:rPr>
              <a:t>65pt Intel Clear pro Title</a:t>
            </a:r>
            <a:br/>
            <a:r>
              <a:rPr b="0" lang="en-US" sz="6500" spc="-1" strike="noStrike">
                <a:solidFill>
                  <a:srgbClr val="000000"/>
                </a:solidFill>
                <a:latin typeface="Intel Clear Pro"/>
                <a:ea typeface="Intel Clear Light"/>
              </a:rPr>
              <a:t>with radial gradient</a:t>
            </a:r>
            <a:endParaRPr b="0" lang="en-US" sz="6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10" descr=""/>
          <p:cNvPicPr/>
          <p:nvPr/>
        </p:nvPicPr>
        <p:blipFill>
          <a:blip r:embed="rId4"/>
          <a:stretch/>
        </p:blipFill>
        <p:spPr>
          <a:xfrm>
            <a:off x="462600" y="399960"/>
            <a:ext cx="1230480" cy="1157040"/>
          </a:xfrm>
          <a:prstGeom prst="rect">
            <a:avLst/>
          </a:prstGeom>
          <a:ln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71c5"/>
                </a:solidFill>
                <a:latin typeface="Intel Clear"/>
              </a:rPr>
              <a:t>Click to edit the outline text format</a:t>
            </a:r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3c71"/>
                </a:solidFill>
                <a:latin typeface="Intel Clear"/>
              </a:rPr>
              <a:t>Second Outline Level</a:t>
            </a:r>
            <a:endParaRPr b="0" lang="en-US" sz="1600" spc="-1" strike="noStrike">
              <a:solidFill>
                <a:srgbClr val="003c71"/>
              </a:solidFill>
              <a:latin typeface="Intel Clea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3c71"/>
                </a:solidFill>
                <a:latin typeface="Intel Clear"/>
              </a:rPr>
              <a:t>Third Outline Level</a:t>
            </a:r>
            <a:endParaRPr b="0" lang="en-US" sz="1400" spc="-1" strike="noStrike">
              <a:solidFill>
                <a:srgbClr val="003c71"/>
              </a:solidFill>
              <a:latin typeface="Intel Clea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3c71"/>
                </a:solidFill>
                <a:latin typeface="Intel Clear"/>
              </a:rPr>
              <a:t>Fourth Outline Level</a:t>
            </a:r>
            <a:endParaRPr b="0" lang="en-US" sz="1400" spc="-1" strike="noStrike">
              <a:solidFill>
                <a:srgbClr val="003c71"/>
              </a:solidFill>
              <a:latin typeface="Intel Clea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3c71"/>
                </a:solidFill>
                <a:latin typeface="Intel Clear"/>
              </a:rPr>
              <a:t>Fifth Outline Level</a:t>
            </a:r>
            <a:endParaRPr b="0" lang="en-US" sz="2000" spc="-1" strike="noStrike">
              <a:solidFill>
                <a:srgbClr val="003c71"/>
              </a:solidFill>
              <a:latin typeface="Intel Clea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3c71"/>
                </a:solidFill>
                <a:latin typeface="Intel Clear"/>
              </a:rPr>
              <a:t>Sixth Outline Level</a:t>
            </a:r>
            <a:endParaRPr b="0" lang="en-US" sz="2000" spc="-1" strike="noStrike">
              <a:solidFill>
                <a:srgbClr val="003c71"/>
              </a:solidFill>
              <a:latin typeface="Intel Clea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3c71"/>
                </a:solidFill>
                <a:latin typeface="Intel Clear"/>
              </a:rPr>
              <a:t>Seventh Outline Level</a:t>
            </a:r>
            <a:endParaRPr b="0" lang="en-US" sz="2000" spc="-1" strike="noStrike">
              <a:solidFill>
                <a:srgbClr val="003c71"/>
              </a:solidFill>
              <a:latin typeface="Intel Cle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4766040"/>
            <a:ext cx="9143640" cy="383760"/>
          </a:xfrm>
          <a:prstGeom prst="rect">
            <a:avLst/>
          </a:prstGeom>
          <a:gradFill rotWithShape="0">
            <a:gsLst>
              <a:gs pos="0">
                <a:srgbClr val="0071c5"/>
              </a:gs>
              <a:gs pos="100000">
                <a:srgbClr val="003c71"/>
              </a:gs>
            </a:gsLst>
            <a:lin ang="10800000"/>
          </a:gra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43" name="Picture 15" descr=""/>
          <p:cNvPicPr/>
          <p:nvPr/>
        </p:nvPicPr>
        <p:blipFill>
          <a:blip r:embed="rId2"/>
          <a:stretch/>
        </p:blipFill>
        <p:spPr>
          <a:xfrm>
            <a:off x="8294400" y="4806000"/>
            <a:ext cx="314280" cy="29556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8731080" y="4813200"/>
            <a:ext cx="0" cy="2858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ftr"/>
          </p:nvPr>
        </p:nvSpPr>
        <p:spPr>
          <a:xfrm>
            <a:off x="3124080" y="4876200"/>
            <a:ext cx="2895120" cy="25056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8744040" y="4813560"/>
            <a:ext cx="261720" cy="24660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9CAF6696-599D-44CE-8CC5-348190C47EB0}" type="slidenum">
              <a:rPr b="0" lang="en-US" sz="800" spc="-1" strike="noStrike">
                <a:solidFill>
                  <a:srgbClr val="000000"/>
                </a:solidFill>
                <a:latin typeface="Intel Clear"/>
                <a:ea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455760" y="308880"/>
            <a:ext cx="8229240" cy="868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3c71"/>
                </a:solidFill>
                <a:latin typeface="Intel Clear"/>
                <a:ea typeface="Intel Clear Light"/>
              </a:rPr>
              <a:t>28pt Intel Clear Headline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55760" y="1203480"/>
            <a:ext cx="8227800" cy="34254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lnSpc>
                <a:spcPct val="100000"/>
              </a:lnSpc>
              <a:spcBef>
                <a:spcPts val="11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71c5"/>
                </a:solidFill>
                <a:latin typeface="Intel Clear"/>
              </a:rPr>
              <a:t>18pt Intel Clear body text</a:t>
            </a:r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  <a:p>
            <a:pPr lvl="1" marL="864000" indent="-324000">
              <a:lnSpc>
                <a:spcPct val="100000"/>
              </a:lnSpc>
              <a:spcBef>
                <a:spcPts val="119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3c71"/>
                </a:solidFill>
                <a:latin typeface="Intel Clear"/>
              </a:rPr>
              <a:t>18pt Intel Clear bullet one</a:t>
            </a:r>
            <a:endParaRPr b="0" lang="en-US" sz="1800" spc="-1" strike="noStrike">
              <a:solidFill>
                <a:srgbClr val="003c71"/>
              </a:solidFill>
              <a:latin typeface="Intel Clear"/>
            </a:endParaRPr>
          </a:p>
          <a:p>
            <a:pPr lvl="2" marL="1296000" indent="-288000">
              <a:lnSpc>
                <a:spcPct val="100000"/>
              </a:lnSpc>
              <a:spcBef>
                <a:spcPts val="7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3c71"/>
                </a:solidFill>
                <a:latin typeface="Intel Clear"/>
              </a:rPr>
              <a:t>18pt Intel Clear sub-bullet</a:t>
            </a:r>
            <a:endParaRPr b="0" lang="en-US" sz="1800" spc="-1" strike="noStrike">
              <a:solidFill>
                <a:srgbClr val="003c71"/>
              </a:solidFill>
              <a:latin typeface="Intel Clear"/>
            </a:endParaRPr>
          </a:p>
          <a:p>
            <a:pPr lvl="3" marL="1728000" indent="-216000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3c71"/>
                </a:solidFill>
                <a:latin typeface="Intel Clear"/>
              </a:rPr>
              <a:t>16pt Intel Clear fourth level</a:t>
            </a:r>
            <a:endParaRPr b="0" lang="en-US" sz="1600" spc="-1" strike="noStrike">
              <a:solidFill>
                <a:srgbClr val="003c71"/>
              </a:solidFill>
              <a:latin typeface="Intel Clear"/>
            </a:endParaRPr>
          </a:p>
          <a:p>
            <a:pPr lvl="4" marL="2160000" indent="-216000">
              <a:lnSpc>
                <a:spcPct val="100000"/>
              </a:lnSpc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3c71"/>
                </a:solidFill>
                <a:latin typeface="Intel Clear"/>
              </a:rPr>
              <a:t>14pt Intel Clear fifth level</a:t>
            </a:r>
            <a:endParaRPr b="0" lang="en-US" sz="1400" spc="-1" strike="noStrike">
              <a:solidFill>
                <a:srgbClr val="003c71"/>
              </a:solidFill>
              <a:latin typeface="Intel Cle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4766040"/>
            <a:ext cx="9143640" cy="383760"/>
          </a:xfrm>
          <a:prstGeom prst="rect">
            <a:avLst/>
          </a:prstGeom>
          <a:gradFill rotWithShape="0">
            <a:gsLst>
              <a:gs pos="0">
                <a:srgbClr val="0071c5"/>
              </a:gs>
              <a:gs pos="100000">
                <a:srgbClr val="003c71"/>
              </a:gs>
            </a:gsLst>
            <a:lin ang="10800000"/>
          </a:gra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86" name="Picture 15" descr=""/>
          <p:cNvPicPr/>
          <p:nvPr/>
        </p:nvPicPr>
        <p:blipFill>
          <a:blip r:embed="rId2"/>
          <a:stretch/>
        </p:blipFill>
        <p:spPr>
          <a:xfrm>
            <a:off x="8294400" y="4806000"/>
            <a:ext cx="314280" cy="295560"/>
          </a:xfrm>
          <a:prstGeom prst="rect">
            <a:avLst/>
          </a:prstGeom>
          <a:ln>
            <a:noFill/>
          </a:ln>
        </p:spPr>
      </p:pic>
      <p:sp>
        <p:nvSpPr>
          <p:cNvPr id="87" name="Line 2"/>
          <p:cNvSpPr/>
          <p:nvPr/>
        </p:nvSpPr>
        <p:spPr>
          <a:xfrm>
            <a:off x="8731080" y="4813200"/>
            <a:ext cx="0" cy="2858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71c5"/>
                </a:solidFill>
                <a:latin typeface="Intel Clear"/>
              </a:rPr>
              <a:t>Click to edit the outline text format</a:t>
            </a:r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3c71"/>
                </a:solidFill>
                <a:latin typeface="Intel Clear"/>
              </a:rPr>
              <a:t>Second Outline Level</a:t>
            </a:r>
            <a:endParaRPr b="0" lang="en-US" sz="1600" spc="-1" strike="noStrike">
              <a:solidFill>
                <a:srgbClr val="003c71"/>
              </a:solidFill>
              <a:latin typeface="Intel Clea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3c71"/>
                </a:solidFill>
                <a:latin typeface="Intel Clear"/>
              </a:rPr>
              <a:t>Third Outline Level</a:t>
            </a:r>
            <a:endParaRPr b="0" lang="en-US" sz="1400" spc="-1" strike="noStrike">
              <a:solidFill>
                <a:srgbClr val="003c71"/>
              </a:solidFill>
              <a:latin typeface="Intel Clea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3c71"/>
                </a:solidFill>
                <a:latin typeface="Intel Clear"/>
              </a:rPr>
              <a:t>Fourth Outline Level</a:t>
            </a:r>
            <a:endParaRPr b="0" lang="en-US" sz="1400" spc="-1" strike="noStrike">
              <a:solidFill>
                <a:srgbClr val="003c71"/>
              </a:solidFill>
              <a:latin typeface="Intel Clea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3c71"/>
                </a:solidFill>
                <a:latin typeface="Intel Clear"/>
              </a:rPr>
              <a:t>Fifth Outline Level</a:t>
            </a:r>
            <a:endParaRPr b="0" lang="en-US" sz="2000" spc="-1" strike="noStrike">
              <a:solidFill>
                <a:srgbClr val="003c71"/>
              </a:solidFill>
              <a:latin typeface="Intel Clea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3c71"/>
                </a:solidFill>
                <a:latin typeface="Intel Clear"/>
              </a:rPr>
              <a:t>Sixth Outline Level</a:t>
            </a:r>
            <a:endParaRPr b="0" lang="en-US" sz="2000" spc="-1" strike="noStrike">
              <a:solidFill>
                <a:srgbClr val="003c71"/>
              </a:solidFill>
              <a:latin typeface="Intel Clea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3c71"/>
                </a:solidFill>
                <a:latin typeface="Intel Clear"/>
              </a:rPr>
              <a:t>Seventh Outline Level</a:t>
            </a:r>
            <a:endParaRPr b="0" lang="en-US" sz="2000" spc="-1" strike="noStrike">
              <a:solidFill>
                <a:srgbClr val="003c71"/>
              </a:solidFill>
              <a:latin typeface="Intel Cle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 rot="10800000">
            <a:off x="9144000" y="1185840"/>
            <a:ext cx="1185480" cy="118548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Shape 106" descr=""/>
          <p:cNvPicPr/>
          <p:nvPr/>
        </p:nvPicPr>
        <p:blipFill>
          <a:blip r:embed="rId2"/>
          <a:stretch/>
        </p:blipFill>
        <p:spPr>
          <a:xfrm>
            <a:off x="8512920" y="4453560"/>
            <a:ext cx="326160" cy="384480"/>
          </a:xfrm>
          <a:prstGeom prst="rect">
            <a:avLst/>
          </a:prstGeom>
          <a:ln>
            <a:noFill/>
          </a:ln>
        </p:spPr>
      </p:pic>
      <p:sp>
        <p:nvSpPr>
          <p:cNvPr id="12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 hidden="1"/>
          <p:cNvSpPr/>
          <p:nvPr/>
        </p:nvSpPr>
        <p:spPr>
          <a:xfrm>
            <a:off x="0" y="4766040"/>
            <a:ext cx="9143640" cy="383760"/>
          </a:xfrm>
          <a:prstGeom prst="rect">
            <a:avLst/>
          </a:prstGeom>
          <a:gradFill rotWithShape="0">
            <a:gsLst>
              <a:gs pos="0">
                <a:srgbClr val="0071c5"/>
              </a:gs>
              <a:gs pos="100000">
                <a:srgbClr val="003c71"/>
              </a:gs>
            </a:gsLst>
            <a:lin ang="10800000"/>
          </a:gra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67" name="Picture 15" descr=""/>
          <p:cNvPicPr/>
          <p:nvPr/>
        </p:nvPicPr>
        <p:blipFill>
          <a:blip r:embed="rId3"/>
          <a:stretch/>
        </p:blipFill>
        <p:spPr>
          <a:xfrm>
            <a:off x="8294400" y="4806000"/>
            <a:ext cx="314280" cy="295560"/>
          </a:xfrm>
          <a:prstGeom prst="rect">
            <a:avLst/>
          </a:prstGeom>
          <a:ln>
            <a:noFill/>
          </a:ln>
        </p:spPr>
      </p:pic>
      <p:sp>
        <p:nvSpPr>
          <p:cNvPr id="168" name="Line 2"/>
          <p:cNvSpPr/>
          <p:nvPr/>
        </p:nvSpPr>
        <p:spPr>
          <a:xfrm>
            <a:off x="8731080" y="4813200"/>
            <a:ext cx="0" cy="2858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Picture 6" descr=""/>
          <p:cNvPicPr/>
          <p:nvPr/>
        </p:nvPicPr>
        <p:blipFill>
          <a:blip r:embed="rId4"/>
          <a:stretch/>
        </p:blipFill>
        <p:spPr>
          <a:xfrm>
            <a:off x="3488760" y="1881360"/>
            <a:ext cx="2084760" cy="1960200"/>
          </a:xfrm>
          <a:prstGeom prst="rect">
            <a:avLst/>
          </a:prstGeom>
          <a:ln>
            <a:noFill/>
          </a:ln>
        </p:spPr>
      </p:pic>
      <p:sp>
        <p:nvSpPr>
          <p:cNvPr id="170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71c5"/>
                </a:solidFill>
                <a:latin typeface="Intel Clear"/>
              </a:rPr>
              <a:t>Click to edit the outline text format</a:t>
            </a:r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3c71"/>
                </a:solidFill>
                <a:latin typeface="Intel Clear"/>
              </a:rPr>
              <a:t>Second Outline Level</a:t>
            </a:r>
            <a:endParaRPr b="0" lang="en-US" sz="1600" spc="-1" strike="noStrike">
              <a:solidFill>
                <a:srgbClr val="003c71"/>
              </a:solidFill>
              <a:latin typeface="Intel Clea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3c71"/>
                </a:solidFill>
                <a:latin typeface="Intel Clear"/>
              </a:rPr>
              <a:t>Third Outline Level</a:t>
            </a:r>
            <a:endParaRPr b="0" lang="en-US" sz="1400" spc="-1" strike="noStrike">
              <a:solidFill>
                <a:srgbClr val="003c71"/>
              </a:solidFill>
              <a:latin typeface="Intel Clea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3c71"/>
                </a:solidFill>
                <a:latin typeface="Intel Clear"/>
              </a:rPr>
              <a:t>Fourth Outline Level</a:t>
            </a:r>
            <a:endParaRPr b="0" lang="en-US" sz="1400" spc="-1" strike="noStrike">
              <a:solidFill>
                <a:srgbClr val="003c71"/>
              </a:solidFill>
              <a:latin typeface="Intel Clea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3c71"/>
                </a:solidFill>
                <a:latin typeface="Intel Clear"/>
              </a:rPr>
              <a:t>Fifth Outline Level</a:t>
            </a:r>
            <a:endParaRPr b="0" lang="en-US" sz="2000" spc="-1" strike="noStrike">
              <a:solidFill>
                <a:srgbClr val="003c71"/>
              </a:solidFill>
              <a:latin typeface="Intel Clea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3c71"/>
                </a:solidFill>
                <a:latin typeface="Intel Clear"/>
              </a:rPr>
              <a:t>Sixth Outline Level</a:t>
            </a:r>
            <a:endParaRPr b="0" lang="en-US" sz="2000" spc="-1" strike="noStrike">
              <a:solidFill>
                <a:srgbClr val="003c71"/>
              </a:solidFill>
              <a:latin typeface="Intel Clea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3c71"/>
                </a:solidFill>
                <a:latin typeface="Intel Clear"/>
              </a:rPr>
              <a:t>Seventh Outline Level</a:t>
            </a:r>
            <a:endParaRPr b="0" lang="en-US" sz="2000" spc="-1" strike="noStrike">
              <a:solidFill>
                <a:srgbClr val="003c71"/>
              </a:solidFill>
              <a:latin typeface="Intel Cle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 hidden="1"/>
          <p:cNvSpPr/>
          <p:nvPr/>
        </p:nvSpPr>
        <p:spPr>
          <a:xfrm>
            <a:off x="0" y="4766040"/>
            <a:ext cx="9143640" cy="383760"/>
          </a:xfrm>
          <a:prstGeom prst="rect">
            <a:avLst/>
          </a:prstGeom>
          <a:gradFill rotWithShape="0">
            <a:gsLst>
              <a:gs pos="0">
                <a:srgbClr val="0071c5"/>
              </a:gs>
              <a:gs pos="100000">
                <a:srgbClr val="003c71"/>
              </a:gs>
            </a:gsLst>
            <a:lin ang="10800000"/>
          </a:gra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09" name="Picture 15" descr=""/>
          <p:cNvPicPr/>
          <p:nvPr/>
        </p:nvPicPr>
        <p:blipFill>
          <a:blip r:embed="rId3"/>
          <a:stretch/>
        </p:blipFill>
        <p:spPr>
          <a:xfrm>
            <a:off x="8294400" y="4806000"/>
            <a:ext cx="314280" cy="295560"/>
          </a:xfrm>
          <a:prstGeom prst="rect">
            <a:avLst/>
          </a:prstGeom>
          <a:ln>
            <a:noFill/>
          </a:ln>
        </p:spPr>
      </p:pic>
      <p:sp>
        <p:nvSpPr>
          <p:cNvPr id="210" name="Line 2"/>
          <p:cNvSpPr/>
          <p:nvPr/>
        </p:nvSpPr>
        <p:spPr>
          <a:xfrm>
            <a:off x="8731080" y="4813200"/>
            <a:ext cx="0" cy="2858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PlaceHolder 3"/>
          <p:cNvSpPr>
            <a:spLocks noGrp="1"/>
          </p:cNvSpPr>
          <p:nvPr>
            <p:ph type="title"/>
          </p:nvPr>
        </p:nvSpPr>
        <p:spPr>
          <a:xfrm>
            <a:off x="444600" y="2479320"/>
            <a:ext cx="8212680" cy="110232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80000"/>
              </a:lnSpc>
            </a:pPr>
            <a:r>
              <a:rPr b="0" lang="en-US" sz="6500" spc="-1" strike="noStrike">
                <a:solidFill>
                  <a:srgbClr val="000000"/>
                </a:solidFill>
                <a:latin typeface="Intel Clear Pro"/>
                <a:ea typeface="Intel Clear Light"/>
              </a:rPr>
              <a:t>65pt Intel Clear pro Title</a:t>
            </a:r>
            <a:br/>
            <a:r>
              <a:rPr b="0" lang="en-US" sz="6500" spc="-1" strike="noStrike">
                <a:solidFill>
                  <a:srgbClr val="000000"/>
                </a:solidFill>
                <a:latin typeface="Intel Clear Pro"/>
                <a:ea typeface="Intel Clear Light"/>
              </a:rPr>
              <a:t>with radial gradient</a:t>
            </a:r>
            <a:endParaRPr b="0" lang="en-US" sz="6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Picture 10" descr=""/>
          <p:cNvPicPr/>
          <p:nvPr/>
        </p:nvPicPr>
        <p:blipFill>
          <a:blip r:embed="rId4"/>
          <a:stretch/>
        </p:blipFill>
        <p:spPr>
          <a:xfrm>
            <a:off x="462600" y="399960"/>
            <a:ext cx="1230480" cy="1157040"/>
          </a:xfrm>
          <a:prstGeom prst="rect">
            <a:avLst/>
          </a:prstGeom>
          <a:ln>
            <a:noFill/>
          </a:ln>
        </p:spPr>
      </p:pic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71c5"/>
                </a:solidFill>
                <a:latin typeface="Intel Clear"/>
              </a:rPr>
              <a:t>Click to edit the outline text format</a:t>
            </a:r>
            <a:endParaRPr b="0" lang="en-US" sz="1800" spc="-1" strike="noStrike">
              <a:solidFill>
                <a:srgbClr val="0071c5"/>
              </a:solidFill>
              <a:latin typeface="Intel Clea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3c71"/>
                </a:solidFill>
                <a:latin typeface="Intel Clear"/>
              </a:rPr>
              <a:t>Second Outline Level</a:t>
            </a:r>
            <a:endParaRPr b="0" lang="en-US" sz="1600" spc="-1" strike="noStrike">
              <a:solidFill>
                <a:srgbClr val="003c71"/>
              </a:solidFill>
              <a:latin typeface="Intel Clea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3c71"/>
                </a:solidFill>
                <a:latin typeface="Intel Clear"/>
              </a:rPr>
              <a:t>Third Outline Level</a:t>
            </a:r>
            <a:endParaRPr b="0" lang="en-US" sz="1400" spc="-1" strike="noStrike">
              <a:solidFill>
                <a:srgbClr val="003c71"/>
              </a:solidFill>
              <a:latin typeface="Intel Clea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3c71"/>
                </a:solidFill>
                <a:latin typeface="Intel Clear"/>
              </a:rPr>
              <a:t>Fourth Outline Level</a:t>
            </a:r>
            <a:endParaRPr b="0" lang="en-US" sz="1400" spc="-1" strike="noStrike">
              <a:solidFill>
                <a:srgbClr val="003c71"/>
              </a:solidFill>
              <a:latin typeface="Intel Clea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3c71"/>
                </a:solidFill>
                <a:latin typeface="Intel Clear"/>
              </a:rPr>
              <a:t>Fifth Outline Level</a:t>
            </a:r>
            <a:endParaRPr b="0" lang="en-US" sz="2000" spc="-1" strike="noStrike">
              <a:solidFill>
                <a:srgbClr val="003c71"/>
              </a:solidFill>
              <a:latin typeface="Intel Clea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3c71"/>
                </a:solidFill>
                <a:latin typeface="Intel Clear"/>
              </a:rPr>
              <a:t>Sixth Outline Level</a:t>
            </a:r>
            <a:endParaRPr b="0" lang="en-US" sz="2000" spc="-1" strike="noStrike">
              <a:solidFill>
                <a:srgbClr val="003c71"/>
              </a:solidFill>
              <a:latin typeface="Intel Clea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3c71"/>
                </a:solidFill>
                <a:latin typeface="Intel Clear"/>
              </a:rPr>
              <a:t>Seventh Outline Level</a:t>
            </a:r>
            <a:endParaRPr b="0" lang="en-US" sz="2000" spc="-1" strike="noStrike">
              <a:solidFill>
                <a:srgbClr val="003c71"/>
              </a:solidFill>
              <a:latin typeface="Intel Cle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87080" y="2442960"/>
            <a:ext cx="8212680" cy="1102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00000"/>
                </a:solidFill>
                <a:latin typeface="Avenir Book"/>
                <a:ea typeface="Avenir Book"/>
              </a:rPr>
              <a:t>Model Generalization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CustomShape 1"/>
          <p:cNvSpPr/>
          <p:nvPr/>
        </p:nvSpPr>
        <p:spPr>
          <a:xfrm>
            <a:off x="4624920" y="942480"/>
            <a:ext cx="2563560" cy="453240"/>
          </a:xfrm>
          <a:prstGeom prst="roundRect">
            <a:avLst>
              <a:gd name="adj" fmla="val 16667"/>
            </a:avLst>
          </a:prstGeom>
          <a:solidFill>
            <a:srgbClr val="c00000">
              <a:alpha val="51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Test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4" name="CustomShape 2"/>
          <p:cNvSpPr/>
          <p:nvPr/>
        </p:nvSpPr>
        <p:spPr>
          <a:xfrm>
            <a:off x="1508760" y="942120"/>
            <a:ext cx="2563560" cy="452880"/>
          </a:xfrm>
          <a:prstGeom prst="roundRect">
            <a:avLst>
              <a:gd name="adj" fmla="val 16667"/>
            </a:avLst>
          </a:prstGeom>
          <a:solidFill>
            <a:srgbClr val="0070c0">
              <a:alpha val="51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5" name="CustomShape 3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Using Training and Test Data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26" name="CustomShape 4"/>
          <p:cNvSpPr/>
          <p:nvPr/>
        </p:nvSpPr>
        <p:spPr>
          <a:xfrm flipV="1">
            <a:off x="1508760" y="1489680"/>
            <a:ext cx="360" cy="26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5"/>
          <p:cNvSpPr/>
          <p:nvPr/>
        </p:nvSpPr>
        <p:spPr>
          <a:xfrm>
            <a:off x="1508760" y="4146480"/>
            <a:ext cx="2629440" cy="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6"/>
          <p:cNvSpPr/>
          <p:nvPr/>
        </p:nvSpPr>
        <p:spPr>
          <a:xfrm flipV="1">
            <a:off x="4592160" y="1489680"/>
            <a:ext cx="360" cy="26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CustomShape 7"/>
          <p:cNvSpPr/>
          <p:nvPr/>
        </p:nvSpPr>
        <p:spPr>
          <a:xfrm>
            <a:off x="4592160" y="4146480"/>
            <a:ext cx="2629440" cy="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8"/>
          <p:cNvSpPr/>
          <p:nvPr/>
        </p:nvSpPr>
        <p:spPr>
          <a:xfrm>
            <a:off x="2207160" y="21441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CustomShape 9"/>
          <p:cNvSpPr/>
          <p:nvPr/>
        </p:nvSpPr>
        <p:spPr>
          <a:xfrm>
            <a:off x="2672280" y="186048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CustomShape 10"/>
          <p:cNvSpPr/>
          <p:nvPr/>
        </p:nvSpPr>
        <p:spPr>
          <a:xfrm>
            <a:off x="2837520" y="19548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CustomShape 11"/>
          <p:cNvSpPr/>
          <p:nvPr/>
        </p:nvSpPr>
        <p:spPr>
          <a:xfrm>
            <a:off x="3255480" y="19548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CustomShape 12"/>
          <p:cNvSpPr/>
          <p:nvPr/>
        </p:nvSpPr>
        <p:spPr>
          <a:xfrm>
            <a:off x="3484080" y="2585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13"/>
          <p:cNvSpPr/>
          <p:nvPr/>
        </p:nvSpPr>
        <p:spPr>
          <a:xfrm>
            <a:off x="3389400" y="28771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CustomShape 14"/>
          <p:cNvSpPr/>
          <p:nvPr/>
        </p:nvSpPr>
        <p:spPr>
          <a:xfrm>
            <a:off x="3160800" y="28771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CustomShape 15"/>
          <p:cNvSpPr/>
          <p:nvPr/>
        </p:nvSpPr>
        <p:spPr>
          <a:xfrm>
            <a:off x="3026880" y="29797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CustomShape 16"/>
          <p:cNvSpPr/>
          <p:nvPr/>
        </p:nvSpPr>
        <p:spPr>
          <a:xfrm>
            <a:off x="3176640" y="30744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CustomShape 17"/>
          <p:cNvSpPr/>
          <p:nvPr/>
        </p:nvSpPr>
        <p:spPr>
          <a:xfrm>
            <a:off x="3160800" y="3602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CustomShape 18"/>
          <p:cNvSpPr/>
          <p:nvPr/>
        </p:nvSpPr>
        <p:spPr>
          <a:xfrm>
            <a:off x="3223800" y="37364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19"/>
          <p:cNvSpPr/>
          <p:nvPr/>
        </p:nvSpPr>
        <p:spPr>
          <a:xfrm>
            <a:off x="3042720" y="38703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CustomShape 20"/>
          <p:cNvSpPr/>
          <p:nvPr/>
        </p:nvSpPr>
        <p:spPr>
          <a:xfrm>
            <a:off x="2790360" y="36968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CustomShape 21"/>
          <p:cNvSpPr/>
          <p:nvPr/>
        </p:nvSpPr>
        <p:spPr>
          <a:xfrm>
            <a:off x="2672280" y="35078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CustomShape 22"/>
          <p:cNvSpPr/>
          <p:nvPr/>
        </p:nvSpPr>
        <p:spPr>
          <a:xfrm>
            <a:off x="2577600" y="34131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23"/>
          <p:cNvSpPr/>
          <p:nvPr/>
        </p:nvSpPr>
        <p:spPr>
          <a:xfrm>
            <a:off x="2435760" y="33660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24"/>
          <p:cNvSpPr/>
          <p:nvPr/>
        </p:nvSpPr>
        <p:spPr>
          <a:xfrm>
            <a:off x="2695680" y="3665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25"/>
          <p:cNvSpPr/>
          <p:nvPr/>
        </p:nvSpPr>
        <p:spPr>
          <a:xfrm>
            <a:off x="2695680" y="38073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CustomShape 26"/>
          <p:cNvSpPr/>
          <p:nvPr/>
        </p:nvSpPr>
        <p:spPr>
          <a:xfrm>
            <a:off x="2672280" y="39254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27"/>
          <p:cNvSpPr/>
          <p:nvPr/>
        </p:nvSpPr>
        <p:spPr>
          <a:xfrm>
            <a:off x="1899720" y="33109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CustomShape 28"/>
          <p:cNvSpPr/>
          <p:nvPr/>
        </p:nvSpPr>
        <p:spPr>
          <a:xfrm>
            <a:off x="1852200" y="33973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29"/>
          <p:cNvSpPr/>
          <p:nvPr/>
        </p:nvSpPr>
        <p:spPr>
          <a:xfrm>
            <a:off x="1716120" y="33818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CustomShape 30"/>
          <p:cNvSpPr/>
          <p:nvPr/>
        </p:nvSpPr>
        <p:spPr>
          <a:xfrm>
            <a:off x="1810440" y="34761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31"/>
          <p:cNvSpPr/>
          <p:nvPr/>
        </p:nvSpPr>
        <p:spPr>
          <a:xfrm>
            <a:off x="1621440" y="3665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32"/>
          <p:cNvSpPr/>
          <p:nvPr/>
        </p:nvSpPr>
        <p:spPr>
          <a:xfrm>
            <a:off x="1573920" y="37443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CustomShape 33"/>
          <p:cNvSpPr/>
          <p:nvPr/>
        </p:nvSpPr>
        <p:spPr>
          <a:xfrm>
            <a:off x="1573920" y="39020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CustomShape 34"/>
          <p:cNvSpPr/>
          <p:nvPr/>
        </p:nvSpPr>
        <p:spPr>
          <a:xfrm>
            <a:off x="2254320" y="34052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35"/>
          <p:cNvSpPr/>
          <p:nvPr/>
        </p:nvSpPr>
        <p:spPr>
          <a:xfrm>
            <a:off x="2435760" y="34761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CustomShape 36"/>
          <p:cNvSpPr/>
          <p:nvPr/>
        </p:nvSpPr>
        <p:spPr>
          <a:xfrm>
            <a:off x="2506680" y="3602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37"/>
          <p:cNvSpPr/>
          <p:nvPr/>
        </p:nvSpPr>
        <p:spPr>
          <a:xfrm>
            <a:off x="2223000" y="346068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CustomShape 38"/>
          <p:cNvSpPr/>
          <p:nvPr/>
        </p:nvSpPr>
        <p:spPr>
          <a:xfrm>
            <a:off x="2128320" y="3602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CustomShape 39"/>
          <p:cNvSpPr/>
          <p:nvPr/>
        </p:nvSpPr>
        <p:spPr>
          <a:xfrm>
            <a:off x="2490840" y="377568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CustomShape 40"/>
          <p:cNvSpPr/>
          <p:nvPr/>
        </p:nvSpPr>
        <p:spPr>
          <a:xfrm>
            <a:off x="2317320" y="37443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CustomShape 41"/>
          <p:cNvSpPr/>
          <p:nvPr/>
        </p:nvSpPr>
        <p:spPr>
          <a:xfrm>
            <a:off x="2270160" y="38073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CustomShape 42"/>
          <p:cNvSpPr/>
          <p:nvPr/>
        </p:nvSpPr>
        <p:spPr>
          <a:xfrm>
            <a:off x="1954800" y="36417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CustomShape 43"/>
          <p:cNvSpPr/>
          <p:nvPr/>
        </p:nvSpPr>
        <p:spPr>
          <a:xfrm>
            <a:off x="1844280" y="364968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CustomShape 44"/>
          <p:cNvSpPr/>
          <p:nvPr/>
        </p:nvSpPr>
        <p:spPr>
          <a:xfrm>
            <a:off x="1797120" y="37602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CustomShape 45"/>
          <p:cNvSpPr/>
          <p:nvPr/>
        </p:nvSpPr>
        <p:spPr>
          <a:xfrm>
            <a:off x="2080800" y="39020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CustomShape 46"/>
          <p:cNvSpPr/>
          <p:nvPr/>
        </p:nvSpPr>
        <p:spPr>
          <a:xfrm>
            <a:off x="2049480" y="38232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47"/>
          <p:cNvSpPr/>
          <p:nvPr/>
        </p:nvSpPr>
        <p:spPr>
          <a:xfrm>
            <a:off x="1954800" y="37836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48"/>
          <p:cNvSpPr/>
          <p:nvPr/>
        </p:nvSpPr>
        <p:spPr>
          <a:xfrm>
            <a:off x="1875960" y="38232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CustomShape 49"/>
          <p:cNvSpPr/>
          <p:nvPr/>
        </p:nvSpPr>
        <p:spPr>
          <a:xfrm>
            <a:off x="1729440" y="38073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50"/>
          <p:cNvSpPr/>
          <p:nvPr/>
        </p:nvSpPr>
        <p:spPr>
          <a:xfrm>
            <a:off x="1899720" y="39729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CustomShape 51"/>
          <p:cNvSpPr/>
          <p:nvPr/>
        </p:nvSpPr>
        <p:spPr>
          <a:xfrm>
            <a:off x="1810440" y="39492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CustomShape 52"/>
          <p:cNvSpPr/>
          <p:nvPr/>
        </p:nvSpPr>
        <p:spPr>
          <a:xfrm>
            <a:off x="1668600" y="3854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53"/>
          <p:cNvSpPr/>
          <p:nvPr/>
        </p:nvSpPr>
        <p:spPr>
          <a:xfrm>
            <a:off x="1676520" y="39571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54"/>
          <p:cNvSpPr/>
          <p:nvPr/>
        </p:nvSpPr>
        <p:spPr>
          <a:xfrm>
            <a:off x="4710960" y="399672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55"/>
          <p:cNvSpPr/>
          <p:nvPr/>
        </p:nvSpPr>
        <p:spPr>
          <a:xfrm>
            <a:off x="6391440" y="367704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56"/>
          <p:cNvSpPr/>
          <p:nvPr/>
        </p:nvSpPr>
        <p:spPr>
          <a:xfrm>
            <a:off x="5915160" y="289800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57"/>
          <p:cNvSpPr/>
          <p:nvPr/>
        </p:nvSpPr>
        <p:spPr>
          <a:xfrm>
            <a:off x="5696280" y="314244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58"/>
          <p:cNvSpPr/>
          <p:nvPr/>
        </p:nvSpPr>
        <p:spPr>
          <a:xfrm>
            <a:off x="5387040" y="270108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59"/>
          <p:cNvSpPr/>
          <p:nvPr/>
        </p:nvSpPr>
        <p:spPr>
          <a:xfrm>
            <a:off x="5580360" y="365688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60"/>
          <p:cNvSpPr/>
          <p:nvPr/>
        </p:nvSpPr>
        <p:spPr>
          <a:xfrm>
            <a:off x="5434200" y="374436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61"/>
          <p:cNvSpPr/>
          <p:nvPr/>
        </p:nvSpPr>
        <p:spPr>
          <a:xfrm>
            <a:off x="5339880" y="380736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62"/>
          <p:cNvSpPr/>
          <p:nvPr/>
        </p:nvSpPr>
        <p:spPr>
          <a:xfrm>
            <a:off x="5245200" y="392544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63"/>
          <p:cNvSpPr/>
          <p:nvPr/>
        </p:nvSpPr>
        <p:spPr>
          <a:xfrm>
            <a:off x="4916880" y="327132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CustomShape 64"/>
          <p:cNvSpPr/>
          <p:nvPr/>
        </p:nvSpPr>
        <p:spPr>
          <a:xfrm>
            <a:off x="4964400" y="344484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65"/>
          <p:cNvSpPr/>
          <p:nvPr/>
        </p:nvSpPr>
        <p:spPr>
          <a:xfrm>
            <a:off x="4805640" y="356220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CustomShape 66"/>
          <p:cNvSpPr/>
          <p:nvPr/>
        </p:nvSpPr>
        <p:spPr>
          <a:xfrm>
            <a:off x="5011560" y="356220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67"/>
          <p:cNvSpPr/>
          <p:nvPr/>
        </p:nvSpPr>
        <p:spPr>
          <a:xfrm>
            <a:off x="4663440" y="356220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68"/>
          <p:cNvSpPr/>
          <p:nvPr/>
        </p:nvSpPr>
        <p:spPr>
          <a:xfrm>
            <a:off x="4663440" y="372852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69"/>
          <p:cNvSpPr/>
          <p:nvPr/>
        </p:nvSpPr>
        <p:spPr>
          <a:xfrm>
            <a:off x="5069160" y="369756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70"/>
          <p:cNvSpPr/>
          <p:nvPr/>
        </p:nvSpPr>
        <p:spPr>
          <a:xfrm>
            <a:off x="4669560" y="382320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71"/>
          <p:cNvSpPr/>
          <p:nvPr/>
        </p:nvSpPr>
        <p:spPr>
          <a:xfrm>
            <a:off x="5058720" y="399348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72"/>
          <p:cNvSpPr/>
          <p:nvPr/>
        </p:nvSpPr>
        <p:spPr>
          <a:xfrm>
            <a:off x="4964400" y="380736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73"/>
          <p:cNvSpPr/>
          <p:nvPr/>
        </p:nvSpPr>
        <p:spPr>
          <a:xfrm>
            <a:off x="4880160" y="390204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74"/>
          <p:cNvSpPr/>
          <p:nvPr/>
        </p:nvSpPr>
        <p:spPr>
          <a:xfrm>
            <a:off x="4785480" y="394920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75"/>
          <p:cNvSpPr/>
          <p:nvPr/>
        </p:nvSpPr>
        <p:spPr>
          <a:xfrm>
            <a:off x="4445280" y="38980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98" name="CustomShape 76"/>
          <p:cNvSpPr/>
          <p:nvPr/>
        </p:nvSpPr>
        <p:spPr>
          <a:xfrm>
            <a:off x="5311800" y="38980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99" name="CustomShape 77"/>
          <p:cNvSpPr/>
          <p:nvPr/>
        </p:nvSpPr>
        <p:spPr>
          <a:xfrm>
            <a:off x="6171120" y="38980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00" name="CustomShape 78"/>
          <p:cNvSpPr/>
          <p:nvPr/>
        </p:nvSpPr>
        <p:spPr>
          <a:xfrm>
            <a:off x="1449000" y="38980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01" name="CustomShape 79"/>
          <p:cNvSpPr/>
          <p:nvPr/>
        </p:nvSpPr>
        <p:spPr>
          <a:xfrm>
            <a:off x="2315520" y="38980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02" name="CustomShape 80"/>
          <p:cNvSpPr/>
          <p:nvPr/>
        </p:nvSpPr>
        <p:spPr>
          <a:xfrm>
            <a:off x="3174840" y="38980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03" name="CustomShape 81"/>
          <p:cNvSpPr/>
          <p:nvPr/>
        </p:nvSpPr>
        <p:spPr>
          <a:xfrm>
            <a:off x="1242000" y="32544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04" name="CustomShape 82"/>
          <p:cNvSpPr/>
          <p:nvPr/>
        </p:nvSpPr>
        <p:spPr>
          <a:xfrm>
            <a:off x="1242000" y="271296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05" name="CustomShape 83"/>
          <p:cNvSpPr/>
          <p:nvPr/>
        </p:nvSpPr>
        <p:spPr>
          <a:xfrm>
            <a:off x="1242000" y="21898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3.0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06" name="CustomShape 84"/>
          <p:cNvSpPr/>
          <p:nvPr/>
        </p:nvSpPr>
        <p:spPr>
          <a:xfrm>
            <a:off x="1242000" y="16614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4.0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07" name="CustomShape 85"/>
          <p:cNvSpPr/>
          <p:nvPr/>
        </p:nvSpPr>
        <p:spPr>
          <a:xfrm>
            <a:off x="1171080" y="124704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08" name="CustomShape 86"/>
          <p:cNvSpPr/>
          <p:nvPr/>
        </p:nvSpPr>
        <p:spPr>
          <a:xfrm>
            <a:off x="4274280" y="124704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09" name="CustomShape 87"/>
          <p:cNvSpPr/>
          <p:nvPr/>
        </p:nvSpPr>
        <p:spPr>
          <a:xfrm>
            <a:off x="4323960" y="32544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10" name="CustomShape 88"/>
          <p:cNvSpPr/>
          <p:nvPr/>
        </p:nvSpPr>
        <p:spPr>
          <a:xfrm>
            <a:off x="4323960" y="271296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11" name="CustomShape 89"/>
          <p:cNvSpPr/>
          <p:nvPr/>
        </p:nvSpPr>
        <p:spPr>
          <a:xfrm>
            <a:off x="4323960" y="21898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3.0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12" name="CustomShape 90"/>
          <p:cNvSpPr/>
          <p:nvPr/>
        </p:nvSpPr>
        <p:spPr>
          <a:xfrm>
            <a:off x="4323960" y="16614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4.0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13" name="CustomShape 91"/>
          <p:cNvSpPr/>
          <p:nvPr/>
        </p:nvSpPr>
        <p:spPr>
          <a:xfrm>
            <a:off x="6882120" y="406440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14" name="CustomShape 92"/>
          <p:cNvSpPr/>
          <p:nvPr/>
        </p:nvSpPr>
        <p:spPr>
          <a:xfrm>
            <a:off x="3894840" y="406440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CustomShape 1"/>
          <p:cNvSpPr/>
          <p:nvPr/>
        </p:nvSpPr>
        <p:spPr>
          <a:xfrm flipV="1">
            <a:off x="1508760" y="1489680"/>
            <a:ext cx="360" cy="26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2"/>
          <p:cNvSpPr/>
          <p:nvPr/>
        </p:nvSpPr>
        <p:spPr>
          <a:xfrm>
            <a:off x="1508760" y="4146480"/>
            <a:ext cx="2629440" cy="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3"/>
          <p:cNvSpPr/>
          <p:nvPr/>
        </p:nvSpPr>
        <p:spPr>
          <a:xfrm flipV="1">
            <a:off x="4592160" y="1489680"/>
            <a:ext cx="360" cy="26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4"/>
          <p:cNvSpPr/>
          <p:nvPr/>
        </p:nvSpPr>
        <p:spPr>
          <a:xfrm>
            <a:off x="4592160" y="4146480"/>
            <a:ext cx="2629440" cy="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CustomShape 5"/>
          <p:cNvSpPr/>
          <p:nvPr/>
        </p:nvSpPr>
        <p:spPr>
          <a:xfrm>
            <a:off x="2207160" y="21441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6"/>
          <p:cNvSpPr/>
          <p:nvPr/>
        </p:nvSpPr>
        <p:spPr>
          <a:xfrm>
            <a:off x="2672280" y="186048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CustomShape 7"/>
          <p:cNvSpPr/>
          <p:nvPr/>
        </p:nvSpPr>
        <p:spPr>
          <a:xfrm>
            <a:off x="2837520" y="19548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CustomShape 8"/>
          <p:cNvSpPr/>
          <p:nvPr/>
        </p:nvSpPr>
        <p:spPr>
          <a:xfrm>
            <a:off x="3255480" y="19548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CustomShape 9"/>
          <p:cNvSpPr/>
          <p:nvPr/>
        </p:nvSpPr>
        <p:spPr>
          <a:xfrm>
            <a:off x="3484080" y="2585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CustomShape 10"/>
          <p:cNvSpPr/>
          <p:nvPr/>
        </p:nvSpPr>
        <p:spPr>
          <a:xfrm>
            <a:off x="3389400" y="28771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CustomShape 11"/>
          <p:cNvSpPr/>
          <p:nvPr/>
        </p:nvSpPr>
        <p:spPr>
          <a:xfrm>
            <a:off x="3160800" y="28771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CustomShape 12"/>
          <p:cNvSpPr/>
          <p:nvPr/>
        </p:nvSpPr>
        <p:spPr>
          <a:xfrm>
            <a:off x="3026880" y="29797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13"/>
          <p:cNvSpPr/>
          <p:nvPr/>
        </p:nvSpPr>
        <p:spPr>
          <a:xfrm>
            <a:off x="3176640" y="30744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CustomShape 14"/>
          <p:cNvSpPr/>
          <p:nvPr/>
        </p:nvSpPr>
        <p:spPr>
          <a:xfrm>
            <a:off x="3160800" y="3602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CustomShape 15"/>
          <p:cNvSpPr/>
          <p:nvPr/>
        </p:nvSpPr>
        <p:spPr>
          <a:xfrm>
            <a:off x="3223800" y="37364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CustomShape 16"/>
          <p:cNvSpPr/>
          <p:nvPr/>
        </p:nvSpPr>
        <p:spPr>
          <a:xfrm>
            <a:off x="3042720" y="38703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CustomShape 17"/>
          <p:cNvSpPr/>
          <p:nvPr/>
        </p:nvSpPr>
        <p:spPr>
          <a:xfrm>
            <a:off x="2790360" y="36968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18"/>
          <p:cNvSpPr/>
          <p:nvPr/>
        </p:nvSpPr>
        <p:spPr>
          <a:xfrm>
            <a:off x="2672280" y="35078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CustomShape 19"/>
          <p:cNvSpPr/>
          <p:nvPr/>
        </p:nvSpPr>
        <p:spPr>
          <a:xfrm>
            <a:off x="2577600" y="34131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CustomShape 20"/>
          <p:cNvSpPr/>
          <p:nvPr/>
        </p:nvSpPr>
        <p:spPr>
          <a:xfrm>
            <a:off x="2435760" y="33660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CustomShape 21"/>
          <p:cNvSpPr/>
          <p:nvPr/>
        </p:nvSpPr>
        <p:spPr>
          <a:xfrm>
            <a:off x="2695680" y="3665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CustomShape 22"/>
          <p:cNvSpPr/>
          <p:nvPr/>
        </p:nvSpPr>
        <p:spPr>
          <a:xfrm>
            <a:off x="2695680" y="38073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CustomShape 23"/>
          <p:cNvSpPr/>
          <p:nvPr/>
        </p:nvSpPr>
        <p:spPr>
          <a:xfrm>
            <a:off x="2672280" y="39254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CustomShape 24"/>
          <p:cNvSpPr/>
          <p:nvPr/>
        </p:nvSpPr>
        <p:spPr>
          <a:xfrm>
            <a:off x="1899720" y="33109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CustomShape 25"/>
          <p:cNvSpPr/>
          <p:nvPr/>
        </p:nvSpPr>
        <p:spPr>
          <a:xfrm>
            <a:off x="1852200" y="33973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CustomShape 26"/>
          <p:cNvSpPr/>
          <p:nvPr/>
        </p:nvSpPr>
        <p:spPr>
          <a:xfrm>
            <a:off x="1716120" y="33818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CustomShape 27"/>
          <p:cNvSpPr/>
          <p:nvPr/>
        </p:nvSpPr>
        <p:spPr>
          <a:xfrm>
            <a:off x="1810440" y="34761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CustomShape 28"/>
          <p:cNvSpPr/>
          <p:nvPr/>
        </p:nvSpPr>
        <p:spPr>
          <a:xfrm>
            <a:off x="1621440" y="3665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CustomShape 29"/>
          <p:cNvSpPr/>
          <p:nvPr/>
        </p:nvSpPr>
        <p:spPr>
          <a:xfrm>
            <a:off x="1573920" y="37443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CustomShape 30"/>
          <p:cNvSpPr/>
          <p:nvPr/>
        </p:nvSpPr>
        <p:spPr>
          <a:xfrm>
            <a:off x="1573920" y="39020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CustomShape 31"/>
          <p:cNvSpPr/>
          <p:nvPr/>
        </p:nvSpPr>
        <p:spPr>
          <a:xfrm>
            <a:off x="2254320" y="34052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CustomShape 32"/>
          <p:cNvSpPr/>
          <p:nvPr/>
        </p:nvSpPr>
        <p:spPr>
          <a:xfrm>
            <a:off x="2435760" y="34761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CustomShape 33"/>
          <p:cNvSpPr/>
          <p:nvPr/>
        </p:nvSpPr>
        <p:spPr>
          <a:xfrm>
            <a:off x="2506680" y="3602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CustomShape 34"/>
          <p:cNvSpPr/>
          <p:nvPr/>
        </p:nvSpPr>
        <p:spPr>
          <a:xfrm>
            <a:off x="2223000" y="346068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CustomShape 35"/>
          <p:cNvSpPr/>
          <p:nvPr/>
        </p:nvSpPr>
        <p:spPr>
          <a:xfrm>
            <a:off x="2128320" y="3602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CustomShape 36"/>
          <p:cNvSpPr/>
          <p:nvPr/>
        </p:nvSpPr>
        <p:spPr>
          <a:xfrm>
            <a:off x="2490840" y="377568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CustomShape 37"/>
          <p:cNvSpPr/>
          <p:nvPr/>
        </p:nvSpPr>
        <p:spPr>
          <a:xfrm>
            <a:off x="2317320" y="37443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CustomShape 38"/>
          <p:cNvSpPr/>
          <p:nvPr/>
        </p:nvSpPr>
        <p:spPr>
          <a:xfrm>
            <a:off x="2270160" y="38073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CustomShape 39"/>
          <p:cNvSpPr/>
          <p:nvPr/>
        </p:nvSpPr>
        <p:spPr>
          <a:xfrm>
            <a:off x="1954800" y="36417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CustomShape 40"/>
          <p:cNvSpPr/>
          <p:nvPr/>
        </p:nvSpPr>
        <p:spPr>
          <a:xfrm>
            <a:off x="1844280" y="364968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CustomShape 41"/>
          <p:cNvSpPr/>
          <p:nvPr/>
        </p:nvSpPr>
        <p:spPr>
          <a:xfrm>
            <a:off x="1797120" y="37602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CustomShape 42"/>
          <p:cNvSpPr/>
          <p:nvPr/>
        </p:nvSpPr>
        <p:spPr>
          <a:xfrm>
            <a:off x="2080800" y="39020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CustomShape 43"/>
          <p:cNvSpPr/>
          <p:nvPr/>
        </p:nvSpPr>
        <p:spPr>
          <a:xfrm>
            <a:off x="2049480" y="38232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CustomShape 44"/>
          <p:cNvSpPr/>
          <p:nvPr/>
        </p:nvSpPr>
        <p:spPr>
          <a:xfrm>
            <a:off x="1954800" y="37836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CustomShape 45"/>
          <p:cNvSpPr/>
          <p:nvPr/>
        </p:nvSpPr>
        <p:spPr>
          <a:xfrm>
            <a:off x="1875960" y="38232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CustomShape 46"/>
          <p:cNvSpPr/>
          <p:nvPr/>
        </p:nvSpPr>
        <p:spPr>
          <a:xfrm>
            <a:off x="1729440" y="38073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CustomShape 47"/>
          <p:cNvSpPr/>
          <p:nvPr/>
        </p:nvSpPr>
        <p:spPr>
          <a:xfrm>
            <a:off x="1899720" y="39729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CustomShape 48"/>
          <p:cNvSpPr/>
          <p:nvPr/>
        </p:nvSpPr>
        <p:spPr>
          <a:xfrm>
            <a:off x="1810440" y="39492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CustomShape 49"/>
          <p:cNvSpPr/>
          <p:nvPr/>
        </p:nvSpPr>
        <p:spPr>
          <a:xfrm>
            <a:off x="1668600" y="3854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CustomShape 50"/>
          <p:cNvSpPr/>
          <p:nvPr/>
        </p:nvSpPr>
        <p:spPr>
          <a:xfrm>
            <a:off x="1676520" y="39571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CustomShape 51"/>
          <p:cNvSpPr/>
          <p:nvPr/>
        </p:nvSpPr>
        <p:spPr>
          <a:xfrm>
            <a:off x="4710960" y="399672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CustomShape 52"/>
          <p:cNvSpPr/>
          <p:nvPr/>
        </p:nvSpPr>
        <p:spPr>
          <a:xfrm>
            <a:off x="6391440" y="367704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CustomShape 53"/>
          <p:cNvSpPr/>
          <p:nvPr/>
        </p:nvSpPr>
        <p:spPr>
          <a:xfrm>
            <a:off x="5915160" y="289800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CustomShape 54"/>
          <p:cNvSpPr/>
          <p:nvPr/>
        </p:nvSpPr>
        <p:spPr>
          <a:xfrm>
            <a:off x="5696280" y="314244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CustomShape 55"/>
          <p:cNvSpPr/>
          <p:nvPr/>
        </p:nvSpPr>
        <p:spPr>
          <a:xfrm>
            <a:off x="5387040" y="270108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CustomShape 56"/>
          <p:cNvSpPr/>
          <p:nvPr/>
        </p:nvSpPr>
        <p:spPr>
          <a:xfrm>
            <a:off x="5580360" y="365688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CustomShape 57"/>
          <p:cNvSpPr/>
          <p:nvPr/>
        </p:nvSpPr>
        <p:spPr>
          <a:xfrm>
            <a:off x="5434200" y="374436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CustomShape 58"/>
          <p:cNvSpPr/>
          <p:nvPr/>
        </p:nvSpPr>
        <p:spPr>
          <a:xfrm>
            <a:off x="5339880" y="380736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CustomShape 59"/>
          <p:cNvSpPr/>
          <p:nvPr/>
        </p:nvSpPr>
        <p:spPr>
          <a:xfrm>
            <a:off x="5245200" y="392544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CustomShape 60"/>
          <p:cNvSpPr/>
          <p:nvPr/>
        </p:nvSpPr>
        <p:spPr>
          <a:xfrm>
            <a:off x="4916880" y="327132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CustomShape 61"/>
          <p:cNvSpPr/>
          <p:nvPr/>
        </p:nvSpPr>
        <p:spPr>
          <a:xfrm>
            <a:off x="4964400" y="344484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CustomShape 62"/>
          <p:cNvSpPr/>
          <p:nvPr/>
        </p:nvSpPr>
        <p:spPr>
          <a:xfrm>
            <a:off x="4805640" y="356220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7" name="CustomShape 63"/>
          <p:cNvSpPr/>
          <p:nvPr/>
        </p:nvSpPr>
        <p:spPr>
          <a:xfrm>
            <a:off x="5011560" y="356220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CustomShape 64"/>
          <p:cNvSpPr/>
          <p:nvPr/>
        </p:nvSpPr>
        <p:spPr>
          <a:xfrm>
            <a:off x="4663440" y="356220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CustomShape 65"/>
          <p:cNvSpPr/>
          <p:nvPr/>
        </p:nvSpPr>
        <p:spPr>
          <a:xfrm>
            <a:off x="4663440" y="372852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CustomShape 66"/>
          <p:cNvSpPr/>
          <p:nvPr/>
        </p:nvSpPr>
        <p:spPr>
          <a:xfrm>
            <a:off x="5069160" y="369756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CustomShape 67"/>
          <p:cNvSpPr/>
          <p:nvPr/>
        </p:nvSpPr>
        <p:spPr>
          <a:xfrm>
            <a:off x="4669560" y="382320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CustomShape 68"/>
          <p:cNvSpPr/>
          <p:nvPr/>
        </p:nvSpPr>
        <p:spPr>
          <a:xfrm>
            <a:off x="5058720" y="399348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3" name="CustomShape 69"/>
          <p:cNvSpPr/>
          <p:nvPr/>
        </p:nvSpPr>
        <p:spPr>
          <a:xfrm>
            <a:off x="4964400" y="380736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CustomShape 70"/>
          <p:cNvSpPr/>
          <p:nvPr/>
        </p:nvSpPr>
        <p:spPr>
          <a:xfrm>
            <a:off x="4880160" y="390204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CustomShape 71"/>
          <p:cNvSpPr/>
          <p:nvPr/>
        </p:nvSpPr>
        <p:spPr>
          <a:xfrm>
            <a:off x="4785480" y="394920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6" name="CustomShape 72"/>
          <p:cNvSpPr/>
          <p:nvPr/>
        </p:nvSpPr>
        <p:spPr>
          <a:xfrm>
            <a:off x="4445280" y="38980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87" name="CustomShape 73"/>
          <p:cNvSpPr/>
          <p:nvPr/>
        </p:nvSpPr>
        <p:spPr>
          <a:xfrm>
            <a:off x="5311800" y="38980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88" name="CustomShape 74"/>
          <p:cNvSpPr/>
          <p:nvPr/>
        </p:nvSpPr>
        <p:spPr>
          <a:xfrm>
            <a:off x="6171120" y="38980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89" name="CustomShape 75"/>
          <p:cNvSpPr/>
          <p:nvPr/>
        </p:nvSpPr>
        <p:spPr>
          <a:xfrm>
            <a:off x="1449000" y="38980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90" name="CustomShape 76"/>
          <p:cNvSpPr/>
          <p:nvPr/>
        </p:nvSpPr>
        <p:spPr>
          <a:xfrm>
            <a:off x="2315520" y="38980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91" name="CustomShape 77"/>
          <p:cNvSpPr/>
          <p:nvPr/>
        </p:nvSpPr>
        <p:spPr>
          <a:xfrm>
            <a:off x="3174840" y="38980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92" name="CustomShape 78"/>
          <p:cNvSpPr/>
          <p:nvPr/>
        </p:nvSpPr>
        <p:spPr>
          <a:xfrm>
            <a:off x="1242000" y="32544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93" name="CustomShape 79"/>
          <p:cNvSpPr/>
          <p:nvPr/>
        </p:nvSpPr>
        <p:spPr>
          <a:xfrm>
            <a:off x="1242000" y="271296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94" name="CustomShape 80"/>
          <p:cNvSpPr/>
          <p:nvPr/>
        </p:nvSpPr>
        <p:spPr>
          <a:xfrm>
            <a:off x="1242000" y="21898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3.0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95" name="CustomShape 81"/>
          <p:cNvSpPr/>
          <p:nvPr/>
        </p:nvSpPr>
        <p:spPr>
          <a:xfrm>
            <a:off x="1242000" y="16614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4.0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96" name="CustomShape 82"/>
          <p:cNvSpPr/>
          <p:nvPr/>
        </p:nvSpPr>
        <p:spPr>
          <a:xfrm>
            <a:off x="1171080" y="124704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97" name="CustomShape 83"/>
          <p:cNvSpPr/>
          <p:nvPr/>
        </p:nvSpPr>
        <p:spPr>
          <a:xfrm>
            <a:off x="4274280" y="124704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98" name="CustomShape 84"/>
          <p:cNvSpPr/>
          <p:nvPr/>
        </p:nvSpPr>
        <p:spPr>
          <a:xfrm>
            <a:off x="4323960" y="32544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99" name="CustomShape 85"/>
          <p:cNvSpPr/>
          <p:nvPr/>
        </p:nvSpPr>
        <p:spPr>
          <a:xfrm>
            <a:off x="4323960" y="271296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0" name="CustomShape 86"/>
          <p:cNvSpPr/>
          <p:nvPr/>
        </p:nvSpPr>
        <p:spPr>
          <a:xfrm>
            <a:off x="4323960" y="21898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3.0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1" name="CustomShape 87"/>
          <p:cNvSpPr/>
          <p:nvPr/>
        </p:nvSpPr>
        <p:spPr>
          <a:xfrm>
            <a:off x="4323960" y="16614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4.0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2" name="CustomShape 88"/>
          <p:cNvSpPr/>
          <p:nvPr/>
        </p:nvSpPr>
        <p:spPr>
          <a:xfrm>
            <a:off x="6882120" y="406440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03" name="CustomShape 89"/>
          <p:cNvSpPr/>
          <p:nvPr/>
        </p:nvSpPr>
        <p:spPr>
          <a:xfrm>
            <a:off x="3894840" y="406440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04" name="Line 90"/>
          <p:cNvSpPr/>
          <p:nvPr/>
        </p:nvSpPr>
        <p:spPr>
          <a:xfrm flipV="1">
            <a:off x="1656000" y="2834640"/>
            <a:ext cx="2032920" cy="1118160"/>
          </a:xfrm>
          <a:prstGeom prst="line">
            <a:avLst/>
          </a:prstGeom>
          <a:ln w="2556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5" name="CustomShape 91"/>
          <p:cNvSpPr/>
          <p:nvPr/>
        </p:nvSpPr>
        <p:spPr>
          <a:xfrm>
            <a:off x="1508760" y="4480560"/>
            <a:ext cx="2563560" cy="4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venir Book"/>
                <a:ea typeface="Avenir Book"/>
              </a:rPr>
              <a:t>Fit the model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906" name="CustomShape 92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Using Training and Test Data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07" name="CustomShape 93"/>
          <p:cNvSpPr/>
          <p:nvPr/>
        </p:nvSpPr>
        <p:spPr>
          <a:xfrm>
            <a:off x="4624920" y="942480"/>
            <a:ext cx="2563560" cy="453240"/>
          </a:xfrm>
          <a:prstGeom prst="roundRect">
            <a:avLst>
              <a:gd name="adj" fmla="val 16667"/>
            </a:avLst>
          </a:prstGeom>
          <a:solidFill>
            <a:srgbClr val="c00000">
              <a:alpha val="51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Test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8" name="CustomShape 94"/>
          <p:cNvSpPr/>
          <p:nvPr/>
        </p:nvSpPr>
        <p:spPr>
          <a:xfrm>
            <a:off x="1508760" y="942120"/>
            <a:ext cx="2563560" cy="452880"/>
          </a:xfrm>
          <a:prstGeom prst="roundRect">
            <a:avLst>
              <a:gd name="adj" fmla="val 16667"/>
            </a:avLst>
          </a:prstGeom>
          <a:solidFill>
            <a:srgbClr val="0070c0">
              <a:alpha val="51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 Data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CustomShape 1"/>
          <p:cNvSpPr/>
          <p:nvPr/>
        </p:nvSpPr>
        <p:spPr>
          <a:xfrm flipV="1">
            <a:off x="1508760" y="1489680"/>
            <a:ext cx="360" cy="26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CustomShape 2"/>
          <p:cNvSpPr/>
          <p:nvPr/>
        </p:nvSpPr>
        <p:spPr>
          <a:xfrm>
            <a:off x="1508760" y="4146480"/>
            <a:ext cx="2629440" cy="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CustomShape 3"/>
          <p:cNvSpPr/>
          <p:nvPr/>
        </p:nvSpPr>
        <p:spPr>
          <a:xfrm flipV="1">
            <a:off x="4592160" y="1489680"/>
            <a:ext cx="360" cy="26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CustomShape 4"/>
          <p:cNvSpPr/>
          <p:nvPr/>
        </p:nvSpPr>
        <p:spPr>
          <a:xfrm>
            <a:off x="4592160" y="4146480"/>
            <a:ext cx="2629440" cy="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CustomShape 5"/>
          <p:cNvSpPr/>
          <p:nvPr/>
        </p:nvSpPr>
        <p:spPr>
          <a:xfrm>
            <a:off x="2207160" y="21441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CustomShape 6"/>
          <p:cNvSpPr/>
          <p:nvPr/>
        </p:nvSpPr>
        <p:spPr>
          <a:xfrm>
            <a:off x="2672280" y="186048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CustomShape 7"/>
          <p:cNvSpPr/>
          <p:nvPr/>
        </p:nvSpPr>
        <p:spPr>
          <a:xfrm>
            <a:off x="2837520" y="19548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CustomShape 8"/>
          <p:cNvSpPr/>
          <p:nvPr/>
        </p:nvSpPr>
        <p:spPr>
          <a:xfrm>
            <a:off x="3255480" y="19548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CustomShape 9"/>
          <p:cNvSpPr/>
          <p:nvPr/>
        </p:nvSpPr>
        <p:spPr>
          <a:xfrm>
            <a:off x="3484080" y="2585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CustomShape 10"/>
          <p:cNvSpPr/>
          <p:nvPr/>
        </p:nvSpPr>
        <p:spPr>
          <a:xfrm>
            <a:off x="3389400" y="28771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CustomShape 11"/>
          <p:cNvSpPr/>
          <p:nvPr/>
        </p:nvSpPr>
        <p:spPr>
          <a:xfrm>
            <a:off x="3160800" y="28771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0" name="CustomShape 12"/>
          <p:cNvSpPr/>
          <p:nvPr/>
        </p:nvSpPr>
        <p:spPr>
          <a:xfrm>
            <a:off x="3026880" y="29797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1" name="CustomShape 13"/>
          <p:cNvSpPr/>
          <p:nvPr/>
        </p:nvSpPr>
        <p:spPr>
          <a:xfrm>
            <a:off x="3176640" y="30744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2" name="CustomShape 14"/>
          <p:cNvSpPr/>
          <p:nvPr/>
        </p:nvSpPr>
        <p:spPr>
          <a:xfrm>
            <a:off x="3160800" y="3602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CustomShape 15"/>
          <p:cNvSpPr/>
          <p:nvPr/>
        </p:nvSpPr>
        <p:spPr>
          <a:xfrm>
            <a:off x="3223800" y="37364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4" name="CustomShape 16"/>
          <p:cNvSpPr/>
          <p:nvPr/>
        </p:nvSpPr>
        <p:spPr>
          <a:xfrm>
            <a:off x="3042720" y="38703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5" name="CustomShape 17"/>
          <p:cNvSpPr/>
          <p:nvPr/>
        </p:nvSpPr>
        <p:spPr>
          <a:xfrm>
            <a:off x="2790360" y="36968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CustomShape 18"/>
          <p:cNvSpPr/>
          <p:nvPr/>
        </p:nvSpPr>
        <p:spPr>
          <a:xfrm>
            <a:off x="2672280" y="35078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CustomShape 19"/>
          <p:cNvSpPr/>
          <p:nvPr/>
        </p:nvSpPr>
        <p:spPr>
          <a:xfrm>
            <a:off x="2577600" y="34131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CustomShape 20"/>
          <p:cNvSpPr/>
          <p:nvPr/>
        </p:nvSpPr>
        <p:spPr>
          <a:xfrm>
            <a:off x="2435760" y="33660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CustomShape 21"/>
          <p:cNvSpPr/>
          <p:nvPr/>
        </p:nvSpPr>
        <p:spPr>
          <a:xfrm>
            <a:off x="2695680" y="3665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0" name="CustomShape 22"/>
          <p:cNvSpPr/>
          <p:nvPr/>
        </p:nvSpPr>
        <p:spPr>
          <a:xfrm>
            <a:off x="2695680" y="38073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1" name="CustomShape 23"/>
          <p:cNvSpPr/>
          <p:nvPr/>
        </p:nvSpPr>
        <p:spPr>
          <a:xfrm>
            <a:off x="2672280" y="39254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2" name="CustomShape 24"/>
          <p:cNvSpPr/>
          <p:nvPr/>
        </p:nvSpPr>
        <p:spPr>
          <a:xfrm>
            <a:off x="1899720" y="33109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3" name="CustomShape 25"/>
          <p:cNvSpPr/>
          <p:nvPr/>
        </p:nvSpPr>
        <p:spPr>
          <a:xfrm>
            <a:off x="1852200" y="33973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CustomShape 26"/>
          <p:cNvSpPr/>
          <p:nvPr/>
        </p:nvSpPr>
        <p:spPr>
          <a:xfrm>
            <a:off x="1716120" y="33818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CustomShape 27"/>
          <p:cNvSpPr/>
          <p:nvPr/>
        </p:nvSpPr>
        <p:spPr>
          <a:xfrm>
            <a:off x="1810440" y="34761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CustomShape 28"/>
          <p:cNvSpPr/>
          <p:nvPr/>
        </p:nvSpPr>
        <p:spPr>
          <a:xfrm>
            <a:off x="1621440" y="3665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CustomShape 29"/>
          <p:cNvSpPr/>
          <p:nvPr/>
        </p:nvSpPr>
        <p:spPr>
          <a:xfrm>
            <a:off x="1573920" y="37443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CustomShape 30"/>
          <p:cNvSpPr/>
          <p:nvPr/>
        </p:nvSpPr>
        <p:spPr>
          <a:xfrm>
            <a:off x="1573920" y="39020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CustomShape 31"/>
          <p:cNvSpPr/>
          <p:nvPr/>
        </p:nvSpPr>
        <p:spPr>
          <a:xfrm>
            <a:off x="2254320" y="34052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CustomShape 32"/>
          <p:cNvSpPr/>
          <p:nvPr/>
        </p:nvSpPr>
        <p:spPr>
          <a:xfrm>
            <a:off x="2435760" y="34761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CustomShape 33"/>
          <p:cNvSpPr/>
          <p:nvPr/>
        </p:nvSpPr>
        <p:spPr>
          <a:xfrm>
            <a:off x="2506680" y="3602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CustomShape 34"/>
          <p:cNvSpPr/>
          <p:nvPr/>
        </p:nvSpPr>
        <p:spPr>
          <a:xfrm>
            <a:off x="2223000" y="346068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CustomShape 35"/>
          <p:cNvSpPr/>
          <p:nvPr/>
        </p:nvSpPr>
        <p:spPr>
          <a:xfrm>
            <a:off x="2128320" y="3602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CustomShape 36"/>
          <p:cNvSpPr/>
          <p:nvPr/>
        </p:nvSpPr>
        <p:spPr>
          <a:xfrm>
            <a:off x="2490840" y="377568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CustomShape 37"/>
          <p:cNvSpPr/>
          <p:nvPr/>
        </p:nvSpPr>
        <p:spPr>
          <a:xfrm>
            <a:off x="2317320" y="37443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CustomShape 38"/>
          <p:cNvSpPr/>
          <p:nvPr/>
        </p:nvSpPr>
        <p:spPr>
          <a:xfrm>
            <a:off x="2270160" y="38073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CustomShape 39"/>
          <p:cNvSpPr/>
          <p:nvPr/>
        </p:nvSpPr>
        <p:spPr>
          <a:xfrm>
            <a:off x="1954800" y="36417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CustomShape 40"/>
          <p:cNvSpPr/>
          <p:nvPr/>
        </p:nvSpPr>
        <p:spPr>
          <a:xfrm>
            <a:off x="1844280" y="364968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CustomShape 41"/>
          <p:cNvSpPr/>
          <p:nvPr/>
        </p:nvSpPr>
        <p:spPr>
          <a:xfrm>
            <a:off x="1797120" y="37602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CustomShape 42"/>
          <p:cNvSpPr/>
          <p:nvPr/>
        </p:nvSpPr>
        <p:spPr>
          <a:xfrm>
            <a:off x="2080800" y="39020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CustomShape 43"/>
          <p:cNvSpPr/>
          <p:nvPr/>
        </p:nvSpPr>
        <p:spPr>
          <a:xfrm>
            <a:off x="2049480" y="38232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CustomShape 44"/>
          <p:cNvSpPr/>
          <p:nvPr/>
        </p:nvSpPr>
        <p:spPr>
          <a:xfrm>
            <a:off x="1954800" y="37836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CustomShape 45"/>
          <p:cNvSpPr/>
          <p:nvPr/>
        </p:nvSpPr>
        <p:spPr>
          <a:xfrm>
            <a:off x="1875960" y="38232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4" name="CustomShape 46"/>
          <p:cNvSpPr/>
          <p:nvPr/>
        </p:nvSpPr>
        <p:spPr>
          <a:xfrm>
            <a:off x="1729440" y="38073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5" name="CustomShape 47"/>
          <p:cNvSpPr/>
          <p:nvPr/>
        </p:nvSpPr>
        <p:spPr>
          <a:xfrm>
            <a:off x="1899720" y="39729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6" name="CustomShape 48"/>
          <p:cNvSpPr/>
          <p:nvPr/>
        </p:nvSpPr>
        <p:spPr>
          <a:xfrm>
            <a:off x="1810440" y="39492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7" name="CustomShape 49"/>
          <p:cNvSpPr/>
          <p:nvPr/>
        </p:nvSpPr>
        <p:spPr>
          <a:xfrm>
            <a:off x="1668600" y="3854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8" name="CustomShape 50"/>
          <p:cNvSpPr/>
          <p:nvPr/>
        </p:nvSpPr>
        <p:spPr>
          <a:xfrm>
            <a:off x="1676520" y="39571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9" name="CustomShape 51"/>
          <p:cNvSpPr/>
          <p:nvPr/>
        </p:nvSpPr>
        <p:spPr>
          <a:xfrm>
            <a:off x="4710960" y="399672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CustomShape 52"/>
          <p:cNvSpPr/>
          <p:nvPr/>
        </p:nvSpPr>
        <p:spPr>
          <a:xfrm>
            <a:off x="6391440" y="367704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1" name="CustomShape 53"/>
          <p:cNvSpPr/>
          <p:nvPr/>
        </p:nvSpPr>
        <p:spPr>
          <a:xfrm>
            <a:off x="5915160" y="289800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CustomShape 54"/>
          <p:cNvSpPr/>
          <p:nvPr/>
        </p:nvSpPr>
        <p:spPr>
          <a:xfrm>
            <a:off x="5696280" y="314244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CustomShape 55"/>
          <p:cNvSpPr/>
          <p:nvPr/>
        </p:nvSpPr>
        <p:spPr>
          <a:xfrm>
            <a:off x="5387040" y="270108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CustomShape 56"/>
          <p:cNvSpPr/>
          <p:nvPr/>
        </p:nvSpPr>
        <p:spPr>
          <a:xfrm>
            <a:off x="5580360" y="365688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CustomShape 57"/>
          <p:cNvSpPr/>
          <p:nvPr/>
        </p:nvSpPr>
        <p:spPr>
          <a:xfrm>
            <a:off x="5434200" y="374436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CustomShape 58"/>
          <p:cNvSpPr/>
          <p:nvPr/>
        </p:nvSpPr>
        <p:spPr>
          <a:xfrm>
            <a:off x="5339880" y="380736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CustomShape 59"/>
          <p:cNvSpPr/>
          <p:nvPr/>
        </p:nvSpPr>
        <p:spPr>
          <a:xfrm>
            <a:off x="5245200" y="392544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CustomShape 60"/>
          <p:cNvSpPr/>
          <p:nvPr/>
        </p:nvSpPr>
        <p:spPr>
          <a:xfrm>
            <a:off x="4916880" y="327132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CustomShape 61"/>
          <p:cNvSpPr/>
          <p:nvPr/>
        </p:nvSpPr>
        <p:spPr>
          <a:xfrm>
            <a:off x="4964400" y="344484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CustomShape 62"/>
          <p:cNvSpPr/>
          <p:nvPr/>
        </p:nvSpPr>
        <p:spPr>
          <a:xfrm>
            <a:off x="4805640" y="356220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CustomShape 63"/>
          <p:cNvSpPr/>
          <p:nvPr/>
        </p:nvSpPr>
        <p:spPr>
          <a:xfrm>
            <a:off x="5011560" y="356220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CustomShape 64"/>
          <p:cNvSpPr/>
          <p:nvPr/>
        </p:nvSpPr>
        <p:spPr>
          <a:xfrm>
            <a:off x="4663440" y="356220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CustomShape 65"/>
          <p:cNvSpPr/>
          <p:nvPr/>
        </p:nvSpPr>
        <p:spPr>
          <a:xfrm>
            <a:off x="4663440" y="372852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CustomShape 66"/>
          <p:cNvSpPr/>
          <p:nvPr/>
        </p:nvSpPr>
        <p:spPr>
          <a:xfrm>
            <a:off x="5069160" y="369756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CustomShape 67"/>
          <p:cNvSpPr/>
          <p:nvPr/>
        </p:nvSpPr>
        <p:spPr>
          <a:xfrm>
            <a:off x="4669560" y="382320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CustomShape 68"/>
          <p:cNvSpPr/>
          <p:nvPr/>
        </p:nvSpPr>
        <p:spPr>
          <a:xfrm>
            <a:off x="5058720" y="399348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CustomShape 69"/>
          <p:cNvSpPr/>
          <p:nvPr/>
        </p:nvSpPr>
        <p:spPr>
          <a:xfrm>
            <a:off x="4964400" y="380736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CustomShape 70"/>
          <p:cNvSpPr/>
          <p:nvPr/>
        </p:nvSpPr>
        <p:spPr>
          <a:xfrm>
            <a:off x="4880160" y="390204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CustomShape 71"/>
          <p:cNvSpPr/>
          <p:nvPr/>
        </p:nvSpPr>
        <p:spPr>
          <a:xfrm>
            <a:off x="4785480" y="394920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0" name="CustomShape 72"/>
          <p:cNvSpPr/>
          <p:nvPr/>
        </p:nvSpPr>
        <p:spPr>
          <a:xfrm>
            <a:off x="4445280" y="38980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1" name="CustomShape 73"/>
          <p:cNvSpPr/>
          <p:nvPr/>
        </p:nvSpPr>
        <p:spPr>
          <a:xfrm>
            <a:off x="5311800" y="38980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2" name="CustomShape 74"/>
          <p:cNvSpPr/>
          <p:nvPr/>
        </p:nvSpPr>
        <p:spPr>
          <a:xfrm>
            <a:off x="6171120" y="38980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3" name="CustomShape 75"/>
          <p:cNvSpPr/>
          <p:nvPr/>
        </p:nvSpPr>
        <p:spPr>
          <a:xfrm>
            <a:off x="1449000" y="38980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4" name="CustomShape 76"/>
          <p:cNvSpPr/>
          <p:nvPr/>
        </p:nvSpPr>
        <p:spPr>
          <a:xfrm>
            <a:off x="2315520" y="38980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5" name="CustomShape 77"/>
          <p:cNvSpPr/>
          <p:nvPr/>
        </p:nvSpPr>
        <p:spPr>
          <a:xfrm>
            <a:off x="3174840" y="38980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6" name="CustomShape 78"/>
          <p:cNvSpPr/>
          <p:nvPr/>
        </p:nvSpPr>
        <p:spPr>
          <a:xfrm>
            <a:off x="1242000" y="32544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7" name="CustomShape 79"/>
          <p:cNvSpPr/>
          <p:nvPr/>
        </p:nvSpPr>
        <p:spPr>
          <a:xfrm>
            <a:off x="1242000" y="271296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8" name="CustomShape 80"/>
          <p:cNvSpPr/>
          <p:nvPr/>
        </p:nvSpPr>
        <p:spPr>
          <a:xfrm>
            <a:off x="1242000" y="21898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3.0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9" name="CustomShape 81"/>
          <p:cNvSpPr/>
          <p:nvPr/>
        </p:nvSpPr>
        <p:spPr>
          <a:xfrm>
            <a:off x="1242000" y="16614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4.0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90" name="CustomShape 82"/>
          <p:cNvSpPr/>
          <p:nvPr/>
        </p:nvSpPr>
        <p:spPr>
          <a:xfrm>
            <a:off x="1171080" y="124704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91" name="CustomShape 83"/>
          <p:cNvSpPr/>
          <p:nvPr/>
        </p:nvSpPr>
        <p:spPr>
          <a:xfrm>
            <a:off x="4274280" y="124704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92" name="CustomShape 84"/>
          <p:cNvSpPr/>
          <p:nvPr/>
        </p:nvSpPr>
        <p:spPr>
          <a:xfrm>
            <a:off x="4323960" y="32544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93" name="CustomShape 85"/>
          <p:cNvSpPr/>
          <p:nvPr/>
        </p:nvSpPr>
        <p:spPr>
          <a:xfrm>
            <a:off x="4323960" y="271296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94" name="CustomShape 86"/>
          <p:cNvSpPr/>
          <p:nvPr/>
        </p:nvSpPr>
        <p:spPr>
          <a:xfrm>
            <a:off x="4323960" y="21898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3.0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95" name="CustomShape 87"/>
          <p:cNvSpPr/>
          <p:nvPr/>
        </p:nvSpPr>
        <p:spPr>
          <a:xfrm>
            <a:off x="4323960" y="16614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4.0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96" name="CustomShape 88"/>
          <p:cNvSpPr/>
          <p:nvPr/>
        </p:nvSpPr>
        <p:spPr>
          <a:xfrm>
            <a:off x="6882120" y="406440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97" name="CustomShape 89"/>
          <p:cNvSpPr/>
          <p:nvPr/>
        </p:nvSpPr>
        <p:spPr>
          <a:xfrm>
            <a:off x="3894840" y="406440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98" name="Line 90"/>
          <p:cNvSpPr/>
          <p:nvPr/>
        </p:nvSpPr>
        <p:spPr>
          <a:xfrm flipV="1">
            <a:off x="4586400" y="2834640"/>
            <a:ext cx="2032920" cy="1118160"/>
          </a:xfrm>
          <a:prstGeom prst="line">
            <a:avLst/>
          </a:prstGeom>
          <a:ln w="2556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CustomShape 91"/>
          <p:cNvSpPr/>
          <p:nvPr/>
        </p:nvSpPr>
        <p:spPr>
          <a:xfrm>
            <a:off x="4690800" y="380196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CustomShape 92"/>
          <p:cNvSpPr/>
          <p:nvPr/>
        </p:nvSpPr>
        <p:spPr>
          <a:xfrm>
            <a:off x="5080320" y="359460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CustomShape 93"/>
          <p:cNvSpPr/>
          <p:nvPr/>
        </p:nvSpPr>
        <p:spPr>
          <a:xfrm>
            <a:off x="5439960" y="340272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CustomShape 94"/>
          <p:cNvSpPr/>
          <p:nvPr/>
        </p:nvSpPr>
        <p:spPr>
          <a:xfrm>
            <a:off x="5919120" y="314136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CustomShape 95"/>
          <p:cNvSpPr/>
          <p:nvPr/>
        </p:nvSpPr>
        <p:spPr>
          <a:xfrm>
            <a:off x="5708520" y="325728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CustomShape 96"/>
          <p:cNvSpPr/>
          <p:nvPr/>
        </p:nvSpPr>
        <p:spPr>
          <a:xfrm>
            <a:off x="6394320" y="289800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CustomShape 97"/>
          <p:cNvSpPr/>
          <p:nvPr/>
        </p:nvSpPr>
        <p:spPr>
          <a:xfrm>
            <a:off x="5334120" y="346896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CustomShape 98"/>
          <p:cNvSpPr/>
          <p:nvPr/>
        </p:nvSpPr>
        <p:spPr>
          <a:xfrm>
            <a:off x="5567760" y="333576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7" name="CustomShape 99"/>
          <p:cNvSpPr/>
          <p:nvPr/>
        </p:nvSpPr>
        <p:spPr>
          <a:xfrm>
            <a:off x="5231880" y="352872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8" name="CustomShape 100"/>
          <p:cNvSpPr/>
          <p:nvPr/>
        </p:nvSpPr>
        <p:spPr>
          <a:xfrm>
            <a:off x="5009040" y="364212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CustomShape 101"/>
          <p:cNvSpPr/>
          <p:nvPr/>
        </p:nvSpPr>
        <p:spPr>
          <a:xfrm>
            <a:off x="4924440" y="369468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CustomShape 102"/>
          <p:cNvSpPr/>
          <p:nvPr/>
        </p:nvSpPr>
        <p:spPr>
          <a:xfrm>
            <a:off x="4806720" y="375804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1" name="CustomShape 103"/>
          <p:cNvSpPr/>
          <p:nvPr/>
        </p:nvSpPr>
        <p:spPr>
          <a:xfrm>
            <a:off x="4624920" y="4456800"/>
            <a:ext cx="2563560" cy="4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venir Book"/>
                <a:ea typeface="Avenir Book"/>
              </a:rPr>
              <a:t>Make predictions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12" name="CustomShape 104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Using Training and Test Data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13" name="CustomShape 105"/>
          <p:cNvSpPr/>
          <p:nvPr/>
        </p:nvSpPr>
        <p:spPr>
          <a:xfrm>
            <a:off x="4624920" y="942480"/>
            <a:ext cx="2563560" cy="453240"/>
          </a:xfrm>
          <a:prstGeom prst="roundRect">
            <a:avLst>
              <a:gd name="adj" fmla="val 16667"/>
            </a:avLst>
          </a:prstGeom>
          <a:solidFill>
            <a:srgbClr val="c00000">
              <a:alpha val="51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Test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4" name="CustomShape 106"/>
          <p:cNvSpPr/>
          <p:nvPr/>
        </p:nvSpPr>
        <p:spPr>
          <a:xfrm>
            <a:off x="1508760" y="942120"/>
            <a:ext cx="2563560" cy="452880"/>
          </a:xfrm>
          <a:prstGeom prst="roundRect">
            <a:avLst>
              <a:gd name="adj" fmla="val 16667"/>
            </a:avLst>
          </a:prstGeom>
          <a:solidFill>
            <a:srgbClr val="0070c0">
              <a:alpha val="51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 Data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Line 1"/>
          <p:cNvSpPr/>
          <p:nvPr/>
        </p:nvSpPr>
        <p:spPr>
          <a:xfrm flipH="1">
            <a:off x="6442560" y="2935080"/>
            <a:ext cx="6480" cy="73296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6" name="Line 2"/>
          <p:cNvSpPr/>
          <p:nvPr/>
        </p:nvSpPr>
        <p:spPr>
          <a:xfrm>
            <a:off x="5455440" y="2736360"/>
            <a:ext cx="0" cy="70488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7" name="Line 3"/>
          <p:cNvSpPr/>
          <p:nvPr/>
        </p:nvSpPr>
        <p:spPr>
          <a:xfrm>
            <a:off x="5751720" y="3170160"/>
            <a:ext cx="0" cy="13140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8" name="Line 4"/>
          <p:cNvSpPr/>
          <p:nvPr/>
        </p:nvSpPr>
        <p:spPr>
          <a:xfrm>
            <a:off x="4955040" y="3321720"/>
            <a:ext cx="6840" cy="40644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Line 5"/>
          <p:cNvSpPr/>
          <p:nvPr/>
        </p:nvSpPr>
        <p:spPr>
          <a:xfrm>
            <a:off x="5488200" y="3448080"/>
            <a:ext cx="360" cy="31968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Line 6"/>
          <p:cNvSpPr/>
          <p:nvPr/>
        </p:nvSpPr>
        <p:spPr>
          <a:xfrm>
            <a:off x="5102280" y="3665160"/>
            <a:ext cx="360" cy="31968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1" name="Line 7"/>
          <p:cNvSpPr/>
          <p:nvPr/>
        </p:nvSpPr>
        <p:spPr>
          <a:xfrm flipH="1">
            <a:off x="5967360" y="2910600"/>
            <a:ext cx="3600" cy="27468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Line 8"/>
          <p:cNvSpPr/>
          <p:nvPr/>
        </p:nvSpPr>
        <p:spPr>
          <a:xfrm>
            <a:off x="4728960" y="3646440"/>
            <a:ext cx="10080" cy="22248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Line 9"/>
          <p:cNvSpPr/>
          <p:nvPr/>
        </p:nvSpPr>
        <p:spPr>
          <a:xfrm>
            <a:off x="4775760" y="3834720"/>
            <a:ext cx="360" cy="16812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4" name="Line 10"/>
          <p:cNvSpPr/>
          <p:nvPr/>
        </p:nvSpPr>
        <p:spPr>
          <a:xfrm>
            <a:off x="5128560" y="3629880"/>
            <a:ext cx="360" cy="12060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5" name="Line 11"/>
          <p:cNvSpPr/>
          <p:nvPr/>
        </p:nvSpPr>
        <p:spPr>
          <a:xfrm>
            <a:off x="4853160" y="3784680"/>
            <a:ext cx="360" cy="16812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Line 12"/>
          <p:cNvSpPr/>
          <p:nvPr/>
        </p:nvSpPr>
        <p:spPr>
          <a:xfrm>
            <a:off x="5020920" y="3690360"/>
            <a:ext cx="360" cy="16812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Line 13"/>
          <p:cNvSpPr/>
          <p:nvPr/>
        </p:nvSpPr>
        <p:spPr>
          <a:xfrm>
            <a:off x="5024160" y="3518280"/>
            <a:ext cx="360" cy="16812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8" name="Line 14"/>
          <p:cNvSpPr/>
          <p:nvPr/>
        </p:nvSpPr>
        <p:spPr>
          <a:xfrm flipH="1">
            <a:off x="4878720" y="3646080"/>
            <a:ext cx="3240" cy="14652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Line 15"/>
          <p:cNvSpPr/>
          <p:nvPr/>
        </p:nvSpPr>
        <p:spPr>
          <a:xfrm>
            <a:off x="5622840" y="3381840"/>
            <a:ext cx="360" cy="31968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Line 16"/>
          <p:cNvSpPr/>
          <p:nvPr/>
        </p:nvSpPr>
        <p:spPr>
          <a:xfrm>
            <a:off x="5383440" y="3518280"/>
            <a:ext cx="360" cy="31968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Line 17"/>
          <p:cNvSpPr/>
          <p:nvPr/>
        </p:nvSpPr>
        <p:spPr>
          <a:xfrm flipH="1">
            <a:off x="5279040" y="3558240"/>
            <a:ext cx="1440" cy="39960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Line 18"/>
          <p:cNvSpPr/>
          <p:nvPr/>
        </p:nvSpPr>
        <p:spPr>
          <a:xfrm flipV="1">
            <a:off x="4568760" y="2834640"/>
            <a:ext cx="2032920" cy="1118160"/>
          </a:xfrm>
          <a:prstGeom prst="line">
            <a:avLst/>
          </a:prstGeom>
          <a:ln w="2556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CustomShape 19"/>
          <p:cNvSpPr/>
          <p:nvPr/>
        </p:nvSpPr>
        <p:spPr>
          <a:xfrm flipV="1">
            <a:off x="1508760" y="1489680"/>
            <a:ext cx="360" cy="26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4" name="CustomShape 20"/>
          <p:cNvSpPr/>
          <p:nvPr/>
        </p:nvSpPr>
        <p:spPr>
          <a:xfrm>
            <a:off x="1508760" y="4146480"/>
            <a:ext cx="2629440" cy="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CustomShape 21"/>
          <p:cNvSpPr/>
          <p:nvPr/>
        </p:nvSpPr>
        <p:spPr>
          <a:xfrm flipV="1">
            <a:off x="4592160" y="1489680"/>
            <a:ext cx="360" cy="26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CustomShape 22"/>
          <p:cNvSpPr/>
          <p:nvPr/>
        </p:nvSpPr>
        <p:spPr>
          <a:xfrm>
            <a:off x="4592160" y="4146480"/>
            <a:ext cx="2629440" cy="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CustomShape 23"/>
          <p:cNvSpPr/>
          <p:nvPr/>
        </p:nvSpPr>
        <p:spPr>
          <a:xfrm>
            <a:off x="2207160" y="21441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8" name="CustomShape 24"/>
          <p:cNvSpPr/>
          <p:nvPr/>
        </p:nvSpPr>
        <p:spPr>
          <a:xfrm>
            <a:off x="2672280" y="186048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9" name="CustomShape 25"/>
          <p:cNvSpPr/>
          <p:nvPr/>
        </p:nvSpPr>
        <p:spPr>
          <a:xfrm>
            <a:off x="2837520" y="19548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0" name="CustomShape 26"/>
          <p:cNvSpPr/>
          <p:nvPr/>
        </p:nvSpPr>
        <p:spPr>
          <a:xfrm>
            <a:off x="3255480" y="19548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1" name="CustomShape 27"/>
          <p:cNvSpPr/>
          <p:nvPr/>
        </p:nvSpPr>
        <p:spPr>
          <a:xfrm>
            <a:off x="3484080" y="2585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2" name="CustomShape 28"/>
          <p:cNvSpPr/>
          <p:nvPr/>
        </p:nvSpPr>
        <p:spPr>
          <a:xfrm>
            <a:off x="3389400" y="28771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3" name="CustomShape 29"/>
          <p:cNvSpPr/>
          <p:nvPr/>
        </p:nvSpPr>
        <p:spPr>
          <a:xfrm>
            <a:off x="3160800" y="28771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4" name="CustomShape 30"/>
          <p:cNvSpPr/>
          <p:nvPr/>
        </p:nvSpPr>
        <p:spPr>
          <a:xfrm>
            <a:off x="3026880" y="29797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5" name="CustomShape 31"/>
          <p:cNvSpPr/>
          <p:nvPr/>
        </p:nvSpPr>
        <p:spPr>
          <a:xfrm>
            <a:off x="3176640" y="30744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CustomShape 32"/>
          <p:cNvSpPr/>
          <p:nvPr/>
        </p:nvSpPr>
        <p:spPr>
          <a:xfrm>
            <a:off x="3160800" y="3602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7" name="CustomShape 33"/>
          <p:cNvSpPr/>
          <p:nvPr/>
        </p:nvSpPr>
        <p:spPr>
          <a:xfrm>
            <a:off x="3223800" y="37364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CustomShape 34"/>
          <p:cNvSpPr/>
          <p:nvPr/>
        </p:nvSpPr>
        <p:spPr>
          <a:xfrm>
            <a:off x="3042720" y="38703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9" name="CustomShape 35"/>
          <p:cNvSpPr/>
          <p:nvPr/>
        </p:nvSpPr>
        <p:spPr>
          <a:xfrm>
            <a:off x="2790360" y="36968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0" name="CustomShape 36"/>
          <p:cNvSpPr/>
          <p:nvPr/>
        </p:nvSpPr>
        <p:spPr>
          <a:xfrm>
            <a:off x="2672280" y="35078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CustomShape 37"/>
          <p:cNvSpPr/>
          <p:nvPr/>
        </p:nvSpPr>
        <p:spPr>
          <a:xfrm>
            <a:off x="2577600" y="34131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2" name="CustomShape 38"/>
          <p:cNvSpPr/>
          <p:nvPr/>
        </p:nvSpPr>
        <p:spPr>
          <a:xfrm>
            <a:off x="2435760" y="33660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3" name="CustomShape 39"/>
          <p:cNvSpPr/>
          <p:nvPr/>
        </p:nvSpPr>
        <p:spPr>
          <a:xfrm>
            <a:off x="2695680" y="3665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4" name="CustomShape 40"/>
          <p:cNvSpPr/>
          <p:nvPr/>
        </p:nvSpPr>
        <p:spPr>
          <a:xfrm>
            <a:off x="2695680" y="38073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CustomShape 41"/>
          <p:cNvSpPr/>
          <p:nvPr/>
        </p:nvSpPr>
        <p:spPr>
          <a:xfrm>
            <a:off x="2672280" y="39254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6" name="CustomShape 42"/>
          <p:cNvSpPr/>
          <p:nvPr/>
        </p:nvSpPr>
        <p:spPr>
          <a:xfrm>
            <a:off x="1899720" y="33109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CustomShape 43"/>
          <p:cNvSpPr/>
          <p:nvPr/>
        </p:nvSpPr>
        <p:spPr>
          <a:xfrm>
            <a:off x="1852200" y="33973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CustomShape 44"/>
          <p:cNvSpPr/>
          <p:nvPr/>
        </p:nvSpPr>
        <p:spPr>
          <a:xfrm>
            <a:off x="1716120" y="33818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9" name="CustomShape 45"/>
          <p:cNvSpPr/>
          <p:nvPr/>
        </p:nvSpPr>
        <p:spPr>
          <a:xfrm>
            <a:off x="1810440" y="34761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CustomShape 46"/>
          <p:cNvSpPr/>
          <p:nvPr/>
        </p:nvSpPr>
        <p:spPr>
          <a:xfrm>
            <a:off x="1621440" y="3665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1" name="CustomShape 47"/>
          <p:cNvSpPr/>
          <p:nvPr/>
        </p:nvSpPr>
        <p:spPr>
          <a:xfrm>
            <a:off x="1573920" y="37443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2" name="CustomShape 48"/>
          <p:cNvSpPr/>
          <p:nvPr/>
        </p:nvSpPr>
        <p:spPr>
          <a:xfrm>
            <a:off x="1573920" y="39020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3" name="CustomShape 49"/>
          <p:cNvSpPr/>
          <p:nvPr/>
        </p:nvSpPr>
        <p:spPr>
          <a:xfrm>
            <a:off x="2254320" y="34052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4" name="CustomShape 50"/>
          <p:cNvSpPr/>
          <p:nvPr/>
        </p:nvSpPr>
        <p:spPr>
          <a:xfrm>
            <a:off x="2435760" y="34761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5" name="CustomShape 51"/>
          <p:cNvSpPr/>
          <p:nvPr/>
        </p:nvSpPr>
        <p:spPr>
          <a:xfrm>
            <a:off x="2506680" y="3602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6" name="CustomShape 52"/>
          <p:cNvSpPr/>
          <p:nvPr/>
        </p:nvSpPr>
        <p:spPr>
          <a:xfrm>
            <a:off x="2223000" y="346068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7" name="CustomShape 53"/>
          <p:cNvSpPr/>
          <p:nvPr/>
        </p:nvSpPr>
        <p:spPr>
          <a:xfrm>
            <a:off x="2128320" y="3602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8" name="CustomShape 54"/>
          <p:cNvSpPr/>
          <p:nvPr/>
        </p:nvSpPr>
        <p:spPr>
          <a:xfrm>
            <a:off x="2490840" y="377568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9" name="CustomShape 55"/>
          <p:cNvSpPr/>
          <p:nvPr/>
        </p:nvSpPr>
        <p:spPr>
          <a:xfrm>
            <a:off x="2317320" y="37443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0" name="CustomShape 56"/>
          <p:cNvSpPr/>
          <p:nvPr/>
        </p:nvSpPr>
        <p:spPr>
          <a:xfrm>
            <a:off x="2270160" y="38073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1" name="CustomShape 57"/>
          <p:cNvSpPr/>
          <p:nvPr/>
        </p:nvSpPr>
        <p:spPr>
          <a:xfrm>
            <a:off x="1954800" y="36417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2" name="CustomShape 58"/>
          <p:cNvSpPr/>
          <p:nvPr/>
        </p:nvSpPr>
        <p:spPr>
          <a:xfrm>
            <a:off x="1844280" y="364968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3" name="CustomShape 59"/>
          <p:cNvSpPr/>
          <p:nvPr/>
        </p:nvSpPr>
        <p:spPr>
          <a:xfrm>
            <a:off x="1797120" y="37602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4" name="CustomShape 60"/>
          <p:cNvSpPr/>
          <p:nvPr/>
        </p:nvSpPr>
        <p:spPr>
          <a:xfrm>
            <a:off x="2080800" y="39020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5" name="CustomShape 61"/>
          <p:cNvSpPr/>
          <p:nvPr/>
        </p:nvSpPr>
        <p:spPr>
          <a:xfrm>
            <a:off x="2049480" y="38232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6" name="CustomShape 62"/>
          <p:cNvSpPr/>
          <p:nvPr/>
        </p:nvSpPr>
        <p:spPr>
          <a:xfrm>
            <a:off x="1954800" y="37836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7" name="CustomShape 63"/>
          <p:cNvSpPr/>
          <p:nvPr/>
        </p:nvSpPr>
        <p:spPr>
          <a:xfrm>
            <a:off x="1875960" y="38232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8" name="CustomShape 64"/>
          <p:cNvSpPr/>
          <p:nvPr/>
        </p:nvSpPr>
        <p:spPr>
          <a:xfrm>
            <a:off x="1729440" y="38073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9" name="CustomShape 65"/>
          <p:cNvSpPr/>
          <p:nvPr/>
        </p:nvSpPr>
        <p:spPr>
          <a:xfrm>
            <a:off x="1899720" y="39729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0" name="CustomShape 66"/>
          <p:cNvSpPr/>
          <p:nvPr/>
        </p:nvSpPr>
        <p:spPr>
          <a:xfrm>
            <a:off x="1810440" y="39492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1" name="CustomShape 67"/>
          <p:cNvSpPr/>
          <p:nvPr/>
        </p:nvSpPr>
        <p:spPr>
          <a:xfrm>
            <a:off x="1668600" y="3854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2" name="CustomShape 68"/>
          <p:cNvSpPr/>
          <p:nvPr/>
        </p:nvSpPr>
        <p:spPr>
          <a:xfrm>
            <a:off x="1676520" y="39571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3" name="CustomShape 69"/>
          <p:cNvSpPr/>
          <p:nvPr/>
        </p:nvSpPr>
        <p:spPr>
          <a:xfrm>
            <a:off x="4710960" y="399672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4" name="CustomShape 70"/>
          <p:cNvSpPr/>
          <p:nvPr/>
        </p:nvSpPr>
        <p:spPr>
          <a:xfrm>
            <a:off x="6391440" y="367704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5" name="CustomShape 71"/>
          <p:cNvSpPr/>
          <p:nvPr/>
        </p:nvSpPr>
        <p:spPr>
          <a:xfrm>
            <a:off x="5915160" y="289800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6" name="CustomShape 72"/>
          <p:cNvSpPr/>
          <p:nvPr/>
        </p:nvSpPr>
        <p:spPr>
          <a:xfrm>
            <a:off x="5696280" y="314244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7" name="CustomShape 73"/>
          <p:cNvSpPr/>
          <p:nvPr/>
        </p:nvSpPr>
        <p:spPr>
          <a:xfrm>
            <a:off x="5387040" y="270108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8" name="CustomShape 74"/>
          <p:cNvSpPr/>
          <p:nvPr/>
        </p:nvSpPr>
        <p:spPr>
          <a:xfrm>
            <a:off x="5580360" y="365688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9" name="CustomShape 75"/>
          <p:cNvSpPr/>
          <p:nvPr/>
        </p:nvSpPr>
        <p:spPr>
          <a:xfrm>
            <a:off x="5434200" y="374436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0" name="CustomShape 76"/>
          <p:cNvSpPr/>
          <p:nvPr/>
        </p:nvSpPr>
        <p:spPr>
          <a:xfrm>
            <a:off x="5339880" y="380736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1" name="CustomShape 77"/>
          <p:cNvSpPr/>
          <p:nvPr/>
        </p:nvSpPr>
        <p:spPr>
          <a:xfrm>
            <a:off x="5245200" y="392544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2" name="CustomShape 78"/>
          <p:cNvSpPr/>
          <p:nvPr/>
        </p:nvSpPr>
        <p:spPr>
          <a:xfrm>
            <a:off x="4916880" y="327132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3" name="CustomShape 79"/>
          <p:cNvSpPr/>
          <p:nvPr/>
        </p:nvSpPr>
        <p:spPr>
          <a:xfrm>
            <a:off x="4964400" y="344484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4" name="CustomShape 80"/>
          <p:cNvSpPr/>
          <p:nvPr/>
        </p:nvSpPr>
        <p:spPr>
          <a:xfrm>
            <a:off x="4805640" y="356220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5" name="CustomShape 81"/>
          <p:cNvSpPr/>
          <p:nvPr/>
        </p:nvSpPr>
        <p:spPr>
          <a:xfrm>
            <a:off x="5011560" y="356220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6" name="CustomShape 82"/>
          <p:cNvSpPr/>
          <p:nvPr/>
        </p:nvSpPr>
        <p:spPr>
          <a:xfrm>
            <a:off x="4663440" y="356220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7" name="CustomShape 83"/>
          <p:cNvSpPr/>
          <p:nvPr/>
        </p:nvSpPr>
        <p:spPr>
          <a:xfrm>
            <a:off x="4663440" y="372852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8" name="CustomShape 84"/>
          <p:cNvSpPr/>
          <p:nvPr/>
        </p:nvSpPr>
        <p:spPr>
          <a:xfrm>
            <a:off x="5069160" y="369756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9" name="CustomShape 85"/>
          <p:cNvSpPr/>
          <p:nvPr/>
        </p:nvSpPr>
        <p:spPr>
          <a:xfrm>
            <a:off x="4669560" y="382320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0" name="CustomShape 86"/>
          <p:cNvSpPr/>
          <p:nvPr/>
        </p:nvSpPr>
        <p:spPr>
          <a:xfrm>
            <a:off x="5058720" y="399348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1" name="CustomShape 87"/>
          <p:cNvSpPr/>
          <p:nvPr/>
        </p:nvSpPr>
        <p:spPr>
          <a:xfrm>
            <a:off x="4964400" y="380736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2" name="CustomShape 88"/>
          <p:cNvSpPr/>
          <p:nvPr/>
        </p:nvSpPr>
        <p:spPr>
          <a:xfrm>
            <a:off x="4880160" y="390204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3" name="CustomShape 89"/>
          <p:cNvSpPr/>
          <p:nvPr/>
        </p:nvSpPr>
        <p:spPr>
          <a:xfrm>
            <a:off x="4785480" y="394920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4" name="CustomShape 90"/>
          <p:cNvSpPr/>
          <p:nvPr/>
        </p:nvSpPr>
        <p:spPr>
          <a:xfrm>
            <a:off x="4445280" y="38980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5" name="CustomShape 91"/>
          <p:cNvSpPr/>
          <p:nvPr/>
        </p:nvSpPr>
        <p:spPr>
          <a:xfrm>
            <a:off x="5311800" y="38980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6" name="CustomShape 92"/>
          <p:cNvSpPr/>
          <p:nvPr/>
        </p:nvSpPr>
        <p:spPr>
          <a:xfrm>
            <a:off x="6171120" y="38980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7" name="CustomShape 93"/>
          <p:cNvSpPr/>
          <p:nvPr/>
        </p:nvSpPr>
        <p:spPr>
          <a:xfrm>
            <a:off x="1449000" y="38980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8" name="CustomShape 94"/>
          <p:cNvSpPr/>
          <p:nvPr/>
        </p:nvSpPr>
        <p:spPr>
          <a:xfrm>
            <a:off x="2315520" y="38980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9" name="CustomShape 95"/>
          <p:cNvSpPr/>
          <p:nvPr/>
        </p:nvSpPr>
        <p:spPr>
          <a:xfrm>
            <a:off x="3174840" y="38980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0" name="CustomShape 96"/>
          <p:cNvSpPr/>
          <p:nvPr/>
        </p:nvSpPr>
        <p:spPr>
          <a:xfrm>
            <a:off x="1242000" y="32544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1" name="CustomShape 97"/>
          <p:cNvSpPr/>
          <p:nvPr/>
        </p:nvSpPr>
        <p:spPr>
          <a:xfrm>
            <a:off x="1242000" y="271296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2" name="CustomShape 98"/>
          <p:cNvSpPr/>
          <p:nvPr/>
        </p:nvSpPr>
        <p:spPr>
          <a:xfrm>
            <a:off x="1242000" y="21898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3.0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3" name="CustomShape 99"/>
          <p:cNvSpPr/>
          <p:nvPr/>
        </p:nvSpPr>
        <p:spPr>
          <a:xfrm>
            <a:off x="1242000" y="16614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4.0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4" name="CustomShape 100"/>
          <p:cNvSpPr/>
          <p:nvPr/>
        </p:nvSpPr>
        <p:spPr>
          <a:xfrm>
            <a:off x="1171080" y="124704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15" name="CustomShape 101"/>
          <p:cNvSpPr/>
          <p:nvPr/>
        </p:nvSpPr>
        <p:spPr>
          <a:xfrm>
            <a:off x="4274280" y="124704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16" name="CustomShape 102"/>
          <p:cNvSpPr/>
          <p:nvPr/>
        </p:nvSpPr>
        <p:spPr>
          <a:xfrm>
            <a:off x="4323960" y="32544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7" name="CustomShape 103"/>
          <p:cNvSpPr/>
          <p:nvPr/>
        </p:nvSpPr>
        <p:spPr>
          <a:xfrm>
            <a:off x="4323960" y="271296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8" name="CustomShape 104"/>
          <p:cNvSpPr/>
          <p:nvPr/>
        </p:nvSpPr>
        <p:spPr>
          <a:xfrm>
            <a:off x="4323960" y="21898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3.0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9" name="CustomShape 105"/>
          <p:cNvSpPr/>
          <p:nvPr/>
        </p:nvSpPr>
        <p:spPr>
          <a:xfrm>
            <a:off x="4323960" y="16614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4.0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0" name="CustomShape 106"/>
          <p:cNvSpPr/>
          <p:nvPr/>
        </p:nvSpPr>
        <p:spPr>
          <a:xfrm>
            <a:off x="6882120" y="406440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21" name="CustomShape 107"/>
          <p:cNvSpPr/>
          <p:nvPr/>
        </p:nvSpPr>
        <p:spPr>
          <a:xfrm>
            <a:off x="3894840" y="406440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22" name="CustomShape 108"/>
          <p:cNvSpPr/>
          <p:nvPr/>
        </p:nvSpPr>
        <p:spPr>
          <a:xfrm>
            <a:off x="4624920" y="4304160"/>
            <a:ext cx="2563560" cy="4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venir Book"/>
                <a:ea typeface="Avenir Book"/>
              </a:rPr>
              <a:t>Measure error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123" name="Line 109"/>
          <p:cNvSpPr/>
          <p:nvPr/>
        </p:nvSpPr>
        <p:spPr>
          <a:xfrm flipH="1">
            <a:off x="5489640" y="3617280"/>
            <a:ext cx="1080" cy="57600"/>
          </a:xfrm>
          <a:prstGeom prst="line">
            <a:avLst/>
          </a:prstGeom>
          <a:ln w="936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4" name="CustomShape 110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Using Training and Test Data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25" name="CustomShape 111"/>
          <p:cNvSpPr/>
          <p:nvPr/>
        </p:nvSpPr>
        <p:spPr>
          <a:xfrm>
            <a:off x="4624920" y="942480"/>
            <a:ext cx="2563560" cy="453240"/>
          </a:xfrm>
          <a:prstGeom prst="roundRect">
            <a:avLst>
              <a:gd name="adj" fmla="val 16667"/>
            </a:avLst>
          </a:prstGeom>
          <a:solidFill>
            <a:srgbClr val="c00000">
              <a:alpha val="51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Test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6" name="CustomShape 112"/>
          <p:cNvSpPr/>
          <p:nvPr/>
        </p:nvSpPr>
        <p:spPr>
          <a:xfrm>
            <a:off x="1508760" y="942120"/>
            <a:ext cx="2563560" cy="452880"/>
          </a:xfrm>
          <a:prstGeom prst="roundRect">
            <a:avLst>
              <a:gd name="adj" fmla="val 16667"/>
            </a:avLst>
          </a:prstGeom>
          <a:solidFill>
            <a:srgbClr val="0070c0">
              <a:alpha val="51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7" name="CustomShape 113"/>
          <p:cNvSpPr/>
          <p:nvPr/>
        </p:nvSpPr>
        <p:spPr>
          <a:xfrm>
            <a:off x="4690800" y="380196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8" name="CustomShape 114"/>
          <p:cNvSpPr/>
          <p:nvPr/>
        </p:nvSpPr>
        <p:spPr>
          <a:xfrm>
            <a:off x="5080320" y="359460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9" name="CustomShape 115"/>
          <p:cNvSpPr/>
          <p:nvPr/>
        </p:nvSpPr>
        <p:spPr>
          <a:xfrm>
            <a:off x="5439960" y="340272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0" name="CustomShape 116"/>
          <p:cNvSpPr/>
          <p:nvPr/>
        </p:nvSpPr>
        <p:spPr>
          <a:xfrm>
            <a:off x="5919120" y="314136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1" name="CustomShape 117"/>
          <p:cNvSpPr/>
          <p:nvPr/>
        </p:nvSpPr>
        <p:spPr>
          <a:xfrm>
            <a:off x="5708520" y="325728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2" name="CustomShape 118"/>
          <p:cNvSpPr/>
          <p:nvPr/>
        </p:nvSpPr>
        <p:spPr>
          <a:xfrm>
            <a:off x="6394320" y="289800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3" name="CustomShape 119"/>
          <p:cNvSpPr/>
          <p:nvPr/>
        </p:nvSpPr>
        <p:spPr>
          <a:xfrm>
            <a:off x="5334120" y="346896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4" name="CustomShape 120"/>
          <p:cNvSpPr/>
          <p:nvPr/>
        </p:nvSpPr>
        <p:spPr>
          <a:xfrm>
            <a:off x="5567760" y="333576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5" name="CustomShape 121"/>
          <p:cNvSpPr/>
          <p:nvPr/>
        </p:nvSpPr>
        <p:spPr>
          <a:xfrm>
            <a:off x="5231880" y="352872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6" name="CustomShape 122"/>
          <p:cNvSpPr/>
          <p:nvPr/>
        </p:nvSpPr>
        <p:spPr>
          <a:xfrm>
            <a:off x="5009040" y="364212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7" name="CustomShape 123"/>
          <p:cNvSpPr/>
          <p:nvPr/>
        </p:nvSpPr>
        <p:spPr>
          <a:xfrm>
            <a:off x="4924440" y="369468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8" name="CustomShape 124"/>
          <p:cNvSpPr/>
          <p:nvPr/>
        </p:nvSpPr>
        <p:spPr>
          <a:xfrm>
            <a:off x="4806720" y="375804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CustomShape 1"/>
          <p:cNvSpPr/>
          <p:nvPr/>
        </p:nvSpPr>
        <p:spPr>
          <a:xfrm>
            <a:off x="2877840" y="2143440"/>
            <a:ext cx="1071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0" name="CustomShape 2"/>
          <p:cNvSpPr/>
          <p:nvPr/>
        </p:nvSpPr>
        <p:spPr>
          <a:xfrm>
            <a:off x="2796480" y="1756440"/>
            <a:ext cx="1087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70c0"/>
                </a:solidFill>
                <a:latin typeface="Avenir Book"/>
                <a:ea typeface="Avenir Book"/>
              </a:rPr>
              <a:t>X_train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1" name="CustomShape 3"/>
          <p:cNvSpPr/>
          <p:nvPr/>
        </p:nvSpPr>
        <p:spPr>
          <a:xfrm>
            <a:off x="2810520" y="3004560"/>
            <a:ext cx="98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00000"/>
                </a:solidFill>
                <a:latin typeface="Avenir Book"/>
                <a:ea typeface="Avenir Book"/>
              </a:rPr>
              <a:t>X_test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2" name="CustomShape 4"/>
          <p:cNvSpPr/>
          <p:nvPr/>
        </p:nvSpPr>
        <p:spPr>
          <a:xfrm>
            <a:off x="2784960" y="2190960"/>
            <a:ext cx="1077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70c0"/>
                </a:solidFill>
                <a:latin typeface="Avenir Book"/>
                <a:ea typeface="Avenir Book"/>
              </a:rPr>
              <a:t>Y_train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3" name="CustomShape 5"/>
          <p:cNvSpPr/>
          <p:nvPr/>
        </p:nvSpPr>
        <p:spPr>
          <a:xfrm>
            <a:off x="3968280" y="3195000"/>
            <a:ext cx="1103040" cy="410400"/>
          </a:xfrm>
          <a:prstGeom prst="rect">
            <a:avLst/>
          </a:prstGeom>
          <a:solidFill>
            <a:srgbClr val="8e64a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Avenir Book"/>
                <a:ea typeface="Avenir Book"/>
              </a:rPr>
              <a:t>model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144" name="CustomShape 6"/>
          <p:cNvSpPr/>
          <p:nvPr/>
        </p:nvSpPr>
        <p:spPr>
          <a:xfrm>
            <a:off x="3496320" y="1970280"/>
            <a:ext cx="365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KNN( </a:t>
            </a:r>
            <a:r>
              <a:rPr b="1" lang="en-US" sz="1800" spc="-1" strike="noStrike">
                <a:solidFill>
                  <a:srgbClr val="0070c0"/>
                </a:solidFill>
                <a:latin typeface="Avenir Book"/>
                <a:ea typeface="Avenir Book"/>
              </a:rPr>
              <a:t>X_train</a:t>
            </a: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,</a:t>
            </a:r>
            <a:r>
              <a:rPr b="1" lang="en-US" sz="1800" spc="-1" strike="noStrike">
                <a:solidFill>
                  <a:srgbClr val="0070c0"/>
                </a:solidFill>
                <a:latin typeface="Avenir Book"/>
                <a:ea typeface="Avenir Book"/>
              </a:rPr>
              <a:t> Y_train </a:t>
            </a: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).fit()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5" name="CustomShape 7"/>
          <p:cNvSpPr/>
          <p:nvPr/>
        </p:nvSpPr>
        <p:spPr>
          <a:xfrm>
            <a:off x="4654080" y="3218040"/>
            <a:ext cx="2354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.predict( </a:t>
            </a:r>
            <a:r>
              <a:rPr b="1" lang="en-US" sz="1800" spc="-1" strike="noStrike">
                <a:solidFill>
                  <a:srgbClr val="c00000"/>
                </a:solidFill>
                <a:latin typeface="Avenir Book"/>
                <a:ea typeface="Avenir Book"/>
              </a:rPr>
              <a:t>X_test</a:t>
            </a: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 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6" name="CustomShape 8"/>
          <p:cNvSpPr/>
          <p:nvPr/>
        </p:nvSpPr>
        <p:spPr>
          <a:xfrm>
            <a:off x="6695280" y="2152800"/>
            <a:ext cx="342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7" name="CustomShape 9"/>
          <p:cNvSpPr/>
          <p:nvPr/>
        </p:nvSpPr>
        <p:spPr>
          <a:xfrm>
            <a:off x="6752520" y="3400920"/>
            <a:ext cx="342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8" name="CustomShape 10"/>
          <p:cNvSpPr/>
          <p:nvPr/>
        </p:nvSpPr>
        <p:spPr>
          <a:xfrm>
            <a:off x="7020360" y="1947240"/>
            <a:ext cx="1103040" cy="410400"/>
          </a:xfrm>
          <a:prstGeom prst="rect">
            <a:avLst/>
          </a:prstGeom>
          <a:solidFill>
            <a:srgbClr val="8e64a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Avenir Book"/>
                <a:ea typeface="Avenir Book"/>
              </a:rPr>
              <a:t>model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149" name="CustomShape 11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Fitting Training and Test Data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50" name="CustomShape 12"/>
          <p:cNvSpPr/>
          <p:nvPr/>
        </p:nvSpPr>
        <p:spPr>
          <a:xfrm>
            <a:off x="2877840" y="3373560"/>
            <a:ext cx="1071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1" name="CustomShape 13"/>
          <p:cNvSpPr/>
          <p:nvPr/>
        </p:nvSpPr>
        <p:spPr>
          <a:xfrm>
            <a:off x="7078320" y="3218040"/>
            <a:ext cx="1377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030a0"/>
                </a:solidFill>
                <a:latin typeface="Avenir Book"/>
                <a:ea typeface="Avenir Book"/>
              </a:rPr>
              <a:t>Y_predict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2" name="CustomShape 14"/>
          <p:cNvSpPr/>
          <p:nvPr/>
        </p:nvSpPr>
        <p:spPr>
          <a:xfrm>
            <a:off x="1143000" y="2946960"/>
            <a:ext cx="1544040" cy="1024560"/>
          </a:xfrm>
          <a:prstGeom prst="roundRect">
            <a:avLst>
              <a:gd name="adj" fmla="val 16667"/>
            </a:avLst>
          </a:prstGeom>
          <a:solidFill>
            <a:srgbClr val="c00000">
              <a:alpha val="51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Test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Data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53" name="CustomShape 15"/>
          <p:cNvSpPr/>
          <p:nvPr/>
        </p:nvSpPr>
        <p:spPr>
          <a:xfrm>
            <a:off x="1143000" y="1536120"/>
            <a:ext cx="1544040" cy="1023840"/>
          </a:xfrm>
          <a:prstGeom prst="roundRect">
            <a:avLst>
              <a:gd name="adj" fmla="val 16667"/>
            </a:avLst>
          </a:prstGeom>
          <a:solidFill>
            <a:srgbClr val="0070c0">
              <a:alpha val="51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Data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CustomShape 1"/>
          <p:cNvSpPr/>
          <p:nvPr/>
        </p:nvSpPr>
        <p:spPr>
          <a:xfrm>
            <a:off x="2877840" y="2143440"/>
            <a:ext cx="1071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5" name="CustomShape 2"/>
          <p:cNvSpPr/>
          <p:nvPr/>
        </p:nvSpPr>
        <p:spPr>
          <a:xfrm>
            <a:off x="2796480" y="1756440"/>
            <a:ext cx="1087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70c0"/>
                </a:solidFill>
                <a:latin typeface="Avenir Book"/>
                <a:ea typeface="Avenir Book"/>
              </a:rPr>
              <a:t>X_train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6" name="CustomShape 3"/>
          <p:cNvSpPr/>
          <p:nvPr/>
        </p:nvSpPr>
        <p:spPr>
          <a:xfrm>
            <a:off x="2810520" y="3004560"/>
            <a:ext cx="98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00000"/>
                </a:solidFill>
                <a:latin typeface="Avenir Book"/>
                <a:ea typeface="Avenir Book"/>
              </a:rPr>
              <a:t>X_test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7" name="CustomShape 4"/>
          <p:cNvSpPr/>
          <p:nvPr/>
        </p:nvSpPr>
        <p:spPr>
          <a:xfrm>
            <a:off x="2784960" y="2190960"/>
            <a:ext cx="1077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70c0"/>
                </a:solidFill>
                <a:latin typeface="Avenir Book"/>
                <a:ea typeface="Avenir Book"/>
              </a:rPr>
              <a:t>Y_train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8" name="CustomShape 5"/>
          <p:cNvSpPr/>
          <p:nvPr/>
        </p:nvSpPr>
        <p:spPr>
          <a:xfrm>
            <a:off x="3968280" y="3195000"/>
            <a:ext cx="1103040" cy="410400"/>
          </a:xfrm>
          <a:prstGeom prst="rect">
            <a:avLst/>
          </a:prstGeom>
          <a:solidFill>
            <a:srgbClr val="8e64a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Avenir Book"/>
                <a:ea typeface="Avenir Book"/>
              </a:rPr>
              <a:t>model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159" name="CustomShape 6"/>
          <p:cNvSpPr/>
          <p:nvPr/>
        </p:nvSpPr>
        <p:spPr>
          <a:xfrm>
            <a:off x="3496320" y="1970280"/>
            <a:ext cx="365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KNN( </a:t>
            </a:r>
            <a:r>
              <a:rPr b="1" lang="en-US" sz="1800" spc="-1" strike="noStrike">
                <a:solidFill>
                  <a:srgbClr val="0070c0"/>
                </a:solidFill>
                <a:latin typeface="Avenir Book"/>
                <a:ea typeface="Avenir Book"/>
              </a:rPr>
              <a:t>X_train</a:t>
            </a: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,</a:t>
            </a:r>
            <a:r>
              <a:rPr b="1" lang="en-US" sz="1800" spc="-1" strike="noStrike">
                <a:solidFill>
                  <a:srgbClr val="0070c0"/>
                </a:solidFill>
                <a:latin typeface="Avenir Book"/>
                <a:ea typeface="Avenir Book"/>
              </a:rPr>
              <a:t> Y_train </a:t>
            </a: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).fit()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0" name="CustomShape 7"/>
          <p:cNvSpPr/>
          <p:nvPr/>
        </p:nvSpPr>
        <p:spPr>
          <a:xfrm>
            <a:off x="4654080" y="3218040"/>
            <a:ext cx="2354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.predict( </a:t>
            </a:r>
            <a:r>
              <a:rPr b="1" lang="en-US" sz="1800" spc="-1" strike="noStrike">
                <a:solidFill>
                  <a:srgbClr val="c00000"/>
                </a:solidFill>
                <a:latin typeface="Avenir Book"/>
                <a:ea typeface="Avenir Book"/>
              </a:rPr>
              <a:t>X_test</a:t>
            </a: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 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1" name="CustomShape 8"/>
          <p:cNvSpPr/>
          <p:nvPr/>
        </p:nvSpPr>
        <p:spPr>
          <a:xfrm>
            <a:off x="6695280" y="2152800"/>
            <a:ext cx="342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2" name="CustomShape 9"/>
          <p:cNvSpPr/>
          <p:nvPr/>
        </p:nvSpPr>
        <p:spPr>
          <a:xfrm>
            <a:off x="6752520" y="3400920"/>
            <a:ext cx="342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3" name="CustomShape 10"/>
          <p:cNvSpPr/>
          <p:nvPr/>
        </p:nvSpPr>
        <p:spPr>
          <a:xfrm>
            <a:off x="7020360" y="1947240"/>
            <a:ext cx="1103040" cy="410400"/>
          </a:xfrm>
          <a:prstGeom prst="rect">
            <a:avLst/>
          </a:prstGeom>
          <a:solidFill>
            <a:srgbClr val="8e64a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Avenir Book"/>
                <a:ea typeface="Avenir Book"/>
              </a:rPr>
              <a:t>model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164" name="CustomShape 11"/>
          <p:cNvSpPr/>
          <p:nvPr/>
        </p:nvSpPr>
        <p:spPr>
          <a:xfrm>
            <a:off x="7078320" y="3218040"/>
            <a:ext cx="1377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030a0"/>
                </a:solidFill>
                <a:latin typeface="Avenir Book"/>
                <a:ea typeface="Avenir Book"/>
              </a:rPr>
              <a:t>Y_predict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5" name="CustomShape 12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Fitting Training and Test Data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66" name="CustomShape 13"/>
          <p:cNvSpPr/>
          <p:nvPr/>
        </p:nvSpPr>
        <p:spPr>
          <a:xfrm>
            <a:off x="2877840" y="3373560"/>
            <a:ext cx="1071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67" name="Group 14"/>
          <p:cNvGrpSpPr/>
          <p:nvPr/>
        </p:nvGrpSpPr>
        <p:grpSpPr>
          <a:xfrm>
            <a:off x="1739880" y="3973320"/>
            <a:ext cx="1056960" cy="513720"/>
            <a:chOff x="1739880" y="3973320"/>
            <a:chExt cx="1056960" cy="513720"/>
          </a:xfrm>
        </p:grpSpPr>
        <p:sp>
          <p:nvSpPr>
            <p:cNvPr id="1168" name="Line 15"/>
            <p:cNvSpPr/>
            <p:nvPr/>
          </p:nvSpPr>
          <p:spPr>
            <a:xfrm>
              <a:off x="1739880" y="3973320"/>
              <a:ext cx="380880" cy="513720"/>
            </a:xfrm>
            <a:prstGeom prst="line">
              <a:avLst/>
            </a:prstGeom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CustomShape 16"/>
            <p:cNvSpPr/>
            <p:nvPr/>
          </p:nvSpPr>
          <p:spPr>
            <a:xfrm>
              <a:off x="2111400" y="4484520"/>
              <a:ext cx="685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70" name="CustomShape 17"/>
          <p:cNvSpPr/>
          <p:nvPr/>
        </p:nvSpPr>
        <p:spPr>
          <a:xfrm>
            <a:off x="2888280" y="4352040"/>
            <a:ext cx="3661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error_metric( </a:t>
            </a:r>
            <a:r>
              <a:rPr b="1" lang="en-US" sz="1800" spc="-1" strike="noStrike">
                <a:solidFill>
                  <a:srgbClr val="c00000"/>
                </a:solidFill>
                <a:latin typeface="Avenir Book"/>
                <a:ea typeface="Avenir Book"/>
              </a:rPr>
              <a:t>Y_test</a:t>
            </a: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, </a:t>
            </a:r>
            <a:r>
              <a:rPr b="1" lang="en-US" sz="1800" spc="-1" strike="noStrike">
                <a:solidFill>
                  <a:srgbClr val="7030a0"/>
                </a:solidFill>
                <a:latin typeface="Avenir Book"/>
                <a:ea typeface="Avenir Book"/>
              </a:rPr>
              <a:t>Y_predict</a:t>
            </a: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1" name="CustomShape 18"/>
          <p:cNvSpPr/>
          <p:nvPr/>
        </p:nvSpPr>
        <p:spPr>
          <a:xfrm>
            <a:off x="6193800" y="4536720"/>
            <a:ext cx="342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2" name="CustomShape 19"/>
          <p:cNvSpPr/>
          <p:nvPr/>
        </p:nvSpPr>
        <p:spPr>
          <a:xfrm>
            <a:off x="6474600" y="4359960"/>
            <a:ext cx="1420200" cy="364680"/>
          </a:xfrm>
          <a:prstGeom prst="rect">
            <a:avLst/>
          </a:prstGeom>
          <a:solidFill>
            <a:srgbClr val="8e64a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test error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3" name="CustomShape 20"/>
          <p:cNvSpPr/>
          <p:nvPr/>
        </p:nvSpPr>
        <p:spPr>
          <a:xfrm>
            <a:off x="1883880" y="4535280"/>
            <a:ext cx="970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00000"/>
                </a:solidFill>
                <a:latin typeface="Avenir Book"/>
                <a:ea typeface="Avenir Book"/>
              </a:rPr>
              <a:t>Y_test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4" name="CustomShape 21"/>
          <p:cNvSpPr/>
          <p:nvPr/>
        </p:nvSpPr>
        <p:spPr>
          <a:xfrm>
            <a:off x="1143000" y="2946960"/>
            <a:ext cx="1544040" cy="1024560"/>
          </a:xfrm>
          <a:prstGeom prst="roundRect">
            <a:avLst>
              <a:gd name="adj" fmla="val 16667"/>
            </a:avLst>
          </a:prstGeom>
          <a:solidFill>
            <a:srgbClr val="c00000">
              <a:alpha val="51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Test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Data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75" name="CustomShape 22"/>
          <p:cNvSpPr/>
          <p:nvPr/>
        </p:nvSpPr>
        <p:spPr>
          <a:xfrm>
            <a:off x="1143000" y="1536120"/>
            <a:ext cx="1544040" cy="1023840"/>
          </a:xfrm>
          <a:prstGeom prst="roundRect">
            <a:avLst>
              <a:gd name="adj" fmla="val 16667"/>
            </a:avLst>
          </a:prstGeom>
          <a:solidFill>
            <a:srgbClr val="0070c0">
              <a:alpha val="51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Data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CustomShape 1"/>
          <p:cNvSpPr/>
          <p:nvPr/>
        </p:nvSpPr>
        <p:spPr>
          <a:xfrm>
            <a:off x="884520" y="931320"/>
            <a:ext cx="773388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train and test split function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from sklearn.model_selection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train_test_split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177" name="CustomShape 2"/>
          <p:cNvSpPr/>
          <p:nvPr/>
        </p:nvSpPr>
        <p:spPr>
          <a:xfrm>
            <a:off x="398520" y="2962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Train and Test Splitting: The Syntax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CustomShape 1"/>
          <p:cNvSpPr/>
          <p:nvPr/>
        </p:nvSpPr>
        <p:spPr>
          <a:xfrm>
            <a:off x="884520" y="931320"/>
            <a:ext cx="7733880" cy="20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train and test split function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from sklearn.model_selection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train_test_split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Split the data and put 30% into the test set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train, test =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train_test_split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(data, test_size=0.3)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179" name="CustomShape 2"/>
          <p:cNvSpPr/>
          <p:nvPr/>
        </p:nvSpPr>
        <p:spPr>
          <a:xfrm>
            <a:off x="398520" y="2962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Train and Test Splitting: The Syntax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CustomShape 1"/>
          <p:cNvSpPr/>
          <p:nvPr/>
        </p:nvSpPr>
        <p:spPr>
          <a:xfrm>
            <a:off x="398520" y="2962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Train and Test Splitting: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81" name="CustomShape 2"/>
          <p:cNvSpPr/>
          <p:nvPr/>
        </p:nvSpPr>
        <p:spPr>
          <a:xfrm>
            <a:off x="884520" y="931320"/>
            <a:ext cx="7733880" cy="27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train and test split function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from sklearn.model_selection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train_test_split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Split the data and put 30% into the test set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train, test =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train_test_split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(data, test_size=0.3)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Other method for splitting data: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from sklearn.model_selection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ShuffleSplit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2" name="Picture 4" descr=""/>
          <p:cNvPicPr/>
          <p:nvPr/>
        </p:nvPicPr>
        <p:blipFill>
          <a:blip r:embed="rId1"/>
          <a:stretch/>
        </p:blipFill>
        <p:spPr>
          <a:xfrm>
            <a:off x="1393560" y="1062360"/>
            <a:ext cx="5064120" cy="3156840"/>
          </a:xfrm>
          <a:prstGeom prst="rect">
            <a:avLst/>
          </a:prstGeom>
          <a:ln>
            <a:noFill/>
          </a:ln>
        </p:spPr>
      </p:pic>
      <p:sp>
        <p:nvSpPr>
          <p:cNvPr id="1183" name="CustomShape 1"/>
          <p:cNvSpPr/>
          <p:nvPr/>
        </p:nvSpPr>
        <p:spPr>
          <a:xfrm>
            <a:off x="6472080" y="1250280"/>
            <a:ext cx="199800" cy="2114280"/>
          </a:xfrm>
          <a:prstGeom prst="rightBrace">
            <a:avLst>
              <a:gd name="adj1" fmla="val 86905"/>
              <a:gd name="adj2" fmla="val 50338"/>
            </a:avLst>
          </a:prstGeom>
          <a:noFill/>
          <a:ln w="2844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4" name="CustomShape 2"/>
          <p:cNvSpPr/>
          <p:nvPr/>
        </p:nvSpPr>
        <p:spPr>
          <a:xfrm>
            <a:off x="1407240" y="3364560"/>
            <a:ext cx="5014080" cy="854640"/>
          </a:xfrm>
          <a:prstGeom prst="rect">
            <a:avLst/>
          </a:prstGeom>
          <a:solidFill>
            <a:srgbClr val="c00000">
              <a:alpha val="10000"/>
            </a:srgbClr>
          </a:solidFill>
          <a:ln w="255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5" name="CustomShape 3"/>
          <p:cNvSpPr/>
          <p:nvPr/>
        </p:nvSpPr>
        <p:spPr>
          <a:xfrm>
            <a:off x="6486480" y="3364560"/>
            <a:ext cx="199800" cy="854640"/>
          </a:xfrm>
          <a:prstGeom prst="rightBrace">
            <a:avLst>
              <a:gd name="adj1" fmla="val 19048"/>
              <a:gd name="adj2" fmla="val 50338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6" name="CustomShape 4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Beyond a Single Test Set: Cross Validation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87" name="CustomShape 5"/>
          <p:cNvSpPr/>
          <p:nvPr/>
        </p:nvSpPr>
        <p:spPr>
          <a:xfrm>
            <a:off x="1407960" y="1250280"/>
            <a:ext cx="5014080" cy="2114280"/>
          </a:xfrm>
          <a:prstGeom prst="rect">
            <a:avLst/>
          </a:prstGeom>
          <a:solidFill>
            <a:srgbClr val="0070c0">
              <a:alpha val="10000"/>
            </a:srgbClr>
          </a:solidFill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8" name="CustomShape 6"/>
          <p:cNvSpPr/>
          <p:nvPr/>
        </p:nvSpPr>
        <p:spPr>
          <a:xfrm>
            <a:off x="6868440" y="1814400"/>
            <a:ext cx="1655280" cy="1023840"/>
          </a:xfrm>
          <a:prstGeom prst="roundRect">
            <a:avLst>
              <a:gd name="adj" fmla="val 16667"/>
            </a:avLst>
          </a:prstGeom>
          <a:solidFill>
            <a:srgbClr val="0070c0">
              <a:alpha val="51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Data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89" name="CustomShape 7"/>
          <p:cNvSpPr/>
          <p:nvPr/>
        </p:nvSpPr>
        <p:spPr>
          <a:xfrm>
            <a:off x="6868440" y="3286800"/>
            <a:ext cx="1655280" cy="1024560"/>
          </a:xfrm>
          <a:prstGeom prst="roundRect">
            <a:avLst>
              <a:gd name="adj" fmla="val 16667"/>
            </a:avLst>
          </a:prstGeom>
          <a:solidFill>
            <a:srgbClr val="c00000">
              <a:alpha val="51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Validation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Data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K Value Affects Decision Boundary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6524640" y="1146960"/>
            <a:ext cx="2022120" cy="207000"/>
          </a:xfrm>
          <a:prstGeom prst="rect">
            <a:avLst/>
          </a:prstGeom>
          <a:solidFill>
            <a:srgbClr val="fe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3"/>
          <p:cNvSpPr/>
          <p:nvPr/>
        </p:nvSpPr>
        <p:spPr>
          <a:xfrm>
            <a:off x="1024920" y="264564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0" name="CustomShape 4"/>
          <p:cNvSpPr/>
          <p:nvPr/>
        </p:nvSpPr>
        <p:spPr>
          <a:xfrm>
            <a:off x="1296720" y="199080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1" name="CustomShape 5"/>
          <p:cNvSpPr/>
          <p:nvPr/>
        </p:nvSpPr>
        <p:spPr>
          <a:xfrm>
            <a:off x="1417680" y="4015080"/>
            <a:ext cx="25207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Number of Malignant Nodes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884160" y="3772080"/>
            <a:ext cx="14040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3" name="CustomShape 7"/>
          <p:cNvSpPr/>
          <p:nvPr/>
        </p:nvSpPr>
        <p:spPr>
          <a:xfrm>
            <a:off x="56160" y="2571840"/>
            <a:ext cx="5288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Age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4" name="CustomShape 8"/>
          <p:cNvSpPr/>
          <p:nvPr/>
        </p:nvSpPr>
        <p:spPr>
          <a:xfrm>
            <a:off x="675720" y="1571400"/>
            <a:ext cx="211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60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5" name="CustomShape 9"/>
          <p:cNvSpPr/>
          <p:nvPr/>
        </p:nvSpPr>
        <p:spPr>
          <a:xfrm>
            <a:off x="675720" y="2372040"/>
            <a:ext cx="211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40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CustomShape 10"/>
          <p:cNvSpPr/>
          <p:nvPr/>
        </p:nvSpPr>
        <p:spPr>
          <a:xfrm>
            <a:off x="675720" y="3173040"/>
            <a:ext cx="211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7" name="CustomShape 11"/>
          <p:cNvSpPr/>
          <p:nvPr/>
        </p:nvSpPr>
        <p:spPr>
          <a:xfrm>
            <a:off x="2201040" y="3772080"/>
            <a:ext cx="20988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8" name="CustomShape 12"/>
          <p:cNvSpPr/>
          <p:nvPr/>
        </p:nvSpPr>
        <p:spPr>
          <a:xfrm>
            <a:off x="3587400" y="3772080"/>
            <a:ext cx="2138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9" name="CustomShape 13"/>
          <p:cNvSpPr/>
          <p:nvPr/>
        </p:nvSpPr>
        <p:spPr>
          <a:xfrm flipV="1">
            <a:off x="929160" y="1611000"/>
            <a:ext cx="360" cy="227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4"/>
          <p:cNvSpPr/>
          <p:nvPr/>
        </p:nvSpPr>
        <p:spPr>
          <a:xfrm flipV="1">
            <a:off x="923760" y="3868560"/>
            <a:ext cx="350856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15"/>
          <p:cNvSpPr/>
          <p:nvPr/>
        </p:nvSpPr>
        <p:spPr>
          <a:xfrm>
            <a:off x="2458080" y="324036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2" name="CustomShape 16"/>
          <p:cNvSpPr/>
          <p:nvPr/>
        </p:nvSpPr>
        <p:spPr>
          <a:xfrm>
            <a:off x="3123720" y="280116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3" name="CustomShape 17"/>
          <p:cNvSpPr/>
          <p:nvPr/>
        </p:nvSpPr>
        <p:spPr>
          <a:xfrm>
            <a:off x="2569680" y="258228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4" name="CustomShape 18"/>
          <p:cNvSpPr/>
          <p:nvPr/>
        </p:nvSpPr>
        <p:spPr>
          <a:xfrm>
            <a:off x="2487600" y="230436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5" name="CustomShape 19"/>
          <p:cNvSpPr/>
          <p:nvPr/>
        </p:nvSpPr>
        <p:spPr>
          <a:xfrm>
            <a:off x="2328480" y="199944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6" name="CustomShape 20"/>
          <p:cNvSpPr/>
          <p:nvPr/>
        </p:nvSpPr>
        <p:spPr>
          <a:xfrm>
            <a:off x="2749680" y="171432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7" name="CustomShape 21"/>
          <p:cNvSpPr/>
          <p:nvPr/>
        </p:nvSpPr>
        <p:spPr>
          <a:xfrm>
            <a:off x="2986200" y="192996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8" name="CustomShape 22"/>
          <p:cNvSpPr/>
          <p:nvPr/>
        </p:nvSpPr>
        <p:spPr>
          <a:xfrm>
            <a:off x="3118320" y="230220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9" name="CustomShape 23"/>
          <p:cNvSpPr/>
          <p:nvPr/>
        </p:nvSpPr>
        <p:spPr>
          <a:xfrm>
            <a:off x="2861280" y="238752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0" name="CustomShape 24"/>
          <p:cNvSpPr/>
          <p:nvPr/>
        </p:nvSpPr>
        <p:spPr>
          <a:xfrm>
            <a:off x="3403080" y="208476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1" name="CustomShape 25"/>
          <p:cNvSpPr/>
          <p:nvPr/>
        </p:nvSpPr>
        <p:spPr>
          <a:xfrm>
            <a:off x="3169080" y="161352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2" name="CustomShape 26"/>
          <p:cNvSpPr/>
          <p:nvPr/>
        </p:nvSpPr>
        <p:spPr>
          <a:xfrm>
            <a:off x="3596040" y="177372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3" name="CustomShape 27"/>
          <p:cNvSpPr/>
          <p:nvPr/>
        </p:nvSpPr>
        <p:spPr>
          <a:xfrm>
            <a:off x="4194720" y="193320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4" name="CustomShape 28"/>
          <p:cNvSpPr/>
          <p:nvPr/>
        </p:nvSpPr>
        <p:spPr>
          <a:xfrm>
            <a:off x="3923640" y="229068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5" name="CustomShape 29"/>
          <p:cNvSpPr/>
          <p:nvPr/>
        </p:nvSpPr>
        <p:spPr>
          <a:xfrm>
            <a:off x="3658320" y="258156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6" name="CustomShape 30"/>
          <p:cNvSpPr/>
          <p:nvPr/>
        </p:nvSpPr>
        <p:spPr>
          <a:xfrm>
            <a:off x="4025160" y="271188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7" name="CustomShape 31"/>
          <p:cNvSpPr/>
          <p:nvPr/>
        </p:nvSpPr>
        <p:spPr>
          <a:xfrm>
            <a:off x="2053080" y="300852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8" name="CustomShape 32"/>
          <p:cNvSpPr/>
          <p:nvPr/>
        </p:nvSpPr>
        <p:spPr>
          <a:xfrm>
            <a:off x="1783800" y="280584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9" name="CustomShape 33"/>
          <p:cNvSpPr/>
          <p:nvPr/>
        </p:nvSpPr>
        <p:spPr>
          <a:xfrm>
            <a:off x="2051280" y="248508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0" name="CustomShape 34"/>
          <p:cNvSpPr/>
          <p:nvPr/>
        </p:nvSpPr>
        <p:spPr>
          <a:xfrm>
            <a:off x="2558520" y="292392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1" name="CustomShape 35"/>
          <p:cNvSpPr/>
          <p:nvPr/>
        </p:nvSpPr>
        <p:spPr>
          <a:xfrm>
            <a:off x="2935440" y="304704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2" name="CustomShape 36"/>
          <p:cNvSpPr/>
          <p:nvPr/>
        </p:nvSpPr>
        <p:spPr>
          <a:xfrm>
            <a:off x="3371400" y="245376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3" name="CustomShape 37"/>
          <p:cNvSpPr/>
          <p:nvPr/>
        </p:nvSpPr>
        <p:spPr>
          <a:xfrm>
            <a:off x="2934360" y="337356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4" name="CustomShape 38"/>
          <p:cNvSpPr/>
          <p:nvPr/>
        </p:nvSpPr>
        <p:spPr>
          <a:xfrm>
            <a:off x="2663640" y="365004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5" name="CustomShape 39"/>
          <p:cNvSpPr/>
          <p:nvPr/>
        </p:nvSpPr>
        <p:spPr>
          <a:xfrm>
            <a:off x="3144600" y="364464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6" name="CustomShape 40"/>
          <p:cNvSpPr/>
          <p:nvPr/>
        </p:nvSpPr>
        <p:spPr>
          <a:xfrm>
            <a:off x="2172240" y="344268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7" name="CustomShape 41"/>
          <p:cNvSpPr/>
          <p:nvPr/>
        </p:nvSpPr>
        <p:spPr>
          <a:xfrm>
            <a:off x="1813680" y="355716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8" name="CustomShape 42"/>
          <p:cNvSpPr/>
          <p:nvPr/>
        </p:nvSpPr>
        <p:spPr>
          <a:xfrm>
            <a:off x="1437840" y="347112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9" name="CustomShape 43"/>
          <p:cNvSpPr/>
          <p:nvPr/>
        </p:nvSpPr>
        <p:spPr>
          <a:xfrm>
            <a:off x="1102320" y="345852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0" name="CustomShape 44"/>
          <p:cNvSpPr/>
          <p:nvPr/>
        </p:nvSpPr>
        <p:spPr>
          <a:xfrm>
            <a:off x="1554120" y="310248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1" name="CustomShape 45"/>
          <p:cNvSpPr/>
          <p:nvPr/>
        </p:nvSpPr>
        <p:spPr>
          <a:xfrm>
            <a:off x="1374120" y="280368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2" name="CustomShape 46"/>
          <p:cNvSpPr/>
          <p:nvPr/>
        </p:nvSpPr>
        <p:spPr>
          <a:xfrm>
            <a:off x="1624320" y="228492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3" name="CustomShape 47"/>
          <p:cNvSpPr/>
          <p:nvPr/>
        </p:nvSpPr>
        <p:spPr>
          <a:xfrm>
            <a:off x="917640" y="1618920"/>
            <a:ext cx="3480480" cy="2266560"/>
          </a:xfrm>
          <a:custGeom>
            <a:avLst/>
            <a:gdLst/>
            <a:ahLst/>
            <a:rect l="l" t="t" r="r" b="b"/>
            <a:pathLst>
              <a:path w="6253742" h="4072874">
                <a:moveTo>
                  <a:pt x="47922" y="47916"/>
                </a:moveTo>
                <a:lnTo>
                  <a:pt x="23961" y="4072874"/>
                </a:lnTo>
                <a:lnTo>
                  <a:pt x="6253742" y="4072874"/>
                </a:lnTo>
                <a:lnTo>
                  <a:pt x="6253742" y="3641628"/>
                </a:lnTo>
                <a:lnTo>
                  <a:pt x="5343235" y="3330173"/>
                </a:lnTo>
                <a:lnTo>
                  <a:pt x="5079668" y="3114551"/>
                </a:lnTo>
                <a:lnTo>
                  <a:pt x="4864021" y="2994760"/>
                </a:lnTo>
                <a:lnTo>
                  <a:pt x="4552532" y="2922886"/>
                </a:lnTo>
                <a:lnTo>
                  <a:pt x="4193122" y="2827054"/>
                </a:lnTo>
                <a:lnTo>
                  <a:pt x="4193122" y="2827054"/>
                </a:lnTo>
                <a:lnTo>
                  <a:pt x="4001436" y="2683305"/>
                </a:lnTo>
                <a:lnTo>
                  <a:pt x="4001436" y="2683305"/>
                </a:lnTo>
                <a:lnTo>
                  <a:pt x="3809751" y="2491640"/>
                </a:lnTo>
                <a:lnTo>
                  <a:pt x="3618065" y="2299976"/>
                </a:lnTo>
                <a:lnTo>
                  <a:pt x="3474301" y="2132269"/>
                </a:lnTo>
                <a:lnTo>
                  <a:pt x="3474301" y="2132269"/>
                </a:lnTo>
                <a:lnTo>
                  <a:pt x="3258655" y="2228102"/>
                </a:lnTo>
                <a:lnTo>
                  <a:pt x="3258655" y="2228102"/>
                </a:lnTo>
                <a:lnTo>
                  <a:pt x="2779441" y="2204144"/>
                </a:lnTo>
                <a:lnTo>
                  <a:pt x="2779441" y="2204144"/>
                </a:lnTo>
                <a:lnTo>
                  <a:pt x="2635677" y="1988521"/>
                </a:lnTo>
                <a:lnTo>
                  <a:pt x="2635677" y="1988521"/>
                </a:lnTo>
                <a:lnTo>
                  <a:pt x="2539834" y="1605192"/>
                </a:lnTo>
                <a:lnTo>
                  <a:pt x="2539834" y="1605192"/>
                </a:lnTo>
                <a:lnTo>
                  <a:pt x="2348148" y="1317695"/>
                </a:lnTo>
                <a:lnTo>
                  <a:pt x="2180424" y="1126030"/>
                </a:lnTo>
                <a:lnTo>
                  <a:pt x="2060620" y="934365"/>
                </a:lnTo>
                <a:lnTo>
                  <a:pt x="2060620" y="934365"/>
                </a:lnTo>
                <a:lnTo>
                  <a:pt x="2012699" y="718743"/>
                </a:lnTo>
                <a:lnTo>
                  <a:pt x="2012699" y="718743"/>
                </a:lnTo>
                <a:lnTo>
                  <a:pt x="1844974" y="503120"/>
                </a:lnTo>
                <a:lnTo>
                  <a:pt x="1844974" y="503120"/>
                </a:lnTo>
                <a:lnTo>
                  <a:pt x="1557445" y="191665"/>
                </a:lnTo>
                <a:lnTo>
                  <a:pt x="1341799" y="0"/>
                </a:lnTo>
                <a:lnTo>
                  <a:pt x="0" y="23958"/>
                </a:lnTo>
                <a:lnTo>
                  <a:pt x="0" y="23958"/>
                </a:lnTo>
              </a:path>
            </a:pathLst>
          </a:custGeom>
          <a:solidFill>
            <a:srgbClr val="0070c0">
              <a:alpha val="21000"/>
            </a:srgbClr>
          </a:solidFill>
          <a:ln w="25560">
            <a:solidFill>
              <a:srgbClr val="0070c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4" name="CustomShape 48"/>
          <p:cNvSpPr/>
          <p:nvPr/>
        </p:nvSpPr>
        <p:spPr>
          <a:xfrm>
            <a:off x="1659600" y="1565280"/>
            <a:ext cx="2760120" cy="2306520"/>
          </a:xfrm>
          <a:custGeom>
            <a:avLst/>
            <a:gdLst/>
            <a:ahLst/>
            <a:rect l="l" t="t" r="r" b="b"/>
            <a:pathLst>
              <a:path w="4959864" h="4144748">
                <a:moveTo>
                  <a:pt x="0" y="71874"/>
                </a:moveTo>
                <a:lnTo>
                  <a:pt x="670900" y="790617"/>
                </a:lnTo>
                <a:lnTo>
                  <a:pt x="742782" y="1054155"/>
                </a:lnTo>
                <a:lnTo>
                  <a:pt x="1150114" y="1605191"/>
                </a:lnTo>
                <a:lnTo>
                  <a:pt x="1269917" y="1988520"/>
                </a:lnTo>
                <a:lnTo>
                  <a:pt x="1365760" y="2299976"/>
                </a:lnTo>
                <a:lnTo>
                  <a:pt x="1964777" y="2323934"/>
                </a:lnTo>
                <a:lnTo>
                  <a:pt x="1964777" y="2323934"/>
                </a:lnTo>
                <a:lnTo>
                  <a:pt x="2156463" y="2228101"/>
                </a:lnTo>
                <a:lnTo>
                  <a:pt x="2707559" y="2851011"/>
                </a:lnTo>
                <a:lnTo>
                  <a:pt x="2923205" y="2946844"/>
                </a:lnTo>
                <a:lnTo>
                  <a:pt x="3594104" y="3138508"/>
                </a:lnTo>
                <a:lnTo>
                  <a:pt x="3953515" y="3402047"/>
                </a:lnTo>
                <a:lnTo>
                  <a:pt x="4887982" y="3761418"/>
                </a:lnTo>
                <a:lnTo>
                  <a:pt x="4959864" y="4144748"/>
                </a:lnTo>
                <a:lnTo>
                  <a:pt x="4911943" y="0"/>
                </a:lnTo>
                <a:lnTo>
                  <a:pt x="0" y="71874"/>
                </a:lnTo>
                <a:close/>
              </a:path>
            </a:pathLst>
          </a:custGeom>
          <a:solidFill>
            <a:srgbClr val="c00000">
              <a:alpha val="20000"/>
            </a:srgbClr>
          </a:solidFill>
          <a:ln w="25560">
            <a:solidFill>
              <a:srgbClr val="c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5" name="CustomShape 49"/>
          <p:cNvSpPr/>
          <p:nvPr/>
        </p:nvSpPr>
        <p:spPr>
          <a:xfrm>
            <a:off x="2327040" y="3112200"/>
            <a:ext cx="491760" cy="450720"/>
          </a:xfrm>
          <a:custGeom>
            <a:avLst/>
            <a:gdLst/>
            <a:ahLst/>
            <a:rect l="l" t="t" r="r" b="b"/>
            <a:pathLst>
              <a:path w="862585" h="790617">
                <a:moveTo>
                  <a:pt x="287528" y="0"/>
                </a:moveTo>
                <a:lnTo>
                  <a:pt x="646938" y="143749"/>
                </a:lnTo>
                <a:lnTo>
                  <a:pt x="646938" y="143749"/>
                </a:lnTo>
                <a:lnTo>
                  <a:pt x="862585" y="263539"/>
                </a:lnTo>
                <a:lnTo>
                  <a:pt x="862585" y="263539"/>
                </a:lnTo>
                <a:lnTo>
                  <a:pt x="862585" y="263539"/>
                </a:lnTo>
                <a:lnTo>
                  <a:pt x="814663" y="479162"/>
                </a:lnTo>
                <a:lnTo>
                  <a:pt x="814663" y="479162"/>
                </a:lnTo>
                <a:lnTo>
                  <a:pt x="814663" y="479162"/>
                </a:lnTo>
                <a:lnTo>
                  <a:pt x="646938" y="694784"/>
                </a:lnTo>
                <a:lnTo>
                  <a:pt x="646938" y="694784"/>
                </a:lnTo>
                <a:lnTo>
                  <a:pt x="431292" y="790617"/>
                </a:lnTo>
                <a:lnTo>
                  <a:pt x="431292" y="790617"/>
                </a:lnTo>
                <a:lnTo>
                  <a:pt x="215646" y="718743"/>
                </a:lnTo>
                <a:lnTo>
                  <a:pt x="215646" y="718743"/>
                </a:lnTo>
                <a:lnTo>
                  <a:pt x="47921" y="479162"/>
                </a:lnTo>
                <a:lnTo>
                  <a:pt x="47921" y="479162"/>
                </a:lnTo>
                <a:lnTo>
                  <a:pt x="0" y="263539"/>
                </a:lnTo>
                <a:lnTo>
                  <a:pt x="0" y="263539"/>
                </a:lnTo>
                <a:lnTo>
                  <a:pt x="167724" y="47916"/>
                </a:lnTo>
                <a:lnTo>
                  <a:pt x="167724" y="47916"/>
                </a:lnTo>
                <a:lnTo>
                  <a:pt x="287528" y="0"/>
                </a:lnTo>
                <a:close/>
              </a:path>
            </a:pathLst>
          </a:custGeom>
          <a:solidFill>
            <a:srgbClr val="c00000">
              <a:alpha val="25000"/>
            </a:srgbClr>
          </a:solidFill>
          <a:ln w="25560">
            <a:solidFill>
              <a:srgbClr val="c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6" name="CustomShape 50"/>
          <p:cNvSpPr/>
          <p:nvPr/>
        </p:nvSpPr>
        <p:spPr>
          <a:xfrm>
            <a:off x="3270960" y="2356560"/>
            <a:ext cx="448920" cy="437760"/>
          </a:xfrm>
          <a:custGeom>
            <a:avLst/>
            <a:gdLst/>
            <a:ahLst/>
            <a:rect l="l" t="t" r="r" b="b"/>
            <a:pathLst>
              <a:path w="787871" h="768006">
                <a:moveTo>
                  <a:pt x="19921" y="408635"/>
                </a:moveTo>
                <a:cubicBezTo>
                  <a:pt x="47875" y="312803"/>
                  <a:pt x="159692" y="117145"/>
                  <a:pt x="211607" y="49264"/>
                </a:cubicBezTo>
                <a:cubicBezTo>
                  <a:pt x="263522" y="-18617"/>
                  <a:pt x="267516" y="5341"/>
                  <a:pt x="331411" y="1348"/>
                </a:cubicBezTo>
                <a:cubicBezTo>
                  <a:pt x="395306" y="-2645"/>
                  <a:pt x="519103" y="1348"/>
                  <a:pt x="594978" y="25306"/>
                </a:cubicBezTo>
                <a:cubicBezTo>
                  <a:pt x="670853" y="49264"/>
                  <a:pt x="774684" y="93187"/>
                  <a:pt x="786664" y="145096"/>
                </a:cubicBezTo>
                <a:cubicBezTo>
                  <a:pt x="798644" y="197005"/>
                  <a:pt x="718775" y="248915"/>
                  <a:pt x="666860" y="336761"/>
                </a:cubicBezTo>
                <a:cubicBezTo>
                  <a:pt x="614945" y="424607"/>
                  <a:pt x="535077" y="600300"/>
                  <a:pt x="475175" y="672174"/>
                </a:cubicBezTo>
                <a:cubicBezTo>
                  <a:pt x="415273" y="744048"/>
                  <a:pt x="379332" y="775992"/>
                  <a:pt x="307450" y="768006"/>
                </a:cubicBezTo>
                <a:cubicBezTo>
                  <a:pt x="235568" y="760020"/>
                  <a:pt x="99790" y="684153"/>
                  <a:pt x="43882" y="624258"/>
                </a:cubicBezTo>
                <a:cubicBezTo>
                  <a:pt x="-12026" y="564363"/>
                  <a:pt x="-8033" y="504467"/>
                  <a:pt x="19921" y="408635"/>
                </a:cubicBezTo>
                <a:close/>
              </a:path>
            </a:pathLst>
          </a:custGeom>
          <a:solidFill>
            <a:srgbClr val="0070c0">
              <a:alpha val="26000"/>
            </a:srgbClr>
          </a:solidFill>
          <a:ln w="25560">
            <a:solidFill>
              <a:srgbClr val="0070c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7" name="CustomShape 51"/>
          <p:cNvSpPr/>
          <p:nvPr/>
        </p:nvSpPr>
        <p:spPr>
          <a:xfrm>
            <a:off x="3783600" y="290340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8" name="CustomShape 52"/>
          <p:cNvSpPr/>
          <p:nvPr/>
        </p:nvSpPr>
        <p:spPr>
          <a:xfrm>
            <a:off x="4150800" y="3033360"/>
            <a:ext cx="205200" cy="20520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9" name="CustomShape 53"/>
          <p:cNvSpPr/>
          <p:nvPr/>
        </p:nvSpPr>
        <p:spPr>
          <a:xfrm>
            <a:off x="4991760" y="264960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0" name="CustomShape 54"/>
          <p:cNvSpPr/>
          <p:nvPr/>
        </p:nvSpPr>
        <p:spPr>
          <a:xfrm>
            <a:off x="5252760" y="202140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1" name="CustomShape 55"/>
          <p:cNvSpPr/>
          <p:nvPr/>
        </p:nvSpPr>
        <p:spPr>
          <a:xfrm>
            <a:off x="5368680" y="3963600"/>
            <a:ext cx="24188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Number of Malignant Nodes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2" name="CustomShape 56"/>
          <p:cNvSpPr/>
          <p:nvPr/>
        </p:nvSpPr>
        <p:spPr>
          <a:xfrm>
            <a:off x="4856760" y="3739320"/>
            <a:ext cx="1346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3" name="CustomShape 57"/>
          <p:cNvSpPr/>
          <p:nvPr/>
        </p:nvSpPr>
        <p:spPr>
          <a:xfrm>
            <a:off x="4656600" y="1432800"/>
            <a:ext cx="2030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60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4" name="CustomShape 58"/>
          <p:cNvSpPr/>
          <p:nvPr/>
        </p:nvSpPr>
        <p:spPr>
          <a:xfrm>
            <a:off x="4656600" y="2185560"/>
            <a:ext cx="2030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40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5" name="CustomShape 59"/>
          <p:cNvSpPr/>
          <p:nvPr/>
        </p:nvSpPr>
        <p:spPr>
          <a:xfrm>
            <a:off x="4656600" y="2954160"/>
            <a:ext cx="2030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6" name="CustomShape 60"/>
          <p:cNvSpPr/>
          <p:nvPr/>
        </p:nvSpPr>
        <p:spPr>
          <a:xfrm>
            <a:off x="6120360" y="3542040"/>
            <a:ext cx="2012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7" name="CustomShape 61"/>
          <p:cNvSpPr/>
          <p:nvPr/>
        </p:nvSpPr>
        <p:spPr>
          <a:xfrm>
            <a:off x="7450560" y="3542040"/>
            <a:ext cx="20520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CustomShape 62"/>
          <p:cNvSpPr/>
          <p:nvPr/>
        </p:nvSpPr>
        <p:spPr>
          <a:xfrm flipV="1">
            <a:off x="4899960" y="1656720"/>
            <a:ext cx="360" cy="218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63"/>
          <p:cNvSpPr/>
          <p:nvPr/>
        </p:nvSpPr>
        <p:spPr>
          <a:xfrm flipV="1">
            <a:off x="4894560" y="3826440"/>
            <a:ext cx="3366720" cy="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64"/>
          <p:cNvSpPr/>
          <p:nvPr/>
        </p:nvSpPr>
        <p:spPr>
          <a:xfrm>
            <a:off x="6366960" y="322056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1" name="CustomShape 65"/>
          <p:cNvSpPr/>
          <p:nvPr/>
        </p:nvSpPr>
        <p:spPr>
          <a:xfrm>
            <a:off x="7005960" y="279900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2" name="CustomShape 66"/>
          <p:cNvSpPr/>
          <p:nvPr/>
        </p:nvSpPr>
        <p:spPr>
          <a:xfrm>
            <a:off x="6473880" y="258876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3" name="CustomShape 67"/>
          <p:cNvSpPr/>
          <p:nvPr/>
        </p:nvSpPr>
        <p:spPr>
          <a:xfrm>
            <a:off x="6395400" y="232200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4" name="CustomShape 68"/>
          <p:cNvSpPr/>
          <p:nvPr/>
        </p:nvSpPr>
        <p:spPr>
          <a:xfrm>
            <a:off x="6242760" y="202932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5" name="CustomShape 69"/>
          <p:cNvSpPr/>
          <p:nvPr/>
        </p:nvSpPr>
        <p:spPr>
          <a:xfrm>
            <a:off x="6647040" y="175608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6" name="CustomShape 70"/>
          <p:cNvSpPr/>
          <p:nvPr/>
        </p:nvSpPr>
        <p:spPr>
          <a:xfrm>
            <a:off x="6873840" y="196308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7" name="CustomShape 71"/>
          <p:cNvSpPr/>
          <p:nvPr/>
        </p:nvSpPr>
        <p:spPr>
          <a:xfrm>
            <a:off x="7000560" y="232020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8" name="CustomShape 72"/>
          <p:cNvSpPr/>
          <p:nvPr/>
        </p:nvSpPr>
        <p:spPr>
          <a:xfrm>
            <a:off x="6753960" y="240192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9" name="CustomShape 73"/>
          <p:cNvSpPr/>
          <p:nvPr/>
        </p:nvSpPr>
        <p:spPr>
          <a:xfrm>
            <a:off x="7273800" y="211140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0" name="CustomShape 74"/>
          <p:cNvSpPr/>
          <p:nvPr/>
        </p:nvSpPr>
        <p:spPr>
          <a:xfrm>
            <a:off x="7049160" y="165924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1" name="CustomShape 75"/>
          <p:cNvSpPr/>
          <p:nvPr/>
        </p:nvSpPr>
        <p:spPr>
          <a:xfrm>
            <a:off x="7458840" y="181296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2" name="CustomShape 76"/>
          <p:cNvSpPr/>
          <p:nvPr/>
        </p:nvSpPr>
        <p:spPr>
          <a:xfrm>
            <a:off x="8033400" y="196596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3" name="CustomShape 77"/>
          <p:cNvSpPr/>
          <p:nvPr/>
        </p:nvSpPr>
        <p:spPr>
          <a:xfrm>
            <a:off x="7773120" y="230904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4" name="CustomShape 78"/>
          <p:cNvSpPr/>
          <p:nvPr/>
        </p:nvSpPr>
        <p:spPr>
          <a:xfrm>
            <a:off x="7518600" y="258840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5" name="CustomShape 79"/>
          <p:cNvSpPr/>
          <p:nvPr/>
        </p:nvSpPr>
        <p:spPr>
          <a:xfrm>
            <a:off x="7871040" y="271332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c0000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6" name="CustomShape 80"/>
          <p:cNvSpPr/>
          <p:nvPr/>
        </p:nvSpPr>
        <p:spPr>
          <a:xfrm>
            <a:off x="5978520" y="299808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7" name="CustomShape 81"/>
          <p:cNvSpPr/>
          <p:nvPr/>
        </p:nvSpPr>
        <p:spPr>
          <a:xfrm>
            <a:off x="5720040" y="280332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8" name="CustomShape 82"/>
          <p:cNvSpPr/>
          <p:nvPr/>
        </p:nvSpPr>
        <p:spPr>
          <a:xfrm>
            <a:off x="5976720" y="249588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9" name="CustomShape 83"/>
          <p:cNvSpPr/>
          <p:nvPr/>
        </p:nvSpPr>
        <p:spPr>
          <a:xfrm>
            <a:off x="6463440" y="291672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0" name="CustomShape 84"/>
          <p:cNvSpPr/>
          <p:nvPr/>
        </p:nvSpPr>
        <p:spPr>
          <a:xfrm>
            <a:off x="6825240" y="303480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1" name="CustomShape 85"/>
          <p:cNvSpPr/>
          <p:nvPr/>
        </p:nvSpPr>
        <p:spPr>
          <a:xfrm>
            <a:off x="7243200" y="246564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2" name="CustomShape 86"/>
          <p:cNvSpPr/>
          <p:nvPr/>
        </p:nvSpPr>
        <p:spPr>
          <a:xfrm>
            <a:off x="6824160" y="334800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3" name="CustomShape 87"/>
          <p:cNvSpPr/>
          <p:nvPr/>
        </p:nvSpPr>
        <p:spPr>
          <a:xfrm>
            <a:off x="6564240" y="361368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4" name="CustomShape 88"/>
          <p:cNvSpPr/>
          <p:nvPr/>
        </p:nvSpPr>
        <p:spPr>
          <a:xfrm>
            <a:off x="7025760" y="360828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5" name="CustomShape 89"/>
          <p:cNvSpPr/>
          <p:nvPr/>
        </p:nvSpPr>
        <p:spPr>
          <a:xfrm>
            <a:off x="6092640" y="341460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6" name="CustomShape 90"/>
          <p:cNvSpPr/>
          <p:nvPr/>
        </p:nvSpPr>
        <p:spPr>
          <a:xfrm>
            <a:off x="5748480" y="352440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7" name="CustomShape 91"/>
          <p:cNvSpPr/>
          <p:nvPr/>
        </p:nvSpPr>
        <p:spPr>
          <a:xfrm>
            <a:off x="5388120" y="344196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8" name="CustomShape 92"/>
          <p:cNvSpPr/>
          <p:nvPr/>
        </p:nvSpPr>
        <p:spPr>
          <a:xfrm>
            <a:off x="5066280" y="342972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9" name="CustomShape 93"/>
          <p:cNvSpPr/>
          <p:nvPr/>
        </p:nvSpPr>
        <p:spPr>
          <a:xfrm>
            <a:off x="5499720" y="308808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0" name="CustomShape 94"/>
          <p:cNvSpPr/>
          <p:nvPr/>
        </p:nvSpPr>
        <p:spPr>
          <a:xfrm>
            <a:off x="5326920" y="280116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1" name="CustomShape 95"/>
          <p:cNvSpPr/>
          <p:nvPr/>
        </p:nvSpPr>
        <p:spPr>
          <a:xfrm>
            <a:off x="5567040" y="2303280"/>
            <a:ext cx="196920" cy="196920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rgbClr val="0070c0"/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2" name="CustomShape 96"/>
          <p:cNvSpPr/>
          <p:nvPr/>
        </p:nvSpPr>
        <p:spPr>
          <a:xfrm>
            <a:off x="4910040" y="1632240"/>
            <a:ext cx="3420000" cy="2210400"/>
          </a:xfrm>
          <a:prstGeom prst="rect">
            <a:avLst/>
          </a:prstGeom>
          <a:solidFill>
            <a:srgbClr val="0070c0">
              <a:alpha val="20000"/>
            </a:srgbClr>
          </a:solidFill>
          <a:ln w="25560">
            <a:solidFill>
              <a:srgbClr val="0070c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3" name="CustomShape 97"/>
          <p:cNvSpPr/>
          <p:nvPr/>
        </p:nvSpPr>
        <p:spPr>
          <a:xfrm>
            <a:off x="4998240" y="1634040"/>
            <a:ext cx="120960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>
              <a:lnSpc>
                <a:spcPts val="2849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venir Book"/>
                <a:ea typeface="Avenir Book"/>
              </a:rPr>
              <a:t>K = 34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4" name="CustomShape 98"/>
          <p:cNvSpPr/>
          <p:nvPr/>
        </p:nvSpPr>
        <p:spPr>
          <a:xfrm>
            <a:off x="977400" y="1632960"/>
            <a:ext cx="12096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>
              <a:lnSpc>
                <a:spcPts val="2849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venir Book"/>
                <a:ea typeface="Avenir Book"/>
              </a:rPr>
              <a:t>K = 1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CustomShape 1"/>
          <p:cNvSpPr/>
          <p:nvPr/>
        </p:nvSpPr>
        <p:spPr>
          <a:xfrm flipV="1">
            <a:off x="1508760" y="1489680"/>
            <a:ext cx="360" cy="26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1" name="CustomShape 2"/>
          <p:cNvSpPr/>
          <p:nvPr/>
        </p:nvSpPr>
        <p:spPr>
          <a:xfrm>
            <a:off x="1508760" y="4146480"/>
            <a:ext cx="2629440" cy="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2" name="CustomShape 3"/>
          <p:cNvSpPr/>
          <p:nvPr/>
        </p:nvSpPr>
        <p:spPr>
          <a:xfrm>
            <a:off x="2207160" y="21441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3" name="CustomShape 4"/>
          <p:cNvSpPr/>
          <p:nvPr/>
        </p:nvSpPr>
        <p:spPr>
          <a:xfrm>
            <a:off x="2672280" y="186048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4" name="CustomShape 5"/>
          <p:cNvSpPr/>
          <p:nvPr/>
        </p:nvSpPr>
        <p:spPr>
          <a:xfrm>
            <a:off x="2837520" y="19548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5" name="CustomShape 6"/>
          <p:cNvSpPr/>
          <p:nvPr/>
        </p:nvSpPr>
        <p:spPr>
          <a:xfrm>
            <a:off x="3255480" y="19548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6" name="CustomShape 7"/>
          <p:cNvSpPr/>
          <p:nvPr/>
        </p:nvSpPr>
        <p:spPr>
          <a:xfrm>
            <a:off x="3484080" y="2585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7" name="CustomShape 8"/>
          <p:cNvSpPr/>
          <p:nvPr/>
        </p:nvSpPr>
        <p:spPr>
          <a:xfrm>
            <a:off x="3389400" y="28771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8" name="CustomShape 9"/>
          <p:cNvSpPr/>
          <p:nvPr/>
        </p:nvSpPr>
        <p:spPr>
          <a:xfrm>
            <a:off x="3160800" y="28771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9" name="CustomShape 10"/>
          <p:cNvSpPr/>
          <p:nvPr/>
        </p:nvSpPr>
        <p:spPr>
          <a:xfrm>
            <a:off x="3026880" y="29797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0" name="CustomShape 11"/>
          <p:cNvSpPr/>
          <p:nvPr/>
        </p:nvSpPr>
        <p:spPr>
          <a:xfrm>
            <a:off x="3176640" y="30744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1" name="CustomShape 12"/>
          <p:cNvSpPr/>
          <p:nvPr/>
        </p:nvSpPr>
        <p:spPr>
          <a:xfrm>
            <a:off x="3160800" y="3602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2" name="CustomShape 13"/>
          <p:cNvSpPr/>
          <p:nvPr/>
        </p:nvSpPr>
        <p:spPr>
          <a:xfrm>
            <a:off x="3223800" y="37364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3" name="CustomShape 14"/>
          <p:cNvSpPr/>
          <p:nvPr/>
        </p:nvSpPr>
        <p:spPr>
          <a:xfrm>
            <a:off x="3042720" y="38703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4" name="CustomShape 15"/>
          <p:cNvSpPr/>
          <p:nvPr/>
        </p:nvSpPr>
        <p:spPr>
          <a:xfrm>
            <a:off x="2790360" y="36968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5" name="CustomShape 16"/>
          <p:cNvSpPr/>
          <p:nvPr/>
        </p:nvSpPr>
        <p:spPr>
          <a:xfrm>
            <a:off x="2672280" y="35078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6" name="CustomShape 17"/>
          <p:cNvSpPr/>
          <p:nvPr/>
        </p:nvSpPr>
        <p:spPr>
          <a:xfrm>
            <a:off x="2577600" y="34131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7" name="CustomShape 18"/>
          <p:cNvSpPr/>
          <p:nvPr/>
        </p:nvSpPr>
        <p:spPr>
          <a:xfrm>
            <a:off x="2435760" y="33660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8" name="CustomShape 19"/>
          <p:cNvSpPr/>
          <p:nvPr/>
        </p:nvSpPr>
        <p:spPr>
          <a:xfrm>
            <a:off x="2695680" y="3665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9" name="CustomShape 20"/>
          <p:cNvSpPr/>
          <p:nvPr/>
        </p:nvSpPr>
        <p:spPr>
          <a:xfrm>
            <a:off x="2695680" y="38073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0" name="CustomShape 21"/>
          <p:cNvSpPr/>
          <p:nvPr/>
        </p:nvSpPr>
        <p:spPr>
          <a:xfrm>
            <a:off x="2672280" y="39254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1" name="CustomShape 22"/>
          <p:cNvSpPr/>
          <p:nvPr/>
        </p:nvSpPr>
        <p:spPr>
          <a:xfrm>
            <a:off x="1899720" y="33109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2" name="CustomShape 23"/>
          <p:cNvSpPr/>
          <p:nvPr/>
        </p:nvSpPr>
        <p:spPr>
          <a:xfrm>
            <a:off x="1852200" y="33973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3" name="CustomShape 24"/>
          <p:cNvSpPr/>
          <p:nvPr/>
        </p:nvSpPr>
        <p:spPr>
          <a:xfrm>
            <a:off x="1716120" y="33818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4" name="CustomShape 25"/>
          <p:cNvSpPr/>
          <p:nvPr/>
        </p:nvSpPr>
        <p:spPr>
          <a:xfrm>
            <a:off x="1810440" y="34761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5" name="CustomShape 26"/>
          <p:cNvSpPr/>
          <p:nvPr/>
        </p:nvSpPr>
        <p:spPr>
          <a:xfrm>
            <a:off x="1621440" y="3665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6" name="CustomShape 27"/>
          <p:cNvSpPr/>
          <p:nvPr/>
        </p:nvSpPr>
        <p:spPr>
          <a:xfrm>
            <a:off x="1573920" y="37443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7" name="CustomShape 28"/>
          <p:cNvSpPr/>
          <p:nvPr/>
        </p:nvSpPr>
        <p:spPr>
          <a:xfrm>
            <a:off x="1573920" y="39020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8" name="CustomShape 29"/>
          <p:cNvSpPr/>
          <p:nvPr/>
        </p:nvSpPr>
        <p:spPr>
          <a:xfrm>
            <a:off x="2254320" y="34052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9" name="CustomShape 30"/>
          <p:cNvSpPr/>
          <p:nvPr/>
        </p:nvSpPr>
        <p:spPr>
          <a:xfrm>
            <a:off x="2435760" y="34761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0" name="CustomShape 31"/>
          <p:cNvSpPr/>
          <p:nvPr/>
        </p:nvSpPr>
        <p:spPr>
          <a:xfrm>
            <a:off x="2506680" y="3602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1" name="CustomShape 32"/>
          <p:cNvSpPr/>
          <p:nvPr/>
        </p:nvSpPr>
        <p:spPr>
          <a:xfrm>
            <a:off x="2223000" y="346068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2" name="CustomShape 33"/>
          <p:cNvSpPr/>
          <p:nvPr/>
        </p:nvSpPr>
        <p:spPr>
          <a:xfrm>
            <a:off x="2128320" y="3602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3" name="CustomShape 34"/>
          <p:cNvSpPr/>
          <p:nvPr/>
        </p:nvSpPr>
        <p:spPr>
          <a:xfrm>
            <a:off x="2490840" y="377568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4" name="CustomShape 35"/>
          <p:cNvSpPr/>
          <p:nvPr/>
        </p:nvSpPr>
        <p:spPr>
          <a:xfrm>
            <a:off x="2317320" y="37443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5" name="CustomShape 36"/>
          <p:cNvSpPr/>
          <p:nvPr/>
        </p:nvSpPr>
        <p:spPr>
          <a:xfrm>
            <a:off x="2270160" y="38073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6" name="CustomShape 37"/>
          <p:cNvSpPr/>
          <p:nvPr/>
        </p:nvSpPr>
        <p:spPr>
          <a:xfrm>
            <a:off x="1954800" y="36417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7" name="CustomShape 38"/>
          <p:cNvSpPr/>
          <p:nvPr/>
        </p:nvSpPr>
        <p:spPr>
          <a:xfrm>
            <a:off x="1844280" y="364968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8" name="CustomShape 39"/>
          <p:cNvSpPr/>
          <p:nvPr/>
        </p:nvSpPr>
        <p:spPr>
          <a:xfrm>
            <a:off x="1797120" y="37602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9" name="CustomShape 40"/>
          <p:cNvSpPr/>
          <p:nvPr/>
        </p:nvSpPr>
        <p:spPr>
          <a:xfrm>
            <a:off x="2080800" y="390204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0" name="CustomShape 41"/>
          <p:cNvSpPr/>
          <p:nvPr/>
        </p:nvSpPr>
        <p:spPr>
          <a:xfrm>
            <a:off x="2049480" y="38232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1" name="CustomShape 42"/>
          <p:cNvSpPr/>
          <p:nvPr/>
        </p:nvSpPr>
        <p:spPr>
          <a:xfrm>
            <a:off x="1954800" y="37836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2" name="CustomShape 43"/>
          <p:cNvSpPr/>
          <p:nvPr/>
        </p:nvSpPr>
        <p:spPr>
          <a:xfrm>
            <a:off x="1875960" y="38232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3" name="CustomShape 44"/>
          <p:cNvSpPr/>
          <p:nvPr/>
        </p:nvSpPr>
        <p:spPr>
          <a:xfrm>
            <a:off x="1729440" y="38073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4" name="CustomShape 45"/>
          <p:cNvSpPr/>
          <p:nvPr/>
        </p:nvSpPr>
        <p:spPr>
          <a:xfrm>
            <a:off x="1899720" y="397296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5" name="CustomShape 46"/>
          <p:cNvSpPr/>
          <p:nvPr/>
        </p:nvSpPr>
        <p:spPr>
          <a:xfrm>
            <a:off x="1810440" y="394920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6" name="CustomShape 47"/>
          <p:cNvSpPr/>
          <p:nvPr/>
        </p:nvSpPr>
        <p:spPr>
          <a:xfrm>
            <a:off x="1668600" y="38545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7" name="CustomShape 48"/>
          <p:cNvSpPr/>
          <p:nvPr/>
        </p:nvSpPr>
        <p:spPr>
          <a:xfrm>
            <a:off x="1676520" y="3957120"/>
            <a:ext cx="94320" cy="9432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8" name="CustomShape 49"/>
          <p:cNvSpPr/>
          <p:nvPr/>
        </p:nvSpPr>
        <p:spPr>
          <a:xfrm>
            <a:off x="1449000" y="38980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39" name="CustomShape 50"/>
          <p:cNvSpPr/>
          <p:nvPr/>
        </p:nvSpPr>
        <p:spPr>
          <a:xfrm>
            <a:off x="2315520" y="38980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40" name="CustomShape 51"/>
          <p:cNvSpPr/>
          <p:nvPr/>
        </p:nvSpPr>
        <p:spPr>
          <a:xfrm>
            <a:off x="3174840" y="38980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41" name="CustomShape 52"/>
          <p:cNvSpPr/>
          <p:nvPr/>
        </p:nvSpPr>
        <p:spPr>
          <a:xfrm>
            <a:off x="1242000" y="32544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42" name="CustomShape 53"/>
          <p:cNvSpPr/>
          <p:nvPr/>
        </p:nvSpPr>
        <p:spPr>
          <a:xfrm>
            <a:off x="1242000" y="271296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43" name="CustomShape 54"/>
          <p:cNvSpPr/>
          <p:nvPr/>
        </p:nvSpPr>
        <p:spPr>
          <a:xfrm>
            <a:off x="1242000" y="21898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3.0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44" name="CustomShape 55"/>
          <p:cNvSpPr/>
          <p:nvPr/>
        </p:nvSpPr>
        <p:spPr>
          <a:xfrm>
            <a:off x="1242000" y="16614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4.0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45" name="CustomShape 56"/>
          <p:cNvSpPr/>
          <p:nvPr/>
        </p:nvSpPr>
        <p:spPr>
          <a:xfrm>
            <a:off x="1171080" y="124704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46" name="CustomShape 57"/>
          <p:cNvSpPr/>
          <p:nvPr/>
        </p:nvSpPr>
        <p:spPr>
          <a:xfrm>
            <a:off x="4274280" y="124704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47" name="CustomShape 58"/>
          <p:cNvSpPr/>
          <p:nvPr/>
        </p:nvSpPr>
        <p:spPr>
          <a:xfrm>
            <a:off x="3894840" y="406440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48" name="CustomShape 59"/>
          <p:cNvSpPr/>
          <p:nvPr/>
        </p:nvSpPr>
        <p:spPr>
          <a:xfrm>
            <a:off x="4118040" y="4386600"/>
            <a:ext cx="382680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venir Book"/>
                <a:ea typeface="Avenir Book"/>
              </a:rPr>
              <a:t>Best model for </a:t>
            </a:r>
            <a:r>
              <a:rPr b="1" lang="en-US" sz="2100" spc="-1" strike="noStrike" u="sng">
                <a:solidFill>
                  <a:srgbClr val="000000"/>
                </a:solidFill>
                <a:uFillTx/>
                <a:latin typeface="Avenir Book"/>
                <a:ea typeface="Avenir Book"/>
              </a:rPr>
              <a:t>this</a:t>
            </a:r>
            <a:r>
              <a:rPr b="0" lang="en-US" sz="2100" spc="-1" strike="noStrike">
                <a:solidFill>
                  <a:srgbClr val="000000"/>
                </a:solidFill>
                <a:latin typeface="Avenir Book"/>
                <a:ea typeface="Avenir Book"/>
              </a:rPr>
              <a:t> test set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49" name="CustomShape 60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Beyond a Single Test Set: Cross Validation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50" name="Line 61"/>
          <p:cNvSpPr/>
          <p:nvPr/>
        </p:nvSpPr>
        <p:spPr>
          <a:xfrm flipH="1">
            <a:off x="6442560" y="2935080"/>
            <a:ext cx="6480" cy="73296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1" name="Line 62"/>
          <p:cNvSpPr/>
          <p:nvPr/>
        </p:nvSpPr>
        <p:spPr>
          <a:xfrm>
            <a:off x="5455440" y="2736360"/>
            <a:ext cx="0" cy="70488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2" name="Line 63"/>
          <p:cNvSpPr/>
          <p:nvPr/>
        </p:nvSpPr>
        <p:spPr>
          <a:xfrm>
            <a:off x="5751720" y="3170160"/>
            <a:ext cx="0" cy="13140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3" name="Line 64"/>
          <p:cNvSpPr/>
          <p:nvPr/>
        </p:nvSpPr>
        <p:spPr>
          <a:xfrm>
            <a:off x="4955040" y="3321720"/>
            <a:ext cx="6840" cy="40644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4" name="Line 65"/>
          <p:cNvSpPr/>
          <p:nvPr/>
        </p:nvSpPr>
        <p:spPr>
          <a:xfrm>
            <a:off x="5488200" y="3448080"/>
            <a:ext cx="360" cy="31968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5" name="Line 66"/>
          <p:cNvSpPr/>
          <p:nvPr/>
        </p:nvSpPr>
        <p:spPr>
          <a:xfrm>
            <a:off x="5102280" y="3665160"/>
            <a:ext cx="360" cy="31968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6" name="Line 67"/>
          <p:cNvSpPr/>
          <p:nvPr/>
        </p:nvSpPr>
        <p:spPr>
          <a:xfrm flipH="1">
            <a:off x="5967360" y="2910600"/>
            <a:ext cx="3600" cy="27468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7" name="Line 68"/>
          <p:cNvSpPr/>
          <p:nvPr/>
        </p:nvSpPr>
        <p:spPr>
          <a:xfrm>
            <a:off x="4728960" y="3646440"/>
            <a:ext cx="10080" cy="22248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8" name="Line 69"/>
          <p:cNvSpPr/>
          <p:nvPr/>
        </p:nvSpPr>
        <p:spPr>
          <a:xfrm>
            <a:off x="4775760" y="3834720"/>
            <a:ext cx="360" cy="16812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9" name="Line 70"/>
          <p:cNvSpPr/>
          <p:nvPr/>
        </p:nvSpPr>
        <p:spPr>
          <a:xfrm>
            <a:off x="5128560" y="3629880"/>
            <a:ext cx="360" cy="12060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0" name="Line 71"/>
          <p:cNvSpPr/>
          <p:nvPr/>
        </p:nvSpPr>
        <p:spPr>
          <a:xfrm>
            <a:off x="4853160" y="3784680"/>
            <a:ext cx="360" cy="16812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1" name="Line 72"/>
          <p:cNvSpPr/>
          <p:nvPr/>
        </p:nvSpPr>
        <p:spPr>
          <a:xfrm>
            <a:off x="5020920" y="3690360"/>
            <a:ext cx="360" cy="16812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2" name="Line 73"/>
          <p:cNvSpPr/>
          <p:nvPr/>
        </p:nvSpPr>
        <p:spPr>
          <a:xfrm>
            <a:off x="5024160" y="3518280"/>
            <a:ext cx="360" cy="16812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3" name="Line 74"/>
          <p:cNvSpPr/>
          <p:nvPr/>
        </p:nvSpPr>
        <p:spPr>
          <a:xfrm flipH="1">
            <a:off x="4878720" y="3646080"/>
            <a:ext cx="3240" cy="14652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4" name="Line 75"/>
          <p:cNvSpPr/>
          <p:nvPr/>
        </p:nvSpPr>
        <p:spPr>
          <a:xfrm>
            <a:off x="5622840" y="3381840"/>
            <a:ext cx="360" cy="31968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5" name="Line 76"/>
          <p:cNvSpPr/>
          <p:nvPr/>
        </p:nvSpPr>
        <p:spPr>
          <a:xfrm>
            <a:off x="5383440" y="3518280"/>
            <a:ext cx="360" cy="31968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6" name="Line 77"/>
          <p:cNvSpPr/>
          <p:nvPr/>
        </p:nvSpPr>
        <p:spPr>
          <a:xfrm flipH="1">
            <a:off x="5279040" y="3558240"/>
            <a:ext cx="1440" cy="399600"/>
          </a:xfrm>
          <a:prstGeom prst="line">
            <a:avLst/>
          </a:prstGeom>
          <a:ln w="1908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7" name="Line 78"/>
          <p:cNvSpPr/>
          <p:nvPr/>
        </p:nvSpPr>
        <p:spPr>
          <a:xfrm flipV="1">
            <a:off x="4568760" y="2834640"/>
            <a:ext cx="2032920" cy="1118160"/>
          </a:xfrm>
          <a:prstGeom prst="line">
            <a:avLst/>
          </a:prstGeom>
          <a:ln w="2556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8" name="CustomShape 79"/>
          <p:cNvSpPr/>
          <p:nvPr/>
        </p:nvSpPr>
        <p:spPr>
          <a:xfrm flipV="1">
            <a:off x="4592160" y="1489680"/>
            <a:ext cx="360" cy="26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9" name="CustomShape 80"/>
          <p:cNvSpPr/>
          <p:nvPr/>
        </p:nvSpPr>
        <p:spPr>
          <a:xfrm>
            <a:off x="4592160" y="4146480"/>
            <a:ext cx="2629440" cy="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0" name="CustomShape 81"/>
          <p:cNvSpPr/>
          <p:nvPr/>
        </p:nvSpPr>
        <p:spPr>
          <a:xfrm>
            <a:off x="4710960" y="399672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1" name="CustomShape 82"/>
          <p:cNvSpPr/>
          <p:nvPr/>
        </p:nvSpPr>
        <p:spPr>
          <a:xfrm>
            <a:off x="6391440" y="367704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2" name="CustomShape 83"/>
          <p:cNvSpPr/>
          <p:nvPr/>
        </p:nvSpPr>
        <p:spPr>
          <a:xfrm>
            <a:off x="5915160" y="289800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3" name="CustomShape 84"/>
          <p:cNvSpPr/>
          <p:nvPr/>
        </p:nvSpPr>
        <p:spPr>
          <a:xfrm>
            <a:off x="5696280" y="314244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4" name="CustomShape 85"/>
          <p:cNvSpPr/>
          <p:nvPr/>
        </p:nvSpPr>
        <p:spPr>
          <a:xfrm>
            <a:off x="5387040" y="270108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5" name="CustomShape 86"/>
          <p:cNvSpPr/>
          <p:nvPr/>
        </p:nvSpPr>
        <p:spPr>
          <a:xfrm>
            <a:off x="5580360" y="365688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6" name="CustomShape 87"/>
          <p:cNvSpPr/>
          <p:nvPr/>
        </p:nvSpPr>
        <p:spPr>
          <a:xfrm>
            <a:off x="5434200" y="374436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7" name="CustomShape 88"/>
          <p:cNvSpPr/>
          <p:nvPr/>
        </p:nvSpPr>
        <p:spPr>
          <a:xfrm>
            <a:off x="5339880" y="380736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8" name="CustomShape 89"/>
          <p:cNvSpPr/>
          <p:nvPr/>
        </p:nvSpPr>
        <p:spPr>
          <a:xfrm>
            <a:off x="5245200" y="392544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9" name="CustomShape 90"/>
          <p:cNvSpPr/>
          <p:nvPr/>
        </p:nvSpPr>
        <p:spPr>
          <a:xfrm>
            <a:off x="4916880" y="327132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0" name="CustomShape 91"/>
          <p:cNvSpPr/>
          <p:nvPr/>
        </p:nvSpPr>
        <p:spPr>
          <a:xfrm>
            <a:off x="4964400" y="344484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1" name="CustomShape 92"/>
          <p:cNvSpPr/>
          <p:nvPr/>
        </p:nvSpPr>
        <p:spPr>
          <a:xfrm>
            <a:off x="4805640" y="356220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2" name="CustomShape 93"/>
          <p:cNvSpPr/>
          <p:nvPr/>
        </p:nvSpPr>
        <p:spPr>
          <a:xfrm>
            <a:off x="5011560" y="356220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3" name="CustomShape 94"/>
          <p:cNvSpPr/>
          <p:nvPr/>
        </p:nvSpPr>
        <p:spPr>
          <a:xfrm>
            <a:off x="4663440" y="356220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4" name="CustomShape 95"/>
          <p:cNvSpPr/>
          <p:nvPr/>
        </p:nvSpPr>
        <p:spPr>
          <a:xfrm>
            <a:off x="4663440" y="372852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5" name="CustomShape 96"/>
          <p:cNvSpPr/>
          <p:nvPr/>
        </p:nvSpPr>
        <p:spPr>
          <a:xfrm>
            <a:off x="5069160" y="369756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6" name="CustomShape 97"/>
          <p:cNvSpPr/>
          <p:nvPr/>
        </p:nvSpPr>
        <p:spPr>
          <a:xfrm>
            <a:off x="4669560" y="382320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7" name="CustomShape 98"/>
          <p:cNvSpPr/>
          <p:nvPr/>
        </p:nvSpPr>
        <p:spPr>
          <a:xfrm>
            <a:off x="5058720" y="399348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8" name="CustomShape 99"/>
          <p:cNvSpPr/>
          <p:nvPr/>
        </p:nvSpPr>
        <p:spPr>
          <a:xfrm>
            <a:off x="4964400" y="380736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9" name="CustomShape 100"/>
          <p:cNvSpPr/>
          <p:nvPr/>
        </p:nvSpPr>
        <p:spPr>
          <a:xfrm>
            <a:off x="4880160" y="390204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0" name="CustomShape 101"/>
          <p:cNvSpPr/>
          <p:nvPr/>
        </p:nvSpPr>
        <p:spPr>
          <a:xfrm>
            <a:off x="4785480" y="3949200"/>
            <a:ext cx="94320" cy="943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1" name="CustomShape 102"/>
          <p:cNvSpPr/>
          <p:nvPr/>
        </p:nvSpPr>
        <p:spPr>
          <a:xfrm>
            <a:off x="4445280" y="38980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92" name="CustomShape 103"/>
          <p:cNvSpPr/>
          <p:nvPr/>
        </p:nvSpPr>
        <p:spPr>
          <a:xfrm>
            <a:off x="5311800" y="38980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93" name="CustomShape 104"/>
          <p:cNvSpPr/>
          <p:nvPr/>
        </p:nvSpPr>
        <p:spPr>
          <a:xfrm>
            <a:off x="6171120" y="38980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94" name="CustomShape 105"/>
          <p:cNvSpPr/>
          <p:nvPr/>
        </p:nvSpPr>
        <p:spPr>
          <a:xfrm>
            <a:off x="4323960" y="32544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95" name="CustomShape 106"/>
          <p:cNvSpPr/>
          <p:nvPr/>
        </p:nvSpPr>
        <p:spPr>
          <a:xfrm>
            <a:off x="4323960" y="271296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96" name="CustomShape 107"/>
          <p:cNvSpPr/>
          <p:nvPr/>
        </p:nvSpPr>
        <p:spPr>
          <a:xfrm>
            <a:off x="4323960" y="218988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3.0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97" name="CustomShape 108"/>
          <p:cNvSpPr/>
          <p:nvPr/>
        </p:nvSpPr>
        <p:spPr>
          <a:xfrm>
            <a:off x="4323960" y="16614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4.0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98" name="CustomShape 109"/>
          <p:cNvSpPr/>
          <p:nvPr/>
        </p:nvSpPr>
        <p:spPr>
          <a:xfrm>
            <a:off x="6882120" y="406440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99" name="Line 110"/>
          <p:cNvSpPr/>
          <p:nvPr/>
        </p:nvSpPr>
        <p:spPr>
          <a:xfrm flipH="1">
            <a:off x="5489640" y="3617280"/>
            <a:ext cx="1080" cy="57600"/>
          </a:xfrm>
          <a:prstGeom prst="line">
            <a:avLst/>
          </a:prstGeom>
          <a:ln w="9360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0" name="CustomShape 111"/>
          <p:cNvSpPr/>
          <p:nvPr/>
        </p:nvSpPr>
        <p:spPr>
          <a:xfrm>
            <a:off x="4690800" y="380196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1" name="CustomShape 112"/>
          <p:cNvSpPr/>
          <p:nvPr/>
        </p:nvSpPr>
        <p:spPr>
          <a:xfrm>
            <a:off x="5080320" y="359460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2" name="CustomShape 113"/>
          <p:cNvSpPr/>
          <p:nvPr/>
        </p:nvSpPr>
        <p:spPr>
          <a:xfrm>
            <a:off x="5439960" y="340272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3" name="CustomShape 114"/>
          <p:cNvSpPr/>
          <p:nvPr/>
        </p:nvSpPr>
        <p:spPr>
          <a:xfrm>
            <a:off x="5919120" y="314136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4" name="CustomShape 115"/>
          <p:cNvSpPr/>
          <p:nvPr/>
        </p:nvSpPr>
        <p:spPr>
          <a:xfrm>
            <a:off x="5708520" y="325728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5" name="CustomShape 116"/>
          <p:cNvSpPr/>
          <p:nvPr/>
        </p:nvSpPr>
        <p:spPr>
          <a:xfrm>
            <a:off x="6394320" y="289800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6" name="CustomShape 117"/>
          <p:cNvSpPr/>
          <p:nvPr/>
        </p:nvSpPr>
        <p:spPr>
          <a:xfrm>
            <a:off x="5334120" y="346896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7" name="CustomShape 118"/>
          <p:cNvSpPr/>
          <p:nvPr/>
        </p:nvSpPr>
        <p:spPr>
          <a:xfrm>
            <a:off x="5567760" y="333576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8" name="CustomShape 119"/>
          <p:cNvSpPr/>
          <p:nvPr/>
        </p:nvSpPr>
        <p:spPr>
          <a:xfrm>
            <a:off x="5231880" y="352872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9" name="CustomShape 120"/>
          <p:cNvSpPr/>
          <p:nvPr/>
        </p:nvSpPr>
        <p:spPr>
          <a:xfrm>
            <a:off x="5009040" y="364212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0" name="CustomShape 121"/>
          <p:cNvSpPr/>
          <p:nvPr/>
        </p:nvSpPr>
        <p:spPr>
          <a:xfrm>
            <a:off x="4924440" y="369468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1" name="CustomShape 122"/>
          <p:cNvSpPr/>
          <p:nvPr/>
        </p:nvSpPr>
        <p:spPr>
          <a:xfrm>
            <a:off x="4806720" y="3758040"/>
            <a:ext cx="109440" cy="109440"/>
          </a:xfrm>
          <a:prstGeom prst="rect">
            <a:avLst/>
          </a:prstGeom>
          <a:gradFill rotWithShape="0">
            <a:gsLst>
              <a:gs pos="0">
                <a:srgbClr val="7030a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2" name="CustomShape 123"/>
          <p:cNvSpPr/>
          <p:nvPr/>
        </p:nvSpPr>
        <p:spPr>
          <a:xfrm>
            <a:off x="4624920" y="942480"/>
            <a:ext cx="2563560" cy="453240"/>
          </a:xfrm>
          <a:prstGeom prst="roundRect">
            <a:avLst>
              <a:gd name="adj" fmla="val 16667"/>
            </a:avLst>
          </a:prstGeom>
          <a:solidFill>
            <a:srgbClr val="c00000">
              <a:alpha val="51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Test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3" name="CustomShape 124"/>
          <p:cNvSpPr/>
          <p:nvPr/>
        </p:nvSpPr>
        <p:spPr>
          <a:xfrm>
            <a:off x="1508760" y="942120"/>
            <a:ext cx="2563560" cy="452880"/>
          </a:xfrm>
          <a:prstGeom prst="roundRect">
            <a:avLst>
              <a:gd name="adj" fmla="val 16667"/>
            </a:avLst>
          </a:prstGeom>
          <a:solidFill>
            <a:srgbClr val="0070c0">
              <a:alpha val="51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 Data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4" name="Picture 4" descr=""/>
          <p:cNvPicPr/>
          <p:nvPr/>
        </p:nvPicPr>
        <p:blipFill>
          <a:blip r:embed="rId1"/>
          <a:stretch/>
        </p:blipFill>
        <p:spPr>
          <a:xfrm>
            <a:off x="1393560" y="1062360"/>
            <a:ext cx="5064120" cy="3156840"/>
          </a:xfrm>
          <a:prstGeom prst="rect">
            <a:avLst/>
          </a:prstGeom>
          <a:ln>
            <a:noFill/>
          </a:ln>
        </p:spPr>
      </p:pic>
      <p:sp>
        <p:nvSpPr>
          <p:cNvPr id="1315" name="CustomShape 1"/>
          <p:cNvSpPr/>
          <p:nvPr/>
        </p:nvSpPr>
        <p:spPr>
          <a:xfrm>
            <a:off x="6472080" y="1250280"/>
            <a:ext cx="199800" cy="2114280"/>
          </a:xfrm>
          <a:prstGeom prst="rightBrace">
            <a:avLst>
              <a:gd name="adj1" fmla="val 86905"/>
              <a:gd name="adj2" fmla="val 50338"/>
            </a:avLst>
          </a:prstGeom>
          <a:noFill/>
          <a:ln w="2844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6" name="CustomShape 2"/>
          <p:cNvSpPr/>
          <p:nvPr/>
        </p:nvSpPr>
        <p:spPr>
          <a:xfrm>
            <a:off x="1407240" y="3364560"/>
            <a:ext cx="5014080" cy="854640"/>
          </a:xfrm>
          <a:prstGeom prst="rect">
            <a:avLst/>
          </a:prstGeom>
          <a:solidFill>
            <a:srgbClr val="c00000">
              <a:alpha val="10000"/>
            </a:srgbClr>
          </a:solidFill>
          <a:ln w="255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7" name="CustomShape 3"/>
          <p:cNvSpPr/>
          <p:nvPr/>
        </p:nvSpPr>
        <p:spPr>
          <a:xfrm>
            <a:off x="6486480" y="3364560"/>
            <a:ext cx="199800" cy="854640"/>
          </a:xfrm>
          <a:prstGeom prst="rightBrace">
            <a:avLst>
              <a:gd name="adj1" fmla="val 19048"/>
              <a:gd name="adj2" fmla="val 50338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8" name="CustomShape 4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Beyond a Single Test Set: Cross Validation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19" name="CustomShape 5"/>
          <p:cNvSpPr/>
          <p:nvPr/>
        </p:nvSpPr>
        <p:spPr>
          <a:xfrm>
            <a:off x="1407960" y="1250280"/>
            <a:ext cx="5014080" cy="2114280"/>
          </a:xfrm>
          <a:prstGeom prst="rect">
            <a:avLst/>
          </a:prstGeom>
          <a:solidFill>
            <a:srgbClr val="0070c0">
              <a:alpha val="10000"/>
            </a:srgbClr>
          </a:solidFill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0" name="CustomShape 6"/>
          <p:cNvSpPr/>
          <p:nvPr/>
        </p:nvSpPr>
        <p:spPr>
          <a:xfrm>
            <a:off x="6868440" y="1814400"/>
            <a:ext cx="1655280" cy="1023840"/>
          </a:xfrm>
          <a:prstGeom prst="roundRect">
            <a:avLst>
              <a:gd name="adj" fmla="val 16667"/>
            </a:avLst>
          </a:prstGeom>
          <a:solidFill>
            <a:srgbClr val="0070c0">
              <a:alpha val="51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Data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21" name="CustomShape 7"/>
          <p:cNvSpPr/>
          <p:nvPr/>
        </p:nvSpPr>
        <p:spPr>
          <a:xfrm>
            <a:off x="6868440" y="3286800"/>
            <a:ext cx="1655280" cy="1024560"/>
          </a:xfrm>
          <a:prstGeom prst="roundRect">
            <a:avLst>
              <a:gd name="adj" fmla="val 16667"/>
            </a:avLst>
          </a:prstGeom>
          <a:solidFill>
            <a:srgbClr val="c00000">
              <a:alpha val="51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Validation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Data 1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2" name="Picture 4" descr=""/>
          <p:cNvPicPr/>
          <p:nvPr/>
        </p:nvPicPr>
        <p:blipFill>
          <a:blip r:embed="rId1"/>
          <a:stretch/>
        </p:blipFill>
        <p:spPr>
          <a:xfrm>
            <a:off x="1393560" y="1062360"/>
            <a:ext cx="5064120" cy="3156840"/>
          </a:xfrm>
          <a:prstGeom prst="rect">
            <a:avLst/>
          </a:prstGeom>
          <a:ln>
            <a:noFill/>
          </a:ln>
        </p:spPr>
      </p:pic>
      <p:sp>
        <p:nvSpPr>
          <p:cNvPr id="1323" name="CustomShape 1"/>
          <p:cNvSpPr/>
          <p:nvPr/>
        </p:nvSpPr>
        <p:spPr>
          <a:xfrm>
            <a:off x="1407240" y="2561760"/>
            <a:ext cx="5014080" cy="854640"/>
          </a:xfrm>
          <a:prstGeom prst="rect">
            <a:avLst/>
          </a:prstGeom>
          <a:solidFill>
            <a:srgbClr val="c00000">
              <a:alpha val="10000"/>
            </a:srgbClr>
          </a:solidFill>
          <a:ln w="255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4" name="CustomShape 2"/>
          <p:cNvSpPr/>
          <p:nvPr/>
        </p:nvSpPr>
        <p:spPr>
          <a:xfrm>
            <a:off x="6486480" y="2608920"/>
            <a:ext cx="199800" cy="854640"/>
          </a:xfrm>
          <a:prstGeom prst="rightBrace">
            <a:avLst>
              <a:gd name="adj1" fmla="val 19048"/>
              <a:gd name="adj2" fmla="val 50338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5" name="CustomShape 3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Beyond a Single Test Set: Cross Validation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26" name="CustomShape 4"/>
          <p:cNvSpPr/>
          <p:nvPr/>
        </p:nvSpPr>
        <p:spPr>
          <a:xfrm>
            <a:off x="1407960" y="1250280"/>
            <a:ext cx="5014080" cy="1311480"/>
          </a:xfrm>
          <a:prstGeom prst="rect">
            <a:avLst/>
          </a:prstGeom>
          <a:solidFill>
            <a:srgbClr val="0070c0">
              <a:alpha val="10000"/>
            </a:srgbClr>
          </a:solidFill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7" name="CustomShape 5"/>
          <p:cNvSpPr/>
          <p:nvPr/>
        </p:nvSpPr>
        <p:spPr>
          <a:xfrm>
            <a:off x="6868440" y="1393920"/>
            <a:ext cx="1726560" cy="1023840"/>
          </a:xfrm>
          <a:prstGeom prst="roundRect">
            <a:avLst>
              <a:gd name="adj" fmla="val 16667"/>
            </a:avLst>
          </a:prstGeom>
          <a:solidFill>
            <a:srgbClr val="0070c0">
              <a:alpha val="51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Data 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28" name="CustomShape 6"/>
          <p:cNvSpPr/>
          <p:nvPr/>
        </p:nvSpPr>
        <p:spPr>
          <a:xfrm>
            <a:off x="6868440" y="2530800"/>
            <a:ext cx="1726560" cy="1024560"/>
          </a:xfrm>
          <a:prstGeom prst="roundRect">
            <a:avLst>
              <a:gd name="adj" fmla="val 16667"/>
            </a:avLst>
          </a:prstGeom>
          <a:solidFill>
            <a:srgbClr val="c00000">
              <a:alpha val="51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Validation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Data 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29" name="CustomShape 7"/>
          <p:cNvSpPr/>
          <p:nvPr/>
        </p:nvSpPr>
        <p:spPr>
          <a:xfrm>
            <a:off x="1407960" y="3416760"/>
            <a:ext cx="5014080" cy="802440"/>
          </a:xfrm>
          <a:prstGeom prst="rect">
            <a:avLst/>
          </a:prstGeom>
          <a:solidFill>
            <a:srgbClr val="0070c0">
              <a:alpha val="10000"/>
            </a:srgbClr>
          </a:solidFill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0" name="Picture 4" descr=""/>
          <p:cNvPicPr/>
          <p:nvPr/>
        </p:nvPicPr>
        <p:blipFill>
          <a:blip r:embed="rId1"/>
          <a:stretch/>
        </p:blipFill>
        <p:spPr>
          <a:xfrm>
            <a:off x="1393560" y="1062360"/>
            <a:ext cx="5064120" cy="3156840"/>
          </a:xfrm>
          <a:prstGeom prst="rect">
            <a:avLst/>
          </a:prstGeom>
          <a:ln>
            <a:noFill/>
          </a:ln>
        </p:spPr>
      </p:pic>
      <p:sp>
        <p:nvSpPr>
          <p:cNvPr id="1331" name="CustomShape 1"/>
          <p:cNvSpPr/>
          <p:nvPr/>
        </p:nvSpPr>
        <p:spPr>
          <a:xfrm>
            <a:off x="1407240" y="1907640"/>
            <a:ext cx="5014080" cy="827280"/>
          </a:xfrm>
          <a:prstGeom prst="rect">
            <a:avLst/>
          </a:prstGeom>
          <a:solidFill>
            <a:srgbClr val="c00000">
              <a:alpha val="10000"/>
            </a:srgbClr>
          </a:solidFill>
          <a:ln w="255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2" name="CustomShape 2"/>
          <p:cNvSpPr/>
          <p:nvPr/>
        </p:nvSpPr>
        <p:spPr>
          <a:xfrm>
            <a:off x="6486480" y="1915200"/>
            <a:ext cx="199800" cy="854640"/>
          </a:xfrm>
          <a:prstGeom prst="rightBrace">
            <a:avLst>
              <a:gd name="adj1" fmla="val 19048"/>
              <a:gd name="adj2" fmla="val 50338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3" name="CustomShape 3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Beyond a Single Test Set: Cross Validation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34" name="CustomShape 4"/>
          <p:cNvSpPr/>
          <p:nvPr/>
        </p:nvSpPr>
        <p:spPr>
          <a:xfrm>
            <a:off x="1407960" y="1250280"/>
            <a:ext cx="5014080" cy="664920"/>
          </a:xfrm>
          <a:prstGeom prst="rect">
            <a:avLst/>
          </a:prstGeom>
          <a:solidFill>
            <a:srgbClr val="0070c0">
              <a:alpha val="10000"/>
            </a:srgbClr>
          </a:solidFill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5" name="CustomShape 5"/>
          <p:cNvSpPr/>
          <p:nvPr/>
        </p:nvSpPr>
        <p:spPr>
          <a:xfrm>
            <a:off x="6868440" y="3195360"/>
            <a:ext cx="1655280" cy="1023840"/>
          </a:xfrm>
          <a:prstGeom prst="roundRect">
            <a:avLst>
              <a:gd name="adj" fmla="val 16667"/>
            </a:avLst>
          </a:prstGeom>
          <a:solidFill>
            <a:srgbClr val="0070c0">
              <a:alpha val="51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Data 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36" name="CustomShape 6"/>
          <p:cNvSpPr/>
          <p:nvPr/>
        </p:nvSpPr>
        <p:spPr>
          <a:xfrm>
            <a:off x="6868440" y="1837080"/>
            <a:ext cx="1655280" cy="1024560"/>
          </a:xfrm>
          <a:prstGeom prst="roundRect">
            <a:avLst>
              <a:gd name="adj" fmla="val 16667"/>
            </a:avLst>
          </a:prstGeom>
          <a:solidFill>
            <a:srgbClr val="c00000">
              <a:alpha val="51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Validation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Data 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37" name="CustomShape 7"/>
          <p:cNvSpPr/>
          <p:nvPr/>
        </p:nvSpPr>
        <p:spPr>
          <a:xfrm>
            <a:off x="1407960" y="2760840"/>
            <a:ext cx="5014080" cy="1458360"/>
          </a:xfrm>
          <a:prstGeom prst="rect">
            <a:avLst/>
          </a:prstGeom>
          <a:solidFill>
            <a:srgbClr val="0070c0">
              <a:alpha val="10000"/>
            </a:srgbClr>
          </a:solidFill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8" name="Picture 4" descr=""/>
          <p:cNvPicPr/>
          <p:nvPr/>
        </p:nvPicPr>
        <p:blipFill>
          <a:blip r:embed="rId1"/>
          <a:stretch/>
        </p:blipFill>
        <p:spPr>
          <a:xfrm>
            <a:off x="1393560" y="1062360"/>
            <a:ext cx="5064120" cy="3156840"/>
          </a:xfrm>
          <a:prstGeom prst="rect">
            <a:avLst/>
          </a:prstGeom>
          <a:ln>
            <a:noFill/>
          </a:ln>
        </p:spPr>
      </p:pic>
      <p:sp>
        <p:nvSpPr>
          <p:cNvPr id="1339" name="CustomShape 1"/>
          <p:cNvSpPr/>
          <p:nvPr/>
        </p:nvSpPr>
        <p:spPr>
          <a:xfrm>
            <a:off x="1407240" y="1253520"/>
            <a:ext cx="5014080" cy="827280"/>
          </a:xfrm>
          <a:prstGeom prst="rect">
            <a:avLst/>
          </a:prstGeom>
          <a:solidFill>
            <a:srgbClr val="c00000">
              <a:alpha val="10000"/>
            </a:srgbClr>
          </a:solidFill>
          <a:ln w="255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0" name="CustomShape 2"/>
          <p:cNvSpPr/>
          <p:nvPr/>
        </p:nvSpPr>
        <p:spPr>
          <a:xfrm>
            <a:off x="6486480" y="1260720"/>
            <a:ext cx="199800" cy="854640"/>
          </a:xfrm>
          <a:prstGeom prst="rightBrace">
            <a:avLst>
              <a:gd name="adj1" fmla="val 19048"/>
              <a:gd name="adj2" fmla="val 50338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1" name="CustomShape 3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Beyond a Single Test Set: Cross Validation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42" name="CustomShape 4"/>
          <p:cNvSpPr/>
          <p:nvPr/>
        </p:nvSpPr>
        <p:spPr>
          <a:xfrm>
            <a:off x="6868440" y="2640960"/>
            <a:ext cx="1695960" cy="1023840"/>
          </a:xfrm>
          <a:prstGeom prst="roundRect">
            <a:avLst>
              <a:gd name="adj" fmla="val 16667"/>
            </a:avLst>
          </a:prstGeom>
          <a:solidFill>
            <a:srgbClr val="0070c0">
              <a:alpha val="51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Data 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43" name="CustomShape 5"/>
          <p:cNvSpPr/>
          <p:nvPr/>
        </p:nvSpPr>
        <p:spPr>
          <a:xfrm>
            <a:off x="6868440" y="1182960"/>
            <a:ext cx="1695960" cy="1024560"/>
          </a:xfrm>
          <a:prstGeom prst="roundRect">
            <a:avLst>
              <a:gd name="adj" fmla="val 16667"/>
            </a:avLst>
          </a:prstGeom>
          <a:solidFill>
            <a:srgbClr val="c00000">
              <a:alpha val="51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Validation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Data 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44" name="CustomShape 6"/>
          <p:cNvSpPr/>
          <p:nvPr/>
        </p:nvSpPr>
        <p:spPr>
          <a:xfrm>
            <a:off x="1407960" y="2081160"/>
            <a:ext cx="5014080" cy="2138040"/>
          </a:xfrm>
          <a:prstGeom prst="rect">
            <a:avLst/>
          </a:prstGeom>
          <a:solidFill>
            <a:srgbClr val="0070c0">
              <a:alpha val="10000"/>
            </a:srgbClr>
          </a:solidFill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5" name="CustomShape 7"/>
          <p:cNvSpPr/>
          <p:nvPr/>
        </p:nvSpPr>
        <p:spPr>
          <a:xfrm>
            <a:off x="6472080" y="2081160"/>
            <a:ext cx="199800" cy="2114280"/>
          </a:xfrm>
          <a:prstGeom prst="rightBrace">
            <a:avLst>
              <a:gd name="adj1" fmla="val 86905"/>
              <a:gd name="adj2" fmla="val 50338"/>
            </a:avLst>
          </a:prstGeom>
          <a:noFill/>
          <a:ln w="2844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CustomShape 1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Beyond a Single Test Set: Cross Validation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47" name="CustomShape 2"/>
          <p:cNvSpPr/>
          <p:nvPr/>
        </p:nvSpPr>
        <p:spPr>
          <a:xfrm>
            <a:off x="5783760" y="1130400"/>
            <a:ext cx="1500120" cy="453240"/>
          </a:xfrm>
          <a:prstGeom prst="rect">
            <a:avLst/>
          </a:prstGeom>
          <a:solidFill>
            <a:srgbClr val="c00000">
              <a:alpha val="51000"/>
            </a:srgb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Test Split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48" name="CustomShape 3"/>
          <p:cNvSpPr/>
          <p:nvPr/>
        </p:nvSpPr>
        <p:spPr>
          <a:xfrm>
            <a:off x="1282320" y="1130760"/>
            <a:ext cx="1500120" cy="452880"/>
          </a:xfrm>
          <a:prstGeom prst="rect">
            <a:avLst/>
          </a:prstGeom>
          <a:solidFill>
            <a:srgbClr val="0070c0">
              <a:alpha val="51000"/>
            </a:srgb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 Split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49" name="CustomShape 4"/>
          <p:cNvSpPr/>
          <p:nvPr/>
        </p:nvSpPr>
        <p:spPr>
          <a:xfrm>
            <a:off x="2782800" y="1130760"/>
            <a:ext cx="1500120" cy="452880"/>
          </a:xfrm>
          <a:prstGeom prst="rect">
            <a:avLst/>
          </a:prstGeom>
          <a:solidFill>
            <a:srgbClr val="0070c0">
              <a:alpha val="51000"/>
            </a:srgb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 Split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50" name="CustomShape 5"/>
          <p:cNvSpPr/>
          <p:nvPr/>
        </p:nvSpPr>
        <p:spPr>
          <a:xfrm>
            <a:off x="4283280" y="1130760"/>
            <a:ext cx="1500120" cy="452880"/>
          </a:xfrm>
          <a:prstGeom prst="rect">
            <a:avLst/>
          </a:prstGeom>
          <a:solidFill>
            <a:srgbClr val="0070c0">
              <a:alpha val="51000"/>
            </a:srgb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 Split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51" name="CustomShape 6"/>
          <p:cNvSpPr/>
          <p:nvPr/>
        </p:nvSpPr>
        <p:spPr>
          <a:xfrm>
            <a:off x="4283280" y="1941120"/>
            <a:ext cx="1500120" cy="453240"/>
          </a:xfrm>
          <a:prstGeom prst="rect">
            <a:avLst/>
          </a:prstGeom>
          <a:solidFill>
            <a:srgbClr val="c00000">
              <a:alpha val="51000"/>
            </a:srgb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Test Split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52" name="CustomShape 7"/>
          <p:cNvSpPr/>
          <p:nvPr/>
        </p:nvSpPr>
        <p:spPr>
          <a:xfrm>
            <a:off x="1282320" y="1941480"/>
            <a:ext cx="1500120" cy="452880"/>
          </a:xfrm>
          <a:prstGeom prst="rect">
            <a:avLst/>
          </a:prstGeom>
          <a:solidFill>
            <a:srgbClr val="0070c0">
              <a:alpha val="51000"/>
            </a:srgb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 Split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53" name="CustomShape 8"/>
          <p:cNvSpPr/>
          <p:nvPr/>
        </p:nvSpPr>
        <p:spPr>
          <a:xfrm>
            <a:off x="2782800" y="1941480"/>
            <a:ext cx="1500120" cy="452880"/>
          </a:xfrm>
          <a:prstGeom prst="rect">
            <a:avLst/>
          </a:prstGeom>
          <a:solidFill>
            <a:srgbClr val="0070c0">
              <a:alpha val="51000"/>
            </a:srgb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 Split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54" name="CustomShape 9"/>
          <p:cNvSpPr/>
          <p:nvPr/>
        </p:nvSpPr>
        <p:spPr>
          <a:xfrm>
            <a:off x="5783760" y="1941480"/>
            <a:ext cx="1500120" cy="452880"/>
          </a:xfrm>
          <a:prstGeom prst="rect">
            <a:avLst/>
          </a:prstGeom>
          <a:solidFill>
            <a:srgbClr val="0070c0">
              <a:alpha val="51000"/>
            </a:srgb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 Split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55" name="CustomShape 10"/>
          <p:cNvSpPr/>
          <p:nvPr/>
        </p:nvSpPr>
        <p:spPr>
          <a:xfrm>
            <a:off x="2782800" y="2742480"/>
            <a:ext cx="1500120" cy="453240"/>
          </a:xfrm>
          <a:prstGeom prst="rect">
            <a:avLst/>
          </a:prstGeom>
          <a:solidFill>
            <a:srgbClr val="c00000">
              <a:alpha val="51000"/>
            </a:srgb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Test Split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56" name="CustomShape 11"/>
          <p:cNvSpPr/>
          <p:nvPr/>
        </p:nvSpPr>
        <p:spPr>
          <a:xfrm>
            <a:off x="1282320" y="2742840"/>
            <a:ext cx="1500120" cy="452880"/>
          </a:xfrm>
          <a:prstGeom prst="rect">
            <a:avLst/>
          </a:prstGeom>
          <a:solidFill>
            <a:srgbClr val="0070c0">
              <a:alpha val="51000"/>
            </a:srgb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 Split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57" name="CustomShape 12"/>
          <p:cNvSpPr/>
          <p:nvPr/>
        </p:nvSpPr>
        <p:spPr>
          <a:xfrm>
            <a:off x="4283280" y="2742840"/>
            <a:ext cx="1500120" cy="452880"/>
          </a:xfrm>
          <a:prstGeom prst="rect">
            <a:avLst/>
          </a:prstGeom>
          <a:solidFill>
            <a:srgbClr val="0070c0">
              <a:alpha val="51000"/>
            </a:srgb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 Split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58" name="CustomShape 13"/>
          <p:cNvSpPr/>
          <p:nvPr/>
        </p:nvSpPr>
        <p:spPr>
          <a:xfrm>
            <a:off x="5783760" y="2742840"/>
            <a:ext cx="1500120" cy="452880"/>
          </a:xfrm>
          <a:prstGeom prst="rect">
            <a:avLst/>
          </a:prstGeom>
          <a:solidFill>
            <a:srgbClr val="0070c0">
              <a:alpha val="51000"/>
            </a:srgb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 Split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59" name="CustomShape 14"/>
          <p:cNvSpPr/>
          <p:nvPr/>
        </p:nvSpPr>
        <p:spPr>
          <a:xfrm>
            <a:off x="1282320" y="3553200"/>
            <a:ext cx="1500120" cy="453240"/>
          </a:xfrm>
          <a:prstGeom prst="rect">
            <a:avLst/>
          </a:prstGeom>
          <a:solidFill>
            <a:srgbClr val="c00000">
              <a:alpha val="51000"/>
            </a:srgb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Test Split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60" name="CustomShape 15"/>
          <p:cNvSpPr/>
          <p:nvPr/>
        </p:nvSpPr>
        <p:spPr>
          <a:xfrm>
            <a:off x="2782800" y="3553560"/>
            <a:ext cx="1500120" cy="452880"/>
          </a:xfrm>
          <a:prstGeom prst="rect">
            <a:avLst/>
          </a:prstGeom>
          <a:solidFill>
            <a:srgbClr val="0070c0">
              <a:alpha val="51000"/>
            </a:srgb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 Split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61" name="CustomShape 16"/>
          <p:cNvSpPr/>
          <p:nvPr/>
        </p:nvSpPr>
        <p:spPr>
          <a:xfrm>
            <a:off x="4283280" y="3553560"/>
            <a:ext cx="1500120" cy="452880"/>
          </a:xfrm>
          <a:prstGeom prst="rect">
            <a:avLst/>
          </a:prstGeom>
          <a:solidFill>
            <a:srgbClr val="0070c0">
              <a:alpha val="51000"/>
            </a:srgb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 Split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62" name="CustomShape 17"/>
          <p:cNvSpPr/>
          <p:nvPr/>
        </p:nvSpPr>
        <p:spPr>
          <a:xfrm>
            <a:off x="5783760" y="3553560"/>
            <a:ext cx="1500120" cy="452880"/>
          </a:xfrm>
          <a:prstGeom prst="rect">
            <a:avLst/>
          </a:prstGeom>
          <a:solidFill>
            <a:srgbClr val="0070c0">
              <a:alpha val="51000"/>
            </a:srgb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 Split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63" name="CustomShape 18"/>
          <p:cNvSpPr/>
          <p:nvPr/>
        </p:nvSpPr>
        <p:spPr>
          <a:xfrm>
            <a:off x="4100400" y="1617840"/>
            <a:ext cx="365400" cy="3646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b1babf"/>
                </a:solidFill>
                <a:latin typeface="Avenir Book"/>
                <a:ea typeface="Avenir Book"/>
              </a:rPr>
              <a:t>+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64" name="CustomShape 19"/>
          <p:cNvSpPr/>
          <p:nvPr/>
        </p:nvSpPr>
        <p:spPr>
          <a:xfrm>
            <a:off x="4100400" y="2404800"/>
            <a:ext cx="365400" cy="3646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b1babf"/>
                </a:solidFill>
                <a:latin typeface="Avenir Book"/>
                <a:ea typeface="Avenir Book"/>
              </a:rPr>
              <a:t>+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65" name="CustomShape 20"/>
          <p:cNvSpPr/>
          <p:nvPr/>
        </p:nvSpPr>
        <p:spPr>
          <a:xfrm>
            <a:off x="4100400" y="3206880"/>
            <a:ext cx="365400" cy="3646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b1babf"/>
                </a:solidFill>
                <a:latin typeface="Avenir Book"/>
                <a:ea typeface="Avenir Book"/>
              </a:rPr>
              <a:t>+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66" name="CustomShape 21"/>
          <p:cNvSpPr/>
          <p:nvPr/>
        </p:nvSpPr>
        <p:spPr>
          <a:xfrm>
            <a:off x="1282320" y="4364280"/>
            <a:ext cx="6001560" cy="3646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2000" spc="-1" strike="noStrike">
                <a:solidFill>
                  <a:srgbClr val="b1babf"/>
                </a:solidFill>
                <a:latin typeface="Avenir Book"/>
                <a:ea typeface="Avenir Book"/>
              </a:rPr>
              <a:t>Average cross validation results.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67" name="CustomShape 22"/>
          <p:cNvSpPr/>
          <p:nvPr/>
        </p:nvSpPr>
        <p:spPr>
          <a:xfrm>
            <a:off x="2342880" y="4276080"/>
            <a:ext cx="3812400" cy="452880"/>
          </a:xfrm>
          <a:prstGeom prst="rect">
            <a:avLst/>
          </a:prstGeom>
          <a:solidFill>
            <a:srgbClr val="feffff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CustomShape 1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Beyond a Single Test Set: Cross Validation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69" name="CustomShape 2"/>
          <p:cNvSpPr/>
          <p:nvPr/>
        </p:nvSpPr>
        <p:spPr>
          <a:xfrm>
            <a:off x="5783760" y="1130400"/>
            <a:ext cx="1500120" cy="453240"/>
          </a:xfrm>
          <a:prstGeom prst="rect">
            <a:avLst/>
          </a:prstGeom>
          <a:solidFill>
            <a:srgbClr val="c00000">
              <a:alpha val="51000"/>
            </a:srgb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Test Split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70" name="CustomShape 3"/>
          <p:cNvSpPr/>
          <p:nvPr/>
        </p:nvSpPr>
        <p:spPr>
          <a:xfrm>
            <a:off x="1282320" y="1130760"/>
            <a:ext cx="1500120" cy="452880"/>
          </a:xfrm>
          <a:prstGeom prst="rect">
            <a:avLst/>
          </a:prstGeom>
          <a:solidFill>
            <a:srgbClr val="0070c0">
              <a:alpha val="51000"/>
            </a:srgb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 Split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71" name="CustomShape 4"/>
          <p:cNvSpPr/>
          <p:nvPr/>
        </p:nvSpPr>
        <p:spPr>
          <a:xfrm>
            <a:off x="2782800" y="1130760"/>
            <a:ext cx="1500120" cy="452880"/>
          </a:xfrm>
          <a:prstGeom prst="rect">
            <a:avLst/>
          </a:prstGeom>
          <a:solidFill>
            <a:srgbClr val="0070c0">
              <a:alpha val="51000"/>
            </a:srgb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 Split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72" name="CustomShape 5"/>
          <p:cNvSpPr/>
          <p:nvPr/>
        </p:nvSpPr>
        <p:spPr>
          <a:xfrm>
            <a:off x="4283280" y="1130760"/>
            <a:ext cx="1500120" cy="452880"/>
          </a:xfrm>
          <a:prstGeom prst="rect">
            <a:avLst/>
          </a:prstGeom>
          <a:solidFill>
            <a:srgbClr val="0070c0">
              <a:alpha val="51000"/>
            </a:srgb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 Split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73" name="CustomShape 6"/>
          <p:cNvSpPr/>
          <p:nvPr/>
        </p:nvSpPr>
        <p:spPr>
          <a:xfrm>
            <a:off x="4283280" y="1941120"/>
            <a:ext cx="1500120" cy="453240"/>
          </a:xfrm>
          <a:prstGeom prst="rect">
            <a:avLst/>
          </a:prstGeom>
          <a:solidFill>
            <a:srgbClr val="c00000">
              <a:alpha val="51000"/>
            </a:srgb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Test Split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74" name="CustomShape 7"/>
          <p:cNvSpPr/>
          <p:nvPr/>
        </p:nvSpPr>
        <p:spPr>
          <a:xfrm>
            <a:off x="1282320" y="1941480"/>
            <a:ext cx="1500120" cy="452880"/>
          </a:xfrm>
          <a:prstGeom prst="rect">
            <a:avLst/>
          </a:prstGeom>
          <a:solidFill>
            <a:srgbClr val="0070c0">
              <a:alpha val="51000"/>
            </a:srgb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 Split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75" name="CustomShape 8"/>
          <p:cNvSpPr/>
          <p:nvPr/>
        </p:nvSpPr>
        <p:spPr>
          <a:xfrm>
            <a:off x="2782800" y="1941480"/>
            <a:ext cx="1500120" cy="452880"/>
          </a:xfrm>
          <a:prstGeom prst="rect">
            <a:avLst/>
          </a:prstGeom>
          <a:solidFill>
            <a:srgbClr val="0070c0">
              <a:alpha val="51000"/>
            </a:srgb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 Split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76" name="CustomShape 9"/>
          <p:cNvSpPr/>
          <p:nvPr/>
        </p:nvSpPr>
        <p:spPr>
          <a:xfrm>
            <a:off x="5783760" y="1941480"/>
            <a:ext cx="1500120" cy="452880"/>
          </a:xfrm>
          <a:prstGeom prst="rect">
            <a:avLst/>
          </a:prstGeom>
          <a:solidFill>
            <a:srgbClr val="0070c0">
              <a:alpha val="51000"/>
            </a:srgb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 Split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77" name="CustomShape 10"/>
          <p:cNvSpPr/>
          <p:nvPr/>
        </p:nvSpPr>
        <p:spPr>
          <a:xfrm>
            <a:off x="2782800" y="2742480"/>
            <a:ext cx="1500120" cy="453240"/>
          </a:xfrm>
          <a:prstGeom prst="rect">
            <a:avLst/>
          </a:prstGeom>
          <a:solidFill>
            <a:srgbClr val="c00000">
              <a:alpha val="51000"/>
            </a:srgb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Test Split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78" name="CustomShape 11"/>
          <p:cNvSpPr/>
          <p:nvPr/>
        </p:nvSpPr>
        <p:spPr>
          <a:xfrm>
            <a:off x="1282320" y="2742840"/>
            <a:ext cx="1500120" cy="452880"/>
          </a:xfrm>
          <a:prstGeom prst="rect">
            <a:avLst/>
          </a:prstGeom>
          <a:solidFill>
            <a:srgbClr val="0070c0">
              <a:alpha val="51000"/>
            </a:srgb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 Split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79" name="CustomShape 12"/>
          <p:cNvSpPr/>
          <p:nvPr/>
        </p:nvSpPr>
        <p:spPr>
          <a:xfrm>
            <a:off x="4283280" y="2742840"/>
            <a:ext cx="1500120" cy="452880"/>
          </a:xfrm>
          <a:prstGeom prst="rect">
            <a:avLst/>
          </a:prstGeom>
          <a:solidFill>
            <a:srgbClr val="0070c0">
              <a:alpha val="51000"/>
            </a:srgb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 Split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80" name="CustomShape 13"/>
          <p:cNvSpPr/>
          <p:nvPr/>
        </p:nvSpPr>
        <p:spPr>
          <a:xfrm>
            <a:off x="5783760" y="2742840"/>
            <a:ext cx="1500120" cy="452880"/>
          </a:xfrm>
          <a:prstGeom prst="rect">
            <a:avLst/>
          </a:prstGeom>
          <a:solidFill>
            <a:srgbClr val="0070c0">
              <a:alpha val="51000"/>
            </a:srgb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 Split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81" name="CustomShape 14"/>
          <p:cNvSpPr/>
          <p:nvPr/>
        </p:nvSpPr>
        <p:spPr>
          <a:xfrm>
            <a:off x="1282320" y="3553200"/>
            <a:ext cx="1500120" cy="453240"/>
          </a:xfrm>
          <a:prstGeom prst="rect">
            <a:avLst/>
          </a:prstGeom>
          <a:solidFill>
            <a:srgbClr val="c00000">
              <a:alpha val="51000"/>
            </a:srgb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Test Split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82" name="CustomShape 15"/>
          <p:cNvSpPr/>
          <p:nvPr/>
        </p:nvSpPr>
        <p:spPr>
          <a:xfrm>
            <a:off x="2782800" y="3553560"/>
            <a:ext cx="1500120" cy="452880"/>
          </a:xfrm>
          <a:prstGeom prst="rect">
            <a:avLst/>
          </a:prstGeom>
          <a:solidFill>
            <a:srgbClr val="0070c0">
              <a:alpha val="51000"/>
            </a:srgb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 Split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83" name="CustomShape 16"/>
          <p:cNvSpPr/>
          <p:nvPr/>
        </p:nvSpPr>
        <p:spPr>
          <a:xfrm>
            <a:off x="4283280" y="3553560"/>
            <a:ext cx="1500120" cy="452880"/>
          </a:xfrm>
          <a:prstGeom prst="rect">
            <a:avLst/>
          </a:prstGeom>
          <a:solidFill>
            <a:srgbClr val="0070c0">
              <a:alpha val="51000"/>
            </a:srgb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 Split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84" name="CustomShape 17"/>
          <p:cNvSpPr/>
          <p:nvPr/>
        </p:nvSpPr>
        <p:spPr>
          <a:xfrm>
            <a:off x="5783760" y="3553560"/>
            <a:ext cx="1500120" cy="452880"/>
          </a:xfrm>
          <a:prstGeom prst="rect">
            <a:avLst/>
          </a:prstGeom>
          <a:solidFill>
            <a:srgbClr val="0070c0">
              <a:alpha val="51000"/>
            </a:srgbClr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 Split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85" name="CustomShape 18"/>
          <p:cNvSpPr/>
          <p:nvPr/>
        </p:nvSpPr>
        <p:spPr>
          <a:xfrm>
            <a:off x="4100400" y="1617840"/>
            <a:ext cx="365400" cy="3646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b1babf"/>
                </a:solidFill>
                <a:latin typeface="Avenir Book"/>
                <a:ea typeface="Avenir Book"/>
              </a:rPr>
              <a:t>+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86" name="CustomShape 19"/>
          <p:cNvSpPr/>
          <p:nvPr/>
        </p:nvSpPr>
        <p:spPr>
          <a:xfrm>
            <a:off x="4100400" y="2404800"/>
            <a:ext cx="365400" cy="3646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b1babf"/>
                </a:solidFill>
                <a:latin typeface="Avenir Book"/>
                <a:ea typeface="Avenir Book"/>
              </a:rPr>
              <a:t>+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87" name="CustomShape 20"/>
          <p:cNvSpPr/>
          <p:nvPr/>
        </p:nvSpPr>
        <p:spPr>
          <a:xfrm>
            <a:off x="4100400" y="3206880"/>
            <a:ext cx="365400" cy="3646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b1babf"/>
                </a:solidFill>
                <a:latin typeface="Avenir Book"/>
                <a:ea typeface="Avenir Book"/>
              </a:rPr>
              <a:t>+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88" name="CustomShape 21"/>
          <p:cNvSpPr/>
          <p:nvPr/>
        </p:nvSpPr>
        <p:spPr>
          <a:xfrm>
            <a:off x="1282320" y="4364280"/>
            <a:ext cx="6001560" cy="3646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2000" spc="-1" strike="noStrike">
                <a:solidFill>
                  <a:srgbClr val="b1babf"/>
                </a:solidFill>
                <a:latin typeface="Avenir Book"/>
                <a:ea typeface="Avenir Book"/>
              </a:rPr>
              <a:t>Average cross validation results.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89" name="CustomShape 22"/>
          <p:cNvSpPr/>
          <p:nvPr/>
        </p:nvSpPr>
        <p:spPr>
          <a:xfrm>
            <a:off x="2342880" y="4276080"/>
            <a:ext cx="3812400" cy="452880"/>
          </a:xfrm>
          <a:prstGeom prst="rect">
            <a:avLst/>
          </a:prstGeom>
          <a:solidFill>
            <a:srgbClr val="feffff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0" name="CustomShape 23"/>
          <p:cNvSpPr/>
          <p:nvPr/>
        </p:nvSpPr>
        <p:spPr>
          <a:xfrm>
            <a:off x="1282320" y="4388760"/>
            <a:ext cx="6001560" cy="3646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venir Book"/>
                <a:ea typeface="Avenir Book"/>
              </a:rPr>
              <a:t>Average cross validation results.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CustomShape 1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Model Complexity vs Error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92" name="CustomShape 2"/>
          <p:cNvSpPr/>
          <p:nvPr/>
        </p:nvSpPr>
        <p:spPr>
          <a:xfrm rot="2230800">
            <a:off x="5138640" y="2067480"/>
            <a:ext cx="782280" cy="1200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00000">
              <a:alpha val="50000"/>
            </a:srgbClr>
          </a:solidFill>
          <a:ln w="255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93" name="Group 3"/>
          <p:cNvGrpSpPr/>
          <p:nvPr/>
        </p:nvGrpSpPr>
        <p:grpSpPr>
          <a:xfrm>
            <a:off x="758880" y="1527120"/>
            <a:ext cx="4584240" cy="2196000"/>
            <a:chOff x="758880" y="1527120"/>
            <a:chExt cx="4584240" cy="2196000"/>
          </a:xfrm>
        </p:grpSpPr>
        <p:sp>
          <p:nvSpPr>
            <p:cNvPr id="1394" name="CustomShape 4"/>
            <p:cNvSpPr/>
            <p:nvPr/>
          </p:nvSpPr>
          <p:spPr>
            <a:xfrm flipV="1">
              <a:off x="1187640" y="-668880"/>
              <a:ext cx="360" cy="2196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5" name="CustomShape 5"/>
            <p:cNvSpPr/>
            <p:nvPr/>
          </p:nvSpPr>
          <p:spPr>
            <a:xfrm>
              <a:off x="1187640" y="3714120"/>
              <a:ext cx="3591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6" name="CustomShape 6"/>
            <p:cNvSpPr/>
            <p:nvPr/>
          </p:nvSpPr>
          <p:spPr>
            <a:xfrm>
              <a:off x="1668600" y="1593000"/>
              <a:ext cx="1762560" cy="1407960"/>
            </a:xfrm>
            <a:custGeom>
              <a:avLst/>
              <a:gdLst/>
              <a:ahLst/>
              <a:rect l="l" t="t" r="r" b="b"/>
              <a:pathLst>
                <a:path w="1762813" h="1408370">
                  <a:moveTo>
                    <a:pt x="0" y="0"/>
                  </a:moveTo>
                  <a:cubicBezTo>
                    <a:pt x="101338" y="510618"/>
                    <a:pt x="202677" y="1021237"/>
                    <a:pt x="348792" y="1244338"/>
                  </a:cubicBezTo>
                  <a:cubicBezTo>
                    <a:pt x="494908" y="1467439"/>
                    <a:pt x="694442" y="1425018"/>
                    <a:pt x="876693" y="1338606"/>
                  </a:cubicBezTo>
                  <a:cubicBezTo>
                    <a:pt x="1058945" y="1252194"/>
                    <a:pt x="1294614" y="933254"/>
                    <a:pt x="1442301" y="725864"/>
                  </a:cubicBezTo>
                  <a:cubicBezTo>
                    <a:pt x="1589988" y="518474"/>
                    <a:pt x="1696825" y="133546"/>
                    <a:pt x="1762813" y="94268"/>
                  </a:cubicBezTo>
                </a:path>
              </a:pathLst>
            </a:custGeom>
            <a:noFill/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7" name="CustomShape 7"/>
            <p:cNvSpPr/>
            <p:nvPr/>
          </p:nvSpPr>
          <p:spPr>
            <a:xfrm>
              <a:off x="1479960" y="1583640"/>
              <a:ext cx="2790000" cy="1960560"/>
            </a:xfrm>
            <a:custGeom>
              <a:avLst/>
              <a:gdLst/>
              <a:ahLst/>
              <a:rect l="l" t="t" r="r" b="b"/>
              <a:pathLst>
                <a:path w="2790334" h="1960775">
                  <a:moveTo>
                    <a:pt x="0" y="0"/>
                  </a:moveTo>
                  <a:cubicBezTo>
                    <a:pt x="75414" y="415565"/>
                    <a:pt x="150829" y="831130"/>
                    <a:pt x="263951" y="1102936"/>
                  </a:cubicBezTo>
                  <a:cubicBezTo>
                    <a:pt x="377073" y="1374742"/>
                    <a:pt x="501192" y="1502004"/>
                    <a:pt x="678730" y="1630837"/>
                  </a:cubicBezTo>
                  <a:cubicBezTo>
                    <a:pt x="856268" y="1759670"/>
                    <a:pt x="977246" y="1820944"/>
                    <a:pt x="1329180" y="1875934"/>
                  </a:cubicBezTo>
                  <a:cubicBezTo>
                    <a:pt x="1681114" y="1930924"/>
                    <a:pt x="2790334" y="1960775"/>
                    <a:pt x="2790334" y="1960775"/>
                  </a:cubicBezTo>
                </a:path>
              </a:pathLst>
            </a:custGeom>
            <a:noFill/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8" name="CustomShape 8"/>
            <p:cNvSpPr/>
            <p:nvPr/>
          </p:nvSpPr>
          <p:spPr>
            <a:xfrm rot="16200000">
              <a:off x="-102960" y="2389680"/>
              <a:ext cx="2177280" cy="45288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ts val="21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error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399" name="CustomShape 9"/>
            <p:cNvSpPr/>
            <p:nvPr/>
          </p:nvSpPr>
          <p:spPr>
            <a:xfrm>
              <a:off x="3257640" y="1883880"/>
              <a:ext cx="2085480" cy="45288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>
                <a:lnSpc>
                  <a:spcPts val="2100"/>
                </a:lnSpc>
              </a:pPr>
              <a:r>
                <a:rPr b="1" lang="en-US" sz="2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 </a:t>
              </a:r>
              <a:endParaRPr b="0" lang="en-US" sz="2800" spc="-1" strike="noStrike">
                <a:latin typeface="Arial"/>
              </a:endParaRPr>
            </a:p>
            <a:p>
              <a:pPr>
                <a:lnSpc>
                  <a:spcPts val="21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cross validation error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400" name="CustomShape 10"/>
            <p:cNvSpPr/>
            <p:nvPr/>
          </p:nvSpPr>
          <p:spPr>
            <a:xfrm>
              <a:off x="3257640" y="1883880"/>
              <a:ext cx="2085480" cy="452880"/>
            </a:xfrm>
            <a:prstGeom prst="rect">
              <a:avLst/>
            </a:prstGeom>
            <a:blipFill rotWithShape="0">
              <a:blip r:embed="rId1"/>
              <a:stretch>
                <a:fillRect l="-1447" t="-9409" r="-874" b="-36433"/>
              </a:stretch>
            </a:blipFill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latin typeface="Arial"/>
                  <a:ea typeface="Arial"/>
                </a:rPr>
                <a:t> 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401" name="CustomShape 11"/>
            <p:cNvSpPr/>
            <p:nvPr/>
          </p:nvSpPr>
          <p:spPr>
            <a:xfrm>
              <a:off x="2973600" y="2935080"/>
              <a:ext cx="2085480" cy="45288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>
                <a:lnSpc>
                  <a:spcPts val="2100"/>
                </a:lnSpc>
              </a:pPr>
              <a:r>
                <a:rPr b="1" lang="en-US" sz="2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 </a:t>
              </a:r>
              <a:endParaRPr b="0" lang="en-US" sz="2800" spc="-1" strike="noStrike">
                <a:latin typeface="Arial"/>
              </a:endParaRPr>
            </a:p>
            <a:p>
              <a:pPr>
                <a:lnSpc>
                  <a:spcPts val="21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training error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402" name="CustomShape 12"/>
            <p:cNvSpPr/>
            <p:nvPr/>
          </p:nvSpPr>
          <p:spPr>
            <a:xfrm>
              <a:off x="2973600" y="2935080"/>
              <a:ext cx="2085480" cy="452880"/>
            </a:xfrm>
            <a:prstGeom prst="rect">
              <a:avLst/>
            </a:prstGeom>
            <a:blipFill rotWithShape="0">
              <a:blip r:embed="rId2"/>
              <a:stretch>
                <a:fillRect l="-1748" t="-7951" r="0" b="-34621"/>
              </a:stretch>
            </a:blipFill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latin typeface="Arial"/>
                  <a:ea typeface="Arial"/>
                </a:rPr>
                <a:t> 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CustomShape 1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Model Complexity vs Error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04" name="CustomShape 2"/>
          <p:cNvSpPr/>
          <p:nvPr/>
        </p:nvSpPr>
        <p:spPr>
          <a:xfrm rot="3201600">
            <a:off x="5007960" y="630360"/>
            <a:ext cx="782280" cy="11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00000">
              <a:alpha val="50000"/>
            </a:srgbClr>
          </a:solidFill>
          <a:ln w="255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05" name="Group 3"/>
          <p:cNvGrpSpPr/>
          <p:nvPr/>
        </p:nvGrpSpPr>
        <p:grpSpPr>
          <a:xfrm>
            <a:off x="758880" y="1527120"/>
            <a:ext cx="4584240" cy="2196000"/>
            <a:chOff x="758880" y="1527120"/>
            <a:chExt cx="4584240" cy="2196000"/>
          </a:xfrm>
        </p:grpSpPr>
        <p:sp>
          <p:nvSpPr>
            <p:cNvPr id="1406" name="CustomShape 4"/>
            <p:cNvSpPr/>
            <p:nvPr/>
          </p:nvSpPr>
          <p:spPr>
            <a:xfrm flipV="1">
              <a:off x="1187640" y="-668880"/>
              <a:ext cx="360" cy="2196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7" name="CustomShape 5"/>
            <p:cNvSpPr/>
            <p:nvPr/>
          </p:nvSpPr>
          <p:spPr>
            <a:xfrm>
              <a:off x="1187640" y="3714120"/>
              <a:ext cx="3591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8" name="CustomShape 6"/>
            <p:cNvSpPr/>
            <p:nvPr/>
          </p:nvSpPr>
          <p:spPr>
            <a:xfrm>
              <a:off x="1668600" y="1593000"/>
              <a:ext cx="1762560" cy="1407960"/>
            </a:xfrm>
            <a:custGeom>
              <a:avLst/>
              <a:gdLst/>
              <a:ahLst/>
              <a:rect l="l" t="t" r="r" b="b"/>
              <a:pathLst>
                <a:path w="1762813" h="1408370">
                  <a:moveTo>
                    <a:pt x="0" y="0"/>
                  </a:moveTo>
                  <a:cubicBezTo>
                    <a:pt x="101338" y="510618"/>
                    <a:pt x="202677" y="1021237"/>
                    <a:pt x="348792" y="1244338"/>
                  </a:cubicBezTo>
                  <a:cubicBezTo>
                    <a:pt x="494908" y="1467439"/>
                    <a:pt x="694442" y="1425018"/>
                    <a:pt x="876693" y="1338606"/>
                  </a:cubicBezTo>
                  <a:cubicBezTo>
                    <a:pt x="1058945" y="1252194"/>
                    <a:pt x="1294614" y="933254"/>
                    <a:pt x="1442301" y="725864"/>
                  </a:cubicBezTo>
                  <a:cubicBezTo>
                    <a:pt x="1589988" y="518474"/>
                    <a:pt x="1696825" y="133546"/>
                    <a:pt x="1762813" y="94268"/>
                  </a:cubicBezTo>
                </a:path>
              </a:pathLst>
            </a:custGeom>
            <a:noFill/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9" name="CustomShape 7"/>
            <p:cNvSpPr/>
            <p:nvPr/>
          </p:nvSpPr>
          <p:spPr>
            <a:xfrm>
              <a:off x="1479960" y="1583640"/>
              <a:ext cx="2790000" cy="1960560"/>
            </a:xfrm>
            <a:custGeom>
              <a:avLst/>
              <a:gdLst/>
              <a:ahLst/>
              <a:rect l="l" t="t" r="r" b="b"/>
              <a:pathLst>
                <a:path w="2790334" h="1960775">
                  <a:moveTo>
                    <a:pt x="0" y="0"/>
                  </a:moveTo>
                  <a:cubicBezTo>
                    <a:pt x="75414" y="415565"/>
                    <a:pt x="150829" y="831130"/>
                    <a:pt x="263951" y="1102936"/>
                  </a:cubicBezTo>
                  <a:cubicBezTo>
                    <a:pt x="377073" y="1374742"/>
                    <a:pt x="501192" y="1502004"/>
                    <a:pt x="678730" y="1630837"/>
                  </a:cubicBezTo>
                  <a:cubicBezTo>
                    <a:pt x="856268" y="1759670"/>
                    <a:pt x="977246" y="1820944"/>
                    <a:pt x="1329180" y="1875934"/>
                  </a:cubicBezTo>
                  <a:cubicBezTo>
                    <a:pt x="1681114" y="1930924"/>
                    <a:pt x="2790334" y="1960775"/>
                    <a:pt x="2790334" y="1960775"/>
                  </a:cubicBezTo>
                </a:path>
              </a:pathLst>
            </a:custGeom>
            <a:noFill/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0" name="CustomShape 8"/>
            <p:cNvSpPr/>
            <p:nvPr/>
          </p:nvSpPr>
          <p:spPr>
            <a:xfrm rot="16200000">
              <a:off x="-102960" y="2389680"/>
              <a:ext cx="2177280" cy="45288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ts val="21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error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411" name="CustomShape 9"/>
            <p:cNvSpPr/>
            <p:nvPr/>
          </p:nvSpPr>
          <p:spPr>
            <a:xfrm>
              <a:off x="3257640" y="1883880"/>
              <a:ext cx="2085480" cy="45288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>
                <a:lnSpc>
                  <a:spcPts val="2100"/>
                </a:lnSpc>
              </a:pPr>
              <a:r>
                <a:rPr b="1" lang="en-US" sz="2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 </a:t>
              </a:r>
              <a:endParaRPr b="0" lang="en-US" sz="2800" spc="-1" strike="noStrike">
                <a:latin typeface="Arial"/>
              </a:endParaRPr>
            </a:p>
            <a:p>
              <a:pPr>
                <a:lnSpc>
                  <a:spcPts val="21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cross validation error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412" name="CustomShape 10"/>
            <p:cNvSpPr/>
            <p:nvPr/>
          </p:nvSpPr>
          <p:spPr>
            <a:xfrm>
              <a:off x="3257640" y="1883880"/>
              <a:ext cx="2085480" cy="452880"/>
            </a:xfrm>
            <a:prstGeom prst="rect">
              <a:avLst/>
            </a:prstGeom>
            <a:blipFill rotWithShape="0">
              <a:blip r:embed="rId1"/>
              <a:stretch>
                <a:fillRect l="-1447" t="-9409" r="-874" b="-36433"/>
              </a:stretch>
            </a:blipFill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latin typeface="Arial"/>
                  <a:ea typeface="Arial"/>
                </a:rPr>
                <a:t> 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413" name="CustomShape 11"/>
            <p:cNvSpPr/>
            <p:nvPr/>
          </p:nvSpPr>
          <p:spPr>
            <a:xfrm>
              <a:off x="2973600" y="2935080"/>
              <a:ext cx="2085480" cy="45288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>
                <a:lnSpc>
                  <a:spcPts val="2100"/>
                </a:lnSpc>
              </a:pPr>
              <a:r>
                <a:rPr b="1" lang="en-US" sz="2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 </a:t>
              </a:r>
              <a:endParaRPr b="0" lang="en-US" sz="2800" spc="-1" strike="noStrike">
                <a:latin typeface="Arial"/>
              </a:endParaRPr>
            </a:p>
            <a:p>
              <a:pPr>
                <a:lnSpc>
                  <a:spcPts val="21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training error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414" name="CustomShape 12"/>
            <p:cNvSpPr/>
            <p:nvPr/>
          </p:nvSpPr>
          <p:spPr>
            <a:xfrm>
              <a:off x="2973600" y="2935080"/>
              <a:ext cx="2085480" cy="452880"/>
            </a:xfrm>
            <a:prstGeom prst="rect">
              <a:avLst/>
            </a:prstGeom>
            <a:blipFill rotWithShape="0">
              <a:blip r:embed="rId2"/>
              <a:stretch>
                <a:fillRect l="-1748" t="-7951" r="0" b="-34621"/>
              </a:stretch>
            </a:blipFill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latin typeface="Arial"/>
                  <a:ea typeface="Arial"/>
                </a:rPr>
                <a:t> 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CustomShape 1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Model Complexity vs Error</a:t>
            </a:r>
            <a:endParaRPr b="0" lang="en-US" sz="3000" spc="-1" strike="noStrike">
              <a:latin typeface="Arial"/>
            </a:endParaRPr>
          </a:p>
        </p:txBody>
      </p:sp>
      <p:grpSp>
        <p:nvGrpSpPr>
          <p:cNvPr id="1416" name="Group 2"/>
          <p:cNvGrpSpPr/>
          <p:nvPr/>
        </p:nvGrpSpPr>
        <p:grpSpPr>
          <a:xfrm>
            <a:off x="758880" y="1527120"/>
            <a:ext cx="4584240" cy="2196000"/>
            <a:chOff x="758880" y="1527120"/>
            <a:chExt cx="4584240" cy="2196000"/>
          </a:xfrm>
        </p:grpSpPr>
        <p:sp>
          <p:nvSpPr>
            <p:cNvPr id="1417" name="CustomShape 3"/>
            <p:cNvSpPr/>
            <p:nvPr/>
          </p:nvSpPr>
          <p:spPr>
            <a:xfrm flipV="1">
              <a:off x="1187640" y="-668880"/>
              <a:ext cx="360" cy="2196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8" name="CustomShape 4"/>
            <p:cNvSpPr/>
            <p:nvPr/>
          </p:nvSpPr>
          <p:spPr>
            <a:xfrm>
              <a:off x="1187640" y="3714120"/>
              <a:ext cx="3591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9" name="CustomShape 5"/>
            <p:cNvSpPr/>
            <p:nvPr/>
          </p:nvSpPr>
          <p:spPr>
            <a:xfrm>
              <a:off x="1668600" y="1593000"/>
              <a:ext cx="1762560" cy="1407960"/>
            </a:xfrm>
            <a:custGeom>
              <a:avLst/>
              <a:gdLst/>
              <a:ahLst/>
              <a:rect l="l" t="t" r="r" b="b"/>
              <a:pathLst>
                <a:path w="1762813" h="1408370">
                  <a:moveTo>
                    <a:pt x="0" y="0"/>
                  </a:moveTo>
                  <a:cubicBezTo>
                    <a:pt x="101338" y="510618"/>
                    <a:pt x="202677" y="1021237"/>
                    <a:pt x="348792" y="1244338"/>
                  </a:cubicBezTo>
                  <a:cubicBezTo>
                    <a:pt x="494908" y="1467439"/>
                    <a:pt x="694442" y="1425018"/>
                    <a:pt x="876693" y="1338606"/>
                  </a:cubicBezTo>
                  <a:cubicBezTo>
                    <a:pt x="1058945" y="1252194"/>
                    <a:pt x="1294614" y="933254"/>
                    <a:pt x="1442301" y="725864"/>
                  </a:cubicBezTo>
                  <a:cubicBezTo>
                    <a:pt x="1589988" y="518474"/>
                    <a:pt x="1696825" y="133546"/>
                    <a:pt x="1762813" y="94268"/>
                  </a:cubicBezTo>
                </a:path>
              </a:pathLst>
            </a:custGeom>
            <a:noFill/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0" name="CustomShape 6"/>
            <p:cNvSpPr/>
            <p:nvPr/>
          </p:nvSpPr>
          <p:spPr>
            <a:xfrm>
              <a:off x="1479960" y="1583640"/>
              <a:ext cx="2790000" cy="1960560"/>
            </a:xfrm>
            <a:custGeom>
              <a:avLst/>
              <a:gdLst/>
              <a:ahLst/>
              <a:rect l="l" t="t" r="r" b="b"/>
              <a:pathLst>
                <a:path w="2790334" h="1960775">
                  <a:moveTo>
                    <a:pt x="0" y="0"/>
                  </a:moveTo>
                  <a:cubicBezTo>
                    <a:pt x="75414" y="415565"/>
                    <a:pt x="150829" y="831130"/>
                    <a:pt x="263951" y="1102936"/>
                  </a:cubicBezTo>
                  <a:cubicBezTo>
                    <a:pt x="377073" y="1374742"/>
                    <a:pt x="501192" y="1502004"/>
                    <a:pt x="678730" y="1630837"/>
                  </a:cubicBezTo>
                  <a:cubicBezTo>
                    <a:pt x="856268" y="1759670"/>
                    <a:pt x="977246" y="1820944"/>
                    <a:pt x="1329180" y="1875934"/>
                  </a:cubicBezTo>
                  <a:cubicBezTo>
                    <a:pt x="1681114" y="1930924"/>
                    <a:pt x="2790334" y="1960775"/>
                    <a:pt x="2790334" y="1960775"/>
                  </a:cubicBezTo>
                </a:path>
              </a:pathLst>
            </a:custGeom>
            <a:noFill/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1" name="CustomShape 7"/>
            <p:cNvSpPr/>
            <p:nvPr/>
          </p:nvSpPr>
          <p:spPr>
            <a:xfrm rot="16200000">
              <a:off x="-102960" y="2389680"/>
              <a:ext cx="2177280" cy="45288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ts val="21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error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422" name="CustomShape 8"/>
            <p:cNvSpPr/>
            <p:nvPr/>
          </p:nvSpPr>
          <p:spPr>
            <a:xfrm>
              <a:off x="3257640" y="1883880"/>
              <a:ext cx="2085480" cy="45288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>
                <a:lnSpc>
                  <a:spcPts val="2100"/>
                </a:lnSpc>
              </a:pPr>
              <a:r>
                <a:rPr b="1" lang="en-US" sz="2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 </a:t>
              </a:r>
              <a:endParaRPr b="0" lang="en-US" sz="2800" spc="-1" strike="noStrike">
                <a:latin typeface="Arial"/>
              </a:endParaRPr>
            </a:p>
            <a:p>
              <a:pPr>
                <a:lnSpc>
                  <a:spcPts val="21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cross validation error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423" name="CustomShape 9"/>
            <p:cNvSpPr/>
            <p:nvPr/>
          </p:nvSpPr>
          <p:spPr>
            <a:xfrm>
              <a:off x="3257640" y="1883880"/>
              <a:ext cx="2085480" cy="452880"/>
            </a:xfrm>
            <a:prstGeom prst="rect">
              <a:avLst/>
            </a:prstGeom>
            <a:blipFill rotWithShape="0">
              <a:blip r:embed="rId1"/>
              <a:stretch>
                <a:fillRect l="-1447" t="-9409" r="-874" b="-36433"/>
              </a:stretch>
            </a:blipFill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latin typeface="Arial"/>
                  <a:ea typeface="Arial"/>
                </a:rPr>
                <a:t> 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424" name="CustomShape 10"/>
            <p:cNvSpPr/>
            <p:nvPr/>
          </p:nvSpPr>
          <p:spPr>
            <a:xfrm>
              <a:off x="2973600" y="2935080"/>
              <a:ext cx="2085480" cy="45288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>
                <a:lnSpc>
                  <a:spcPts val="2100"/>
                </a:lnSpc>
              </a:pPr>
              <a:r>
                <a:rPr b="1" lang="en-US" sz="2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 </a:t>
              </a:r>
              <a:endParaRPr b="0" lang="en-US" sz="2800" spc="-1" strike="noStrike">
                <a:latin typeface="Arial"/>
              </a:endParaRPr>
            </a:p>
            <a:p>
              <a:pPr>
                <a:lnSpc>
                  <a:spcPts val="21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training error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425" name="CustomShape 11"/>
            <p:cNvSpPr/>
            <p:nvPr/>
          </p:nvSpPr>
          <p:spPr>
            <a:xfrm>
              <a:off x="2973600" y="2935080"/>
              <a:ext cx="2085480" cy="452880"/>
            </a:xfrm>
            <a:prstGeom prst="rect">
              <a:avLst/>
            </a:prstGeom>
            <a:blipFill rotWithShape="0">
              <a:blip r:embed="rId2"/>
              <a:stretch>
                <a:fillRect l="-1748" t="-7951" r="0" b="-34621"/>
              </a:stretch>
            </a:blipFill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latin typeface="Arial"/>
                  <a:ea typeface="Arial"/>
                </a:rPr>
                <a:t> 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Choosing Between Different Complexities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 flipV="1">
            <a:off x="1066680" y="1523880"/>
            <a:ext cx="9720" cy="216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3"/>
          <p:cNvSpPr/>
          <p:nvPr/>
        </p:nvSpPr>
        <p:spPr>
          <a:xfrm flipV="1">
            <a:off x="1066680" y="3684600"/>
            <a:ext cx="2174040" cy="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4"/>
          <p:cNvSpPr/>
          <p:nvPr/>
        </p:nvSpPr>
        <p:spPr>
          <a:xfrm>
            <a:off x="1071360" y="2092320"/>
            <a:ext cx="2114640" cy="1071000"/>
          </a:xfrm>
          <a:custGeom>
            <a:avLst/>
            <a:gdLst/>
            <a:ahLst/>
            <a:rect l="l" t="t" r="r" b="b"/>
            <a:pathLst>
              <a:path w="2114900" h="1071475">
                <a:moveTo>
                  <a:pt x="0" y="0"/>
                </a:moveTo>
                <a:cubicBezTo>
                  <a:pt x="66850" y="2337"/>
                  <a:pt x="133700" y="4675"/>
                  <a:pt x="201953" y="39269"/>
                </a:cubicBezTo>
                <a:cubicBezTo>
                  <a:pt x="270206" y="73863"/>
                  <a:pt x="352483" y="156141"/>
                  <a:pt x="409516" y="207564"/>
                </a:cubicBezTo>
                <a:cubicBezTo>
                  <a:pt x="466549" y="258987"/>
                  <a:pt x="492729" y="291711"/>
                  <a:pt x="544152" y="347809"/>
                </a:cubicBezTo>
                <a:cubicBezTo>
                  <a:pt x="595575" y="403907"/>
                  <a:pt x="661023" y="478704"/>
                  <a:pt x="718056" y="544152"/>
                </a:cubicBezTo>
                <a:cubicBezTo>
                  <a:pt x="775089" y="609600"/>
                  <a:pt x="836798" y="686268"/>
                  <a:pt x="886351" y="740496"/>
                </a:cubicBezTo>
                <a:cubicBezTo>
                  <a:pt x="935904" y="794724"/>
                  <a:pt x="961149" y="822774"/>
                  <a:pt x="1015377" y="869522"/>
                </a:cubicBezTo>
                <a:cubicBezTo>
                  <a:pt x="1069605" y="916270"/>
                  <a:pt x="1145337" y="987328"/>
                  <a:pt x="1211720" y="1020987"/>
                </a:cubicBezTo>
                <a:cubicBezTo>
                  <a:pt x="1278103" y="1054646"/>
                  <a:pt x="1344485" y="1071475"/>
                  <a:pt x="1413673" y="1071475"/>
                </a:cubicBezTo>
                <a:cubicBezTo>
                  <a:pt x="1482861" y="1071475"/>
                  <a:pt x="1559528" y="1053711"/>
                  <a:pt x="1626846" y="1020987"/>
                </a:cubicBezTo>
                <a:cubicBezTo>
                  <a:pt x="1694164" y="988263"/>
                  <a:pt x="1736238" y="952735"/>
                  <a:pt x="1817580" y="875132"/>
                </a:cubicBezTo>
                <a:cubicBezTo>
                  <a:pt x="1898922" y="797529"/>
                  <a:pt x="2114900" y="555372"/>
                  <a:pt x="2114900" y="555372"/>
                </a:cubicBezTo>
                <a:lnTo>
                  <a:pt x="2114900" y="555372"/>
                </a:lnTo>
              </a:path>
            </a:pathLst>
          </a:custGeom>
          <a:noFill/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5"/>
          <p:cNvSpPr/>
          <p:nvPr/>
        </p:nvSpPr>
        <p:spPr>
          <a:xfrm>
            <a:off x="1227600" y="19746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6"/>
          <p:cNvSpPr/>
          <p:nvPr/>
        </p:nvSpPr>
        <p:spPr>
          <a:xfrm>
            <a:off x="1082880" y="20138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7"/>
          <p:cNvSpPr/>
          <p:nvPr/>
        </p:nvSpPr>
        <p:spPr>
          <a:xfrm>
            <a:off x="1194120" y="21038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8"/>
          <p:cNvSpPr/>
          <p:nvPr/>
        </p:nvSpPr>
        <p:spPr>
          <a:xfrm>
            <a:off x="1322280" y="21654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9"/>
          <p:cNvSpPr/>
          <p:nvPr/>
        </p:nvSpPr>
        <p:spPr>
          <a:xfrm>
            <a:off x="1911960" y="26953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10"/>
          <p:cNvSpPr/>
          <p:nvPr/>
        </p:nvSpPr>
        <p:spPr>
          <a:xfrm>
            <a:off x="3107880" y="26280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11"/>
          <p:cNvSpPr/>
          <p:nvPr/>
        </p:nvSpPr>
        <p:spPr>
          <a:xfrm>
            <a:off x="3066120" y="2706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12"/>
          <p:cNvSpPr/>
          <p:nvPr/>
        </p:nvSpPr>
        <p:spPr>
          <a:xfrm>
            <a:off x="2927520" y="2787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13"/>
          <p:cNvSpPr/>
          <p:nvPr/>
        </p:nvSpPr>
        <p:spPr>
          <a:xfrm>
            <a:off x="2888280" y="29329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14"/>
          <p:cNvSpPr/>
          <p:nvPr/>
        </p:nvSpPr>
        <p:spPr>
          <a:xfrm>
            <a:off x="2708640" y="28936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15"/>
          <p:cNvSpPr/>
          <p:nvPr/>
        </p:nvSpPr>
        <p:spPr>
          <a:xfrm>
            <a:off x="2769840" y="30081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16"/>
          <p:cNvSpPr/>
          <p:nvPr/>
        </p:nvSpPr>
        <p:spPr>
          <a:xfrm>
            <a:off x="2708640" y="31269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17"/>
          <p:cNvSpPr/>
          <p:nvPr/>
        </p:nvSpPr>
        <p:spPr>
          <a:xfrm>
            <a:off x="2551680" y="31752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18"/>
          <p:cNvSpPr/>
          <p:nvPr/>
        </p:nvSpPr>
        <p:spPr>
          <a:xfrm>
            <a:off x="2321640" y="30441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19"/>
          <p:cNvSpPr/>
          <p:nvPr/>
        </p:nvSpPr>
        <p:spPr>
          <a:xfrm>
            <a:off x="2400120" y="31456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20"/>
          <p:cNvSpPr/>
          <p:nvPr/>
        </p:nvSpPr>
        <p:spPr>
          <a:xfrm>
            <a:off x="1953720" y="28515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21"/>
          <p:cNvSpPr/>
          <p:nvPr/>
        </p:nvSpPr>
        <p:spPr>
          <a:xfrm>
            <a:off x="2203920" y="29804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22"/>
          <p:cNvSpPr/>
          <p:nvPr/>
        </p:nvSpPr>
        <p:spPr>
          <a:xfrm>
            <a:off x="2132280" y="3048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23"/>
          <p:cNvSpPr/>
          <p:nvPr/>
        </p:nvSpPr>
        <p:spPr>
          <a:xfrm>
            <a:off x="2199240" y="31359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24"/>
          <p:cNvSpPr/>
          <p:nvPr/>
        </p:nvSpPr>
        <p:spPr>
          <a:xfrm>
            <a:off x="3018960" y="28587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25"/>
          <p:cNvSpPr/>
          <p:nvPr/>
        </p:nvSpPr>
        <p:spPr>
          <a:xfrm>
            <a:off x="1932840" y="20923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26"/>
          <p:cNvSpPr/>
          <p:nvPr/>
        </p:nvSpPr>
        <p:spPr>
          <a:xfrm>
            <a:off x="2009160" y="3621240"/>
            <a:ext cx="2444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1" name="CustomShape 27"/>
          <p:cNvSpPr/>
          <p:nvPr/>
        </p:nvSpPr>
        <p:spPr>
          <a:xfrm>
            <a:off x="834840" y="2415960"/>
            <a:ext cx="2444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2" name="CustomShape 28"/>
          <p:cNvSpPr/>
          <p:nvPr/>
        </p:nvSpPr>
        <p:spPr>
          <a:xfrm>
            <a:off x="2172240" y="1684080"/>
            <a:ext cx="10630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Model</a:t>
            </a:r>
            <a:endParaRPr b="0" lang="en-US" sz="1200" spc="-1" strike="noStrike">
              <a:latin typeface="Arial"/>
            </a:endParaRPr>
          </a:p>
          <a:p>
            <a:pPr marL="93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True Function</a:t>
            </a:r>
            <a:endParaRPr b="0" lang="en-US" sz="1200" spc="-1" strike="noStrike">
              <a:latin typeface="Arial"/>
            </a:endParaRPr>
          </a:p>
          <a:p>
            <a:pPr marL="93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Samples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3" name="Line 29"/>
          <p:cNvSpPr/>
          <p:nvPr/>
        </p:nvSpPr>
        <p:spPr>
          <a:xfrm>
            <a:off x="1874160" y="1943640"/>
            <a:ext cx="220320" cy="360"/>
          </a:xfrm>
          <a:prstGeom prst="line">
            <a:avLst/>
          </a:prstGeom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Line 30"/>
          <p:cNvSpPr/>
          <p:nvPr/>
        </p:nvSpPr>
        <p:spPr>
          <a:xfrm>
            <a:off x="1874160" y="1775880"/>
            <a:ext cx="220320" cy="360"/>
          </a:xfrm>
          <a:prstGeom prst="line">
            <a:avLst/>
          </a:prstGeom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Line 31"/>
          <p:cNvSpPr/>
          <p:nvPr/>
        </p:nvSpPr>
        <p:spPr>
          <a:xfrm>
            <a:off x="1066680" y="2347200"/>
            <a:ext cx="2119680" cy="827640"/>
          </a:xfrm>
          <a:prstGeom prst="line">
            <a:avLst/>
          </a:prstGeom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32"/>
          <p:cNvSpPr/>
          <p:nvPr/>
        </p:nvSpPr>
        <p:spPr>
          <a:xfrm>
            <a:off x="3626280" y="2078280"/>
            <a:ext cx="2119320" cy="1110960"/>
          </a:xfrm>
          <a:custGeom>
            <a:avLst/>
            <a:gdLst/>
            <a:ahLst/>
            <a:rect l="l" t="t" r="r" b="b"/>
            <a:pathLst>
              <a:path w="2119746" h="1111155">
                <a:moveTo>
                  <a:pt x="0" y="0"/>
                </a:moveTo>
                <a:cubicBezTo>
                  <a:pt x="69273" y="6927"/>
                  <a:pt x="138546" y="13854"/>
                  <a:pt x="197428" y="41563"/>
                </a:cubicBezTo>
                <a:cubicBezTo>
                  <a:pt x="256310" y="69272"/>
                  <a:pt x="290946" y="110836"/>
                  <a:pt x="353291" y="166254"/>
                </a:cubicBezTo>
                <a:cubicBezTo>
                  <a:pt x="415636" y="221672"/>
                  <a:pt x="505691" y="306532"/>
                  <a:pt x="571500" y="374073"/>
                </a:cubicBezTo>
                <a:cubicBezTo>
                  <a:pt x="637309" y="441614"/>
                  <a:pt x="677141" y="488373"/>
                  <a:pt x="748146" y="571500"/>
                </a:cubicBezTo>
                <a:cubicBezTo>
                  <a:pt x="819151" y="654627"/>
                  <a:pt x="912669" y="793173"/>
                  <a:pt x="997528" y="872836"/>
                </a:cubicBezTo>
                <a:cubicBezTo>
                  <a:pt x="1082387" y="952499"/>
                  <a:pt x="1165514" y="1011382"/>
                  <a:pt x="1257300" y="1049482"/>
                </a:cubicBezTo>
                <a:cubicBezTo>
                  <a:pt x="1349086" y="1087582"/>
                  <a:pt x="1444337" y="1130877"/>
                  <a:pt x="1548246" y="1101436"/>
                </a:cubicBezTo>
                <a:cubicBezTo>
                  <a:pt x="1652155" y="1071995"/>
                  <a:pt x="1785505" y="961159"/>
                  <a:pt x="1880755" y="872836"/>
                </a:cubicBezTo>
                <a:cubicBezTo>
                  <a:pt x="1976005" y="784513"/>
                  <a:pt x="2119746" y="571500"/>
                  <a:pt x="2119746" y="571500"/>
                </a:cubicBezTo>
              </a:path>
            </a:pathLst>
          </a:custGeom>
          <a:noFill/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33"/>
          <p:cNvSpPr/>
          <p:nvPr/>
        </p:nvSpPr>
        <p:spPr>
          <a:xfrm>
            <a:off x="6213600" y="1558800"/>
            <a:ext cx="2088360" cy="2026440"/>
          </a:xfrm>
          <a:custGeom>
            <a:avLst/>
            <a:gdLst/>
            <a:ahLst/>
            <a:rect l="l" t="t" r="r" b="b"/>
            <a:pathLst>
              <a:path w="2088572" h="2026759">
                <a:moveTo>
                  <a:pt x="0" y="0"/>
                </a:moveTo>
                <a:cubicBezTo>
                  <a:pt x="2597" y="942109"/>
                  <a:pt x="5195" y="1884219"/>
                  <a:pt x="20781" y="2015837"/>
                </a:cubicBezTo>
                <a:cubicBezTo>
                  <a:pt x="36367" y="2147455"/>
                  <a:pt x="74468" y="1051214"/>
                  <a:pt x="93518" y="789709"/>
                </a:cubicBezTo>
                <a:cubicBezTo>
                  <a:pt x="112568" y="528204"/>
                  <a:pt x="114299" y="462395"/>
                  <a:pt x="135081" y="446809"/>
                </a:cubicBezTo>
                <a:cubicBezTo>
                  <a:pt x="155863" y="431223"/>
                  <a:pt x="187036" y="704850"/>
                  <a:pt x="218209" y="696191"/>
                </a:cubicBezTo>
                <a:cubicBezTo>
                  <a:pt x="249382" y="687532"/>
                  <a:pt x="296141" y="472787"/>
                  <a:pt x="322118" y="394855"/>
                </a:cubicBezTo>
                <a:cubicBezTo>
                  <a:pt x="348095" y="316923"/>
                  <a:pt x="355022" y="232064"/>
                  <a:pt x="374072" y="228600"/>
                </a:cubicBezTo>
                <a:cubicBezTo>
                  <a:pt x="393122" y="225136"/>
                  <a:pt x="408709" y="226868"/>
                  <a:pt x="436418" y="374073"/>
                </a:cubicBezTo>
                <a:cubicBezTo>
                  <a:pt x="464127" y="521278"/>
                  <a:pt x="505691" y="947305"/>
                  <a:pt x="540327" y="1111828"/>
                </a:cubicBezTo>
                <a:cubicBezTo>
                  <a:pt x="574963" y="1276351"/>
                  <a:pt x="607868" y="1343891"/>
                  <a:pt x="644236" y="1361209"/>
                </a:cubicBezTo>
                <a:cubicBezTo>
                  <a:pt x="680604" y="1378527"/>
                  <a:pt x="723900" y="1243446"/>
                  <a:pt x="758536" y="1215737"/>
                </a:cubicBezTo>
                <a:cubicBezTo>
                  <a:pt x="793172" y="1188028"/>
                  <a:pt x="812222" y="1144732"/>
                  <a:pt x="852054" y="1194955"/>
                </a:cubicBezTo>
                <a:cubicBezTo>
                  <a:pt x="891886" y="1245178"/>
                  <a:pt x="949036" y="1465119"/>
                  <a:pt x="997527" y="1517073"/>
                </a:cubicBezTo>
                <a:cubicBezTo>
                  <a:pt x="1046018" y="1569027"/>
                  <a:pt x="1097973" y="1511878"/>
                  <a:pt x="1143000" y="1506682"/>
                </a:cubicBezTo>
                <a:cubicBezTo>
                  <a:pt x="1188027" y="1501487"/>
                  <a:pt x="1224396" y="1456459"/>
                  <a:pt x="1267691" y="1485900"/>
                </a:cubicBezTo>
                <a:cubicBezTo>
                  <a:pt x="1310986" y="1515341"/>
                  <a:pt x="1356013" y="1655619"/>
                  <a:pt x="1402772" y="1683328"/>
                </a:cubicBezTo>
                <a:cubicBezTo>
                  <a:pt x="1449531" y="1711037"/>
                  <a:pt x="1506682" y="1683328"/>
                  <a:pt x="1548245" y="1652155"/>
                </a:cubicBezTo>
                <a:cubicBezTo>
                  <a:pt x="1589808" y="1620982"/>
                  <a:pt x="1607127" y="1529196"/>
                  <a:pt x="1652154" y="1496291"/>
                </a:cubicBezTo>
                <a:cubicBezTo>
                  <a:pt x="1697181" y="1463387"/>
                  <a:pt x="1782041" y="1491096"/>
                  <a:pt x="1818409" y="1454728"/>
                </a:cubicBezTo>
                <a:cubicBezTo>
                  <a:pt x="1854777" y="1418360"/>
                  <a:pt x="1840922" y="1312718"/>
                  <a:pt x="1870363" y="1278082"/>
                </a:cubicBezTo>
                <a:cubicBezTo>
                  <a:pt x="1899804" y="1243446"/>
                  <a:pt x="1969077" y="1269423"/>
                  <a:pt x="1995054" y="1246909"/>
                </a:cubicBezTo>
                <a:cubicBezTo>
                  <a:pt x="2021031" y="1224395"/>
                  <a:pt x="2014104" y="1091045"/>
                  <a:pt x="2026227" y="1143000"/>
                </a:cubicBezTo>
                <a:cubicBezTo>
                  <a:pt x="2038350" y="1194955"/>
                  <a:pt x="2059132" y="1489364"/>
                  <a:pt x="2067791" y="1558637"/>
                </a:cubicBezTo>
                <a:cubicBezTo>
                  <a:pt x="2076450" y="1627910"/>
                  <a:pt x="2074718" y="1556905"/>
                  <a:pt x="2078181" y="1558637"/>
                </a:cubicBezTo>
                <a:cubicBezTo>
                  <a:pt x="2081645" y="1560369"/>
                  <a:pt x="2088572" y="1569028"/>
                  <a:pt x="2088572" y="1569028"/>
                </a:cubicBezTo>
              </a:path>
            </a:pathLst>
          </a:custGeom>
          <a:noFill/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34"/>
          <p:cNvSpPr/>
          <p:nvPr/>
        </p:nvSpPr>
        <p:spPr>
          <a:xfrm flipV="1">
            <a:off x="3626280" y="1523880"/>
            <a:ext cx="9720" cy="216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35"/>
          <p:cNvSpPr/>
          <p:nvPr/>
        </p:nvSpPr>
        <p:spPr>
          <a:xfrm flipV="1">
            <a:off x="3626280" y="3684600"/>
            <a:ext cx="2174040" cy="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36"/>
          <p:cNvSpPr/>
          <p:nvPr/>
        </p:nvSpPr>
        <p:spPr>
          <a:xfrm>
            <a:off x="3630960" y="2092320"/>
            <a:ext cx="2114640" cy="1071000"/>
          </a:xfrm>
          <a:custGeom>
            <a:avLst/>
            <a:gdLst/>
            <a:ahLst/>
            <a:rect l="l" t="t" r="r" b="b"/>
            <a:pathLst>
              <a:path w="2114900" h="1071475">
                <a:moveTo>
                  <a:pt x="0" y="0"/>
                </a:moveTo>
                <a:cubicBezTo>
                  <a:pt x="66850" y="2337"/>
                  <a:pt x="133700" y="4675"/>
                  <a:pt x="201953" y="39269"/>
                </a:cubicBezTo>
                <a:cubicBezTo>
                  <a:pt x="270206" y="73863"/>
                  <a:pt x="352483" y="156141"/>
                  <a:pt x="409516" y="207564"/>
                </a:cubicBezTo>
                <a:cubicBezTo>
                  <a:pt x="466549" y="258987"/>
                  <a:pt x="492729" y="291711"/>
                  <a:pt x="544152" y="347809"/>
                </a:cubicBezTo>
                <a:cubicBezTo>
                  <a:pt x="595575" y="403907"/>
                  <a:pt x="661023" y="478704"/>
                  <a:pt x="718056" y="544152"/>
                </a:cubicBezTo>
                <a:cubicBezTo>
                  <a:pt x="775089" y="609600"/>
                  <a:pt x="836798" y="686268"/>
                  <a:pt x="886351" y="740496"/>
                </a:cubicBezTo>
                <a:cubicBezTo>
                  <a:pt x="935904" y="794724"/>
                  <a:pt x="961149" y="822774"/>
                  <a:pt x="1015377" y="869522"/>
                </a:cubicBezTo>
                <a:cubicBezTo>
                  <a:pt x="1069605" y="916270"/>
                  <a:pt x="1145337" y="987328"/>
                  <a:pt x="1211720" y="1020987"/>
                </a:cubicBezTo>
                <a:cubicBezTo>
                  <a:pt x="1278103" y="1054646"/>
                  <a:pt x="1344485" y="1071475"/>
                  <a:pt x="1413673" y="1071475"/>
                </a:cubicBezTo>
                <a:cubicBezTo>
                  <a:pt x="1482861" y="1071475"/>
                  <a:pt x="1559528" y="1053711"/>
                  <a:pt x="1626846" y="1020987"/>
                </a:cubicBezTo>
                <a:cubicBezTo>
                  <a:pt x="1694164" y="988263"/>
                  <a:pt x="1736238" y="952735"/>
                  <a:pt x="1817580" y="875132"/>
                </a:cubicBezTo>
                <a:cubicBezTo>
                  <a:pt x="1898922" y="797529"/>
                  <a:pt x="2114900" y="555372"/>
                  <a:pt x="2114900" y="555372"/>
                </a:cubicBezTo>
                <a:lnTo>
                  <a:pt x="2114900" y="555372"/>
                </a:lnTo>
              </a:path>
            </a:pathLst>
          </a:custGeom>
          <a:noFill/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37"/>
          <p:cNvSpPr/>
          <p:nvPr/>
        </p:nvSpPr>
        <p:spPr>
          <a:xfrm>
            <a:off x="3787200" y="19746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38"/>
          <p:cNvSpPr/>
          <p:nvPr/>
        </p:nvSpPr>
        <p:spPr>
          <a:xfrm>
            <a:off x="3642480" y="20138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39"/>
          <p:cNvSpPr/>
          <p:nvPr/>
        </p:nvSpPr>
        <p:spPr>
          <a:xfrm>
            <a:off x="3753720" y="21038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40"/>
          <p:cNvSpPr/>
          <p:nvPr/>
        </p:nvSpPr>
        <p:spPr>
          <a:xfrm>
            <a:off x="3881880" y="21654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41"/>
          <p:cNvSpPr/>
          <p:nvPr/>
        </p:nvSpPr>
        <p:spPr>
          <a:xfrm>
            <a:off x="4471560" y="26953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42"/>
          <p:cNvSpPr/>
          <p:nvPr/>
        </p:nvSpPr>
        <p:spPr>
          <a:xfrm>
            <a:off x="5667480" y="26280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43"/>
          <p:cNvSpPr/>
          <p:nvPr/>
        </p:nvSpPr>
        <p:spPr>
          <a:xfrm>
            <a:off x="5625720" y="2706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44"/>
          <p:cNvSpPr/>
          <p:nvPr/>
        </p:nvSpPr>
        <p:spPr>
          <a:xfrm>
            <a:off x="5487120" y="2787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45"/>
          <p:cNvSpPr/>
          <p:nvPr/>
        </p:nvSpPr>
        <p:spPr>
          <a:xfrm>
            <a:off x="5447880" y="29329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46"/>
          <p:cNvSpPr/>
          <p:nvPr/>
        </p:nvSpPr>
        <p:spPr>
          <a:xfrm>
            <a:off x="5268240" y="28936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47"/>
          <p:cNvSpPr/>
          <p:nvPr/>
        </p:nvSpPr>
        <p:spPr>
          <a:xfrm>
            <a:off x="5329440" y="30081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48"/>
          <p:cNvSpPr/>
          <p:nvPr/>
        </p:nvSpPr>
        <p:spPr>
          <a:xfrm>
            <a:off x="5268240" y="31269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49"/>
          <p:cNvSpPr/>
          <p:nvPr/>
        </p:nvSpPr>
        <p:spPr>
          <a:xfrm>
            <a:off x="5111280" y="31752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50"/>
          <p:cNvSpPr/>
          <p:nvPr/>
        </p:nvSpPr>
        <p:spPr>
          <a:xfrm>
            <a:off x="4881240" y="30441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51"/>
          <p:cNvSpPr/>
          <p:nvPr/>
        </p:nvSpPr>
        <p:spPr>
          <a:xfrm>
            <a:off x="4959720" y="31456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52"/>
          <p:cNvSpPr/>
          <p:nvPr/>
        </p:nvSpPr>
        <p:spPr>
          <a:xfrm>
            <a:off x="4513320" y="28515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53"/>
          <p:cNvSpPr/>
          <p:nvPr/>
        </p:nvSpPr>
        <p:spPr>
          <a:xfrm>
            <a:off x="4763520" y="29804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54"/>
          <p:cNvSpPr/>
          <p:nvPr/>
        </p:nvSpPr>
        <p:spPr>
          <a:xfrm>
            <a:off x="4692240" y="3048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55"/>
          <p:cNvSpPr/>
          <p:nvPr/>
        </p:nvSpPr>
        <p:spPr>
          <a:xfrm>
            <a:off x="4758840" y="31359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56"/>
          <p:cNvSpPr/>
          <p:nvPr/>
        </p:nvSpPr>
        <p:spPr>
          <a:xfrm>
            <a:off x="5578560" y="28587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57"/>
          <p:cNvSpPr/>
          <p:nvPr/>
        </p:nvSpPr>
        <p:spPr>
          <a:xfrm>
            <a:off x="4568760" y="3621240"/>
            <a:ext cx="2444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2" name="CustomShape 58"/>
          <p:cNvSpPr/>
          <p:nvPr/>
        </p:nvSpPr>
        <p:spPr>
          <a:xfrm>
            <a:off x="3394440" y="2415960"/>
            <a:ext cx="2444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CustomShape 59"/>
          <p:cNvSpPr/>
          <p:nvPr/>
        </p:nvSpPr>
        <p:spPr>
          <a:xfrm flipV="1">
            <a:off x="6183000" y="1523880"/>
            <a:ext cx="9720" cy="216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60"/>
          <p:cNvSpPr/>
          <p:nvPr/>
        </p:nvSpPr>
        <p:spPr>
          <a:xfrm flipV="1">
            <a:off x="6183000" y="3684600"/>
            <a:ext cx="2174040" cy="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61"/>
          <p:cNvSpPr/>
          <p:nvPr/>
        </p:nvSpPr>
        <p:spPr>
          <a:xfrm>
            <a:off x="6187680" y="2092320"/>
            <a:ext cx="2114640" cy="1071000"/>
          </a:xfrm>
          <a:custGeom>
            <a:avLst/>
            <a:gdLst/>
            <a:ahLst/>
            <a:rect l="l" t="t" r="r" b="b"/>
            <a:pathLst>
              <a:path w="2114900" h="1071475">
                <a:moveTo>
                  <a:pt x="0" y="0"/>
                </a:moveTo>
                <a:cubicBezTo>
                  <a:pt x="66850" y="2337"/>
                  <a:pt x="133700" y="4675"/>
                  <a:pt x="201953" y="39269"/>
                </a:cubicBezTo>
                <a:cubicBezTo>
                  <a:pt x="270206" y="73863"/>
                  <a:pt x="352483" y="156141"/>
                  <a:pt x="409516" y="207564"/>
                </a:cubicBezTo>
                <a:cubicBezTo>
                  <a:pt x="466549" y="258987"/>
                  <a:pt x="492729" y="291711"/>
                  <a:pt x="544152" y="347809"/>
                </a:cubicBezTo>
                <a:cubicBezTo>
                  <a:pt x="595575" y="403907"/>
                  <a:pt x="661023" y="478704"/>
                  <a:pt x="718056" y="544152"/>
                </a:cubicBezTo>
                <a:cubicBezTo>
                  <a:pt x="775089" y="609600"/>
                  <a:pt x="836798" y="686268"/>
                  <a:pt x="886351" y="740496"/>
                </a:cubicBezTo>
                <a:cubicBezTo>
                  <a:pt x="935904" y="794724"/>
                  <a:pt x="961149" y="822774"/>
                  <a:pt x="1015377" y="869522"/>
                </a:cubicBezTo>
                <a:cubicBezTo>
                  <a:pt x="1069605" y="916270"/>
                  <a:pt x="1145337" y="987328"/>
                  <a:pt x="1211720" y="1020987"/>
                </a:cubicBezTo>
                <a:cubicBezTo>
                  <a:pt x="1278103" y="1054646"/>
                  <a:pt x="1344485" y="1071475"/>
                  <a:pt x="1413673" y="1071475"/>
                </a:cubicBezTo>
                <a:cubicBezTo>
                  <a:pt x="1482861" y="1071475"/>
                  <a:pt x="1559528" y="1053711"/>
                  <a:pt x="1626846" y="1020987"/>
                </a:cubicBezTo>
                <a:cubicBezTo>
                  <a:pt x="1694164" y="988263"/>
                  <a:pt x="1736238" y="952735"/>
                  <a:pt x="1817580" y="875132"/>
                </a:cubicBezTo>
                <a:cubicBezTo>
                  <a:pt x="1898922" y="797529"/>
                  <a:pt x="2114900" y="555372"/>
                  <a:pt x="2114900" y="555372"/>
                </a:cubicBezTo>
                <a:lnTo>
                  <a:pt x="2114900" y="555372"/>
                </a:lnTo>
              </a:path>
            </a:pathLst>
          </a:custGeom>
          <a:noFill/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62"/>
          <p:cNvSpPr/>
          <p:nvPr/>
        </p:nvSpPr>
        <p:spPr>
          <a:xfrm>
            <a:off x="6343920" y="19746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63"/>
          <p:cNvSpPr/>
          <p:nvPr/>
        </p:nvSpPr>
        <p:spPr>
          <a:xfrm>
            <a:off x="6199200" y="20138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64"/>
          <p:cNvSpPr/>
          <p:nvPr/>
        </p:nvSpPr>
        <p:spPr>
          <a:xfrm>
            <a:off x="6310440" y="21038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65"/>
          <p:cNvSpPr/>
          <p:nvPr/>
        </p:nvSpPr>
        <p:spPr>
          <a:xfrm>
            <a:off x="6438600" y="21654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66"/>
          <p:cNvSpPr/>
          <p:nvPr/>
        </p:nvSpPr>
        <p:spPr>
          <a:xfrm>
            <a:off x="7028280" y="26953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67"/>
          <p:cNvSpPr/>
          <p:nvPr/>
        </p:nvSpPr>
        <p:spPr>
          <a:xfrm>
            <a:off x="8224200" y="26280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68"/>
          <p:cNvSpPr/>
          <p:nvPr/>
        </p:nvSpPr>
        <p:spPr>
          <a:xfrm>
            <a:off x="8182440" y="2706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69"/>
          <p:cNvSpPr/>
          <p:nvPr/>
        </p:nvSpPr>
        <p:spPr>
          <a:xfrm>
            <a:off x="8043840" y="2787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70"/>
          <p:cNvSpPr/>
          <p:nvPr/>
        </p:nvSpPr>
        <p:spPr>
          <a:xfrm>
            <a:off x="8004600" y="29329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71"/>
          <p:cNvSpPr/>
          <p:nvPr/>
        </p:nvSpPr>
        <p:spPr>
          <a:xfrm>
            <a:off x="7824960" y="28936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72"/>
          <p:cNvSpPr/>
          <p:nvPr/>
        </p:nvSpPr>
        <p:spPr>
          <a:xfrm>
            <a:off x="7886160" y="30081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73"/>
          <p:cNvSpPr/>
          <p:nvPr/>
        </p:nvSpPr>
        <p:spPr>
          <a:xfrm>
            <a:off x="7824960" y="31269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74"/>
          <p:cNvSpPr/>
          <p:nvPr/>
        </p:nvSpPr>
        <p:spPr>
          <a:xfrm>
            <a:off x="7668000" y="31752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75"/>
          <p:cNvSpPr/>
          <p:nvPr/>
        </p:nvSpPr>
        <p:spPr>
          <a:xfrm>
            <a:off x="7437960" y="30441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76"/>
          <p:cNvSpPr/>
          <p:nvPr/>
        </p:nvSpPr>
        <p:spPr>
          <a:xfrm>
            <a:off x="7516440" y="31456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77"/>
          <p:cNvSpPr/>
          <p:nvPr/>
        </p:nvSpPr>
        <p:spPr>
          <a:xfrm>
            <a:off x="7070040" y="28515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78"/>
          <p:cNvSpPr/>
          <p:nvPr/>
        </p:nvSpPr>
        <p:spPr>
          <a:xfrm>
            <a:off x="7320240" y="29804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79"/>
          <p:cNvSpPr/>
          <p:nvPr/>
        </p:nvSpPr>
        <p:spPr>
          <a:xfrm>
            <a:off x="7248960" y="3048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80"/>
          <p:cNvSpPr/>
          <p:nvPr/>
        </p:nvSpPr>
        <p:spPr>
          <a:xfrm>
            <a:off x="7315560" y="31359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81"/>
          <p:cNvSpPr/>
          <p:nvPr/>
        </p:nvSpPr>
        <p:spPr>
          <a:xfrm>
            <a:off x="8135280" y="28587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82"/>
          <p:cNvSpPr/>
          <p:nvPr/>
        </p:nvSpPr>
        <p:spPr>
          <a:xfrm>
            <a:off x="7125480" y="3621240"/>
            <a:ext cx="2444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7" name="CustomShape 83"/>
          <p:cNvSpPr/>
          <p:nvPr/>
        </p:nvSpPr>
        <p:spPr>
          <a:xfrm>
            <a:off x="5951160" y="2415960"/>
            <a:ext cx="2444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8" name="CustomShape 84"/>
          <p:cNvSpPr/>
          <p:nvPr/>
        </p:nvSpPr>
        <p:spPr>
          <a:xfrm>
            <a:off x="1071360" y="948600"/>
            <a:ext cx="21146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Polynomial Degree =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9" name="CustomShape 85"/>
          <p:cNvSpPr/>
          <p:nvPr/>
        </p:nvSpPr>
        <p:spPr>
          <a:xfrm>
            <a:off x="3628800" y="948600"/>
            <a:ext cx="21146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Polynomial Degree = 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0" name="CustomShape 86"/>
          <p:cNvSpPr/>
          <p:nvPr/>
        </p:nvSpPr>
        <p:spPr>
          <a:xfrm>
            <a:off x="6154560" y="948600"/>
            <a:ext cx="230940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Polynomial Degree = 15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CustomShape 1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Model Complexity vs Error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27" name="CustomShape 2"/>
          <p:cNvSpPr/>
          <p:nvPr/>
        </p:nvSpPr>
        <p:spPr>
          <a:xfrm>
            <a:off x="530280" y="4374360"/>
            <a:ext cx="8069400" cy="4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venir Book"/>
                <a:ea typeface="Avenir Book"/>
              </a:rPr>
              <a:t>Underfitting: training and cross validation error are high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28" name="CustomShape 3"/>
          <p:cNvSpPr/>
          <p:nvPr/>
        </p:nvSpPr>
        <p:spPr>
          <a:xfrm>
            <a:off x="1438560" y="1485360"/>
            <a:ext cx="586800" cy="2124720"/>
          </a:xfrm>
          <a:prstGeom prst="rect">
            <a:avLst/>
          </a:prstGeom>
          <a:solidFill>
            <a:srgbClr val="0070c0">
              <a:alpha val="10000"/>
            </a:srgbClr>
          </a:solidFill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29" name="Group 4"/>
          <p:cNvGrpSpPr/>
          <p:nvPr/>
        </p:nvGrpSpPr>
        <p:grpSpPr>
          <a:xfrm>
            <a:off x="758880" y="1527120"/>
            <a:ext cx="4584240" cy="2196000"/>
            <a:chOff x="758880" y="1527120"/>
            <a:chExt cx="4584240" cy="2196000"/>
          </a:xfrm>
        </p:grpSpPr>
        <p:sp>
          <p:nvSpPr>
            <p:cNvPr id="1430" name="CustomShape 5"/>
            <p:cNvSpPr/>
            <p:nvPr/>
          </p:nvSpPr>
          <p:spPr>
            <a:xfrm flipV="1">
              <a:off x="1187640" y="-668880"/>
              <a:ext cx="360" cy="2196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1" name="CustomShape 6"/>
            <p:cNvSpPr/>
            <p:nvPr/>
          </p:nvSpPr>
          <p:spPr>
            <a:xfrm>
              <a:off x="1187640" y="3714120"/>
              <a:ext cx="3591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2" name="CustomShape 7"/>
            <p:cNvSpPr/>
            <p:nvPr/>
          </p:nvSpPr>
          <p:spPr>
            <a:xfrm>
              <a:off x="1668600" y="1593000"/>
              <a:ext cx="1762560" cy="1407960"/>
            </a:xfrm>
            <a:custGeom>
              <a:avLst/>
              <a:gdLst/>
              <a:ahLst/>
              <a:rect l="l" t="t" r="r" b="b"/>
              <a:pathLst>
                <a:path w="1762813" h="1408370">
                  <a:moveTo>
                    <a:pt x="0" y="0"/>
                  </a:moveTo>
                  <a:cubicBezTo>
                    <a:pt x="101338" y="510618"/>
                    <a:pt x="202677" y="1021237"/>
                    <a:pt x="348792" y="1244338"/>
                  </a:cubicBezTo>
                  <a:cubicBezTo>
                    <a:pt x="494908" y="1467439"/>
                    <a:pt x="694442" y="1425018"/>
                    <a:pt x="876693" y="1338606"/>
                  </a:cubicBezTo>
                  <a:cubicBezTo>
                    <a:pt x="1058945" y="1252194"/>
                    <a:pt x="1294614" y="933254"/>
                    <a:pt x="1442301" y="725864"/>
                  </a:cubicBezTo>
                  <a:cubicBezTo>
                    <a:pt x="1589988" y="518474"/>
                    <a:pt x="1696825" y="133546"/>
                    <a:pt x="1762813" y="94268"/>
                  </a:cubicBezTo>
                </a:path>
              </a:pathLst>
            </a:custGeom>
            <a:noFill/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3" name="CustomShape 8"/>
            <p:cNvSpPr/>
            <p:nvPr/>
          </p:nvSpPr>
          <p:spPr>
            <a:xfrm>
              <a:off x="1479960" y="1583640"/>
              <a:ext cx="2790000" cy="1960560"/>
            </a:xfrm>
            <a:custGeom>
              <a:avLst/>
              <a:gdLst/>
              <a:ahLst/>
              <a:rect l="l" t="t" r="r" b="b"/>
              <a:pathLst>
                <a:path w="2790334" h="1960775">
                  <a:moveTo>
                    <a:pt x="0" y="0"/>
                  </a:moveTo>
                  <a:cubicBezTo>
                    <a:pt x="75414" y="415565"/>
                    <a:pt x="150829" y="831130"/>
                    <a:pt x="263951" y="1102936"/>
                  </a:cubicBezTo>
                  <a:cubicBezTo>
                    <a:pt x="377073" y="1374742"/>
                    <a:pt x="501192" y="1502004"/>
                    <a:pt x="678730" y="1630837"/>
                  </a:cubicBezTo>
                  <a:cubicBezTo>
                    <a:pt x="856268" y="1759670"/>
                    <a:pt x="977246" y="1820944"/>
                    <a:pt x="1329180" y="1875934"/>
                  </a:cubicBezTo>
                  <a:cubicBezTo>
                    <a:pt x="1681114" y="1930924"/>
                    <a:pt x="2790334" y="1960775"/>
                    <a:pt x="2790334" y="1960775"/>
                  </a:cubicBezTo>
                </a:path>
              </a:pathLst>
            </a:custGeom>
            <a:noFill/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4" name="CustomShape 9"/>
            <p:cNvSpPr/>
            <p:nvPr/>
          </p:nvSpPr>
          <p:spPr>
            <a:xfrm rot="16200000">
              <a:off x="-102960" y="2389680"/>
              <a:ext cx="2177280" cy="45288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ts val="21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error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435" name="CustomShape 10"/>
            <p:cNvSpPr/>
            <p:nvPr/>
          </p:nvSpPr>
          <p:spPr>
            <a:xfrm>
              <a:off x="3257640" y="1883880"/>
              <a:ext cx="2085480" cy="45288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>
                <a:lnSpc>
                  <a:spcPts val="2100"/>
                </a:lnSpc>
              </a:pPr>
              <a:r>
                <a:rPr b="1" lang="en-US" sz="2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 </a:t>
              </a:r>
              <a:endParaRPr b="0" lang="en-US" sz="2800" spc="-1" strike="noStrike">
                <a:latin typeface="Arial"/>
              </a:endParaRPr>
            </a:p>
            <a:p>
              <a:pPr>
                <a:lnSpc>
                  <a:spcPts val="21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cross validation error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436" name="CustomShape 11"/>
            <p:cNvSpPr/>
            <p:nvPr/>
          </p:nvSpPr>
          <p:spPr>
            <a:xfrm>
              <a:off x="3257640" y="1883880"/>
              <a:ext cx="2085480" cy="452880"/>
            </a:xfrm>
            <a:prstGeom prst="rect">
              <a:avLst/>
            </a:prstGeom>
            <a:blipFill rotWithShape="0">
              <a:blip r:embed="rId1"/>
              <a:stretch>
                <a:fillRect l="-1447" t="-9409" r="-874" b="-36433"/>
              </a:stretch>
            </a:blipFill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latin typeface="Arial"/>
                  <a:ea typeface="Arial"/>
                </a:rPr>
                <a:t> 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437" name="CustomShape 12"/>
            <p:cNvSpPr/>
            <p:nvPr/>
          </p:nvSpPr>
          <p:spPr>
            <a:xfrm>
              <a:off x="2973600" y="2935080"/>
              <a:ext cx="2085480" cy="45288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>
                <a:lnSpc>
                  <a:spcPts val="2100"/>
                </a:lnSpc>
              </a:pPr>
              <a:r>
                <a:rPr b="1" lang="en-US" sz="2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 </a:t>
              </a:r>
              <a:endParaRPr b="0" lang="en-US" sz="2800" spc="-1" strike="noStrike">
                <a:latin typeface="Arial"/>
              </a:endParaRPr>
            </a:p>
            <a:p>
              <a:pPr>
                <a:lnSpc>
                  <a:spcPts val="21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training error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438" name="CustomShape 13"/>
            <p:cNvSpPr/>
            <p:nvPr/>
          </p:nvSpPr>
          <p:spPr>
            <a:xfrm>
              <a:off x="2973600" y="2935080"/>
              <a:ext cx="2085480" cy="452880"/>
            </a:xfrm>
            <a:prstGeom prst="rect">
              <a:avLst/>
            </a:prstGeom>
            <a:blipFill rotWithShape="0">
              <a:blip r:embed="rId2"/>
              <a:stretch>
                <a:fillRect l="-1748" t="-7951" r="0" b="-34621"/>
              </a:stretch>
            </a:blipFill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latin typeface="Arial"/>
                  <a:ea typeface="Arial"/>
                </a:rPr>
                <a:t> 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439" name="CustomShape 14"/>
          <p:cNvSpPr/>
          <p:nvPr/>
        </p:nvSpPr>
        <p:spPr>
          <a:xfrm flipV="1">
            <a:off x="6001920" y="1527120"/>
            <a:ext cx="9720" cy="216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0" name="CustomShape 15"/>
          <p:cNvSpPr/>
          <p:nvPr/>
        </p:nvSpPr>
        <p:spPr>
          <a:xfrm flipV="1">
            <a:off x="6001920" y="3687480"/>
            <a:ext cx="2174040" cy="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1" name="CustomShape 16"/>
          <p:cNvSpPr/>
          <p:nvPr/>
        </p:nvSpPr>
        <p:spPr>
          <a:xfrm>
            <a:off x="6006600" y="2095560"/>
            <a:ext cx="2114640" cy="1071000"/>
          </a:xfrm>
          <a:custGeom>
            <a:avLst/>
            <a:gdLst/>
            <a:ahLst/>
            <a:rect l="l" t="t" r="r" b="b"/>
            <a:pathLst>
              <a:path w="2114900" h="1071475">
                <a:moveTo>
                  <a:pt x="0" y="0"/>
                </a:moveTo>
                <a:cubicBezTo>
                  <a:pt x="66850" y="2337"/>
                  <a:pt x="133700" y="4675"/>
                  <a:pt x="201953" y="39269"/>
                </a:cubicBezTo>
                <a:cubicBezTo>
                  <a:pt x="270206" y="73863"/>
                  <a:pt x="352483" y="156141"/>
                  <a:pt x="409516" y="207564"/>
                </a:cubicBezTo>
                <a:cubicBezTo>
                  <a:pt x="466549" y="258987"/>
                  <a:pt x="492729" y="291711"/>
                  <a:pt x="544152" y="347809"/>
                </a:cubicBezTo>
                <a:cubicBezTo>
                  <a:pt x="595575" y="403907"/>
                  <a:pt x="661023" y="478704"/>
                  <a:pt x="718056" y="544152"/>
                </a:cubicBezTo>
                <a:cubicBezTo>
                  <a:pt x="775089" y="609600"/>
                  <a:pt x="836798" y="686268"/>
                  <a:pt x="886351" y="740496"/>
                </a:cubicBezTo>
                <a:cubicBezTo>
                  <a:pt x="935904" y="794724"/>
                  <a:pt x="961149" y="822774"/>
                  <a:pt x="1015377" y="869522"/>
                </a:cubicBezTo>
                <a:cubicBezTo>
                  <a:pt x="1069605" y="916270"/>
                  <a:pt x="1145337" y="987328"/>
                  <a:pt x="1211720" y="1020987"/>
                </a:cubicBezTo>
                <a:cubicBezTo>
                  <a:pt x="1278103" y="1054646"/>
                  <a:pt x="1344485" y="1071475"/>
                  <a:pt x="1413673" y="1071475"/>
                </a:cubicBezTo>
                <a:cubicBezTo>
                  <a:pt x="1482861" y="1071475"/>
                  <a:pt x="1559528" y="1053711"/>
                  <a:pt x="1626846" y="1020987"/>
                </a:cubicBezTo>
                <a:cubicBezTo>
                  <a:pt x="1694164" y="988263"/>
                  <a:pt x="1736238" y="952735"/>
                  <a:pt x="1817580" y="875132"/>
                </a:cubicBezTo>
                <a:cubicBezTo>
                  <a:pt x="1898922" y="797529"/>
                  <a:pt x="2114900" y="555372"/>
                  <a:pt x="2114900" y="555372"/>
                </a:cubicBezTo>
                <a:lnTo>
                  <a:pt x="2114900" y="555372"/>
                </a:lnTo>
              </a:path>
            </a:pathLst>
          </a:custGeom>
          <a:noFill/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2" name="CustomShape 17"/>
          <p:cNvSpPr/>
          <p:nvPr/>
        </p:nvSpPr>
        <p:spPr>
          <a:xfrm>
            <a:off x="6162840" y="19778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3" name="CustomShape 18"/>
          <p:cNvSpPr/>
          <p:nvPr/>
        </p:nvSpPr>
        <p:spPr>
          <a:xfrm>
            <a:off x="6017760" y="20170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4" name="CustomShape 19"/>
          <p:cNvSpPr/>
          <p:nvPr/>
        </p:nvSpPr>
        <p:spPr>
          <a:xfrm>
            <a:off x="6129000" y="21067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5" name="CustomShape 20"/>
          <p:cNvSpPr/>
          <p:nvPr/>
        </p:nvSpPr>
        <p:spPr>
          <a:xfrm>
            <a:off x="6257160" y="21686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6" name="CustomShape 21"/>
          <p:cNvSpPr/>
          <p:nvPr/>
        </p:nvSpPr>
        <p:spPr>
          <a:xfrm>
            <a:off x="6847200" y="26982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7" name="CustomShape 22"/>
          <p:cNvSpPr/>
          <p:nvPr/>
        </p:nvSpPr>
        <p:spPr>
          <a:xfrm>
            <a:off x="8042760" y="26308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8" name="CustomShape 23"/>
          <p:cNvSpPr/>
          <p:nvPr/>
        </p:nvSpPr>
        <p:spPr>
          <a:xfrm>
            <a:off x="8001360" y="27093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9" name="CustomShape 24"/>
          <p:cNvSpPr/>
          <p:nvPr/>
        </p:nvSpPr>
        <p:spPr>
          <a:xfrm>
            <a:off x="7862760" y="27903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0" name="CustomShape 25"/>
          <p:cNvSpPr/>
          <p:nvPr/>
        </p:nvSpPr>
        <p:spPr>
          <a:xfrm>
            <a:off x="7823160" y="29361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1" name="CustomShape 26"/>
          <p:cNvSpPr/>
          <p:nvPr/>
        </p:nvSpPr>
        <p:spPr>
          <a:xfrm>
            <a:off x="7643520" y="28965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2" name="CustomShape 27"/>
          <p:cNvSpPr/>
          <p:nvPr/>
        </p:nvSpPr>
        <p:spPr>
          <a:xfrm>
            <a:off x="7705080" y="30114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3" name="CustomShape 28"/>
          <p:cNvSpPr/>
          <p:nvPr/>
        </p:nvSpPr>
        <p:spPr>
          <a:xfrm>
            <a:off x="7643520" y="31302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4" name="CustomShape 29"/>
          <p:cNvSpPr/>
          <p:nvPr/>
        </p:nvSpPr>
        <p:spPr>
          <a:xfrm>
            <a:off x="7486560" y="31784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5" name="CustomShape 30"/>
          <p:cNvSpPr/>
          <p:nvPr/>
        </p:nvSpPr>
        <p:spPr>
          <a:xfrm>
            <a:off x="7256520" y="30474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6" name="CustomShape 31"/>
          <p:cNvSpPr/>
          <p:nvPr/>
        </p:nvSpPr>
        <p:spPr>
          <a:xfrm>
            <a:off x="7335000" y="31485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7" name="CustomShape 32"/>
          <p:cNvSpPr/>
          <p:nvPr/>
        </p:nvSpPr>
        <p:spPr>
          <a:xfrm>
            <a:off x="6888600" y="28544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8" name="CustomShape 33"/>
          <p:cNvSpPr/>
          <p:nvPr/>
        </p:nvSpPr>
        <p:spPr>
          <a:xfrm>
            <a:off x="7138800" y="29836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9" name="CustomShape 34"/>
          <p:cNvSpPr/>
          <p:nvPr/>
        </p:nvSpPr>
        <p:spPr>
          <a:xfrm>
            <a:off x="7067520" y="30517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0" name="CustomShape 35"/>
          <p:cNvSpPr/>
          <p:nvPr/>
        </p:nvSpPr>
        <p:spPr>
          <a:xfrm>
            <a:off x="7134480" y="31392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1" name="CustomShape 36"/>
          <p:cNvSpPr/>
          <p:nvPr/>
        </p:nvSpPr>
        <p:spPr>
          <a:xfrm>
            <a:off x="7953840" y="28620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2" name="CustomShape 37"/>
          <p:cNvSpPr/>
          <p:nvPr/>
        </p:nvSpPr>
        <p:spPr>
          <a:xfrm>
            <a:off x="6868080" y="20955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3" name="CustomShape 38"/>
          <p:cNvSpPr/>
          <p:nvPr/>
        </p:nvSpPr>
        <p:spPr>
          <a:xfrm>
            <a:off x="6944040" y="3624480"/>
            <a:ext cx="2444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64" name="CustomShape 39"/>
          <p:cNvSpPr/>
          <p:nvPr/>
        </p:nvSpPr>
        <p:spPr>
          <a:xfrm>
            <a:off x="5770080" y="2419200"/>
            <a:ext cx="2444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65" name="CustomShape 40"/>
          <p:cNvSpPr/>
          <p:nvPr/>
        </p:nvSpPr>
        <p:spPr>
          <a:xfrm>
            <a:off x="7107480" y="1687320"/>
            <a:ext cx="10630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Model</a:t>
            </a:r>
            <a:endParaRPr b="0" lang="en-US" sz="1200" spc="-1" strike="noStrike">
              <a:latin typeface="Arial"/>
            </a:endParaRPr>
          </a:p>
          <a:p>
            <a:pPr marL="93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True Function</a:t>
            </a:r>
            <a:endParaRPr b="0" lang="en-US" sz="1200" spc="-1" strike="noStrike">
              <a:latin typeface="Arial"/>
            </a:endParaRPr>
          </a:p>
          <a:p>
            <a:pPr marL="93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Samples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66" name="Line 41"/>
          <p:cNvSpPr/>
          <p:nvPr/>
        </p:nvSpPr>
        <p:spPr>
          <a:xfrm>
            <a:off x="6809040" y="1946880"/>
            <a:ext cx="220320" cy="360"/>
          </a:xfrm>
          <a:prstGeom prst="line">
            <a:avLst/>
          </a:prstGeom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7" name="Line 42"/>
          <p:cNvSpPr/>
          <p:nvPr/>
        </p:nvSpPr>
        <p:spPr>
          <a:xfrm>
            <a:off x="6809040" y="1778760"/>
            <a:ext cx="220320" cy="360"/>
          </a:xfrm>
          <a:prstGeom prst="line">
            <a:avLst/>
          </a:prstGeom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8" name="Line 43"/>
          <p:cNvSpPr/>
          <p:nvPr/>
        </p:nvSpPr>
        <p:spPr>
          <a:xfrm>
            <a:off x="6001560" y="2350440"/>
            <a:ext cx="2119680" cy="827640"/>
          </a:xfrm>
          <a:prstGeom prst="line">
            <a:avLst/>
          </a:prstGeom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9" name="CustomShape 44"/>
          <p:cNvSpPr/>
          <p:nvPr/>
        </p:nvSpPr>
        <p:spPr>
          <a:xfrm>
            <a:off x="6001920" y="943200"/>
            <a:ext cx="21146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Polynomial Degree = 1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CustomShape 1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Model Complexity vs Error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71" name="CustomShape 2"/>
          <p:cNvSpPr/>
          <p:nvPr/>
        </p:nvSpPr>
        <p:spPr>
          <a:xfrm>
            <a:off x="530280" y="4374360"/>
            <a:ext cx="8124480" cy="4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venir Book"/>
                <a:ea typeface="Avenir Book"/>
              </a:rPr>
              <a:t>Overfitting: training error is low, cross validation is high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72" name="CustomShape 3"/>
          <p:cNvSpPr/>
          <p:nvPr/>
        </p:nvSpPr>
        <p:spPr>
          <a:xfrm>
            <a:off x="2739240" y="1485360"/>
            <a:ext cx="792000" cy="2124720"/>
          </a:xfrm>
          <a:prstGeom prst="rect">
            <a:avLst/>
          </a:prstGeom>
          <a:solidFill>
            <a:srgbClr val="0070c0">
              <a:alpha val="10000"/>
            </a:srgbClr>
          </a:solidFill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3" name="CustomShape 4"/>
          <p:cNvSpPr/>
          <p:nvPr/>
        </p:nvSpPr>
        <p:spPr>
          <a:xfrm>
            <a:off x="1836000" y="3767040"/>
            <a:ext cx="2229120" cy="45288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model complexity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474" name="Group 5"/>
          <p:cNvGrpSpPr/>
          <p:nvPr/>
        </p:nvGrpSpPr>
        <p:grpSpPr>
          <a:xfrm>
            <a:off x="758880" y="1527120"/>
            <a:ext cx="4584240" cy="2196000"/>
            <a:chOff x="758880" y="1527120"/>
            <a:chExt cx="4584240" cy="2196000"/>
          </a:xfrm>
        </p:grpSpPr>
        <p:sp>
          <p:nvSpPr>
            <p:cNvPr id="1475" name="CustomShape 6"/>
            <p:cNvSpPr/>
            <p:nvPr/>
          </p:nvSpPr>
          <p:spPr>
            <a:xfrm flipV="1">
              <a:off x="1187640" y="-668880"/>
              <a:ext cx="360" cy="2196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6" name="CustomShape 7"/>
            <p:cNvSpPr/>
            <p:nvPr/>
          </p:nvSpPr>
          <p:spPr>
            <a:xfrm>
              <a:off x="1187640" y="3714120"/>
              <a:ext cx="3591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7" name="CustomShape 8"/>
            <p:cNvSpPr/>
            <p:nvPr/>
          </p:nvSpPr>
          <p:spPr>
            <a:xfrm>
              <a:off x="1668600" y="1593000"/>
              <a:ext cx="1762560" cy="1407960"/>
            </a:xfrm>
            <a:custGeom>
              <a:avLst/>
              <a:gdLst/>
              <a:ahLst/>
              <a:rect l="l" t="t" r="r" b="b"/>
              <a:pathLst>
                <a:path w="1762813" h="1408370">
                  <a:moveTo>
                    <a:pt x="0" y="0"/>
                  </a:moveTo>
                  <a:cubicBezTo>
                    <a:pt x="101338" y="510618"/>
                    <a:pt x="202677" y="1021237"/>
                    <a:pt x="348792" y="1244338"/>
                  </a:cubicBezTo>
                  <a:cubicBezTo>
                    <a:pt x="494908" y="1467439"/>
                    <a:pt x="694442" y="1425018"/>
                    <a:pt x="876693" y="1338606"/>
                  </a:cubicBezTo>
                  <a:cubicBezTo>
                    <a:pt x="1058945" y="1252194"/>
                    <a:pt x="1294614" y="933254"/>
                    <a:pt x="1442301" y="725864"/>
                  </a:cubicBezTo>
                  <a:cubicBezTo>
                    <a:pt x="1589988" y="518474"/>
                    <a:pt x="1696825" y="133546"/>
                    <a:pt x="1762813" y="94268"/>
                  </a:cubicBezTo>
                </a:path>
              </a:pathLst>
            </a:custGeom>
            <a:noFill/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8" name="CustomShape 9"/>
            <p:cNvSpPr/>
            <p:nvPr/>
          </p:nvSpPr>
          <p:spPr>
            <a:xfrm>
              <a:off x="1479960" y="1583640"/>
              <a:ext cx="2790000" cy="1960560"/>
            </a:xfrm>
            <a:custGeom>
              <a:avLst/>
              <a:gdLst/>
              <a:ahLst/>
              <a:rect l="l" t="t" r="r" b="b"/>
              <a:pathLst>
                <a:path w="2790334" h="1960775">
                  <a:moveTo>
                    <a:pt x="0" y="0"/>
                  </a:moveTo>
                  <a:cubicBezTo>
                    <a:pt x="75414" y="415565"/>
                    <a:pt x="150829" y="831130"/>
                    <a:pt x="263951" y="1102936"/>
                  </a:cubicBezTo>
                  <a:cubicBezTo>
                    <a:pt x="377073" y="1374742"/>
                    <a:pt x="501192" y="1502004"/>
                    <a:pt x="678730" y="1630837"/>
                  </a:cubicBezTo>
                  <a:cubicBezTo>
                    <a:pt x="856268" y="1759670"/>
                    <a:pt x="977246" y="1820944"/>
                    <a:pt x="1329180" y="1875934"/>
                  </a:cubicBezTo>
                  <a:cubicBezTo>
                    <a:pt x="1681114" y="1930924"/>
                    <a:pt x="2790334" y="1960775"/>
                    <a:pt x="2790334" y="1960775"/>
                  </a:cubicBezTo>
                </a:path>
              </a:pathLst>
            </a:custGeom>
            <a:noFill/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9" name="CustomShape 10"/>
            <p:cNvSpPr/>
            <p:nvPr/>
          </p:nvSpPr>
          <p:spPr>
            <a:xfrm rot="16200000">
              <a:off x="-102960" y="2389680"/>
              <a:ext cx="2177280" cy="45288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ts val="21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error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480" name="CustomShape 11"/>
            <p:cNvSpPr/>
            <p:nvPr/>
          </p:nvSpPr>
          <p:spPr>
            <a:xfrm>
              <a:off x="3257640" y="1883880"/>
              <a:ext cx="2085480" cy="45288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>
                <a:lnSpc>
                  <a:spcPts val="2100"/>
                </a:lnSpc>
              </a:pPr>
              <a:r>
                <a:rPr b="1" lang="en-US" sz="2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 </a:t>
              </a:r>
              <a:endParaRPr b="0" lang="en-US" sz="2800" spc="-1" strike="noStrike">
                <a:latin typeface="Arial"/>
              </a:endParaRPr>
            </a:p>
            <a:p>
              <a:pPr>
                <a:lnSpc>
                  <a:spcPts val="21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cross validation error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481" name="CustomShape 12"/>
            <p:cNvSpPr/>
            <p:nvPr/>
          </p:nvSpPr>
          <p:spPr>
            <a:xfrm>
              <a:off x="3257640" y="1883880"/>
              <a:ext cx="2085480" cy="452880"/>
            </a:xfrm>
            <a:prstGeom prst="rect">
              <a:avLst/>
            </a:prstGeom>
            <a:blipFill rotWithShape="0">
              <a:blip r:embed="rId1"/>
              <a:stretch>
                <a:fillRect l="-1447" t="-9409" r="-874" b="-36433"/>
              </a:stretch>
            </a:blipFill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latin typeface="Arial"/>
                  <a:ea typeface="Arial"/>
                </a:rPr>
                <a:t> 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482" name="CustomShape 13"/>
            <p:cNvSpPr/>
            <p:nvPr/>
          </p:nvSpPr>
          <p:spPr>
            <a:xfrm>
              <a:off x="2973600" y="2935080"/>
              <a:ext cx="2085480" cy="45288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>
                <a:lnSpc>
                  <a:spcPts val="2100"/>
                </a:lnSpc>
              </a:pPr>
              <a:r>
                <a:rPr b="1" lang="en-US" sz="2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 </a:t>
              </a:r>
              <a:endParaRPr b="0" lang="en-US" sz="2800" spc="-1" strike="noStrike">
                <a:latin typeface="Arial"/>
              </a:endParaRPr>
            </a:p>
            <a:p>
              <a:pPr>
                <a:lnSpc>
                  <a:spcPts val="21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training error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483" name="CustomShape 14"/>
            <p:cNvSpPr/>
            <p:nvPr/>
          </p:nvSpPr>
          <p:spPr>
            <a:xfrm>
              <a:off x="2973600" y="2935080"/>
              <a:ext cx="2085480" cy="452880"/>
            </a:xfrm>
            <a:prstGeom prst="rect">
              <a:avLst/>
            </a:prstGeom>
            <a:blipFill rotWithShape="0">
              <a:blip r:embed="rId2"/>
              <a:stretch>
                <a:fillRect l="-1748" t="-7951" r="0" b="-34621"/>
              </a:stretch>
            </a:blipFill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latin typeface="Arial"/>
                  <a:ea typeface="Arial"/>
                </a:rPr>
                <a:t> 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484" name="CustomShape 15"/>
          <p:cNvSpPr/>
          <p:nvPr/>
        </p:nvSpPr>
        <p:spPr>
          <a:xfrm>
            <a:off x="5879160" y="1583640"/>
            <a:ext cx="2088360" cy="2026440"/>
          </a:xfrm>
          <a:custGeom>
            <a:avLst/>
            <a:gdLst/>
            <a:ahLst/>
            <a:rect l="l" t="t" r="r" b="b"/>
            <a:pathLst>
              <a:path w="2088572" h="2026759">
                <a:moveTo>
                  <a:pt x="0" y="0"/>
                </a:moveTo>
                <a:cubicBezTo>
                  <a:pt x="2597" y="942109"/>
                  <a:pt x="5195" y="1884219"/>
                  <a:pt x="20781" y="2015837"/>
                </a:cubicBezTo>
                <a:cubicBezTo>
                  <a:pt x="36367" y="2147455"/>
                  <a:pt x="74468" y="1051214"/>
                  <a:pt x="93518" y="789709"/>
                </a:cubicBezTo>
                <a:cubicBezTo>
                  <a:pt x="112568" y="528204"/>
                  <a:pt x="114299" y="462395"/>
                  <a:pt x="135081" y="446809"/>
                </a:cubicBezTo>
                <a:cubicBezTo>
                  <a:pt x="155863" y="431223"/>
                  <a:pt x="187036" y="704850"/>
                  <a:pt x="218209" y="696191"/>
                </a:cubicBezTo>
                <a:cubicBezTo>
                  <a:pt x="249382" y="687532"/>
                  <a:pt x="296141" y="472787"/>
                  <a:pt x="322118" y="394855"/>
                </a:cubicBezTo>
                <a:cubicBezTo>
                  <a:pt x="348095" y="316923"/>
                  <a:pt x="355022" y="232064"/>
                  <a:pt x="374072" y="228600"/>
                </a:cubicBezTo>
                <a:cubicBezTo>
                  <a:pt x="393122" y="225136"/>
                  <a:pt x="408709" y="226868"/>
                  <a:pt x="436418" y="374073"/>
                </a:cubicBezTo>
                <a:cubicBezTo>
                  <a:pt x="464127" y="521278"/>
                  <a:pt x="505691" y="947305"/>
                  <a:pt x="540327" y="1111828"/>
                </a:cubicBezTo>
                <a:cubicBezTo>
                  <a:pt x="574963" y="1276351"/>
                  <a:pt x="607868" y="1343891"/>
                  <a:pt x="644236" y="1361209"/>
                </a:cubicBezTo>
                <a:cubicBezTo>
                  <a:pt x="680604" y="1378527"/>
                  <a:pt x="723900" y="1243446"/>
                  <a:pt x="758536" y="1215737"/>
                </a:cubicBezTo>
                <a:cubicBezTo>
                  <a:pt x="793172" y="1188028"/>
                  <a:pt x="812222" y="1144732"/>
                  <a:pt x="852054" y="1194955"/>
                </a:cubicBezTo>
                <a:cubicBezTo>
                  <a:pt x="891886" y="1245178"/>
                  <a:pt x="949036" y="1465119"/>
                  <a:pt x="997527" y="1517073"/>
                </a:cubicBezTo>
                <a:cubicBezTo>
                  <a:pt x="1046018" y="1569027"/>
                  <a:pt x="1097973" y="1511878"/>
                  <a:pt x="1143000" y="1506682"/>
                </a:cubicBezTo>
                <a:cubicBezTo>
                  <a:pt x="1188027" y="1501487"/>
                  <a:pt x="1224396" y="1456459"/>
                  <a:pt x="1267691" y="1485900"/>
                </a:cubicBezTo>
                <a:cubicBezTo>
                  <a:pt x="1310986" y="1515341"/>
                  <a:pt x="1356013" y="1655619"/>
                  <a:pt x="1402772" y="1683328"/>
                </a:cubicBezTo>
                <a:cubicBezTo>
                  <a:pt x="1449531" y="1711037"/>
                  <a:pt x="1506682" y="1683328"/>
                  <a:pt x="1548245" y="1652155"/>
                </a:cubicBezTo>
                <a:cubicBezTo>
                  <a:pt x="1589808" y="1620982"/>
                  <a:pt x="1607127" y="1529196"/>
                  <a:pt x="1652154" y="1496291"/>
                </a:cubicBezTo>
                <a:cubicBezTo>
                  <a:pt x="1697181" y="1463387"/>
                  <a:pt x="1782041" y="1491096"/>
                  <a:pt x="1818409" y="1454728"/>
                </a:cubicBezTo>
                <a:cubicBezTo>
                  <a:pt x="1854777" y="1418360"/>
                  <a:pt x="1840922" y="1312718"/>
                  <a:pt x="1870363" y="1278082"/>
                </a:cubicBezTo>
                <a:cubicBezTo>
                  <a:pt x="1899804" y="1243446"/>
                  <a:pt x="1969077" y="1269423"/>
                  <a:pt x="1995054" y="1246909"/>
                </a:cubicBezTo>
                <a:cubicBezTo>
                  <a:pt x="2021031" y="1224395"/>
                  <a:pt x="2014104" y="1091045"/>
                  <a:pt x="2026227" y="1143000"/>
                </a:cubicBezTo>
                <a:cubicBezTo>
                  <a:pt x="2038350" y="1194955"/>
                  <a:pt x="2059132" y="1489364"/>
                  <a:pt x="2067791" y="1558637"/>
                </a:cubicBezTo>
                <a:cubicBezTo>
                  <a:pt x="2076450" y="1627910"/>
                  <a:pt x="2074718" y="1556905"/>
                  <a:pt x="2078181" y="1558637"/>
                </a:cubicBezTo>
                <a:cubicBezTo>
                  <a:pt x="2081645" y="1560369"/>
                  <a:pt x="2088572" y="1569028"/>
                  <a:pt x="2088572" y="1569028"/>
                </a:cubicBezTo>
              </a:path>
            </a:pathLst>
          </a:custGeom>
          <a:noFill/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5" name="CustomShape 16"/>
          <p:cNvSpPr/>
          <p:nvPr/>
        </p:nvSpPr>
        <p:spPr>
          <a:xfrm flipV="1">
            <a:off x="5848560" y="1549080"/>
            <a:ext cx="9720" cy="216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6" name="CustomShape 17"/>
          <p:cNvSpPr/>
          <p:nvPr/>
        </p:nvSpPr>
        <p:spPr>
          <a:xfrm flipV="1">
            <a:off x="5848560" y="3709440"/>
            <a:ext cx="2174040" cy="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7" name="CustomShape 18"/>
          <p:cNvSpPr/>
          <p:nvPr/>
        </p:nvSpPr>
        <p:spPr>
          <a:xfrm>
            <a:off x="5853240" y="2117520"/>
            <a:ext cx="2114640" cy="1071000"/>
          </a:xfrm>
          <a:custGeom>
            <a:avLst/>
            <a:gdLst/>
            <a:ahLst/>
            <a:rect l="l" t="t" r="r" b="b"/>
            <a:pathLst>
              <a:path w="2114900" h="1071475">
                <a:moveTo>
                  <a:pt x="0" y="0"/>
                </a:moveTo>
                <a:cubicBezTo>
                  <a:pt x="66850" y="2337"/>
                  <a:pt x="133700" y="4675"/>
                  <a:pt x="201953" y="39269"/>
                </a:cubicBezTo>
                <a:cubicBezTo>
                  <a:pt x="270206" y="73863"/>
                  <a:pt x="352483" y="156141"/>
                  <a:pt x="409516" y="207564"/>
                </a:cubicBezTo>
                <a:cubicBezTo>
                  <a:pt x="466549" y="258987"/>
                  <a:pt x="492729" y="291711"/>
                  <a:pt x="544152" y="347809"/>
                </a:cubicBezTo>
                <a:cubicBezTo>
                  <a:pt x="595575" y="403907"/>
                  <a:pt x="661023" y="478704"/>
                  <a:pt x="718056" y="544152"/>
                </a:cubicBezTo>
                <a:cubicBezTo>
                  <a:pt x="775089" y="609600"/>
                  <a:pt x="836798" y="686268"/>
                  <a:pt x="886351" y="740496"/>
                </a:cubicBezTo>
                <a:cubicBezTo>
                  <a:pt x="935904" y="794724"/>
                  <a:pt x="961149" y="822774"/>
                  <a:pt x="1015377" y="869522"/>
                </a:cubicBezTo>
                <a:cubicBezTo>
                  <a:pt x="1069605" y="916270"/>
                  <a:pt x="1145337" y="987328"/>
                  <a:pt x="1211720" y="1020987"/>
                </a:cubicBezTo>
                <a:cubicBezTo>
                  <a:pt x="1278103" y="1054646"/>
                  <a:pt x="1344485" y="1071475"/>
                  <a:pt x="1413673" y="1071475"/>
                </a:cubicBezTo>
                <a:cubicBezTo>
                  <a:pt x="1482861" y="1071475"/>
                  <a:pt x="1559528" y="1053711"/>
                  <a:pt x="1626846" y="1020987"/>
                </a:cubicBezTo>
                <a:cubicBezTo>
                  <a:pt x="1694164" y="988263"/>
                  <a:pt x="1736238" y="952735"/>
                  <a:pt x="1817580" y="875132"/>
                </a:cubicBezTo>
                <a:cubicBezTo>
                  <a:pt x="1898922" y="797529"/>
                  <a:pt x="2114900" y="555372"/>
                  <a:pt x="2114900" y="555372"/>
                </a:cubicBezTo>
                <a:lnTo>
                  <a:pt x="2114900" y="555372"/>
                </a:lnTo>
              </a:path>
            </a:pathLst>
          </a:custGeom>
          <a:noFill/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8" name="CustomShape 19"/>
          <p:cNvSpPr/>
          <p:nvPr/>
        </p:nvSpPr>
        <p:spPr>
          <a:xfrm>
            <a:off x="6009480" y="19994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9" name="CustomShape 20"/>
          <p:cNvSpPr/>
          <p:nvPr/>
        </p:nvSpPr>
        <p:spPr>
          <a:xfrm>
            <a:off x="5864760" y="20386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0" name="CustomShape 21"/>
          <p:cNvSpPr/>
          <p:nvPr/>
        </p:nvSpPr>
        <p:spPr>
          <a:xfrm>
            <a:off x="5976000" y="21286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1" name="CustomShape 22"/>
          <p:cNvSpPr/>
          <p:nvPr/>
        </p:nvSpPr>
        <p:spPr>
          <a:xfrm>
            <a:off x="6104160" y="21902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2" name="CustomShape 23"/>
          <p:cNvSpPr/>
          <p:nvPr/>
        </p:nvSpPr>
        <p:spPr>
          <a:xfrm>
            <a:off x="6693840" y="27201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3" name="CustomShape 24"/>
          <p:cNvSpPr/>
          <p:nvPr/>
        </p:nvSpPr>
        <p:spPr>
          <a:xfrm>
            <a:off x="7889760" y="26528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4" name="CustomShape 25"/>
          <p:cNvSpPr/>
          <p:nvPr/>
        </p:nvSpPr>
        <p:spPr>
          <a:xfrm>
            <a:off x="7848000" y="27313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5" name="CustomShape 26"/>
          <p:cNvSpPr/>
          <p:nvPr/>
        </p:nvSpPr>
        <p:spPr>
          <a:xfrm>
            <a:off x="7709400" y="28123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6" name="CustomShape 27"/>
          <p:cNvSpPr/>
          <p:nvPr/>
        </p:nvSpPr>
        <p:spPr>
          <a:xfrm>
            <a:off x="7670160" y="29577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7" name="CustomShape 28"/>
          <p:cNvSpPr/>
          <p:nvPr/>
        </p:nvSpPr>
        <p:spPr>
          <a:xfrm>
            <a:off x="7490520" y="29185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8" name="CustomShape 29"/>
          <p:cNvSpPr/>
          <p:nvPr/>
        </p:nvSpPr>
        <p:spPr>
          <a:xfrm>
            <a:off x="7551720" y="30330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9" name="CustomShape 30"/>
          <p:cNvSpPr/>
          <p:nvPr/>
        </p:nvSpPr>
        <p:spPr>
          <a:xfrm>
            <a:off x="7490520" y="31521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0" name="CustomShape 31"/>
          <p:cNvSpPr/>
          <p:nvPr/>
        </p:nvSpPr>
        <p:spPr>
          <a:xfrm>
            <a:off x="7333560" y="32000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1" name="CustomShape 32"/>
          <p:cNvSpPr/>
          <p:nvPr/>
        </p:nvSpPr>
        <p:spPr>
          <a:xfrm>
            <a:off x="7103520" y="30693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2" name="CustomShape 33"/>
          <p:cNvSpPr/>
          <p:nvPr/>
        </p:nvSpPr>
        <p:spPr>
          <a:xfrm>
            <a:off x="7182000" y="31705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3" name="CustomShape 34"/>
          <p:cNvSpPr/>
          <p:nvPr/>
        </p:nvSpPr>
        <p:spPr>
          <a:xfrm>
            <a:off x="6735600" y="28764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4" name="CustomShape 35"/>
          <p:cNvSpPr/>
          <p:nvPr/>
        </p:nvSpPr>
        <p:spPr>
          <a:xfrm>
            <a:off x="6985800" y="30052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5" name="CustomShape 36"/>
          <p:cNvSpPr/>
          <p:nvPr/>
        </p:nvSpPr>
        <p:spPr>
          <a:xfrm>
            <a:off x="6914160" y="30733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6" name="CustomShape 37"/>
          <p:cNvSpPr/>
          <p:nvPr/>
        </p:nvSpPr>
        <p:spPr>
          <a:xfrm>
            <a:off x="6981120" y="31608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7" name="CustomShape 38"/>
          <p:cNvSpPr/>
          <p:nvPr/>
        </p:nvSpPr>
        <p:spPr>
          <a:xfrm>
            <a:off x="7800840" y="28836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8" name="CustomShape 39"/>
          <p:cNvSpPr/>
          <p:nvPr/>
        </p:nvSpPr>
        <p:spPr>
          <a:xfrm>
            <a:off x="6791040" y="3646440"/>
            <a:ext cx="2444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09" name="CustomShape 40"/>
          <p:cNvSpPr/>
          <p:nvPr/>
        </p:nvSpPr>
        <p:spPr>
          <a:xfrm>
            <a:off x="5616720" y="2440800"/>
            <a:ext cx="2444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10" name="CustomShape 41"/>
          <p:cNvSpPr/>
          <p:nvPr/>
        </p:nvSpPr>
        <p:spPr>
          <a:xfrm>
            <a:off x="6868080" y="20955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1" name="CustomShape 42"/>
          <p:cNvSpPr/>
          <p:nvPr/>
        </p:nvSpPr>
        <p:spPr>
          <a:xfrm>
            <a:off x="7107480" y="1687320"/>
            <a:ext cx="10630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Model</a:t>
            </a:r>
            <a:endParaRPr b="0" lang="en-US" sz="1200" spc="-1" strike="noStrike">
              <a:latin typeface="Arial"/>
            </a:endParaRPr>
          </a:p>
          <a:p>
            <a:pPr marL="93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True Function</a:t>
            </a:r>
            <a:endParaRPr b="0" lang="en-US" sz="1200" spc="-1" strike="noStrike">
              <a:latin typeface="Arial"/>
            </a:endParaRPr>
          </a:p>
          <a:p>
            <a:pPr marL="93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Samples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12" name="Line 43"/>
          <p:cNvSpPr/>
          <p:nvPr/>
        </p:nvSpPr>
        <p:spPr>
          <a:xfrm>
            <a:off x="6809040" y="1946880"/>
            <a:ext cx="220320" cy="360"/>
          </a:xfrm>
          <a:prstGeom prst="line">
            <a:avLst/>
          </a:prstGeom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3" name="Line 44"/>
          <p:cNvSpPr/>
          <p:nvPr/>
        </p:nvSpPr>
        <p:spPr>
          <a:xfrm>
            <a:off x="6809040" y="1778760"/>
            <a:ext cx="220320" cy="360"/>
          </a:xfrm>
          <a:prstGeom prst="line">
            <a:avLst/>
          </a:prstGeom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4" name="CustomShape 45"/>
          <p:cNvSpPr/>
          <p:nvPr/>
        </p:nvSpPr>
        <p:spPr>
          <a:xfrm>
            <a:off x="5879160" y="974520"/>
            <a:ext cx="230940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Polynomial Degree = 15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CustomShape 1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Model Complexity vs Error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16" name="CustomShape 2"/>
          <p:cNvSpPr/>
          <p:nvPr/>
        </p:nvSpPr>
        <p:spPr>
          <a:xfrm>
            <a:off x="530280" y="4374360"/>
            <a:ext cx="8045640" cy="4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venir Book"/>
                <a:ea typeface="Avenir Book"/>
              </a:rPr>
              <a:t>Just right: training and cross validation errors are low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517" name="CustomShape 3"/>
          <p:cNvSpPr/>
          <p:nvPr/>
        </p:nvSpPr>
        <p:spPr>
          <a:xfrm>
            <a:off x="2100600" y="1485360"/>
            <a:ext cx="437040" cy="2124720"/>
          </a:xfrm>
          <a:prstGeom prst="rect">
            <a:avLst/>
          </a:prstGeom>
          <a:solidFill>
            <a:srgbClr val="0070c0">
              <a:alpha val="10000"/>
            </a:srgbClr>
          </a:solidFill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18" name="Group 4"/>
          <p:cNvGrpSpPr/>
          <p:nvPr/>
        </p:nvGrpSpPr>
        <p:grpSpPr>
          <a:xfrm>
            <a:off x="758880" y="1527120"/>
            <a:ext cx="4584240" cy="2196000"/>
            <a:chOff x="758880" y="1527120"/>
            <a:chExt cx="4584240" cy="2196000"/>
          </a:xfrm>
        </p:grpSpPr>
        <p:sp>
          <p:nvSpPr>
            <p:cNvPr id="1519" name="CustomShape 5"/>
            <p:cNvSpPr/>
            <p:nvPr/>
          </p:nvSpPr>
          <p:spPr>
            <a:xfrm flipV="1">
              <a:off x="1187640" y="-668880"/>
              <a:ext cx="360" cy="2196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0" name="CustomShape 6"/>
            <p:cNvSpPr/>
            <p:nvPr/>
          </p:nvSpPr>
          <p:spPr>
            <a:xfrm>
              <a:off x="1187640" y="3714120"/>
              <a:ext cx="3591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1" name="CustomShape 7"/>
            <p:cNvSpPr/>
            <p:nvPr/>
          </p:nvSpPr>
          <p:spPr>
            <a:xfrm>
              <a:off x="1668600" y="1593000"/>
              <a:ext cx="1762560" cy="1407960"/>
            </a:xfrm>
            <a:custGeom>
              <a:avLst/>
              <a:gdLst/>
              <a:ahLst/>
              <a:rect l="l" t="t" r="r" b="b"/>
              <a:pathLst>
                <a:path w="1762813" h="1408370">
                  <a:moveTo>
                    <a:pt x="0" y="0"/>
                  </a:moveTo>
                  <a:cubicBezTo>
                    <a:pt x="101338" y="510618"/>
                    <a:pt x="202677" y="1021237"/>
                    <a:pt x="348792" y="1244338"/>
                  </a:cubicBezTo>
                  <a:cubicBezTo>
                    <a:pt x="494908" y="1467439"/>
                    <a:pt x="694442" y="1425018"/>
                    <a:pt x="876693" y="1338606"/>
                  </a:cubicBezTo>
                  <a:cubicBezTo>
                    <a:pt x="1058945" y="1252194"/>
                    <a:pt x="1294614" y="933254"/>
                    <a:pt x="1442301" y="725864"/>
                  </a:cubicBezTo>
                  <a:cubicBezTo>
                    <a:pt x="1589988" y="518474"/>
                    <a:pt x="1696825" y="133546"/>
                    <a:pt x="1762813" y="94268"/>
                  </a:cubicBezTo>
                </a:path>
              </a:pathLst>
            </a:custGeom>
            <a:noFill/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2" name="CustomShape 8"/>
            <p:cNvSpPr/>
            <p:nvPr/>
          </p:nvSpPr>
          <p:spPr>
            <a:xfrm>
              <a:off x="1479960" y="1583640"/>
              <a:ext cx="2790000" cy="1960560"/>
            </a:xfrm>
            <a:custGeom>
              <a:avLst/>
              <a:gdLst/>
              <a:ahLst/>
              <a:rect l="l" t="t" r="r" b="b"/>
              <a:pathLst>
                <a:path w="2790334" h="1960775">
                  <a:moveTo>
                    <a:pt x="0" y="0"/>
                  </a:moveTo>
                  <a:cubicBezTo>
                    <a:pt x="75414" y="415565"/>
                    <a:pt x="150829" y="831130"/>
                    <a:pt x="263951" y="1102936"/>
                  </a:cubicBezTo>
                  <a:cubicBezTo>
                    <a:pt x="377073" y="1374742"/>
                    <a:pt x="501192" y="1502004"/>
                    <a:pt x="678730" y="1630837"/>
                  </a:cubicBezTo>
                  <a:cubicBezTo>
                    <a:pt x="856268" y="1759670"/>
                    <a:pt x="977246" y="1820944"/>
                    <a:pt x="1329180" y="1875934"/>
                  </a:cubicBezTo>
                  <a:cubicBezTo>
                    <a:pt x="1681114" y="1930924"/>
                    <a:pt x="2790334" y="1960775"/>
                    <a:pt x="2790334" y="1960775"/>
                  </a:cubicBezTo>
                </a:path>
              </a:pathLst>
            </a:custGeom>
            <a:noFill/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3" name="CustomShape 9"/>
            <p:cNvSpPr/>
            <p:nvPr/>
          </p:nvSpPr>
          <p:spPr>
            <a:xfrm rot="16200000">
              <a:off x="-102960" y="2389680"/>
              <a:ext cx="2177280" cy="45288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ts val="21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error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524" name="CustomShape 10"/>
            <p:cNvSpPr/>
            <p:nvPr/>
          </p:nvSpPr>
          <p:spPr>
            <a:xfrm>
              <a:off x="3257640" y="1883880"/>
              <a:ext cx="2085480" cy="45288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>
                <a:lnSpc>
                  <a:spcPts val="2100"/>
                </a:lnSpc>
              </a:pPr>
              <a:r>
                <a:rPr b="1" lang="en-US" sz="2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 </a:t>
              </a:r>
              <a:endParaRPr b="0" lang="en-US" sz="2800" spc="-1" strike="noStrike">
                <a:latin typeface="Arial"/>
              </a:endParaRPr>
            </a:p>
            <a:p>
              <a:pPr>
                <a:lnSpc>
                  <a:spcPts val="21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cross validation error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525" name="CustomShape 11"/>
            <p:cNvSpPr/>
            <p:nvPr/>
          </p:nvSpPr>
          <p:spPr>
            <a:xfrm>
              <a:off x="3257640" y="1883880"/>
              <a:ext cx="2085480" cy="452880"/>
            </a:xfrm>
            <a:prstGeom prst="rect">
              <a:avLst/>
            </a:prstGeom>
            <a:blipFill rotWithShape="0">
              <a:blip r:embed="rId1"/>
              <a:stretch>
                <a:fillRect l="-1447" t="-9409" r="-874" b="-36433"/>
              </a:stretch>
            </a:blipFill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latin typeface="Arial"/>
                  <a:ea typeface="Arial"/>
                </a:rPr>
                <a:t> 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526" name="CustomShape 12"/>
            <p:cNvSpPr/>
            <p:nvPr/>
          </p:nvSpPr>
          <p:spPr>
            <a:xfrm>
              <a:off x="2973600" y="2935080"/>
              <a:ext cx="2085480" cy="45288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>
                <a:lnSpc>
                  <a:spcPts val="2100"/>
                </a:lnSpc>
              </a:pPr>
              <a:r>
                <a:rPr b="1" lang="en-US" sz="28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 </a:t>
              </a:r>
              <a:endParaRPr b="0" lang="en-US" sz="2800" spc="-1" strike="noStrike">
                <a:latin typeface="Arial"/>
              </a:endParaRPr>
            </a:p>
            <a:p>
              <a:pPr>
                <a:lnSpc>
                  <a:spcPts val="21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training error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527" name="CustomShape 13"/>
            <p:cNvSpPr/>
            <p:nvPr/>
          </p:nvSpPr>
          <p:spPr>
            <a:xfrm>
              <a:off x="2973600" y="2935080"/>
              <a:ext cx="2085480" cy="452880"/>
            </a:xfrm>
            <a:prstGeom prst="rect">
              <a:avLst/>
            </a:prstGeom>
            <a:blipFill rotWithShape="0">
              <a:blip r:embed="rId2"/>
              <a:stretch>
                <a:fillRect l="-1748" t="-7951" r="0" b="-34621"/>
              </a:stretch>
            </a:blipFill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latin typeface="Arial"/>
                  <a:ea typeface="Arial"/>
                </a:rPr>
                <a:t> 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528" name="CustomShape 14"/>
          <p:cNvSpPr/>
          <p:nvPr/>
        </p:nvSpPr>
        <p:spPr>
          <a:xfrm>
            <a:off x="5634000" y="2078280"/>
            <a:ext cx="2119320" cy="1110960"/>
          </a:xfrm>
          <a:custGeom>
            <a:avLst/>
            <a:gdLst/>
            <a:ahLst/>
            <a:rect l="l" t="t" r="r" b="b"/>
            <a:pathLst>
              <a:path w="2119746" h="1111155">
                <a:moveTo>
                  <a:pt x="0" y="0"/>
                </a:moveTo>
                <a:cubicBezTo>
                  <a:pt x="69273" y="6927"/>
                  <a:pt x="138546" y="13854"/>
                  <a:pt x="197428" y="41563"/>
                </a:cubicBezTo>
                <a:cubicBezTo>
                  <a:pt x="256310" y="69272"/>
                  <a:pt x="290946" y="110836"/>
                  <a:pt x="353291" y="166254"/>
                </a:cubicBezTo>
                <a:cubicBezTo>
                  <a:pt x="415636" y="221672"/>
                  <a:pt x="505691" y="306532"/>
                  <a:pt x="571500" y="374073"/>
                </a:cubicBezTo>
                <a:cubicBezTo>
                  <a:pt x="637309" y="441614"/>
                  <a:pt x="677141" y="488373"/>
                  <a:pt x="748146" y="571500"/>
                </a:cubicBezTo>
                <a:cubicBezTo>
                  <a:pt x="819151" y="654627"/>
                  <a:pt x="912669" y="793173"/>
                  <a:pt x="997528" y="872836"/>
                </a:cubicBezTo>
                <a:cubicBezTo>
                  <a:pt x="1082387" y="952499"/>
                  <a:pt x="1165514" y="1011382"/>
                  <a:pt x="1257300" y="1049482"/>
                </a:cubicBezTo>
                <a:cubicBezTo>
                  <a:pt x="1349086" y="1087582"/>
                  <a:pt x="1444337" y="1130877"/>
                  <a:pt x="1548246" y="1101436"/>
                </a:cubicBezTo>
                <a:cubicBezTo>
                  <a:pt x="1652155" y="1071995"/>
                  <a:pt x="1785505" y="961159"/>
                  <a:pt x="1880755" y="872836"/>
                </a:cubicBezTo>
                <a:cubicBezTo>
                  <a:pt x="1976005" y="784513"/>
                  <a:pt x="2119746" y="571500"/>
                  <a:pt x="2119746" y="571500"/>
                </a:cubicBezTo>
              </a:path>
            </a:pathLst>
          </a:custGeom>
          <a:noFill/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9" name="CustomShape 15"/>
          <p:cNvSpPr/>
          <p:nvPr/>
        </p:nvSpPr>
        <p:spPr>
          <a:xfrm flipV="1">
            <a:off x="5634000" y="1523880"/>
            <a:ext cx="9720" cy="216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0" name="CustomShape 16"/>
          <p:cNvSpPr/>
          <p:nvPr/>
        </p:nvSpPr>
        <p:spPr>
          <a:xfrm flipV="1">
            <a:off x="5634000" y="3684600"/>
            <a:ext cx="2174040" cy="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1" name="CustomShape 17"/>
          <p:cNvSpPr/>
          <p:nvPr/>
        </p:nvSpPr>
        <p:spPr>
          <a:xfrm>
            <a:off x="5638680" y="2092320"/>
            <a:ext cx="2114640" cy="1071000"/>
          </a:xfrm>
          <a:custGeom>
            <a:avLst/>
            <a:gdLst/>
            <a:ahLst/>
            <a:rect l="l" t="t" r="r" b="b"/>
            <a:pathLst>
              <a:path w="2114900" h="1071475">
                <a:moveTo>
                  <a:pt x="0" y="0"/>
                </a:moveTo>
                <a:cubicBezTo>
                  <a:pt x="66850" y="2337"/>
                  <a:pt x="133700" y="4675"/>
                  <a:pt x="201953" y="39269"/>
                </a:cubicBezTo>
                <a:cubicBezTo>
                  <a:pt x="270206" y="73863"/>
                  <a:pt x="352483" y="156141"/>
                  <a:pt x="409516" y="207564"/>
                </a:cubicBezTo>
                <a:cubicBezTo>
                  <a:pt x="466549" y="258987"/>
                  <a:pt x="492729" y="291711"/>
                  <a:pt x="544152" y="347809"/>
                </a:cubicBezTo>
                <a:cubicBezTo>
                  <a:pt x="595575" y="403907"/>
                  <a:pt x="661023" y="478704"/>
                  <a:pt x="718056" y="544152"/>
                </a:cubicBezTo>
                <a:cubicBezTo>
                  <a:pt x="775089" y="609600"/>
                  <a:pt x="836798" y="686268"/>
                  <a:pt x="886351" y="740496"/>
                </a:cubicBezTo>
                <a:cubicBezTo>
                  <a:pt x="935904" y="794724"/>
                  <a:pt x="961149" y="822774"/>
                  <a:pt x="1015377" y="869522"/>
                </a:cubicBezTo>
                <a:cubicBezTo>
                  <a:pt x="1069605" y="916270"/>
                  <a:pt x="1145337" y="987328"/>
                  <a:pt x="1211720" y="1020987"/>
                </a:cubicBezTo>
                <a:cubicBezTo>
                  <a:pt x="1278103" y="1054646"/>
                  <a:pt x="1344485" y="1071475"/>
                  <a:pt x="1413673" y="1071475"/>
                </a:cubicBezTo>
                <a:cubicBezTo>
                  <a:pt x="1482861" y="1071475"/>
                  <a:pt x="1559528" y="1053711"/>
                  <a:pt x="1626846" y="1020987"/>
                </a:cubicBezTo>
                <a:cubicBezTo>
                  <a:pt x="1694164" y="988263"/>
                  <a:pt x="1736238" y="952735"/>
                  <a:pt x="1817580" y="875132"/>
                </a:cubicBezTo>
                <a:cubicBezTo>
                  <a:pt x="1898922" y="797529"/>
                  <a:pt x="2114900" y="555372"/>
                  <a:pt x="2114900" y="555372"/>
                </a:cubicBezTo>
                <a:lnTo>
                  <a:pt x="2114900" y="555372"/>
                </a:lnTo>
              </a:path>
            </a:pathLst>
          </a:custGeom>
          <a:noFill/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2" name="CustomShape 18"/>
          <p:cNvSpPr/>
          <p:nvPr/>
        </p:nvSpPr>
        <p:spPr>
          <a:xfrm>
            <a:off x="5794920" y="19746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3" name="CustomShape 19"/>
          <p:cNvSpPr/>
          <p:nvPr/>
        </p:nvSpPr>
        <p:spPr>
          <a:xfrm>
            <a:off x="5649840" y="20138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4" name="CustomShape 20"/>
          <p:cNvSpPr/>
          <p:nvPr/>
        </p:nvSpPr>
        <p:spPr>
          <a:xfrm>
            <a:off x="5761440" y="21038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5" name="CustomShape 21"/>
          <p:cNvSpPr/>
          <p:nvPr/>
        </p:nvSpPr>
        <p:spPr>
          <a:xfrm>
            <a:off x="5889240" y="21654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6" name="CustomShape 22"/>
          <p:cNvSpPr/>
          <p:nvPr/>
        </p:nvSpPr>
        <p:spPr>
          <a:xfrm>
            <a:off x="6479280" y="26953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7" name="CustomShape 23"/>
          <p:cNvSpPr/>
          <p:nvPr/>
        </p:nvSpPr>
        <p:spPr>
          <a:xfrm>
            <a:off x="7674840" y="26280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8" name="CustomShape 24"/>
          <p:cNvSpPr/>
          <p:nvPr/>
        </p:nvSpPr>
        <p:spPr>
          <a:xfrm>
            <a:off x="7633440" y="2706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9" name="CustomShape 25"/>
          <p:cNvSpPr/>
          <p:nvPr/>
        </p:nvSpPr>
        <p:spPr>
          <a:xfrm>
            <a:off x="7494840" y="2787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0" name="CustomShape 26"/>
          <p:cNvSpPr/>
          <p:nvPr/>
        </p:nvSpPr>
        <p:spPr>
          <a:xfrm>
            <a:off x="7455600" y="29329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1" name="CustomShape 27"/>
          <p:cNvSpPr/>
          <p:nvPr/>
        </p:nvSpPr>
        <p:spPr>
          <a:xfrm>
            <a:off x="7275960" y="28936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2" name="CustomShape 28"/>
          <p:cNvSpPr/>
          <p:nvPr/>
        </p:nvSpPr>
        <p:spPr>
          <a:xfrm>
            <a:off x="7337160" y="30081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3" name="CustomShape 29"/>
          <p:cNvSpPr/>
          <p:nvPr/>
        </p:nvSpPr>
        <p:spPr>
          <a:xfrm>
            <a:off x="7275960" y="31269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4" name="CustomShape 30"/>
          <p:cNvSpPr/>
          <p:nvPr/>
        </p:nvSpPr>
        <p:spPr>
          <a:xfrm>
            <a:off x="7118640" y="31752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5" name="CustomShape 31"/>
          <p:cNvSpPr/>
          <p:nvPr/>
        </p:nvSpPr>
        <p:spPr>
          <a:xfrm>
            <a:off x="6888600" y="30441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6" name="CustomShape 32"/>
          <p:cNvSpPr/>
          <p:nvPr/>
        </p:nvSpPr>
        <p:spPr>
          <a:xfrm>
            <a:off x="6967440" y="31456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7" name="CustomShape 33"/>
          <p:cNvSpPr/>
          <p:nvPr/>
        </p:nvSpPr>
        <p:spPr>
          <a:xfrm>
            <a:off x="6521040" y="28515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8" name="CustomShape 34"/>
          <p:cNvSpPr/>
          <p:nvPr/>
        </p:nvSpPr>
        <p:spPr>
          <a:xfrm>
            <a:off x="6770880" y="29804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9" name="CustomShape 35"/>
          <p:cNvSpPr/>
          <p:nvPr/>
        </p:nvSpPr>
        <p:spPr>
          <a:xfrm>
            <a:off x="6699600" y="3048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0" name="CustomShape 36"/>
          <p:cNvSpPr/>
          <p:nvPr/>
        </p:nvSpPr>
        <p:spPr>
          <a:xfrm>
            <a:off x="6766560" y="31359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1" name="CustomShape 37"/>
          <p:cNvSpPr/>
          <p:nvPr/>
        </p:nvSpPr>
        <p:spPr>
          <a:xfrm>
            <a:off x="7586280" y="28587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2" name="CustomShape 38"/>
          <p:cNvSpPr/>
          <p:nvPr/>
        </p:nvSpPr>
        <p:spPr>
          <a:xfrm>
            <a:off x="6576480" y="3621240"/>
            <a:ext cx="2444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53" name="CustomShape 39"/>
          <p:cNvSpPr/>
          <p:nvPr/>
        </p:nvSpPr>
        <p:spPr>
          <a:xfrm>
            <a:off x="5402160" y="2415960"/>
            <a:ext cx="2444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54" name="CustomShape 40"/>
          <p:cNvSpPr/>
          <p:nvPr/>
        </p:nvSpPr>
        <p:spPr>
          <a:xfrm>
            <a:off x="6733440" y="20955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5" name="CustomShape 41"/>
          <p:cNvSpPr/>
          <p:nvPr/>
        </p:nvSpPr>
        <p:spPr>
          <a:xfrm>
            <a:off x="6972840" y="1687320"/>
            <a:ext cx="10630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Model</a:t>
            </a:r>
            <a:endParaRPr b="0" lang="en-US" sz="1200" spc="-1" strike="noStrike">
              <a:latin typeface="Arial"/>
            </a:endParaRPr>
          </a:p>
          <a:p>
            <a:pPr marL="93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True Function</a:t>
            </a:r>
            <a:endParaRPr b="0" lang="en-US" sz="1200" spc="-1" strike="noStrike">
              <a:latin typeface="Arial"/>
            </a:endParaRPr>
          </a:p>
          <a:p>
            <a:pPr marL="93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Samples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56" name="Line 42"/>
          <p:cNvSpPr/>
          <p:nvPr/>
        </p:nvSpPr>
        <p:spPr>
          <a:xfrm>
            <a:off x="6674760" y="1946880"/>
            <a:ext cx="220320" cy="360"/>
          </a:xfrm>
          <a:prstGeom prst="line">
            <a:avLst/>
          </a:prstGeom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7" name="Line 43"/>
          <p:cNvSpPr/>
          <p:nvPr/>
        </p:nvSpPr>
        <p:spPr>
          <a:xfrm>
            <a:off x="6674760" y="1778760"/>
            <a:ext cx="220320" cy="360"/>
          </a:xfrm>
          <a:prstGeom prst="line">
            <a:avLst/>
          </a:prstGeom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8" name="CustomShape 44"/>
          <p:cNvSpPr/>
          <p:nvPr/>
        </p:nvSpPr>
        <p:spPr>
          <a:xfrm>
            <a:off x="5712840" y="948960"/>
            <a:ext cx="21146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Polynomial Degree = 4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CustomShape 1"/>
          <p:cNvSpPr/>
          <p:nvPr/>
        </p:nvSpPr>
        <p:spPr>
          <a:xfrm>
            <a:off x="497880" y="931320"/>
            <a:ext cx="8464680" cy="31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train and test split function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from sklearn.model_selection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cross_val_score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Perform cross-validation with a given model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cross_val =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cross_val_score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KNN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, X_data, y_data, cv=4,      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  scoring='neg_mean_squared_error')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Other methods for cross validation: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 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from sklearn.model_selection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KFold, StratifiedKFold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60" name="CustomShape 2"/>
          <p:cNvSpPr/>
          <p:nvPr/>
        </p:nvSpPr>
        <p:spPr>
          <a:xfrm>
            <a:off x="398520" y="2962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Cross Validation: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61" name="CustomShape 3"/>
          <p:cNvSpPr/>
          <p:nvPr/>
        </p:nvSpPr>
        <p:spPr>
          <a:xfrm>
            <a:off x="398520" y="1793520"/>
            <a:ext cx="8202240" cy="23076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CustomShape 1"/>
          <p:cNvSpPr/>
          <p:nvPr/>
        </p:nvSpPr>
        <p:spPr>
          <a:xfrm>
            <a:off x="497880" y="931320"/>
            <a:ext cx="8464680" cy="31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train and test split function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from sklearn.model_selection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cross_val_score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Perform cross-validation with a given model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cross_val =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cross_val_score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KNN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, X_data, y_data, cv=4,      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  scoring='neg_mean_squared_error')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Other methods for cross validation: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 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from sklearn.model_selection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KFold, StratifiedKFold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63" name="CustomShape 2"/>
          <p:cNvSpPr/>
          <p:nvPr/>
        </p:nvSpPr>
        <p:spPr>
          <a:xfrm>
            <a:off x="398520" y="2962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Cross Validation: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64" name="CustomShape 3"/>
          <p:cNvSpPr/>
          <p:nvPr/>
        </p:nvSpPr>
        <p:spPr>
          <a:xfrm>
            <a:off x="398520" y="3341880"/>
            <a:ext cx="8202240" cy="9320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CustomShape 1"/>
          <p:cNvSpPr/>
          <p:nvPr/>
        </p:nvSpPr>
        <p:spPr>
          <a:xfrm>
            <a:off x="398520" y="2962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Cross Validation: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66" name="CustomShape 2"/>
          <p:cNvSpPr/>
          <p:nvPr/>
        </p:nvSpPr>
        <p:spPr>
          <a:xfrm>
            <a:off x="497880" y="931320"/>
            <a:ext cx="8464680" cy="31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train and test split function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from sklearn.model_selection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cross_val_score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Perform cross-validation with a given model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cross_val =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cross_val_score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KNN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, X_data, y_data, cv=4,      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  scoring='neg_mean_squared_error')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Other methods for cross validation: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 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from sklearn.model_selection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KFold, StratifiedKFold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TextShape 1"/>
          <p:cNvSpPr txBox="1"/>
          <p:nvPr/>
        </p:nvSpPr>
        <p:spPr>
          <a:xfrm>
            <a:off x="444600" y="2479320"/>
            <a:ext cx="8212680" cy="1102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Avenir Book"/>
                <a:ea typeface="Avenir Book"/>
              </a:rPr>
              <a:t>Introduction to</a:t>
            </a:r>
            <a:br/>
            <a:r>
              <a:rPr b="0" lang="en-US" sz="5000" spc="-1" strike="noStrike">
                <a:solidFill>
                  <a:srgbClr val="ffffff"/>
                </a:solidFill>
                <a:latin typeface="Avenir Book"/>
                <a:ea typeface="Avenir Book"/>
              </a:rPr>
              <a:t>Linear Regression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8" name="CustomShape 2"/>
          <p:cNvSpPr/>
          <p:nvPr/>
        </p:nvSpPr>
        <p:spPr>
          <a:xfrm>
            <a:off x="609480" y="2679120"/>
            <a:ext cx="6264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a9ed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CustomShape 1"/>
          <p:cNvSpPr/>
          <p:nvPr/>
        </p:nvSpPr>
        <p:spPr>
          <a:xfrm>
            <a:off x="398520" y="2962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Introduction to Linear Regression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70" name="CustomShape 2"/>
          <p:cNvSpPr/>
          <p:nvPr/>
        </p:nvSpPr>
        <p:spPr>
          <a:xfrm>
            <a:off x="6598440" y="4196160"/>
            <a:ext cx="26028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venir Book"/>
                <a:ea typeface="Avenir Book"/>
              </a:rPr>
              <a:t>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71" name="CustomShape 3"/>
          <p:cNvSpPr/>
          <p:nvPr/>
        </p:nvSpPr>
        <p:spPr>
          <a:xfrm>
            <a:off x="3333240" y="4196160"/>
            <a:ext cx="3046680" cy="536040"/>
          </a:xfrm>
          <a:prstGeom prst="rect">
            <a:avLst/>
          </a:prstGeom>
          <a:blipFill rotWithShape="0">
            <a:blip r:embed="rId1"/>
            <a:stretch>
              <a:fillRect l="-188" t="-17008" r="0" b="-4315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72" name="CustomShape 4"/>
          <p:cNvSpPr/>
          <p:nvPr/>
        </p:nvSpPr>
        <p:spPr>
          <a:xfrm>
            <a:off x="5114520" y="165312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3" name="CustomShape 5"/>
          <p:cNvSpPr/>
          <p:nvPr/>
        </p:nvSpPr>
        <p:spPr>
          <a:xfrm>
            <a:off x="5832000" y="257400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4" name="CustomShape 6"/>
          <p:cNvSpPr/>
          <p:nvPr/>
        </p:nvSpPr>
        <p:spPr>
          <a:xfrm>
            <a:off x="5092560" y="28659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5" name="CustomShape 7"/>
          <p:cNvSpPr/>
          <p:nvPr/>
        </p:nvSpPr>
        <p:spPr>
          <a:xfrm>
            <a:off x="4794120" y="227484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6" name="CustomShape 8"/>
          <p:cNvSpPr/>
          <p:nvPr/>
        </p:nvSpPr>
        <p:spPr>
          <a:xfrm>
            <a:off x="3990600" y="223992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7" name="CustomShape 9"/>
          <p:cNvSpPr/>
          <p:nvPr/>
        </p:nvSpPr>
        <p:spPr>
          <a:xfrm>
            <a:off x="3997080" y="24238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8" name="CustomShape 10"/>
          <p:cNvSpPr/>
          <p:nvPr/>
        </p:nvSpPr>
        <p:spPr>
          <a:xfrm>
            <a:off x="3574800" y="26938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9" name="CustomShape 11"/>
          <p:cNvSpPr/>
          <p:nvPr/>
        </p:nvSpPr>
        <p:spPr>
          <a:xfrm>
            <a:off x="3746160" y="31035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0" name="CustomShape 12"/>
          <p:cNvSpPr/>
          <p:nvPr/>
        </p:nvSpPr>
        <p:spPr>
          <a:xfrm>
            <a:off x="4178160" y="289764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1" name="CustomShape 13"/>
          <p:cNvSpPr/>
          <p:nvPr/>
        </p:nvSpPr>
        <p:spPr>
          <a:xfrm>
            <a:off x="4739760" y="139320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2" name="CustomShape 14"/>
          <p:cNvSpPr/>
          <p:nvPr/>
        </p:nvSpPr>
        <p:spPr>
          <a:xfrm>
            <a:off x="5292000" y="20235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3" name="CustomShape 15"/>
          <p:cNvSpPr/>
          <p:nvPr/>
        </p:nvSpPr>
        <p:spPr>
          <a:xfrm>
            <a:off x="4581000" y="18568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4" name="CustomShape 16"/>
          <p:cNvSpPr/>
          <p:nvPr/>
        </p:nvSpPr>
        <p:spPr>
          <a:xfrm>
            <a:off x="4492080" y="252720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5" name="CustomShape 17"/>
          <p:cNvSpPr/>
          <p:nvPr/>
        </p:nvSpPr>
        <p:spPr>
          <a:xfrm>
            <a:off x="4392360" y="219204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6" name="CustomShape 18"/>
          <p:cNvSpPr/>
          <p:nvPr/>
        </p:nvSpPr>
        <p:spPr>
          <a:xfrm flipV="1">
            <a:off x="3448800" y="1203480"/>
            <a:ext cx="360" cy="213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7" name="CustomShape 19"/>
          <p:cNvSpPr/>
          <p:nvPr/>
        </p:nvSpPr>
        <p:spPr>
          <a:xfrm>
            <a:off x="3448800" y="3330720"/>
            <a:ext cx="2629440" cy="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8" name="CustomShape 20"/>
          <p:cNvSpPr/>
          <p:nvPr/>
        </p:nvSpPr>
        <p:spPr>
          <a:xfrm>
            <a:off x="3389040" y="308232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89" name="CustomShape 21"/>
          <p:cNvSpPr/>
          <p:nvPr/>
        </p:nvSpPr>
        <p:spPr>
          <a:xfrm>
            <a:off x="3182040" y="222876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90" name="CustomShape 22"/>
          <p:cNvSpPr/>
          <p:nvPr/>
        </p:nvSpPr>
        <p:spPr>
          <a:xfrm>
            <a:off x="3182040" y="155556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91" name="CustomShape 23"/>
          <p:cNvSpPr/>
          <p:nvPr/>
        </p:nvSpPr>
        <p:spPr>
          <a:xfrm>
            <a:off x="3060720" y="102564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92" name="CustomShape 24"/>
          <p:cNvSpPr/>
          <p:nvPr/>
        </p:nvSpPr>
        <p:spPr>
          <a:xfrm>
            <a:off x="4657680" y="308232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93" name="CustomShape 25"/>
          <p:cNvSpPr/>
          <p:nvPr/>
        </p:nvSpPr>
        <p:spPr>
          <a:xfrm>
            <a:off x="6078600" y="318996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94" name="CustomShape 26"/>
          <p:cNvSpPr/>
          <p:nvPr/>
        </p:nvSpPr>
        <p:spPr>
          <a:xfrm>
            <a:off x="5832000" y="257400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5" name="CustomShape 27"/>
          <p:cNvSpPr/>
          <p:nvPr/>
        </p:nvSpPr>
        <p:spPr>
          <a:xfrm>
            <a:off x="5081040" y="286956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6" name="CustomShape 28"/>
          <p:cNvSpPr/>
          <p:nvPr/>
        </p:nvSpPr>
        <p:spPr>
          <a:xfrm>
            <a:off x="5292000" y="202356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7" name="CustomShape 29"/>
          <p:cNvSpPr/>
          <p:nvPr/>
        </p:nvSpPr>
        <p:spPr>
          <a:xfrm>
            <a:off x="4794120" y="226332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8" name="CustomShape 30"/>
          <p:cNvSpPr/>
          <p:nvPr/>
        </p:nvSpPr>
        <p:spPr>
          <a:xfrm>
            <a:off x="5095800" y="163512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9" name="CustomShape 31"/>
          <p:cNvSpPr/>
          <p:nvPr/>
        </p:nvSpPr>
        <p:spPr>
          <a:xfrm>
            <a:off x="4734000" y="138060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0" name="CustomShape 32"/>
          <p:cNvSpPr/>
          <p:nvPr/>
        </p:nvSpPr>
        <p:spPr>
          <a:xfrm>
            <a:off x="4560840" y="184464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1" name="CustomShape 33"/>
          <p:cNvSpPr/>
          <p:nvPr/>
        </p:nvSpPr>
        <p:spPr>
          <a:xfrm>
            <a:off x="4368960" y="217980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2" name="CustomShape 34"/>
          <p:cNvSpPr/>
          <p:nvPr/>
        </p:nvSpPr>
        <p:spPr>
          <a:xfrm>
            <a:off x="4488840" y="252720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3" name="CustomShape 35"/>
          <p:cNvSpPr/>
          <p:nvPr/>
        </p:nvSpPr>
        <p:spPr>
          <a:xfrm>
            <a:off x="4166640" y="289296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4" name="CustomShape 36"/>
          <p:cNvSpPr/>
          <p:nvPr/>
        </p:nvSpPr>
        <p:spPr>
          <a:xfrm>
            <a:off x="4001400" y="241920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5" name="CustomShape 37"/>
          <p:cNvSpPr/>
          <p:nvPr/>
        </p:nvSpPr>
        <p:spPr>
          <a:xfrm>
            <a:off x="3975840" y="222588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6" name="CustomShape 38"/>
          <p:cNvSpPr/>
          <p:nvPr/>
        </p:nvSpPr>
        <p:spPr>
          <a:xfrm>
            <a:off x="3572280" y="269316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7" name="CustomShape 39"/>
          <p:cNvSpPr/>
          <p:nvPr/>
        </p:nvSpPr>
        <p:spPr>
          <a:xfrm>
            <a:off x="3723480" y="309672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8" name="CustomShape 40"/>
          <p:cNvSpPr/>
          <p:nvPr/>
        </p:nvSpPr>
        <p:spPr>
          <a:xfrm>
            <a:off x="5862240" y="308232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09" name="CustomShape 41"/>
          <p:cNvSpPr/>
          <p:nvPr/>
        </p:nvSpPr>
        <p:spPr>
          <a:xfrm>
            <a:off x="4515120" y="3358800"/>
            <a:ext cx="5576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Budget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10" name="CustomShape 42"/>
          <p:cNvSpPr/>
          <p:nvPr/>
        </p:nvSpPr>
        <p:spPr>
          <a:xfrm rot="16200000">
            <a:off x="2595240" y="1924560"/>
            <a:ext cx="72612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Box Office</a:t>
            </a:r>
            <a:endParaRPr b="0" lang="en-US" sz="1200" spc="-1" strike="noStrike">
              <a:latin typeface="Arial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CustomShape 1"/>
          <p:cNvSpPr/>
          <p:nvPr/>
        </p:nvSpPr>
        <p:spPr>
          <a:xfrm>
            <a:off x="398520" y="2962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Introduction to Linear Regression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12" name="CustomShape 2"/>
          <p:cNvSpPr/>
          <p:nvPr/>
        </p:nvSpPr>
        <p:spPr>
          <a:xfrm>
            <a:off x="3474720" y="4371840"/>
            <a:ext cx="1488960" cy="5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50" spc="-1" strike="noStrike">
                <a:solidFill>
                  <a:srgbClr val="c00000"/>
                </a:solidFill>
                <a:latin typeface="Avenir Book"/>
                <a:ea typeface="Avenir Book"/>
              </a:rPr>
              <a:t>coefficient 0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1613" name="CustomShape 3"/>
          <p:cNvSpPr/>
          <p:nvPr/>
        </p:nvSpPr>
        <p:spPr>
          <a:xfrm>
            <a:off x="1523520" y="4088880"/>
            <a:ext cx="1218960" cy="8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50" spc="-1" strike="noStrike">
                <a:solidFill>
                  <a:srgbClr val="c00000"/>
                </a:solidFill>
                <a:latin typeface="Avenir Book"/>
                <a:ea typeface="Avenir Book"/>
              </a:rPr>
              <a:t>box office revenue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1614" name="CustomShape 4"/>
          <p:cNvSpPr/>
          <p:nvPr/>
        </p:nvSpPr>
        <p:spPr>
          <a:xfrm>
            <a:off x="6777360" y="4238280"/>
            <a:ext cx="1086480" cy="5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50" spc="-1" strike="noStrike">
                <a:solidFill>
                  <a:srgbClr val="c00000"/>
                </a:solidFill>
                <a:latin typeface="Avenir Book"/>
                <a:ea typeface="Avenir Book"/>
              </a:rPr>
              <a:t>movie budget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1615" name="CustomShape 5"/>
          <p:cNvSpPr/>
          <p:nvPr/>
        </p:nvSpPr>
        <p:spPr>
          <a:xfrm>
            <a:off x="5303520" y="4371840"/>
            <a:ext cx="1420920" cy="5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50" spc="-1" strike="noStrike">
                <a:solidFill>
                  <a:srgbClr val="c00000"/>
                </a:solidFill>
                <a:latin typeface="Avenir Book"/>
                <a:ea typeface="Avenir Book"/>
              </a:rPr>
              <a:t>coefficient 1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1616" name="CustomShape 6"/>
          <p:cNvSpPr/>
          <p:nvPr/>
        </p:nvSpPr>
        <p:spPr>
          <a:xfrm flipV="1">
            <a:off x="2786040" y="4287600"/>
            <a:ext cx="388800" cy="20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c00000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17" name="CustomShape 7"/>
          <p:cNvSpPr/>
          <p:nvPr/>
        </p:nvSpPr>
        <p:spPr>
          <a:xfrm flipV="1">
            <a:off x="4286520" y="4317840"/>
            <a:ext cx="388800" cy="20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c00000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18" name="CustomShape 8"/>
          <p:cNvSpPr/>
          <p:nvPr/>
        </p:nvSpPr>
        <p:spPr>
          <a:xfrm flipH="1" flipV="1">
            <a:off x="5788080" y="4317840"/>
            <a:ext cx="388800" cy="20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c00000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19" name="CustomShape 9"/>
          <p:cNvSpPr/>
          <p:nvPr/>
        </p:nvSpPr>
        <p:spPr>
          <a:xfrm flipH="1" flipV="1">
            <a:off x="6337080" y="4266360"/>
            <a:ext cx="388800" cy="20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c00000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20" name="CustomShape 10"/>
          <p:cNvSpPr/>
          <p:nvPr/>
        </p:nvSpPr>
        <p:spPr>
          <a:xfrm>
            <a:off x="4611600" y="3806640"/>
            <a:ext cx="26028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venir Book"/>
                <a:ea typeface="Avenir Book"/>
              </a:rPr>
              <a:t>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21" name="CustomShape 11"/>
          <p:cNvSpPr/>
          <p:nvPr/>
        </p:nvSpPr>
        <p:spPr>
          <a:xfrm>
            <a:off x="3218400" y="3806640"/>
            <a:ext cx="3046680" cy="536040"/>
          </a:xfrm>
          <a:prstGeom prst="rect">
            <a:avLst/>
          </a:prstGeom>
          <a:blipFill rotWithShape="0">
            <a:blip r:embed="rId1"/>
            <a:stretch>
              <a:fillRect l="0" t="-17008" r="0" b="-4315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22" name="CustomShape 12"/>
          <p:cNvSpPr/>
          <p:nvPr/>
        </p:nvSpPr>
        <p:spPr>
          <a:xfrm>
            <a:off x="5114520" y="151380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3" name="CustomShape 13"/>
          <p:cNvSpPr/>
          <p:nvPr/>
        </p:nvSpPr>
        <p:spPr>
          <a:xfrm>
            <a:off x="5832000" y="24346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4" name="CustomShape 14"/>
          <p:cNvSpPr/>
          <p:nvPr/>
        </p:nvSpPr>
        <p:spPr>
          <a:xfrm>
            <a:off x="5092560" y="272664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5" name="CustomShape 15"/>
          <p:cNvSpPr/>
          <p:nvPr/>
        </p:nvSpPr>
        <p:spPr>
          <a:xfrm>
            <a:off x="4794120" y="21351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6" name="CustomShape 16"/>
          <p:cNvSpPr/>
          <p:nvPr/>
        </p:nvSpPr>
        <p:spPr>
          <a:xfrm>
            <a:off x="3990600" y="210024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7" name="CustomShape 17"/>
          <p:cNvSpPr/>
          <p:nvPr/>
        </p:nvSpPr>
        <p:spPr>
          <a:xfrm>
            <a:off x="3997080" y="22845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8" name="CustomShape 18"/>
          <p:cNvSpPr/>
          <p:nvPr/>
        </p:nvSpPr>
        <p:spPr>
          <a:xfrm>
            <a:off x="3574800" y="25545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9" name="CustomShape 19"/>
          <p:cNvSpPr/>
          <p:nvPr/>
        </p:nvSpPr>
        <p:spPr>
          <a:xfrm>
            <a:off x="3746160" y="29638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0" name="CustomShape 20"/>
          <p:cNvSpPr/>
          <p:nvPr/>
        </p:nvSpPr>
        <p:spPr>
          <a:xfrm>
            <a:off x="4178160" y="275832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1" name="CustomShape 21"/>
          <p:cNvSpPr/>
          <p:nvPr/>
        </p:nvSpPr>
        <p:spPr>
          <a:xfrm>
            <a:off x="4739760" y="12538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2" name="CustomShape 22"/>
          <p:cNvSpPr/>
          <p:nvPr/>
        </p:nvSpPr>
        <p:spPr>
          <a:xfrm>
            <a:off x="5292000" y="188424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3" name="CustomShape 23"/>
          <p:cNvSpPr/>
          <p:nvPr/>
        </p:nvSpPr>
        <p:spPr>
          <a:xfrm>
            <a:off x="4581000" y="17175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4" name="CustomShape 24"/>
          <p:cNvSpPr/>
          <p:nvPr/>
        </p:nvSpPr>
        <p:spPr>
          <a:xfrm>
            <a:off x="4492080" y="23878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5" name="CustomShape 25"/>
          <p:cNvSpPr/>
          <p:nvPr/>
        </p:nvSpPr>
        <p:spPr>
          <a:xfrm>
            <a:off x="4392360" y="205272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6" name="CustomShape 26"/>
          <p:cNvSpPr/>
          <p:nvPr/>
        </p:nvSpPr>
        <p:spPr>
          <a:xfrm flipV="1">
            <a:off x="3448800" y="1064160"/>
            <a:ext cx="360" cy="213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7" name="CustomShape 27"/>
          <p:cNvSpPr/>
          <p:nvPr/>
        </p:nvSpPr>
        <p:spPr>
          <a:xfrm>
            <a:off x="3448800" y="3191040"/>
            <a:ext cx="2629440" cy="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8" name="CustomShape 28"/>
          <p:cNvSpPr/>
          <p:nvPr/>
        </p:nvSpPr>
        <p:spPr>
          <a:xfrm>
            <a:off x="3173040" y="3123000"/>
            <a:ext cx="5428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39" name="CustomShape 29"/>
          <p:cNvSpPr/>
          <p:nvPr/>
        </p:nvSpPr>
        <p:spPr>
          <a:xfrm>
            <a:off x="3182040" y="208944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0" name="CustomShape 30"/>
          <p:cNvSpPr/>
          <p:nvPr/>
        </p:nvSpPr>
        <p:spPr>
          <a:xfrm>
            <a:off x="3182040" y="141624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1" name="CustomShape 31"/>
          <p:cNvSpPr/>
          <p:nvPr/>
        </p:nvSpPr>
        <p:spPr>
          <a:xfrm>
            <a:off x="3060720" y="88632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42" name="CustomShape 32"/>
          <p:cNvSpPr/>
          <p:nvPr/>
        </p:nvSpPr>
        <p:spPr>
          <a:xfrm>
            <a:off x="4657680" y="3123000"/>
            <a:ext cx="4629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3" name="CustomShape 33"/>
          <p:cNvSpPr/>
          <p:nvPr/>
        </p:nvSpPr>
        <p:spPr>
          <a:xfrm>
            <a:off x="6078600" y="305064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44" name="CustomShape 34"/>
          <p:cNvSpPr/>
          <p:nvPr/>
        </p:nvSpPr>
        <p:spPr>
          <a:xfrm>
            <a:off x="5832000" y="243468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5" name="CustomShape 35"/>
          <p:cNvSpPr/>
          <p:nvPr/>
        </p:nvSpPr>
        <p:spPr>
          <a:xfrm>
            <a:off x="5081040" y="272988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6" name="CustomShape 36"/>
          <p:cNvSpPr/>
          <p:nvPr/>
        </p:nvSpPr>
        <p:spPr>
          <a:xfrm>
            <a:off x="5292000" y="188424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7" name="CustomShape 37"/>
          <p:cNvSpPr/>
          <p:nvPr/>
        </p:nvSpPr>
        <p:spPr>
          <a:xfrm>
            <a:off x="4794120" y="212400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8" name="CustomShape 38"/>
          <p:cNvSpPr/>
          <p:nvPr/>
        </p:nvSpPr>
        <p:spPr>
          <a:xfrm>
            <a:off x="5095800" y="149580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9" name="CustomShape 39"/>
          <p:cNvSpPr/>
          <p:nvPr/>
        </p:nvSpPr>
        <p:spPr>
          <a:xfrm>
            <a:off x="4734000" y="124128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0" name="CustomShape 40"/>
          <p:cNvSpPr/>
          <p:nvPr/>
        </p:nvSpPr>
        <p:spPr>
          <a:xfrm>
            <a:off x="4560840" y="170532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1" name="CustomShape 41"/>
          <p:cNvSpPr/>
          <p:nvPr/>
        </p:nvSpPr>
        <p:spPr>
          <a:xfrm>
            <a:off x="4368960" y="204048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2" name="CustomShape 42"/>
          <p:cNvSpPr/>
          <p:nvPr/>
        </p:nvSpPr>
        <p:spPr>
          <a:xfrm>
            <a:off x="4488840" y="238788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3" name="CustomShape 43"/>
          <p:cNvSpPr/>
          <p:nvPr/>
        </p:nvSpPr>
        <p:spPr>
          <a:xfrm>
            <a:off x="4166640" y="275364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4" name="CustomShape 44"/>
          <p:cNvSpPr/>
          <p:nvPr/>
        </p:nvSpPr>
        <p:spPr>
          <a:xfrm>
            <a:off x="4001400" y="227952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5" name="CustomShape 45"/>
          <p:cNvSpPr/>
          <p:nvPr/>
        </p:nvSpPr>
        <p:spPr>
          <a:xfrm>
            <a:off x="3975840" y="208656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6" name="CustomShape 46"/>
          <p:cNvSpPr/>
          <p:nvPr/>
        </p:nvSpPr>
        <p:spPr>
          <a:xfrm>
            <a:off x="3572280" y="255384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7" name="CustomShape 47"/>
          <p:cNvSpPr/>
          <p:nvPr/>
        </p:nvSpPr>
        <p:spPr>
          <a:xfrm>
            <a:off x="3723480" y="295740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8" name="CustomShape 48"/>
          <p:cNvSpPr/>
          <p:nvPr/>
        </p:nvSpPr>
        <p:spPr>
          <a:xfrm>
            <a:off x="5669280" y="3123000"/>
            <a:ext cx="4374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59" name="CustomShape 49"/>
          <p:cNvSpPr/>
          <p:nvPr/>
        </p:nvSpPr>
        <p:spPr>
          <a:xfrm>
            <a:off x="4515120" y="3399480"/>
            <a:ext cx="879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Budget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60" name="CustomShape 50"/>
          <p:cNvSpPr/>
          <p:nvPr/>
        </p:nvSpPr>
        <p:spPr>
          <a:xfrm rot="16200000">
            <a:off x="2595240" y="1784880"/>
            <a:ext cx="72612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Box Office</a:t>
            </a:r>
            <a:endParaRPr b="0" lang="en-US" sz="1200" spc="-1" strike="noStrike">
              <a:latin typeface="Arial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CustomShape 1"/>
          <p:cNvSpPr/>
          <p:nvPr/>
        </p:nvSpPr>
        <p:spPr>
          <a:xfrm>
            <a:off x="398520" y="2962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Introduction to Linear Regression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62" name="CustomShape 2"/>
          <p:cNvSpPr/>
          <p:nvPr/>
        </p:nvSpPr>
        <p:spPr>
          <a:xfrm>
            <a:off x="6571440" y="3749040"/>
            <a:ext cx="26028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venir Book"/>
                <a:ea typeface="Avenir Book"/>
              </a:rPr>
              <a:t>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63" name="CustomShape 3"/>
          <p:cNvSpPr/>
          <p:nvPr/>
        </p:nvSpPr>
        <p:spPr>
          <a:xfrm>
            <a:off x="3218400" y="3706200"/>
            <a:ext cx="3046680" cy="536040"/>
          </a:xfrm>
          <a:prstGeom prst="rect">
            <a:avLst/>
          </a:prstGeom>
          <a:blipFill rotWithShape="0">
            <a:blip r:embed="rId1"/>
            <a:stretch>
              <a:fillRect l="0" t="-18181" r="0" b="-4201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64" name="Line 4"/>
          <p:cNvSpPr/>
          <p:nvPr/>
        </p:nvSpPr>
        <p:spPr>
          <a:xfrm flipV="1">
            <a:off x="3573360" y="1721520"/>
            <a:ext cx="2691720" cy="841320"/>
          </a:xfrm>
          <a:prstGeom prst="line">
            <a:avLst/>
          </a:prstGeom>
          <a:ln w="2844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5" name="CustomShape 5"/>
          <p:cNvSpPr/>
          <p:nvPr/>
        </p:nvSpPr>
        <p:spPr>
          <a:xfrm>
            <a:off x="2104920" y="4242240"/>
            <a:ext cx="5007960" cy="604080"/>
          </a:xfrm>
          <a:prstGeom prst="rect">
            <a:avLst/>
          </a:prstGeom>
          <a:blipFill rotWithShape="0">
            <a:blip r:embed="rId2"/>
            <a:stretch>
              <a:fillRect l="0" t="-145638" r="0" b="-173890"/>
            </a:stretch>
          </a:blip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66" name="CustomShape 6"/>
          <p:cNvSpPr/>
          <p:nvPr/>
        </p:nvSpPr>
        <p:spPr>
          <a:xfrm>
            <a:off x="5114520" y="151380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7" name="CustomShape 7"/>
          <p:cNvSpPr/>
          <p:nvPr/>
        </p:nvSpPr>
        <p:spPr>
          <a:xfrm>
            <a:off x="5832000" y="24346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8" name="CustomShape 8"/>
          <p:cNvSpPr/>
          <p:nvPr/>
        </p:nvSpPr>
        <p:spPr>
          <a:xfrm>
            <a:off x="5092560" y="272664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9" name="CustomShape 9"/>
          <p:cNvSpPr/>
          <p:nvPr/>
        </p:nvSpPr>
        <p:spPr>
          <a:xfrm>
            <a:off x="4794120" y="21351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0" name="CustomShape 10"/>
          <p:cNvSpPr/>
          <p:nvPr/>
        </p:nvSpPr>
        <p:spPr>
          <a:xfrm>
            <a:off x="3990600" y="210024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1" name="CustomShape 11"/>
          <p:cNvSpPr/>
          <p:nvPr/>
        </p:nvSpPr>
        <p:spPr>
          <a:xfrm>
            <a:off x="3997080" y="22845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2" name="CustomShape 12"/>
          <p:cNvSpPr/>
          <p:nvPr/>
        </p:nvSpPr>
        <p:spPr>
          <a:xfrm>
            <a:off x="3574800" y="25545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3" name="CustomShape 13"/>
          <p:cNvSpPr/>
          <p:nvPr/>
        </p:nvSpPr>
        <p:spPr>
          <a:xfrm>
            <a:off x="3746160" y="29638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4" name="CustomShape 14"/>
          <p:cNvSpPr/>
          <p:nvPr/>
        </p:nvSpPr>
        <p:spPr>
          <a:xfrm>
            <a:off x="4178160" y="275832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5" name="CustomShape 15"/>
          <p:cNvSpPr/>
          <p:nvPr/>
        </p:nvSpPr>
        <p:spPr>
          <a:xfrm>
            <a:off x="4739760" y="12538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6" name="CustomShape 16"/>
          <p:cNvSpPr/>
          <p:nvPr/>
        </p:nvSpPr>
        <p:spPr>
          <a:xfrm>
            <a:off x="5292000" y="188424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7" name="CustomShape 17"/>
          <p:cNvSpPr/>
          <p:nvPr/>
        </p:nvSpPr>
        <p:spPr>
          <a:xfrm>
            <a:off x="4581000" y="17175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8" name="CustomShape 18"/>
          <p:cNvSpPr/>
          <p:nvPr/>
        </p:nvSpPr>
        <p:spPr>
          <a:xfrm>
            <a:off x="4492080" y="23878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9" name="CustomShape 19"/>
          <p:cNvSpPr/>
          <p:nvPr/>
        </p:nvSpPr>
        <p:spPr>
          <a:xfrm>
            <a:off x="4392360" y="205272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0" name="CustomShape 20"/>
          <p:cNvSpPr/>
          <p:nvPr/>
        </p:nvSpPr>
        <p:spPr>
          <a:xfrm flipV="1">
            <a:off x="3448800" y="1064160"/>
            <a:ext cx="360" cy="213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1" name="CustomShape 21"/>
          <p:cNvSpPr/>
          <p:nvPr/>
        </p:nvSpPr>
        <p:spPr>
          <a:xfrm>
            <a:off x="3448800" y="3191040"/>
            <a:ext cx="2629440" cy="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2" name="CustomShape 22"/>
          <p:cNvSpPr/>
          <p:nvPr/>
        </p:nvSpPr>
        <p:spPr>
          <a:xfrm>
            <a:off x="3281040" y="3123000"/>
            <a:ext cx="4514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83" name="CustomShape 23"/>
          <p:cNvSpPr/>
          <p:nvPr/>
        </p:nvSpPr>
        <p:spPr>
          <a:xfrm>
            <a:off x="3182040" y="208944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84" name="CustomShape 24"/>
          <p:cNvSpPr/>
          <p:nvPr/>
        </p:nvSpPr>
        <p:spPr>
          <a:xfrm>
            <a:off x="3182040" y="141624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85" name="CustomShape 25"/>
          <p:cNvSpPr/>
          <p:nvPr/>
        </p:nvSpPr>
        <p:spPr>
          <a:xfrm>
            <a:off x="3060720" y="88632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86" name="CustomShape 26"/>
          <p:cNvSpPr/>
          <p:nvPr/>
        </p:nvSpPr>
        <p:spPr>
          <a:xfrm>
            <a:off x="4513680" y="3123000"/>
            <a:ext cx="4629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87" name="CustomShape 27"/>
          <p:cNvSpPr/>
          <p:nvPr/>
        </p:nvSpPr>
        <p:spPr>
          <a:xfrm>
            <a:off x="6078600" y="305064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88" name="CustomShape 28"/>
          <p:cNvSpPr/>
          <p:nvPr/>
        </p:nvSpPr>
        <p:spPr>
          <a:xfrm>
            <a:off x="5832000" y="243468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9" name="CustomShape 29"/>
          <p:cNvSpPr/>
          <p:nvPr/>
        </p:nvSpPr>
        <p:spPr>
          <a:xfrm>
            <a:off x="5081040" y="272988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0" name="CustomShape 30"/>
          <p:cNvSpPr/>
          <p:nvPr/>
        </p:nvSpPr>
        <p:spPr>
          <a:xfrm>
            <a:off x="5292000" y="188424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1" name="CustomShape 31"/>
          <p:cNvSpPr/>
          <p:nvPr/>
        </p:nvSpPr>
        <p:spPr>
          <a:xfrm>
            <a:off x="4794120" y="212400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2" name="CustomShape 32"/>
          <p:cNvSpPr/>
          <p:nvPr/>
        </p:nvSpPr>
        <p:spPr>
          <a:xfrm>
            <a:off x="5095800" y="149580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3" name="CustomShape 33"/>
          <p:cNvSpPr/>
          <p:nvPr/>
        </p:nvSpPr>
        <p:spPr>
          <a:xfrm>
            <a:off x="4734000" y="124128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4" name="CustomShape 34"/>
          <p:cNvSpPr/>
          <p:nvPr/>
        </p:nvSpPr>
        <p:spPr>
          <a:xfrm>
            <a:off x="4560840" y="170532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5" name="CustomShape 35"/>
          <p:cNvSpPr/>
          <p:nvPr/>
        </p:nvSpPr>
        <p:spPr>
          <a:xfrm>
            <a:off x="4368960" y="204048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6" name="CustomShape 36"/>
          <p:cNvSpPr/>
          <p:nvPr/>
        </p:nvSpPr>
        <p:spPr>
          <a:xfrm>
            <a:off x="4488840" y="238788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7" name="CustomShape 37"/>
          <p:cNvSpPr/>
          <p:nvPr/>
        </p:nvSpPr>
        <p:spPr>
          <a:xfrm>
            <a:off x="4166640" y="275364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8" name="CustomShape 38"/>
          <p:cNvSpPr/>
          <p:nvPr/>
        </p:nvSpPr>
        <p:spPr>
          <a:xfrm>
            <a:off x="4001400" y="227952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9" name="CustomShape 39"/>
          <p:cNvSpPr/>
          <p:nvPr/>
        </p:nvSpPr>
        <p:spPr>
          <a:xfrm>
            <a:off x="3975840" y="208656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0" name="CustomShape 40"/>
          <p:cNvSpPr/>
          <p:nvPr/>
        </p:nvSpPr>
        <p:spPr>
          <a:xfrm>
            <a:off x="3572280" y="255384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1" name="CustomShape 41"/>
          <p:cNvSpPr/>
          <p:nvPr/>
        </p:nvSpPr>
        <p:spPr>
          <a:xfrm>
            <a:off x="3723480" y="295740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2" name="CustomShape 42"/>
          <p:cNvSpPr/>
          <p:nvPr/>
        </p:nvSpPr>
        <p:spPr>
          <a:xfrm>
            <a:off x="5669280" y="3123000"/>
            <a:ext cx="4374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03" name="CustomShape 43"/>
          <p:cNvSpPr/>
          <p:nvPr/>
        </p:nvSpPr>
        <p:spPr>
          <a:xfrm>
            <a:off x="4515120" y="3399480"/>
            <a:ext cx="879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Budget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04" name="CustomShape 44"/>
          <p:cNvSpPr/>
          <p:nvPr/>
        </p:nvSpPr>
        <p:spPr>
          <a:xfrm rot="16200000">
            <a:off x="2307240" y="1784880"/>
            <a:ext cx="72612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Box Office</a:t>
            </a:r>
            <a:endParaRPr b="0" lang="en-US" sz="12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How Well Does the Model Generalize?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866520" y="4013640"/>
            <a:ext cx="2522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Poor at Training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Poor at Predicting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3" name="CustomShape 3"/>
          <p:cNvSpPr/>
          <p:nvPr/>
        </p:nvSpPr>
        <p:spPr>
          <a:xfrm>
            <a:off x="4008240" y="4152240"/>
            <a:ext cx="1442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Just Right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4" name="CustomShape 4"/>
          <p:cNvSpPr/>
          <p:nvPr/>
        </p:nvSpPr>
        <p:spPr>
          <a:xfrm>
            <a:off x="6125040" y="4013640"/>
            <a:ext cx="2522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Good at Training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Poor at Predicting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CustomShape 5"/>
          <p:cNvSpPr/>
          <p:nvPr/>
        </p:nvSpPr>
        <p:spPr>
          <a:xfrm flipV="1">
            <a:off x="1066680" y="1523880"/>
            <a:ext cx="9720" cy="216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6"/>
          <p:cNvSpPr/>
          <p:nvPr/>
        </p:nvSpPr>
        <p:spPr>
          <a:xfrm flipV="1">
            <a:off x="1066680" y="3684600"/>
            <a:ext cx="2174040" cy="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7"/>
          <p:cNvSpPr/>
          <p:nvPr/>
        </p:nvSpPr>
        <p:spPr>
          <a:xfrm>
            <a:off x="1071360" y="2092320"/>
            <a:ext cx="2114640" cy="1071000"/>
          </a:xfrm>
          <a:custGeom>
            <a:avLst/>
            <a:gdLst/>
            <a:ahLst/>
            <a:rect l="l" t="t" r="r" b="b"/>
            <a:pathLst>
              <a:path w="2114900" h="1071475">
                <a:moveTo>
                  <a:pt x="0" y="0"/>
                </a:moveTo>
                <a:cubicBezTo>
                  <a:pt x="66850" y="2337"/>
                  <a:pt x="133700" y="4675"/>
                  <a:pt x="201953" y="39269"/>
                </a:cubicBezTo>
                <a:cubicBezTo>
                  <a:pt x="270206" y="73863"/>
                  <a:pt x="352483" y="156141"/>
                  <a:pt x="409516" y="207564"/>
                </a:cubicBezTo>
                <a:cubicBezTo>
                  <a:pt x="466549" y="258987"/>
                  <a:pt x="492729" y="291711"/>
                  <a:pt x="544152" y="347809"/>
                </a:cubicBezTo>
                <a:cubicBezTo>
                  <a:pt x="595575" y="403907"/>
                  <a:pt x="661023" y="478704"/>
                  <a:pt x="718056" y="544152"/>
                </a:cubicBezTo>
                <a:cubicBezTo>
                  <a:pt x="775089" y="609600"/>
                  <a:pt x="836798" y="686268"/>
                  <a:pt x="886351" y="740496"/>
                </a:cubicBezTo>
                <a:cubicBezTo>
                  <a:pt x="935904" y="794724"/>
                  <a:pt x="961149" y="822774"/>
                  <a:pt x="1015377" y="869522"/>
                </a:cubicBezTo>
                <a:cubicBezTo>
                  <a:pt x="1069605" y="916270"/>
                  <a:pt x="1145337" y="987328"/>
                  <a:pt x="1211720" y="1020987"/>
                </a:cubicBezTo>
                <a:cubicBezTo>
                  <a:pt x="1278103" y="1054646"/>
                  <a:pt x="1344485" y="1071475"/>
                  <a:pt x="1413673" y="1071475"/>
                </a:cubicBezTo>
                <a:cubicBezTo>
                  <a:pt x="1482861" y="1071475"/>
                  <a:pt x="1559528" y="1053711"/>
                  <a:pt x="1626846" y="1020987"/>
                </a:cubicBezTo>
                <a:cubicBezTo>
                  <a:pt x="1694164" y="988263"/>
                  <a:pt x="1736238" y="952735"/>
                  <a:pt x="1817580" y="875132"/>
                </a:cubicBezTo>
                <a:cubicBezTo>
                  <a:pt x="1898922" y="797529"/>
                  <a:pt x="2114900" y="555372"/>
                  <a:pt x="2114900" y="555372"/>
                </a:cubicBezTo>
                <a:lnTo>
                  <a:pt x="2114900" y="555372"/>
                </a:lnTo>
              </a:path>
            </a:pathLst>
          </a:custGeom>
          <a:noFill/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8"/>
          <p:cNvSpPr/>
          <p:nvPr/>
        </p:nvSpPr>
        <p:spPr>
          <a:xfrm>
            <a:off x="1227600" y="19746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9"/>
          <p:cNvSpPr/>
          <p:nvPr/>
        </p:nvSpPr>
        <p:spPr>
          <a:xfrm>
            <a:off x="1082880" y="20138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10"/>
          <p:cNvSpPr/>
          <p:nvPr/>
        </p:nvSpPr>
        <p:spPr>
          <a:xfrm>
            <a:off x="1194120" y="21038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11"/>
          <p:cNvSpPr/>
          <p:nvPr/>
        </p:nvSpPr>
        <p:spPr>
          <a:xfrm>
            <a:off x="1322280" y="21654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12"/>
          <p:cNvSpPr/>
          <p:nvPr/>
        </p:nvSpPr>
        <p:spPr>
          <a:xfrm>
            <a:off x="1911960" y="26953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13"/>
          <p:cNvSpPr/>
          <p:nvPr/>
        </p:nvSpPr>
        <p:spPr>
          <a:xfrm>
            <a:off x="3107880" y="26280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14"/>
          <p:cNvSpPr/>
          <p:nvPr/>
        </p:nvSpPr>
        <p:spPr>
          <a:xfrm>
            <a:off x="3066120" y="2706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15"/>
          <p:cNvSpPr/>
          <p:nvPr/>
        </p:nvSpPr>
        <p:spPr>
          <a:xfrm>
            <a:off x="2927520" y="2787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16"/>
          <p:cNvSpPr/>
          <p:nvPr/>
        </p:nvSpPr>
        <p:spPr>
          <a:xfrm>
            <a:off x="2888280" y="29329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17"/>
          <p:cNvSpPr/>
          <p:nvPr/>
        </p:nvSpPr>
        <p:spPr>
          <a:xfrm>
            <a:off x="2708640" y="28936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18"/>
          <p:cNvSpPr/>
          <p:nvPr/>
        </p:nvSpPr>
        <p:spPr>
          <a:xfrm>
            <a:off x="2769840" y="30081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19"/>
          <p:cNvSpPr/>
          <p:nvPr/>
        </p:nvSpPr>
        <p:spPr>
          <a:xfrm>
            <a:off x="2708640" y="31269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20"/>
          <p:cNvSpPr/>
          <p:nvPr/>
        </p:nvSpPr>
        <p:spPr>
          <a:xfrm>
            <a:off x="2551680" y="31752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21"/>
          <p:cNvSpPr/>
          <p:nvPr/>
        </p:nvSpPr>
        <p:spPr>
          <a:xfrm>
            <a:off x="2321640" y="30441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22"/>
          <p:cNvSpPr/>
          <p:nvPr/>
        </p:nvSpPr>
        <p:spPr>
          <a:xfrm>
            <a:off x="2400120" y="31456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23"/>
          <p:cNvSpPr/>
          <p:nvPr/>
        </p:nvSpPr>
        <p:spPr>
          <a:xfrm>
            <a:off x="1953720" y="28515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24"/>
          <p:cNvSpPr/>
          <p:nvPr/>
        </p:nvSpPr>
        <p:spPr>
          <a:xfrm>
            <a:off x="2203920" y="29804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25"/>
          <p:cNvSpPr/>
          <p:nvPr/>
        </p:nvSpPr>
        <p:spPr>
          <a:xfrm>
            <a:off x="2132280" y="3048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26"/>
          <p:cNvSpPr/>
          <p:nvPr/>
        </p:nvSpPr>
        <p:spPr>
          <a:xfrm>
            <a:off x="2199240" y="31359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27"/>
          <p:cNvSpPr/>
          <p:nvPr/>
        </p:nvSpPr>
        <p:spPr>
          <a:xfrm>
            <a:off x="3018960" y="28587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28"/>
          <p:cNvSpPr/>
          <p:nvPr/>
        </p:nvSpPr>
        <p:spPr>
          <a:xfrm>
            <a:off x="1932840" y="20923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29"/>
          <p:cNvSpPr/>
          <p:nvPr/>
        </p:nvSpPr>
        <p:spPr>
          <a:xfrm>
            <a:off x="2009160" y="3621240"/>
            <a:ext cx="2444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0" name="CustomShape 30"/>
          <p:cNvSpPr/>
          <p:nvPr/>
        </p:nvSpPr>
        <p:spPr>
          <a:xfrm>
            <a:off x="834840" y="2415960"/>
            <a:ext cx="2444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1" name="CustomShape 31"/>
          <p:cNvSpPr/>
          <p:nvPr/>
        </p:nvSpPr>
        <p:spPr>
          <a:xfrm>
            <a:off x="2172240" y="1684080"/>
            <a:ext cx="10630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Model</a:t>
            </a:r>
            <a:endParaRPr b="0" lang="en-US" sz="1200" spc="-1" strike="noStrike">
              <a:latin typeface="Arial"/>
            </a:endParaRPr>
          </a:p>
          <a:p>
            <a:pPr marL="93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True Function</a:t>
            </a:r>
            <a:endParaRPr b="0" lang="en-US" sz="1200" spc="-1" strike="noStrike">
              <a:latin typeface="Arial"/>
            </a:endParaRPr>
          </a:p>
          <a:p>
            <a:pPr marL="93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Samples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Line 32"/>
          <p:cNvSpPr/>
          <p:nvPr/>
        </p:nvSpPr>
        <p:spPr>
          <a:xfrm>
            <a:off x="1874160" y="1943640"/>
            <a:ext cx="220320" cy="360"/>
          </a:xfrm>
          <a:prstGeom prst="line">
            <a:avLst/>
          </a:prstGeom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Line 33"/>
          <p:cNvSpPr/>
          <p:nvPr/>
        </p:nvSpPr>
        <p:spPr>
          <a:xfrm>
            <a:off x="1874160" y="1775880"/>
            <a:ext cx="220320" cy="360"/>
          </a:xfrm>
          <a:prstGeom prst="line">
            <a:avLst/>
          </a:prstGeom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Line 34"/>
          <p:cNvSpPr/>
          <p:nvPr/>
        </p:nvSpPr>
        <p:spPr>
          <a:xfrm>
            <a:off x="1066680" y="2347200"/>
            <a:ext cx="2119680" cy="827640"/>
          </a:xfrm>
          <a:prstGeom prst="line">
            <a:avLst/>
          </a:prstGeom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35"/>
          <p:cNvSpPr/>
          <p:nvPr/>
        </p:nvSpPr>
        <p:spPr>
          <a:xfrm>
            <a:off x="3626280" y="2078280"/>
            <a:ext cx="2119320" cy="1110960"/>
          </a:xfrm>
          <a:custGeom>
            <a:avLst/>
            <a:gdLst/>
            <a:ahLst/>
            <a:rect l="l" t="t" r="r" b="b"/>
            <a:pathLst>
              <a:path w="2119746" h="1111155">
                <a:moveTo>
                  <a:pt x="0" y="0"/>
                </a:moveTo>
                <a:cubicBezTo>
                  <a:pt x="69273" y="6927"/>
                  <a:pt x="138546" y="13854"/>
                  <a:pt x="197428" y="41563"/>
                </a:cubicBezTo>
                <a:cubicBezTo>
                  <a:pt x="256310" y="69272"/>
                  <a:pt x="290946" y="110836"/>
                  <a:pt x="353291" y="166254"/>
                </a:cubicBezTo>
                <a:cubicBezTo>
                  <a:pt x="415636" y="221672"/>
                  <a:pt x="505691" y="306532"/>
                  <a:pt x="571500" y="374073"/>
                </a:cubicBezTo>
                <a:cubicBezTo>
                  <a:pt x="637309" y="441614"/>
                  <a:pt x="677141" y="488373"/>
                  <a:pt x="748146" y="571500"/>
                </a:cubicBezTo>
                <a:cubicBezTo>
                  <a:pt x="819151" y="654627"/>
                  <a:pt x="912669" y="793173"/>
                  <a:pt x="997528" y="872836"/>
                </a:cubicBezTo>
                <a:cubicBezTo>
                  <a:pt x="1082387" y="952499"/>
                  <a:pt x="1165514" y="1011382"/>
                  <a:pt x="1257300" y="1049482"/>
                </a:cubicBezTo>
                <a:cubicBezTo>
                  <a:pt x="1349086" y="1087582"/>
                  <a:pt x="1444337" y="1130877"/>
                  <a:pt x="1548246" y="1101436"/>
                </a:cubicBezTo>
                <a:cubicBezTo>
                  <a:pt x="1652155" y="1071995"/>
                  <a:pt x="1785505" y="961159"/>
                  <a:pt x="1880755" y="872836"/>
                </a:cubicBezTo>
                <a:cubicBezTo>
                  <a:pt x="1976005" y="784513"/>
                  <a:pt x="2119746" y="571500"/>
                  <a:pt x="2119746" y="571500"/>
                </a:cubicBezTo>
              </a:path>
            </a:pathLst>
          </a:custGeom>
          <a:noFill/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36"/>
          <p:cNvSpPr/>
          <p:nvPr/>
        </p:nvSpPr>
        <p:spPr>
          <a:xfrm>
            <a:off x="6213600" y="1558800"/>
            <a:ext cx="2088360" cy="2026440"/>
          </a:xfrm>
          <a:custGeom>
            <a:avLst/>
            <a:gdLst/>
            <a:ahLst/>
            <a:rect l="l" t="t" r="r" b="b"/>
            <a:pathLst>
              <a:path w="2088572" h="2026759">
                <a:moveTo>
                  <a:pt x="0" y="0"/>
                </a:moveTo>
                <a:cubicBezTo>
                  <a:pt x="2597" y="942109"/>
                  <a:pt x="5195" y="1884219"/>
                  <a:pt x="20781" y="2015837"/>
                </a:cubicBezTo>
                <a:cubicBezTo>
                  <a:pt x="36367" y="2147455"/>
                  <a:pt x="74468" y="1051214"/>
                  <a:pt x="93518" y="789709"/>
                </a:cubicBezTo>
                <a:cubicBezTo>
                  <a:pt x="112568" y="528204"/>
                  <a:pt x="114299" y="462395"/>
                  <a:pt x="135081" y="446809"/>
                </a:cubicBezTo>
                <a:cubicBezTo>
                  <a:pt x="155863" y="431223"/>
                  <a:pt x="187036" y="704850"/>
                  <a:pt x="218209" y="696191"/>
                </a:cubicBezTo>
                <a:cubicBezTo>
                  <a:pt x="249382" y="687532"/>
                  <a:pt x="296141" y="472787"/>
                  <a:pt x="322118" y="394855"/>
                </a:cubicBezTo>
                <a:cubicBezTo>
                  <a:pt x="348095" y="316923"/>
                  <a:pt x="355022" y="232064"/>
                  <a:pt x="374072" y="228600"/>
                </a:cubicBezTo>
                <a:cubicBezTo>
                  <a:pt x="393122" y="225136"/>
                  <a:pt x="408709" y="226868"/>
                  <a:pt x="436418" y="374073"/>
                </a:cubicBezTo>
                <a:cubicBezTo>
                  <a:pt x="464127" y="521278"/>
                  <a:pt x="505691" y="947305"/>
                  <a:pt x="540327" y="1111828"/>
                </a:cubicBezTo>
                <a:cubicBezTo>
                  <a:pt x="574963" y="1276351"/>
                  <a:pt x="607868" y="1343891"/>
                  <a:pt x="644236" y="1361209"/>
                </a:cubicBezTo>
                <a:cubicBezTo>
                  <a:pt x="680604" y="1378527"/>
                  <a:pt x="723900" y="1243446"/>
                  <a:pt x="758536" y="1215737"/>
                </a:cubicBezTo>
                <a:cubicBezTo>
                  <a:pt x="793172" y="1188028"/>
                  <a:pt x="812222" y="1144732"/>
                  <a:pt x="852054" y="1194955"/>
                </a:cubicBezTo>
                <a:cubicBezTo>
                  <a:pt x="891886" y="1245178"/>
                  <a:pt x="949036" y="1465119"/>
                  <a:pt x="997527" y="1517073"/>
                </a:cubicBezTo>
                <a:cubicBezTo>
                  <a:pt x="1046018" y="1569027"/>
                  <a:pt x="1097973" y="1511878"/>
                  <a:pt x="1143000" y="1506682"/>
                </a:cubicBezTo>
                <a:cubicBezTo>
                  <a:pt x="1188027" y="1501487"/>
                  <a:pt x="1224396" y="1456459"/>
                  <a:pt x="1267691" y="1485900"/>
                </a:cubicBezTo>
                <a:cubicBezTo>
                  <a:pt x="1310986" y="1515341"/>
                  <a:pt x="1356013" y="1655619"/>
                  <a:pt x="1402772" y="1683328"/>
                </a:cubicBezTo>
                <a:cubicBezTo>
                  <a:pt x="1449531" y="1711037"/>
                  <a:pt x="1506682" y="1683328"/>
                  <a:pt x="1548245" y="1652155"/>
                </a:cubicBezTo>
                <a:cubicBezTo>
                  <a:pt x="1589808" y="1620982"/>
                  <a:pt x="1607127" y="1529196"/>
                  <a:pt x="1652154" y="1496291"/>
                </a:cubicBezTo>
                <a:cubicBezTo>
                  <a:pt x="1697181" y="1463387"/>
                  <a:pt x="1782041" y="1491096"/>
                  <a:pt x="1818409" y="1454728"/>
                </a:cubicBezTo>
                <a:cubicBezTo>
                  <a:pt x="1854777" y="1418360"/>
                  <a:pt x="1840922" y="1312718"/>
                  <a:pt x="1870363" y="1278082"/>
                </a:cubicBezTo>
                <a:cubicBezTo>
                  <a:pt x="1899804" y="1243446"/>
                  <a:pt x="1969077" y="1269423"/>
                  <a:pt x="1995054" y="1246909"/>
                </a:cubicBezTo>
                <a:cubicBezTo>
                  <a:pt x="2021031" y="1224395"/>
                  <a:pt x="2014104" y="1091045"/>
                  <a:pt x="2026227" y="1143000"/>
                </a:cubicBezTo>
                <a:cubicBezTo>
                  <a:pt x="2038350" y="1194955"/>
                  <a:pt x="2059132" y="1489364"/>
                  <a:pt x="2067791" y="1558637"/>
                </a:cubicBezTo>
                <a:cubicBezTo>
                  <a:pt x="2076450" y="1627910"/>
                  <a:pt x="2074718" y="1556905"/>
                  <a:pt x="2078181" y="1558637"/>
                </a:cubicBezTo>
                <a:cubicBezTo>
                  <a:pt x="2081645" y="1560369"/>
                  <a:pt x="2088572" y="1569028"/>
                  <a:pt x="2088572" y="1569028"/>
                </a:cubicBezTo>
              </a:path>
            </a:pathLst>
          </a:custGeom>
          <a:noFill/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37"/>
          <p:cNvSpPr/>
          <p:nvPr/>
        </p:nvSpPr>
        <p:spPr>
          <a:xfrm flipV="1">
            <a:off x="3626280" y="1523880"/>
            <a:ext cx="9720" cy="216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38"/>
          <p:cNvSpPr/>
          <p:nvPr/>
        </p:nvSpPr>
        <p:spPr>
          <a:xfrm flipV="1">
            <a:off x="3626280" y="3684600"/>
            <a:ext cx="2174040" cy="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39"/>
          <p:cNvSpPr/>
          <p:nvPr/>
        </p:nvSpPr>
        <p:spPr>
          <a:xfrm>
            <a:off x="3630960" y="2092320"/>
            <a:ext cx="2114640" cy="1071000"/>
          </a:xfrm>
          <a:custGeom>
            <a:avLst/>
            <a:gdLst/>
            <a:ahLst/>
            <a:rect l="l" t="t" r="r" b="b"/>
            <a:pathLst>
              <a:path w="2114900" h="1071475">
                <a:moveTo>
                  <a:pt x="0" y="0"/>
                </a:moveTo>
                <a:cubicBezTo>
                  <a:pt x="66850" y="2337"/>
                  <a:pt x="133700" y="4675"/>
                  <a:pt x="201953" y="39269"/>
                </a:cubicBezTo>
                <a:cubicBezTo>
                  <a:pt x="270206" y="73863"/>
                  <a:pt x="352483" y="156141"/>
                  <a:pt x="409516" y="207564"/>
                </a:cubicBezTo>
                <a:cubicBezTo>
                  <a:pt x="466549" y="258987"/>
                  <a:pt x="492729" y="291711"/>
                  <a:pt x="544152" y="347809"/>
                </a:cubicBezTo>
                <a:cubicBezTo>
                  <a:pt x="595575" y="403907"/>
                  <a:pt x="661023" y="478704"/>
                  <a:pt x="718056" y="544152"/>
                </a:cubicBezTo>
                <a:cubicBezTo>
                  <a:pt x="775089" y="609600"/>
                  <a:pt x="836798" y="686268"/>
                  <a:pt x="886351" y="740496"/>
                </a:cubicBezTo>
                <a:cubicBezTo>
                  <a:pt x="935904" y="794724"/>
                  <a:pt x="961149" y="822774"/>
                  <a:pt x="1015377" y="869522"/>
                </a:cubicBezTo>
                <a:cubicBezTo>
                  <a:pt x="1069605" y="916270"/>
                  <a:pt x="1145337" y="987328"/>
                  <a:pt x="1211720" y="1020987"/>
                </a:cubicBezTo>
                <a:cubicBezTo>
                  <a:pt x="1278103" y="1054646"/>
                  <a:pt x="1344485" y="1071475"/>
                  <a:pt x="1413673" y="1071475"/>
                </a:cubicBezTo>
                <a:cubicBezTo>
                  <a:pt x="1482861" y="1071475"/>
                  <a:pt x="1559528" y="1053711"/>
                  <a:pt x="1626846" y="1020987"/>
                </a:cubicBezTo>
                <a:cubicBezTo>
                  <a:pt x="1694164" y="988263"/>
                  <a:pt x="1736238" y="952735"/>
                  <a:pt x="1817580" y="875132"/>
                </a:cubicBezTo>
                <a:cubicBezTo>
                  <a:pt x="1898922" y="797529"/>
                  <a:pt x="2114900" y="555372"/>
                  <a:pt x="2114900" y="555372"/>
                </a:cubicBezTo>
                <a:lnTo>
                  <a:pt x="2114900" y="555372"/>
                </a:lnTo>
              </a:path>
            </a:pathLst>
          </a:custGeom>
          <a:noFill/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40"/>
          <p:cNvSpPr/>
          <p:nvPr/>
        </p:nvSpPr>
        <p:spPr>
          <a:xfrm>
            <a:off x="3787200" y="19746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41"/>
          <p:cNvSpPr/>
          <p:nvPr/>
        </p:nvSpPr>
        <p:spPr>
          <a:xfrm>
            <a:off x="3642480" y="20138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42"/>
          <p:cNvSpPr/>
          <p:nvPr/>
        </p:nvSpPr>
        <p:spPr>
          <a:xfrm>
            <a:off x="3753720" y="21038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43"/>
          <p:cNvSpPr/>
          <p:nvPr/>
        </p:nvSpPr>
        <p:spPr>
          <a:xfrm>
            <a:off x="3881880" y="21654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44"/>
          <p:cNvSpPr/>
          <p:nvPr/>
        </p:nvSpPr>
        <p:spPr>
          <a:xfrm>
            <a:off x="4471560" y="26953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45"/>
          <p:cNvSpPr/>
          <p:nvPr/>
        </p:nvSpPr>
        <p:spPr>
          <a:xfrm>
            <a:off x="5667480" y="26280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46"/>
          <p:cNvSpPr/>
          <p:nvPr/>
        </p:nvSpPr>
        <p:spPr>
          <a:xfrm>
            <a:off x="5625720" y="2706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47"/>
          <p:cNvSpPr/>
          <p:nvPr/>
        </p:nvSpPr>
        <p:spPr>
          <a:xfrm>
            <a:off x="5487120" y="2787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48"/>
          <p:cNvSpPr/>
          <p:nvPr/>
        </p:nvSpPr>
        <p:spPr>
          <a:xfrm>
            <a:off x="5447880" y="29329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49"/>
          <p:cNvSpPr/>
          <p:nvPr/>
        </p:nvSpPr>
        <p:spPr>
          <a:xfrm>
            <a:off x="5268240" y="28936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50"/>
          <p:cNvSpPr/>
          <p:nvPr/>
        </p:nvSpPr>
        <p:spPr>
          <a:xfrm>
            <a:off x="5329440" y="30081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51"/>
          <p:cNvSpPr/>
          <p:nvPr/>
        </p:nvSpPr>
        <p:spPr>
          <a:xfrm>
            <a:off x="5268240" y="31269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52"/>
          <p:cNvSpPr/>
          <p:nvPr/>
        </p:nvSpPr>
        <p:spPr>
          <a:xfrm>
            <a:off x="5111280" y="31752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53"/>
          <p:cNvSpPr/>
          <p:nvPr/>
        </p:nvSpPr>
        <p:spPr>
          <a:xfrm>
            <a:off x="4881240" y="30441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54"/>
          <p:cNvSpPr/>
          <p:nvPr/>
        </p:nvSpPr>
        <p:spPr>
          <a:xfrm>
            <a:off x="4959720" y="31456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55"/>
          <p:cNvSpPr/>
          <p:nvPr/>
        </p:nvSpPr>
        <p:spPr>
          <a:xfrm>
            <a:off x="4513320" y="28515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56"/>
          <p:cNvSpPr/>
          <p:nvPr/>
        </p:nvSpPr>
        <p:spPr>
          <a:xfrm>
            <a:off x="4763520" y="29804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57"/>
          <p:cNvSpPr/>
          <p:nvPr/>
        </p:nvSpPr>
        <p:spPr>
          <a:xfrm>
            <a:off x="4692240" y="3048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58"/>
          <p:cNvSpPr/>
          <p:nvPr/>
        </p:nvSpPr>
        <p:spPr>
          <a:xfrm>
            <a:off x="4758840" y="31359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59"/>
          <p:cNvSpPr/>
          <p:nvPr/>
        </p:nvSpPr>
        <p:spPr>
          <a:xfrm>
            <a:off x="5578560" y="28587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60"/>
          <p:cNvSpPr/>
          <p:nvPr/>
        </p:nvSpPr>
        <p:spPr>
          <a:xfrm>
            <a:off x="4568760" y="3621240"/>
            <a:ext cx="2444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CustomShape 61"/>
          <p:cNvSpPr/>
          <p:nvPr/>
        </p:nvSpPr>
        <p:spPr>
          <a:xfrm>
            <a:off x="3394440" y="2415960"/>
            <a:ext cx="2444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2" name="CustomShape 62"/>
          <p:cNvSpPr/>
          <p:nvPr/>
        </p:nvSpPr>
        <p:spPr>
          <a:xfrm flipV="1">
            <a:off x="6183000" y="1523880"/>
            <a:ext cx="9720" cy="216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63"/>
          <p:cNvSpPr/>
          <p:nvPr/>
        </p:nvSpPr>
        <p:spPr>
          <a:xfrm flipV="1">
            <a:off x="6183000" y="3684600"/>
            <a:ext cx="2174040" cy="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64"/>
          <p:cNvSpPr/>
          <p:nvPr/>
        </p:nvSpPr>
        <p:spPr>
          <a:xfrm>
            <a:off x="6187680" y="2092320"/>
            <a:ext cx="2114640" cy="1071000"/>
          </a:xfrm>
          <a:custGeom>
            <a:avLst/>
            <a:gdLst/>
            <a:ahLst/>
            <a:rect l="l" t="t" r="r" b="b"/>
            <a:pathLst>
              <a:path w="2114900" h="1071475">
                <a:moveTo>
                  <a:pt x="0" y="0"/>
                </a:moveTo>
                <a:cubicBezTo>
                  <a:pt x="66850" y="2337"/>
                  <a:pt x="133700" y="4675"/>
                  <a:pt x="201953" y="39269"/>
                </a:cubicBezTo>
                <a:cubicBezTo>
                  <a:pt x="270206" y="73863"/>
                  <a:pt x="352483" y="156141"/>
                  <a:pt x="409516" y="207564"/>
                </a:cubicBezTo>
                <a:cubicBezTo>
                  <a:pt x="466549" y="258987"/>
                  <a:pt x="492729" y="291711"/>
                  <a:pt x="544152" y="347809"/>
                </a:cubicBezTo>
                <a:cubicBezTo>
                  <a:pt x="595575" y="403907"/>
                  <a:pt x="661023" y="478704"/>
                  <a:pt x="718056" y="544152"/>
                </a:cubicBezTo>
                <a:cubicBezTo>
                  <a:pt x="775089" y="609600"/>
                  <a:pt x="836798" y="686268"/>
                  <a:pt x="886351" y="740496"/>
                </a:cubicBezTo>
                <a:cubicBezTo>
                  <a:pt x="935904" y="794724"/>
                  <a:pt x="961149" y="822774"/>
                  <a:pt x="1015377" y="869522"/>
                </a:cubicBezTo>
                <a:cubicBezTo>
                  <a:pt x="1069605" y="916270"/>
                  <a:pt x="1145337" y="987328"/>
                  <a:pt x="1211720" y="1020987"/>
                </a:cubicBezTo>
                <a:cubicBezTo>
                  <a:pt x="1278103" y="1054646"/>
                  <a:pt x="1344485" y="1071475"/>
                  <a:pt x="1413673" y="1071475"/>
                </a:cubicBezTo>
                <a:cubicBezTo>
                  <a:pt x="1482861" y="1071475"/>
                  <a:pt x="1559528" y="1053711"/>
                  <a:pt x="1626846" y="1020987"/>
                </a:cubicBezTo>
                <a:cubicBezTo>
                  <a:pt x="1694164" y="988263"/>
                  <a:pt x="1736238" y="952735"/>
                  <a:pt x="1817580" y="875132"/>
                </a:cubicBezTo>
                <a:cubicBezTo>
                  <a:pt x="1898922" y="797529"/>
                  <a:pt x="2114900" y="555372"/>
                  <a:pt x="2114900" y="555372"/>
                </a:cubicBezTo>
                <a:lnTo>
                  <a:pt x="2114900" y="555372"/>
                </a:lnTo>
              </a:path>
            </a:pathLst>
          </a:custGeom>
          <a:noFill/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65"/>
          <p:cNvSpPr/>
          <p:nvPr/>
        </p:nvSpPr>
        <p:spPr>
          <a:xfrm>
            <a:off x="6343920" y="19746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66"/>
          <p:cNvSpPr/>
          <p:nvPr/>
        </p:nvSpPr>
        <p:spPr>
          <a:xfrm>
            <a:off x="6199200" y="20138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67"/>
          <p:cNvSpPr/>
          <p:nvPr/>
        </p:nvSpPr>
        <p:spPr>
          <a:xfrm>
            <a:off x="6310440" y="21038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68"/>
          <p:cNvSpPr/>
          <p:nvPr/>
        </p:nvSpPr>
        <p:spPr>
          <a:xfrm>
            <a:off x="6438600" y="21654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69"/>
          <p:cNvSpPr/>
          <p:nvPr/>
        </p:nvSpPr>
        <p:spPr>
          <a:xfrm>
            <a:off x="7028280" y="26953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70"/>
          <p:cNvSpPr/>
          <p:nvPr/>
        </p:nvSpPr>
        <p:spPr>
          <a:xfrm>
            <a:off x="8224200" y="26280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71"/>
          <p:cNvSpPr/>
          <p:nvPr/>
        </p:nvSpPr>
        <p:spPr>
          <a:xfrm>
            <a:off x="8182440" y="2706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72"/>
          <p:cNvSpPr/>
          <p:nvPr/>
        </p:nvSpPr>
        <p:spPr>
          <a:xfrm>
            <a:off x="8043840" y="2787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73"/>
          <p:cNvSpPr/>
          <p:nvPr/>
        </p:nvSpPr>
        <p:spPr>
          <a:xfrm>
            <a:off x="8004600" y="29329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74"/>
          <p:cNvSpPr/>
          <p:nvPr/>
        </p:nvSpPr>
        <p:spPr>
          <a:xfrm>
            <a:off x="7824960" y="28936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75"/>
          <p:cNvSpPr/>
          <p:nvPr/>
        </p:nvSpPr>
        <p:spPr>
          <a:xfrm>
            <a:off x="7886160" y="30081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76"/>
          <p:cNvSpPr/>
          <p:nvPr/>
        </p:nvSpPr>
        <p:spPr>
          <a:xfrm>
            <a:off x="7824960" y="31269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77"/>
          <p:cNvSpPr/>
          <p:nvPr/>
        </p:nvSpPr>
        <p:spPr>
          <a:xfrm>
            <a:off x="7668000" y="31752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78"/>
          <p:cNvSpPr/>
          <p:nvPr/>
        </p:nvSpPr>
        <p:spPr>
          <a:xfrm>
            <a:off x="7437960" y="30441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79"/>
          <p:cNvSpPr/>
          <p:nvPr/>
        </p:nvSpPr>
        <p:spPr>
          <a:xfrm>
            <a:off x="7516440" y="31456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80"/>
          <p:cNvSpPr/>
          <p:nvPr/>
        </p:nvSpPr>
        <p:spPr>
          <a:xfrm>
            <a:off x="7070040" y="28515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81"/>
          <p:cNvSpPr/>
          <p:nvPr/>
        </p:nvSpPr>
        <p:spPr>
          <a:xfrm>
            <a:off x="7320240" y="29804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82"/>
          <p:cNvSpPr/>
          <p:nvPr/>
        </p:nvSpPr>
        <p:spPr>
          <a:xfrm>
            <a:off x="7248960" y="3048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83"/>
          <p:cNvSpPr/>
          <p:nvPr/>
        </p:nvSpPr>
        <p:spPr>
          <a:xfrm>
            <a:off x="7315560" y="31359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84"/>
          <p:cNvSpPr/>
          <p:nvPr/>
        </p:nvSpPr>
        <p:spPr>
          <a:xfrm>
            <a:off x="8135280" y="28587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85"/>
          <p:cNvSpPr/>
          <p:nvPr/>
        </p:nvSpPr>
        <p:spPr>
          <a:xfrm>
            <a:off x="7125480" y="3621240"/>
            <a:ext cx="2444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6" name="CustomShape 86"/>
          <p:cNvSpPr/>
          <p:nvPr/>
        </p:nvSpPr>
        <p:spPr>
          <a:xfrm>
            <a:off x="5951160" y="2415960"/>
            <a:ext cx="2444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7" name="CustomShape 87"/>
          <p:cNvSpPr/>
          <p:nvPr/>
        </p:nvSpPr>
        <p:spPr>
          <a:xfrm>
            <a:off x="1071360" y="948600"/>
            <a:ext cx="21146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Polynomial Degree =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8" name="CustomShape 88"/>
          <p:cNvSpPr/>
          <p:nvPr/>
        </p:nvSpPr>
        <p:spPr>
          <a:xfrm>
            <a:off x="3628800" y="948600"/>
            <a:ext cx="21146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Polynomial Degree = 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9" name="CustomShape 89"/>
          <p:cNvSpPr/>
          <p:nvPr/>
        </p:nvSpPr>
        <p:spPr>
          <a:xfrm>
            <a:off x="6154560" y="948600"/>
            <a:ext cx="230940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Polynomial Degree = 15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CustomShape 1"/>
          <p:cNvSpPr/>
          <p:nvPr/>
        </p:nvSpPr>
        <p:spPr>
          <a:xfrm>
            <a:off x="398520" y="2962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Predicting from Linear Regression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06" name="CustomShape 2"/>
          <p:cNvSpPr/>
          <p:nvPr/>
        </p:nvSpPr>
        <p:spPr>
          <a:xfrm>
            <a:off x="4611600" y="3730680"/>
            <a:ext cx="26028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venir Book"/>
                <a:ea typeface="Avenir Book"/>
              </a:rPr>
              <a:t>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07" name="CustomShape 3"/>
          <p:cNvSpPr/>
          <p:nvPr/>
        </p:nvSpPr>
        <p:spPr>
          <a:xfrm>
            <a:off x="3218400" y="3730680"/>
            <a:ext cx="3046680" cy="536040"/>
          </a:xfrm>
          <a:prstGeom prst="rect">
            <a:avLst/>
          </a:prstGeom>
          <a:blipFill rotWithShape="0">
            <a:blip r:embed="rId1"/>
            <a:stretch>
              <a:fillRect l="0" t="-18181" r="0" b="-4201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08" name="CustomShape 4"/>
          <p:cNvSpPr/>
          <p:nvPr/>
        </p:nvSpPr>
        <p:spPr>
          <a:xfrm>
            <a:off x="1816920" y="4256640"/>
            <a:ext cx="5850360" cy="27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Predict 175 Million Gross for 160 Million Budget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9" name="Line 5"/>
          <p:cNvSpPr/>
          <p:nvPr/>
        </p:nvSpPr>
        <p:spPr>
          <a:xfrm>
            <a:off x="5473440" y="1969200"/>
            <a:ext cx="360" cy="1189800"/>
          </a:xfrm>
          <a:prstGeom prst="line">
            <a:avLst/>
          </a:prstGeom>
          <a:ln w="19080">
            <a:solidFill>
              <a:srgbClr val="5e5e5e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0" name="Line 6"/>
          <p:cNvSpPr/>
          <p:nvPr/>
        </p:nvSpPr>
        <p:spPr>
          <a:xfrm flipH="1">
            <a:off x="3441960" y="1992960"/>
            <a:ext cx="2031480" cy="12960"/>
          </a:xfrm>
          <a:prstGeom prst="line">
            <a:avLst/>
          </a:prstGeom>
          <a:ln w="19080">
            <a:solidFill>
              <a:srgbClr val="5e5e5e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1" name="Line 7"/>
          <p:cNvSpPr/>
          <p:nvPr/>
        </p:nvSpPr>
        <p:spPr>
          <a:xfrm flipV="1">
            <a:off x="3573360" y="1783080"/>
            <a:ext cx="2495520" cy="779760"/>
          </a:xfrm>
          <a:prstGeom prst="line">
            <a:avLst/>
          </a:prstGeom>
          <a:ln w="2844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2" name="CustomShape 8"/>
          <p:cNvSpPr/>
          <p:nvPr/>
        </p:nvSpPr>
        <p:spPr>
          <a:xfrm>
            <a:off x="5114520" y="151380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3" name="CustomShape 9"/>
          <p:cNvSpPr/>
          <p:nvPr/>
        </p:nvSpPr>
        <p:spPr>
          <a:xfrm>
            <a:off x="5832000" y="24346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4" name="CustomShape 10"/>
          <p:cNvSpPr/>
          <p:nvPr/>
        </p:nvSpPr>
        <p:spPr>
          <a:xfrm>
            <a:off x="5092560" y="272664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5" name="CustomShape 11"/>
          <p:cNvSpPr/>
          <p:nvPr/>
        </p:nvSpPr>
        <p:spPr>
          <a:xfrm>
            <a:off x="4794120" y="21351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6" name="CustomShape 12"/>
          <p:cNvSpPr/>
          <p:nvPr/>
        </p:nvSpPr>
        <p:spPr>
          <a:xfrm>
            <a:off x="3990600" y="210024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7" name="CustomShape 13"/>
          <p:cNvSpPr/>
          <p:nvPr/>
        </p:nvSpPr>
        <p:spPr>
          <a:xfrm>
            <a:off x="3997080" y="22845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8" name="CustomShape 14"/>
          <p:cNvSpPr/>
          <p:nvPr/>
        </p:nvSpPr>
        <p:spPr>
          <a:xfrm>
            <a:off x="3574800" y="25545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9" name="CustomShape 15"/>
          <p:cNvSpPr/>
          <p:nvPr/>
        </p:nvSpPr>
        <p:spPr>
          <a:xfrm>
            <a:off x="3746160" y="29638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0" name="CustomShape 16"/>
          <p:cNvSpPr/>
          <p:nvPr/>
        </p:nvSpPr>
        <p:spPr>
          <a:xfrm>
            <a:off x="4178160" y="275832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1" name="CustomShape 17"/>
          <p:cNvSpPr/>
          <p:nvPr/>
        </p:nvSpPr>
        <p:spPr>
          <a:xfrm>
            <a:off x="4739760" y="12538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2" name="CustomShape 18"/>
          <p:cNvSpPr/>
          <p:nvPr/>
        </p:nvSpPr>
        <p:spPr>
          <a:xfrm>
            <a:off x="5292000" y="188424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3" name="CustomShape 19"/>
          <p:cNvSpPr/>
          <p:nvPr/>
        </p:nvSpPr>
        <p:spPr>
          <a:xfrm>
            <a:off x="4581000" y="17175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4" name="CustomShape 20"/>
          <p:cNvSpPr/>
          <p:nvPr/>
        </p:nvSpPr>
        <p:spPr>
          <a:xfrm>
            <a:off x="4492080" y="23878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5" name="CustomShape 21"/>
          <p:cNvSpPr/>
          <p:nvPr/>
        </p:nvSpPr>
        <p:spPr>
          <a:xfrm>
            <a:off x="4392360" y="205272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6" name="CustomShape 22"/>
          <p:cNvSpPr/>
          <p:nvPr/>
        </p:nvSpPr>
        <p:spPr>
          <a:xfrm flipV="1">
            <a:off x="3448800" y="1064160"/>
            <a:ext cx="360" cy="213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7" name="CustomShape 23"/>
          <p:cNvSpPr/>
          <p:nvPr/>
        </p:nvSpPr>
        <p:spPr>
          <a:xfrm>
            <a:off x="3448800" y="3191040"/>
            <a:ext cx="2629440" cy="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8" name="CustomShape 24"/>
          <p:cNvSpPr/>
          <p:nvPr/>
        </p:nvSpPr>
        <p:spPr>
          <a:xfrm>
            <a:off x="3389040" y="3123000"/>
            <a:ext cx="4514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29" name="CustomShape 25"/>
          <p:cNvSpPr/>
          <p:nvPr/>
        </p:nvSpPr>
        <p:spPr>
          <a:xfrm>
            <a:off x="3182040" y="208944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30" name="CustomShape 26"/>
          <p:cNvSpPr/>
          <p:nvPr/>
        </p:nvSpPr>
        <p:spPr>
          <a:xfrm>
            <a:off x="3182040" y="141624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31" name="CustomShape 27"/>
          <p:cNvSpPr/>
          <p:nvPr/>
        </p:nvSpPr>
        <p:spPr>
          <a:xfrm>
            <a:off x="3060720" y="88632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32" name="CustomShape 28"/>
          <p:cNvSpPr/>
          <p:nvPr/>
        </p:nvSpPr>
        <p:spPr>
          <a:xfrm>
            <a:off x="4657680" y="3123000"/>
            <a:ext cx="3715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33" name="CustomShape 29"/>
          <p:cNvSpPr/>
          <p:nvPr/>
        </p:nvSpPr>
        <p:spPr>
          <a:xfrm>
            <a:off x="6078600" y="305064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34" name="CustomShape 30"/>
          <p:cNvSpPr/>
          <p:nvPr/>
        </p:nvSpPr>
        <p:spPr>
          <a:xfrm>
            <a:off x="5832000" y="243468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5" name="CustomShape 31"/>
          <p:cNvSpPr/>
          <p:nvPr/>
        </p:nvSpPr>
        <p:spPr>
          <a:xfrm>
            <a:off x="5081040" y="272988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6" name="CustomShape 32"/>
          <p:cNvSpPr/>
          <p:nvPr/>
        </p:nvSpPr>
        <p:spPr>
          <a:xfrm>
            <a:off x="5292000" y="188424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7" name="CustomShape 33"/>
          <p:cNvSpPr/>
          <p:nvPr/>
        </p:nvSpPr>
        <p:spPr>
          <a:xfrm>
            <a:off x="4794120" y="212400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8" name="CustomShape 34"/>
          <p:cNvSpPr/>
          <p:nvPr/>
        </p:nvSpPr>
        <p:spPr>
          <a:xfrm>
            <a:off x="5095800" y="149580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9" name="CustomShape 35"/>
          <p:cNvSpPr/>
          <p:nvPr/>
        </p:nvSpPr>
        <p:spPr>
          <a:xfrm>
            <a:off x="4734000" y="124128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0" name="CustomShape 36"/>
          <p:cNvSpPr/>
          <p:nvPr/>
        </p:nvSpPr>
        <p:spPr>
          <a:xfrm>
            <a:off x="4560840" y="170532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1" name="CustomShape 37"/>
          <p:cNvSpPr/>
          <p:nvPr/>
        </p:nvSpPr>
        <p:spPr>
          <a:xfrm>
            <a:off x="4368960" y="204048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2" name="CustomShape 38"/>
          <p:cNvSpPr/>
          <p:nvPr/>
        </p:nvSpPr>
        <p:spPr>
          <a:xfrm>
            <a:off x="4488840" y="238788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3" name="CustomShape 39"/>
          <p:cNvSpPr/>
          <p:nvPr/>
        </p:nvSpPr>
        <p:spPr>
          <a:xfrm>
            <a:off x="4166640" y="275364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4" name="CustomShape 40"/>
          <p:cNvSpPr/>
          <p:nvPr/>
        </p:nvSpPr>
        <p:spPr>
          <a:xfrm>
            <a:off x="4001400" y="227952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5" name="CustomShape 41"/>
          <p:cNvSpPr/>
          <p:nvPr/>
        </p:nvSpPr>
        <p:spPr>
          <a:xfrm>
            <a:off x="3975840" y="208656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6" name="CustomShape 42"/>
          <p:cNvSpPr/>
          <p:nvPr/>
        </p:nvSpPr>
        <p:spPr>
          <a:xfrm>
            <a:off x="3572280" y="255384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7" name="CustomShape 43"/>
          <p:cNvSpPr/>
          <p:nvPr/>
        </p:nvSpPr>
        <p:spPr>
          <a:xfrm>
            <a:off x="3723480" y="295740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8" name="CustomShape 44"/>
          <p:cNvSpPr/>
          <p:nvPr/>
        </p:nvSpPr>
        <p:spPr>
          <a:xfrm>
            <a:off x="5760720" y="3123000"/>
            <a:ext cx="3459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49" name="CustomShape 45"/>
          <p:cNvSpPr/>
          <p:nvPr/>
        </p:nvSpPr>
        <p:spPr>
          <a:xfrm>
            <a:off x="4515120" y="3399480"/>
            <a:ext cx="8798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Budget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50" name="CustomShape 46"/>
          <p:cNvSpPr/>
          <p:nvPr/>
        </p:nvSpPr>
        <p:spPr>
          <a:xfrm rot="16200000">
            <a:off x="2101680" y="1830240"/>
            <a:ext cx="72612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Box Office</a:t>
            </a:r>
            <a:endParaRPr b="0" lang="en-US" sz="1200" spc="-1" strike="noStrike">
              <a:latin typeface="Arial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CustomShape 1"/>
          <p:cNvSpPr/>
          <p:nvPr/>
        </p:nvSpPr>
        <p:spPr>
          <a:xfrm>
            <a:off x="398520" y="2962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Which Model Fits the Best?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52" name="Line 2"/>
          <p:cNvSpPr/>
          <p:nvPr/>
        </p:nvSpPr>
        <p:spPr>
          <a:xfrm flipV="1">
            <a:off x="3573360" y="2206440"/>
            <a:ext cx="2495520" cy="779760"/>
          </a:xfrm>
          <a:prstGeom prst="line">
            <a:avLst/>
          </a:prstGeom>
          <a:ln w="2844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3" name="CustomShape 3"/>
          <p:cNvSpPr/>
          <p:nvPr/>
        </p:nvSpPr>
        <p:spPr>
          <a:xfrm>
            <a:off x="5114520" y="19371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4" name="CustomShape 4"/>
          <p:cNvSpPr/>
          <p:nvPr/>
        </p:nvSpPr>
        <p:spPr>
          <a:xfrm>
            <a:off x="5832000" y="285804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5" name="CustomShape 5"/>
          <p:cNvSpPr/>
          <p:nvPr/>
        </p:nvSpPr>
        <p:spPr>
          <a:xfrm>
            <a:off x="5092560" y="315000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6" name="CustomShape 6"/>
          <p:cNvSpPr/>
          <p:nvPr/>
        </p:nvSpPr>
        <p:spPr>
          <a:xfrm>
            <a:off x="4794120" y="255852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7" name="CustomShape 7"/>
          <p:cNvSpPr/>
          <p:nvPr/>
        </p:nvSpPr>
        <p:spPr>
          <a:xfrm>
            <a:off x="3990600" y="252360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8" name="CustomShape 8"/>
          <p:cNvSpPr/>
          <p:nvPr/>
        </p:nvSpPr>
        <p:spPr>
          <a:xfrm>
            <a:off x="3997080" y="270792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9" name="CustomShape 9"/>
          <p:cNvSpPr/>
          <p:nvPr/>
        </p:nvSpPr>
        <p:spPr>
          <a:xfrm>
            <a:off x="3574800" y="297792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0" name="CustomShape 10"/>
          <p:cNvSpPr/>
          <p:nvPr/>
        </p:nvSpPr>
        <p:spPr>
          <a:xfrm>
            <a:off x="3746160" y="338724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1" name="CustomShape 11"/>
          <p:cNvSpPr/>
          <p:nvPr/>
        </p:nvSpPr>
        <p:spPr>
          <a:xfrm>
            <a:off x="4178160" y="318132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2" name="CustomShape 12"/>
          <p:cNvSpPr/>
          <p:nvPr/>
        </p:nvSpPr>
        <p:spPr>
          <a:xfrm>
            <a:off x="4739760" y="16768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3" name="CustomShape 13"/>
          <p:cNvSpPr/>
          <p:nvPr/>
        </p:nvSpPr>
        <p:spPr>
          <a:xfrm>
            <a:off x="5292000" y="230724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4" name="CustomShape 14"/>
          <p:cNvSpPr/>
          <p:nvPr/>
        </p:nvSpPr>
        <p:spPr>
          <a:xfrm>
            <a:off x="4581000" y="214092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5" name="CustomShape 15"/>
          <p:cNvSpPr/>
          <p:nvPr/>
        </p:nvSpPr>
        <p:spPr>
          <a:xfrm>
            <a:off x="4492080" y="281124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6" name="CustomShape 16"/>
          <p:cNvSpPr/>
          <p:nvPr/>
        </p:nvSpPr>
        <p:spPr>
          <a:xfrm>
            <a:off x="4392360" y="24760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7" name="CustomShape 17"/>
          <p:cNvSpPr/>
          <p:nvPr/>
        </p:nvSpPr>
        <p:spPr>
          <a:xfrm flipV="1">
            <a:off x="3448800" y="1487520"/>
            <a:ext cx="360" cy="213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8" name="CustomShape 18"/>
          <p:cNvSpPr/>
          <p:nvPr/>
        </p:nvSpPr>
        <p:spPr>
          <a:xfrm>
            <a:off x="3448800" y="3614400"/>
            <a:ext cx="2629440" cy="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9" name="CustomShape 19"/>
          <p:cNvSpPr/>
          <p:nvPr/>
        </p:nvSpPr>
        <p:spPr>
          <a:xfrm>
            <a:off x="3389040" y="3546360"/>
            <a:ext cx="4514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70" name="CustomShape 20"/>
          <p:cNvSpPr/>
          <p:nvPr/>
        </p:nvSpPr>
        <p:spPr>
          <a:xfrm>
            <a:off x="3182040" y="25128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71" name="CustomShape 21"/>
          <p:cNvSpPr/>
          <p:nvPr/>
        </p:nvSpPr>
        <p:spPr>
          <a:xfrm>
            <a:off x="3182040" y="18396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72" name="CustomShape 22"/>
          <p:cNvSpPr/>
          <p:nvPr/>
        </p:nvSpPr>
        <p:spPr>
          <a:xfrm>
            <a:off x="3060720" y="130968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73" name="CustomShape 23"/>
          <p:cNvSpPr/>
          <p:nvPr/>
        </p:nvSpPr>
        <p:spPr>
          <a:xfrm>
            <a:off x="4657680" y="3546360"/>
            <a:ext cx="3715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74" name="CustomShape 24"/>
          <p:cNvSpPr/>
          <p:nvPr/>
        </p:nvSpPr>
        <p:spPr>
          <a:xfrm>
            <a:off x="6078600" y="347400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75" name="CustomShape 25"/>
          <p:cNvSpPr/>
          <p:nvPr/>
        </p:nvSpPr>
        <p:spPr>
          <a:xfrm>
            <a:off x="5832000" y="285804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6" name="CustomShape 26"/>
          <p:cNvSpPr/>
          <p:nvPr/>
        </p:nvSpPr>
        <p:spPr>
          <a:xfrm>
            <a:off x="5081040" y="315324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7" name="CustomShape 27"/>
          <p:cNvSpPr/>
          <p:nvPr/>
        </p:nvSpPr>
        <p:spPr>
          <a:xfrm>
            <a:off x="5292000" y="230724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8" name="CustomShape 28"/>
          <p:cNvSpPr/>
          <p:nvPr/>
        </p:nvSpPr>
        <p:spPr>
          <a:xfrm>
            <a:off x="4794120" y="254736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9" name="CustomShape 29"/>
          <p:cNvSpPr/>
          <p:nvPr/>
        </p:nvSpPr>
        <p:spPr>
          <a:xfrm>
            <a:off x="5095800" y="191916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0" name="CustomShape 30"/>
          <p:cNvSpPr/>
          <p:nvPr/>
        </p:nvSpPr>
        <p:spPr>
          <a:xfrm>
            <a:off x="4734000" y="166464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1" name="CustomShape 31"/>
          <p:cNvSpPr/>
          <p:nvPr/>
        </p:nvSpPr>
        <p:spPr>
          <a:xfrm>
            <a:off x="4560840" y="212868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2" name="CustomShape 32"/>
          <p:cNvSpPr/>
          <p:nvPr/>
        </p:nvSpPr>
        <p:spPr>
          <a:xfrm>
            <a:off x="4368960" y="246384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3" name="CustomShape 33"/>
          <p:cNvSpPr/>
          <p:nvPr/>
        </p:nvSpPr>
        <p:spPr>
          <a:xfrm>
            <a:off x="4488840" y="281124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4" name="CustomShape 34"/>
          <p:cNvSpPr/>
          <p:nvPr/>
        </p:nvSpPr>
        <p:spPr>
          <a:xfrm>
            <a:off x="4166640" y="317700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5" name="CustomShape 35"/>
          <p:cNvSpPr/>
          <p:nvPr/>
        </p:nvSpPr>
        <p:spPr>
          <a:xfrm>
            <a:off x="4001400" y="270288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6" name="CustomShape 36"/>
          <p:cNvSpPr/>
          <p:nvPr/>
        </p:nvSpPr>
        <p:spPr>
          <a:xfrm>
            <a:off x="3975840" y="250992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7" name="CustomShape 37"/>
          <p:cNvSpPr/>
          <p:nvPr/>
        </p:nvSpPr>
        <p:spPr>
          <a:xfrm>
            <a:off x="3572280" y="297684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8" name="CustomShape 38"/>
          <p:cNvSpPr/>
          <p:nvPr/>
        </p:nvSpPr>
        <p:spPr>
          <a:xfrm>
            <a:off x="3723480" y="338076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9" name="CustomShape 39"/>
          <p:cNvSpPr/>
          <p:nvPr/>
        </p:nvSpPr>
        <p:spPr>
          <a:xfrm>
            <a:off x="5760720" y="3546360"/>
            <a:ext cx="3459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90" name="CustomShape 40"/>
          <p:cNvSpPr/>
          <p:nvPr/>
        </p:nvSpPr>
        <p:spPr>
          <a:xfrm>
            <a:off x="4443120" y="3930840"/>
            <a:ext cx="7884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Budget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91" name="CustomShape 41"/>
          <p:cNvSpPr/>
          <p:nvPr/>
        </p:nvSpPr>
        <p:spPr>
          <a:xfrm rot="16200000">
            <a:off x="2379240" y="2208240"/>
            <a:ext cx="72612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Box Office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92" name="Line 42"/>
          <p:cNvSpPr/>
          <p:nvPr/>
        </p:nvSpPr>
        <p:spPr>
          <a:xfrm>
            <a:off x="3843360" y="2045520"/>
            <a:ext cx="2140920" cy="1519560"/>
          </a:xfrm>
          <a:prstGeom prst="line">
            <a:avLst/>
          </a:prstGeom>
          <a:ln w="2556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CustomShape 1"/>
          <p:cNvSpPr/>
          <p:nvPr/>
        </p:nvSpPr>
        <p:spPr>
          <a:xfrm>
            <a:off x="398520" y="2962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Calculating the Residuals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94" name="CustomShape 2"/>
          <p:cNvSpPr/>
          <p:nvPr/>
        </p:nvSpPr>
        <p:spPr>
          <a:xfrm>
            <a:off x="3218400" y="3788280"/>
            <a:ext cx="2975040" cy="736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95" name="CustomShape 3"/>
          <p:cNvSpPr/>
          <p:nvPr/>
        </p:nvSpPr>
        <p:spPr>
          <a:xfrm>
            <a:off x="1645920" y="4163760"/>
            <a:ext cx="1319040" cy="5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50" spc="-1" strike="noStrike">
                <a:solidFill>
                  <a:srgbClr val="c00000"/>
                </a:solidFill>
                <a:latin typeface="Avenir Book"/>
                <a:ea typeface="Avenir Book"/>
              </a:rPr>
              <a:t>predicted value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1796" name="CustomShape 4"/>
          <p:cNvSpPr/>
          <p:nvPr/>
        </p:nvSpPr>
        <p:spPr>
          <a:xfrm>
            <a:off x="6653520" y="4139280"/>
            <a:ext cx="1301760" cy="5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50" spc="-1" strike="noStrike">
                <a:solidFill>
                  <a:srgbClr val="c00000"/>
                </a:solidFill>
                <a:latin typeface="Avenir Book"/>
                <a:ea typeface="Avenir Book"/>
              </a:rPr>
              <a:t>observed value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1797" name="CustomShape 5"/>
          <p:cNvSpPr/>
          <p:nvPr/>
        </p:nvSpPr>
        <p:spPr>
          <a:xfrm flipV="1">
            <a:off x="2786040" y="4269240"/>
            <a:ext cx="388800" cy="20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c00000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98" name="CustomShape 6"/>
          <p:cNvSpPr/>
          <p:nvPr/>
        </p:nvSpPr>
        <p:spPr>
          <a:xfrm flipH="1" flipV="1">
            <a:off x="6337080" y="4247640"/>
            <a:ext cx="388800" cy="20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c00000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99" name="Line 7"/>
          <p:cNvSpPr/>
          <p:nvPr/>
        </p:nvSpPr>
        <p:spPr>
          <a:xfrm>
            <a:off x="4216320" y="2349720"/>
            <a:ext cx="5400" cy="40068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0" name="Line 8"/>
          <p:cNvSpPr/>
          <p:nvPr/>
        </p:nvSpPr>
        <p:spPr>
          <a:xfrm>
            <a:off x="4546080" y="2257560"/>
            <a:ext cx="9360" cy="17424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1" name="Line 9"/>
          <p:cNvSpPr/>
          <p:nvPr/>
        </p:nvSpPr>
        <p:spPr>
          <a:xfrm>
            <a:off x="5122440" y="2081880"/>
            <a:ext cx="11160" cy="65160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2" name="Line 10"/>
          <p:cNvSpPr/>
          <p:nvPr/>
        </p:nvSpPr>
        <p:spPr>
          <a:xfrm>
            <a:off x="5871240" y="1853280"/>
            <a:ext cx="15120" cy="58104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3" name="Line 11"/>
          <p:cNvSpPr/>
          <p:nvPr/>
        </p:nvSpPr>
        <p:spPr>
          <a:xfrm flipH="1" flipV="1">
            <a:off x="4798440" y="1347480"/>
            <a:ext cx="4680" cy="91008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4" name="Line 12"/>
          <p:cNvSpPr/>
          <p:nvPr/>
        </p:nvSpPr>
        <p:spPr>
          <a:xfrm flipH="1">
            <a:off x="5157720" y="1519920"/>
            <a:ext cx="3600" cy="57492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5" name="Line 13"/>
          <p:cNvSpPr/>
          <p:nvPr/>
        </p:nvSpPr>
        <p:spPr>
          <a:xfrm flipH="1" flipV="1">
            <a:off x="4628160" y="1795680"/>
            <a:ext cx="7920" cy="44784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6" name="Line 14"/>
          <p:cNvSpPr/>
          <p:nvPr/>
        </p:nvSpPr>
        <p:spPr>
          <a:xfrm flipH="1" flipV="1">
            <a:off x="4438080" y="2113200"/>
            <a:ext cx="7200" cy="19296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7" name="Line 15"/>
          <p:cNvSpPr/>
          <p:nvPr/>
        </p:nvSpPr>
        <p:spPr>
          <a:xfrm flipV="1">
            <a:off x="3573360" y="1795680"/>
            <a:ext cx="2455200" cy="767160"/>
          </a:xfrm>
          <a:prstGeom prst="line">
            <a:avLst/>
          </a:prstGeom>
          <a:ln w="2844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8" name="CustomShape 16"/>
          <p:cNvSpPr/>
          <p:nvPr/>
        </p:nvSpPr>
        <p:spPr>
          <a:xfrm>
            <a:off x="5832000" y="24346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9" name="CustomShape 17"/>
          <p:cNvSpPr/>
          <p:nvPr/>
        </p:nvSpPr>
        <p:spPr>
          <a:xfrm>
            <a:off x="5092560" y="272664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0" name="CustomShape 18"/>
          <p:cNvSpPr/>
          <p:nvPr/>
        </p:nvSpPr>
        <p:spPr>
          <a:xfrm>
            <a:off x="4794120" y="21351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1" name="CustomShape 19"/>
          <p:cNvSpPr/>
          <p:nvPr/>
        </p:nvSpPr>
        <p:spPr>
          <a:xfrm>
            <a:off x="3574800" y="25545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2" name="CustomShape 20"/>
          <p:cNvSpPr/>
          <p:nvPr/>
        </p:nvSpPr>
        <p:spPr>
          <a:xfrm>
            <a:off x="4178160" y="275832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3" name="CustomShape 21"/>
          <p:cNvSpPr/>
          <p:nvPr/>
        </p:nvSpPr>
        <p:spPr>
          <a:xfrm>
            <a:off x="4739760" y="12538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4" name="CustomShape 22"/>
          <p:cNvSpPr/>
          <p:nvPr/>
        </p:nvSpPr>
        <p:spPr>
          <a:xfrm>
            <a:off x="5292000" y="188424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5" name="CustomShape 23"/>
          <p:cNvSpPr/>
          <p:nvPr/>
        </p:nvSpPr>
        <p:spPr>
          <a:xfrm>
            <a:off x="4492080" y="23878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6" name="CustomShape 24"/>
          <p:cNvSpPr/>
          <p:nvPr/>
        </p:nvSpPr>
        <p:spPr>
          <a:xfrm flipV="1">
            <a:off x="3448800" y="1064160"/>
            <a:ext cx="360" cy="213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7" name="CustomShape 25"/>
          <p:cNvSpPr/>
          <p:nvPr/>
        </p:nvSpPr>
        <p:spPr>
          <a:xfrm>
            <a:off x="3448800" y="3191040"/>
            <a:ext cx="2629440" cy="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8" name="CustomShape 26"/>
          <p:cNvSpPr/>
          <p:nvPr/>
        </p:nvSpPr>
        <p:spPr>
          <a:xfrm>
            <a:off x="3389040" y="29430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19" name="CustomShape 27"/>
          <p:cNvSpPr/>
          <p:nvPr/>
        </p:nvSpPr>
        <p:spPr>
          <a:xfrm>
            <a:off x="3182040" y="208944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20" name="CustomShape 28"/>
          <p:cNvSpPr/>
          <p:nvPr/>
        </p:nvSpPr>
        <p:spPr>
          <a:xfrm>
            <a:off x="3182040" y="141624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21" name="CustomShape 29"/>
          <p:cNvSpPr/>
          <p:nvPr/>
        </p:nvSpPr>
        <p:spPr>
          <a:xfrm>
            <a:off x="3060720" y="88632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22" name="CustomShape 30"/>
          <p:cNvSpPr/>
          <p:nvPr/>
        </p:nvSpPr>
        <p:spPr>
          <a:xfrm>
            <a:off x="4657680" y="29430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23" name="CustomShape 31"/>
          <p:cNvSpPr/>
          <p:nvPr/>
        </p:nvSpPr>
        <p:spPr>
          <a:xfrm>
            <a:off x="6078600" y="305064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24" name="CustomShape 32"/>
          <p:cNvSpPr/>
          <p:nvPr/>
        </p:nvSpPr>
        <p:spPr>
          <a:xfrm>
            <a:off x="5862240" y="29430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25" name="CustomShape 33"/>
          <p:cNvSpPr/>
          <p:nvPr/>
        </p:nvSpPr>
        <p:spPr>
          <a:xfrm>
            <a:off x="4515120" y="3219480"/>
            <a:ext cx="5576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Budget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26" name="CustomShape 34"/>
          <p:cNvSpPr/>
          <p:nvPr/>
        </p:nvSpPr>
        <p:spPr>
          <a:xfrm rot="16200000">
            <a:off x="2595240" y="1784880"/>
            <a:ext cx="72612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Box Office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27" name="Line 35"/>
          <p:cNvSpPr/>
          <p:nvPr/>
        </p:nvSpPr>
        <p:spPr>
          <a:xfrm>
            <a:off x="3794400" y="2503800"/>
            <a:ext cx="3240" cy="45288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8" name="CustomShape 36"/>
          <p:cNvSpPr/>
          <p:nvPr/>
        </p:nvSpPr>
        <p:spPr>
          <a:xfrm>
            <a:off x="5114520" y="151380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9" name="CustomShape 37"/>
          <p:cNvSpPr/>
          <p:nvPr/>
        </p:nvSpPr>
        <p:spPr>
          <a:xfrm>
            <a:off x="3746160" y="29638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0" name="CustomShape 38"/>
          <p:cNvSpPr/>
          <p:nvPr/>
        </p:nvSpPr>
        <p:spPr>
          <a:xfrm>
            <a:off x="4581000" y="17175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1" name="CustomShape 39"/>
          <p:cNvSpPr/>
          <p:nvPr/>
        </p:nvSpPr>
        <p:spPr>
          <a:xfrm>
            <a:off x="4392360" y="205272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2" name="CustomShape 40"/>
          <p:cNvSpPr/>
          <p:nvPr/>
        </p:nvSpPr>
        <p:spPr>
          <a:xfrm>
            <a:off x="5832000" y="243468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3" name="CustomShape 41"/>
          <p:cNvSpPr/>
          <p:nvPr/>
        </p:nvSpPr>
        <p:spPr>
          <a:xfrm>
            <a:off x="5292000" y="188424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4" name="CustomShape 42"/>
          <p:cNvSpPr/>
          <p:nvPr/>
        </p:nvSpPr>
        <p:spPr>
          <a:xfrm>
            <a:off x="4794120" y="212400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5" name="CustomShape 43"/>
          <p:cNvSpPr/>
          <p:nvPr/>
        </p:nvSpPr>
        <p:spPr>
          <a:xfrm>
            <a:off x="4734000" y="124128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6" name="CustomShape 44"/>
          <p:cNvSpPr/>
          <p:nvPr/>
        </p:nvSpPr>
        <p:spPr>
          <a:xfrm>
            <a:off x="4488840" y="238788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7" name="CustomShape 45"/>
          <p:cNvSpPr/>
          <p:nvPr/>
        </p:nvSpPr>
        <p:spPr>
          <a:xfrm>
            <a:off x="4166640" y="275364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8" name="CustomShape 46"/>
          <p:cNvSpPr/>
          <p:nvPr/>
        </p:nvSpPr>
        <p:spPr>
          <a:xfrm>
            <a:off x="3572280" y="255384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9" name="Line 47"/>
          <p:cNvSpPr/>
          <p:nvPr/>
        </p:nvSpPr>
        <p:spPr>
          <a:xfrm>
            <a:off x="4029480" y="2138760"/>
            <a:ext cx="1440" cy="29304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0" name="CustomShape 48"/>
          <p:cNvSpPr/>
          <p:nvPr/>
        </p:nvSpPr>
        <p:spPr>
          <a:xfrm>
            <a:off x="3997080" y="22845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1" name="CustomShape 49"/>
          <p:cNvSpPr/>
          <p:nvPr/>
        </p:nvSpPr>
        <p:spPr>
          <a:xfrm>
            <a:off x="3975840" y="208656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CustomShape 1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Calculating the Residuals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43" name="CustomShape 2"/>
          <p:cNvSpPr/>
          <p:nvPr/>
        </p:nvSpPr>
        <p:spPr>
          <a:xfrm>
            <a:off x="2862720" y="3824640"/>
            <a:ext cx="3742200" cy="736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4" name="Line 3"/>
          <p:cNvSpPr/>
          <p:nvPr/>
        </p:nvSpPr>
        <p:spPr>
          <a:xfrm>
            <a:off x="4216320" y="2349720"/>
            <a:ext cx="5400" cy="40068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5" name="Line 4"/>
          <p:cNvSpPr/>
          <p:nvPr/>
        </p:nvSpPr>
        <p:spPr>
          <a:xfrm>
            <a:off x="4546080" y="2257560"/>
            <a:ext cx="9360" cy="17424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6" name="Line 5"/>
          <p:cNvSpPr/>
          <p:nvPr/>
        </p:nvSpPr>
        <p:spPr>
          <a:xfrm>
            <a:off x="5122440" y="2081880"/>
            <a:ext cx="11160" cy="65160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7" name="Line 6"/>
          <p:cNvSpPr/>
          <p:nvPr/>
        </p:nvSpPr>
        <p:spPr>
          <a:xfrm>
            <a:off x="5871240" y="1853280"/>
            <a:ext cx="15120" cy="58104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8" name="Line 7"/>
          <p:cNvSpPr/>
          <p:nvPr/>
        </p:nvSpPr>
        <p:spPr>
          <a:xfrm flipH="1" flipV="1">
            <a:off x="4798440" y="1347480"/>
            <a:ext cx="4680" cy="91008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9" name="Line 8"/>
          <p:cNvSpPr/>
          <p:nvPr/>
        </p:nvSpPr>
        <p:spPr>
          <a:xfrm flipH="1">
            <a:off x="5157720" y="1519920"/>
            <a:ext cx="3600" cy="57492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0" name="Line 9"/>
          <p:cNvSpPr/>
          <p:nvPr/>
        </p:nvSpPr>
        <p:spPr>
          <a:xfrm flipH="1" flipV="1">
            <a:off x="4628160" y="1795680"/>
            <a:ext cx="7920" cy="44784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1" name="Line 10"/>
          <p:cNvSpPr/>
          <p:nvPr/>
        </p:nvSpPr>
        <p:spPr>
          <a:xfrm flipH="1" flipV="1">
            <a:off x="4438080" y="2113200"/>
            <a:ext cx="7200" cy="19296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2" name="Line 11"/>
          <p:cNvSpPr/>
          <p:nvPr/>
        </p:nvSpPr>
        <p:spPr>
          <a:xfrm flipV="1">
            <a:off x="3573360" y="1795680"/>
            <a:ext cx="2455200" cy="767160"/>
          </a:xfrm>
          <a:prstGeom prst="line">
            <a:avLst/>
          </a:prstGeom>
          <a:ln w="2844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3" name="CustomShape 12"/>
          <p:cNvSpPr/>
          <p:nvPr/>
        </p:nvSpPr>
        <p:spPr>
          <a:xfrm>
            <a:off x="5832000" y="24346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4" name="CustomShape 13"/>
          <p:cNvSpPr/>
          <p:nvPr/>
        </p:nvSpPr>
        <p:spPr>
          <a:xfrm>
            <a:off x="5092560" y="272664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5" name="CustomShape 14"/>
          <p:cNvSpPr/>
          <p:nvPr/>
        </p:nvSpPr>
        <p:spPr>
          <a:xfrm>
            <a:off x="4794120" y="21351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6" name="CustomShape 15"/>
          <p:cNvSpPr/>
          <p:nvPr/>
        </p:nvSpPr>
        <p:spPr>
          <a:xfrm>
            <a:off x="3574800" y="25545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7" name="CustomShape 16"/>
          <p:cNvSpPr/>
          <p:nvPr/>
        </p:nvSpPr>
        <p:spPr>
          <a:xfrm>
            <a:off x="4178160" y="275832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8" name="CustomShape 17"/>
          <p:cNvSpPr/>
          <p:nvPr/>
        </p:nvSpPr>
        <p:spPr>
          <a:xfrm>
            <a:off x="4739760" y="12538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9" name="CustomShape 18"/>
          <p:cNvSpPr/>
          <p:nvPr/>
        </p:nvSpPr>
        <p:spPr>
          <a:xfrm>
            <a:off x="5292000" y="188424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0" name="CustomShape 19"/>
          <p:cNvSpPr/>
          <p:nvPr/>
        </p:nvSpPr>
        <p:spPr>
          <a:xfrm>
            <a:off x="4492080" y="23878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1" name="CustomShape 20"/>
          <p:cNvSpPr/>
          <p:nvPr/>
        </p:nvSpPr>
        <p:spPr>
          <a:xfrm flipV="1">
            <a:off x="3448800" y="1064160"/>
            <a:ext cx="360" cy="213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2" name="CustomShape 21"/>
          <p:cNvSpPr/>
          <p:nvPr/>
        </p:nvSpPr>
        <p:spPr>
          <a:xfrm>
            <a:off x="3448800" y="3191040"/>
            <a:ext cx="2629440" cy="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3" name="CustomShape 22"/>
          <p:cNvSpPr/>
          <p:nvPr/>
        </p:nvSpPr>
        <p:spPr>
          <a:xfrm>
            <a:off x="3389040" y="29430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4" name="CustomShape 23"/>
          <p:cNvSpPr/>
          <p:nvPr/>
        </p:nvSpPr>
        <p:spPr>
          <a:xfrm>
            <a:off x="3182040" y="208944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5" name="CustomShape 24"/>
          <p:cNvSpPr/>
          <p:nvPr/>
        </p:nvSpPr>
        <p:spPr>
          <a:xfrm>
            <a:off x="3182040" y="141624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6" name="CustomShape 25"/>
          <p:cNvSpPr/>
          <p:nvPr/>
        </p:nvSpPr>
        <p:spPr>
          <a:xfrm>
            <a:off x="3060720" y="88632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67" name="CustomShape 26"/>
          <p:cNvSpPr/>
          <p:nvPr/>
        </p:nvSpPr>
        <p:spPr>
          <a:xfrm>
            <a:off x="4657680" y="29430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8" name="CustomShape 27"/>
          <p:cNvSpPr/>
          <p:nvPr/>
        </p:nvSpPr>
        <p:spPr>
          <a:xfrm>
            <a:off x="6078600" y="305064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69" name="CustomShape 28"/>
          <p:cNvSpPr/>
          <p:nvPr/>
        </p:nvSpPr>
        <p:spPr>
          <a:xfrm>
            <a:off x="5862240" y="29430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70" name="CustomShape 29"/>
          <p:cNvSpPr/>
          <p:nvPr/>
        </p:nvSpPr>
        <p:spPr>
          <a:xfrm>
            <a:off x="4515120" y="3219480"/>
            <a:ext cx="5576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Budget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71" name="CustomShape 30"/>
          <p:cNvSpPr/>
          <p:nvPr/>
        </p:nvSpPr>
        <p:spPr>
          <a:xfrm rot="16200000">
            <a:off x="2595240" y="1784880"/>
            <a:ext cx="72612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Box Office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72" name="Line 31"/>
          <p:cNvSpPr/>
          <p:nvPr/>
        </p:nvSpPr>
        <p:spPr>
          <a:xfrm>
            <a:off x="3794400" y="2503800"/>
            <a:ext cx="3240" cy="45288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3" name="CustomShape 32"/>
          <p:cNvSpPr/>
          <p:nvPr/>
        </p:nvSpPr>
        <p:spPr>
          <a:xfrm>
            <a:off x="5114520" y="151380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4" name="CustomShape 33"/>
          <p:cNvSpPr/>
          <p:nvPr/>
        </p:nvSpPr>
        <p:spPr>
          <a:xfrm>
            <a:off x="3746160" y="29638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5" name="CustomShape 34"/>
          <p:cNvSpPr/>
          <p:nvPr/>
        </p:nvSpPr>
        <p:spPr>
          <a:xfrm>
            <a:off x="4581000" y="17175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6" name="CustomShape 35"/>
          <p:cNvSpPr/>
          <p:nvPr/>
        </p:nvSpPr>
        <p:spPr>
          <a:xfrm>
            <a:off x="4392360" y="205272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7" name="CustomShape 36"/>
          <p:cNvSpPr/>
          <p:nvPr/>
        </p:nvSpPr>
        <p:spPr>
          <a:xfrm>
            <a:off x="5832000" y="243468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8" name="CustomShape 37"/>
          <p:cNvSpPr/>
          <p:nvPr/>
        </p:nvSpPr>
        <p:spPr>
          <a:xfrm>
            <a:off x="5292000" y="188424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9" name="CustomShape 38"/>
          <p:cNvSpPr/>
          <p:nvPr/>
        </p:nvSpPr>
        <p:spPr>
          <a:xfrm>
            <a:off x="4794120" y="212400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0" name="CustomShape 39"/>
          <p:cNvSpPr/>
          <p:nvPr/>
        </p:nvSpPr>
        <p:spPr>
          <a:xfrm>
            <a:off x="4734000" y="124128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1" name="CustomShape 40"/>
          <p:cNvSpPr/>
          <p:nvPr/>
        </p:nvSpPr>
        <p:spPr>
          <a:xfrm>
            <a:off x="4488840" y="238788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2" name="CustomShape 41"/>
          <p:cNvSpPr/>
          <p:nvPr/>
        </p:nvSpPr>
        <p:spPr>
          <a:xfrm>
            <a:off x="4166640" y="275364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3" name="CustomShape 42"/>
          <p:cNvSpPr/>
          <p:nvPr/>
        </p:nvSpPr>
        <p:spPr>
          <a:xfrm>
            <a:off x="3572280" y="255384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4" name="Line 43"/>
          <p:cNvSpPr/>
          <p:nvPr/>
        </p:nvSpPr>
        <p:spPr>
          <a:xfrm>
            <a:off x="4029480" y="2138760"/>
            <a:ext cx="1440" cy="29304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5" name="CustomShape 44"/>
          <p:cNvSpPr/>
          <p:nvPr/>
        </p:nvSpPr>
        <p:spPr>
          <a:xfrm>
            <a:off x="3997080" y="22845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6" name="CustomShape 45"/>
          <p:cNvSpPr/>
          <p:nvPr/>
        </p:nvSpPr>
        <p:spPr>
          <a:xfrm>
            <a:off x="3975840" y="208656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CustomShape 1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Mean Squared Error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88" name="CustomShape 2"/>
          <p:cNvSpPr/>
          <p:nvPr/>
        </p:nvSpPr>
        <p:spPr>
          <a:xfrm>
            <a:off x="1818360" y="3425040"/>
            <a:ext cx="5609880" cy="13438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89" name="Line 3"/>
          <p:cNvSpPr/>
          <p:nvPr/>
        </p:nvSpPr>
        <p:spPr>
          <a:xfrm>
            <a:off x="4216320" y="2349720"/>
            <a:ext cx="5400" cy="40068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0" name="Line 4"/>
          <p:cNvSpPr/>
          <p:nvPr/>
        </p:nvSpPr>
        <p:spPr>
          <a:xfrm>
            <a:off x="4546080" y="2257560"/>
            <a:ext cx="9360" cy="17424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1" name="Line 5"/>
          <p:cNvSpPr/>
          <p:nvPr/>
        </p:nvSpPr>
        <p:spPr>
          <a:xfrm>
            <a:off x="5122440" y="2081880"/>
            <a:ext cx="11160" cy="65160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2" name="Line 6"/>
          <p:cNvSpPr/>
          <p:nvPr/>
        </p:nvSpPr>
        <p:spPr>
          <a:xfrm>
            <a:off x="5871240" y="1853280"/>
            <a:ext cx="15120" cy="58104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3" name="Line 7"/>
          <p:cNvSpPr/>
          <p:nvPr/>
        </p:nvSpPr>
        <p:spPr>
          <a:xfrm flipH="1" flipV="1">
            <a:off x="4798440" y="1347480"/>
            <a:ext cx="4680" cy="91008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4" name="Line 8"/>
          <p:cNvSpPr/>
          <p:nvPr/>
        </p:nvSpPr>
        <p:spPr>
          <a:xfrm flipH="1">
            <a:off x="5157720" y="1519920"/>
            <a:ext cx="3600" cy="57492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5" name="Line 9"/>
          <p:cNvSpPr/>
          <p:nvPr/>
        </p:nvSpPr>
        <p:spPr>
          <a:xfrm flipH="1" flipV="1">
            <a:off x="4628160" y="1795680"/>
            <a:ext cx="7920" cy="44784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6" name="Line 10"/>
          <p:cNvSpPr/>
          <p:nvPr/>
        </p:nvSpPr>
        <p:spPr>
          <a:xfrm flipH="1" flipV="1">
            <a:off x="4438080" y="2113200"/>
            <a:ext cx="7200" cy="19296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7" name="Line 11"/>
          <p:cNvSpPr/>
          <p:nvPr/>
        </p:nvSpPr>
        <p:spPr>
          <a:xfrm flipV="1">
            <a:off x="3573360" y="1795680"/>
            <a:ext cx="2455200" cy="767160"/>
          </a:xfrm>
          <a:prstGeom prst="line">
            <a:avLst/>
          </a:prstGeom>
          <a:ln w="2844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8" name="CustomShape 12"/>
          <p:cNvSpPr/>
          <p:nvPr/>
        </p:nvSpPr>
        <p:spPr>
          <a:xfrm>
            <a:off x="5832000" y="24346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9" name="CustomShape 13"/>
          <p:cNvSpPr/>
          <p:nvPr/>
        </p:nvSpPr>
        <p:spPr>
          <a:xfrm>
            <a:off x="5092560" y="272664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0" name="CustomShape 14"/>
          <p:cNvSpPr/>
          <p:nvPr/>
        </p:nvSpPr>
        <p:spPr>
          <a:xfrm>
            <a:off x="4794120" y="21351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1" name="CustomShape 15"/>
          <p:cNvSpPr/>
          <p:nvPr/>
        </p:nvSpPr>
        <p:spPr>
          <a:xfrm>
            <a:off x="3574800" y="25545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2" name="CustomShape 16"/>
          <p:cNvSpPr/>
          <p:nvPr/>
        </p:nvSpPr>
        <p:spPr>
          <a:xfrm>
            <a:off x="4178160" y="275832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3" name="CustomShape 17"/>
          <p:cNvSpPr/>
          <p:nvPr/>
        </p:nvSpPr>
        <p:spPr>
          <a:xfrm>
            <a:off x="4739760" y="12538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4" name="CustomShape 18"/>
          <p:cNvSpPr/>
          <p:nvPr/>
        </p:nvSpPr>
        <p:spPr>
          <a:xfrm>
            <a:off x="5292000" y="188424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5" name="CustomShape 19"/>
          <p:cNvSpPr/>
          <p:nvPr/>
        </p:nvSpPr>
        <p:spPr>
          <a:xfrm>
            <a:off x="4492080" y="23878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6" name="CustomShape 20"/>
          <p:cNvSpPr/>
          <p:nvPr/>
        </p:nvSpPr>
        <p:spPr>
          <a:xfrm flipV="1">
            <a:off x="3448800" y="1064160"/>
            <a:ext cx="360" cy="213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7" name="CustomShape 21"/>
          <p:cNvSpPr/>
          <p:nvPr/>
        </p:nvSpPr>
        <p:spPr>
          <a:xfrm>
            <a:off x="3448800" y="3228120"/>
            <a:ext cx="2629440" cy="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8" name="CustomShape 22"/>
          <p:cNvSpPr/>
          <p:nvPr/>
        </p:nvSpPr>
        <p:spPr>
          <a:xfrm>
            <a:off x="3389040" y="29430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09" name="CustomShape 23"/>
          <p:cNvSpPr/>
          <p:nvPr/>
        </p:nvSpPr>
        <p:spPr>
          <a:xfrm>
            <a:off x="3182040" y="208944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10" name="CustomShape 24"/>
          <p:cNvSpPr/>
          <p:nvPr/>
        </p:nvSpPr>
        <p:spPr>
          <a:xfrm>
            <a:off x="3182040" y="141624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11" name="CustomShape 25"/>
          <p:cNvSpPr/>
          <p:nvPr/>
        </p:nvSpPr>
        <p:spPr>
          <a:xfrm>
            <a:off x="3060720" y="88632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12" name="CustomShape 26"/>
          <p:cNvSpPr/>
          <p:nvPr/>
        </p:nvSpPr>
        <p:spPr>
          <a:xfrm>
            <a:off x="4657680" y="29430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13" name="CustomShape 27"/>
          <p:cNvSpPr/>
          <p:nvPr/>
        </p:nvSpPr>
        <p:spPr>
          <a:xfrm>
            <a:off x="6078600" y="305064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14" name="CustomShape 28"/>
          <p:cNvSpPr/>
          <p:nvPr/>
        </p:nvSpPr>
        <p:spPr>
          <a:xfrm>
            <a:off x="5862240" y="29430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15" name="CustomShape 29"/>
          <p:cNvSpPr/>
          <p:nvPr/>
        </p:nvSpPr>
        <p:spPr>
          <a:xfrm>
            <a:off x="4515120" y="3256560"/>
            <a:ext cx="5576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Budget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16" name="CustomShape 30"/>
          <p:cNvSpPr/>
          <p:nvPr/>
        </p:nvSpPr>
        <p:spPr>
          <a:xfrm rot="16200000">
            <a:off x="2595240" y="1784880"/>
            <a:ext cx="72612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Box Office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17" name="Line 31"/>
          <p:cNvSpPr/>
          <p:nvPr/>
        </p:nvSpPr>
        <p:spPr>
          <a:xfrm>
            <a:off x="3794400" y="2503800"/>
            <a:ext cx="3240" cy="45288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8" name="CustomShape 32"/>
          <p:cNvSpPr/>
          <p:nvPr/>
        </p:nvSpPr>
        <p:spPr>
          <a:xfrm>
            <a:off x="5114520" y="151380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9" name="CustomShape 33"/>
          <p:cNvSpPr/>
          <p:nvPr/>
        </p:nvSpPr>
        <p:spPr>
          <a:xfrm>
            <a:off x="3746160" y="29638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0" name="CustomShape 34"/>
          <p:cNvSpPr/>
          <p:nvPr/>
        </p:nvSpPr>
        <p:spPr>
          <a:xfrm>
            <a:off x="4581000" y="17175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1" name="CustomShape 35"/>
          <p:cNvSpPr/>
          <p:nvPr/>
        </p:nvSpPr>
        <p:spPr>
          <a:xfrm>
            <a:off x="4392360" y="205272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2" name="CustomShape 36"/>
          <p:cNvSpPr/>
          <p:nvPr/>
        </p:nvSpPr>
        <p:spPr>
          <a:xfrm>
            <a:off x="5832000" y="243468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3" name="CustomShape 37"/>
          <p:cNvSpPr/>
          <p:nvPr/>
        </p:nvSpPr>
        <p:spPr>
          <a:xfrm>
            <a:off x="5292000" y="188424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4" name="CustomShape 38"/>
          <p:cNvSpPr/>
          <p:nvPr/>
        </p:nvSpPr>
        <p:spPr>
          <a:xfrm>
            <a:off x="4794120" y="212400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5" name="CustomShape 39"/>
          <p:cNvSpPr/>
          <p:nvPr/>
        </p:nvSpPr>
        <p:spPr>
          <a:xfrm>
            <a:off x="4734000" y="124128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6" name="CustomShape 40"/>
          <p:cNvSpPr/>
          <p:nvPr/>
        </p:nvSpPr>
        <p:spPr>
          <a:xfrm>
            <a:off x="4488840" y="238788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7" name="CustomShape 41"/>
          <p:cNvSpPr/>
          <p:nvPr/>
        </p:nvSpPr>
        <p:spPr>
          <a:xfrm>
            <a:off x="4166640" y="275364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8" name="CustomShape 42"/>
          <p:cNvSpPr/>
          <p:nvPr/>
        </p:nvSpPr>
        <p:spPr>
          <a:xfrm>
            <a:off x="3572280" y="255384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9" name="Line 43"/>
          <p:cNvSpPr/>
          <p:nvPr/>
        </p:nvSpPr>
        <p:spPr>
          <a:xfrm>
            <a:off x="4029480" y="2138760"/>
            <a:ext cx="1440" cy="29304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0" name="CustomShape 44"/>
          <p:cNvSpPr/>
          <p:nvPr/>
        </p:nvSpPr>
        <p:spPr>
          <a:xfrm>
            <a:off x="3997080" y="22845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1" name="CustomShape 45"/>
          <p:cNvSpPr/>
          <p:nvPr/>
        </p:nvSpPr>
        <p:spPr>
          <a:xfrm>
            <a:off x="3975840" y="208656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CustomShape 1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Minimum Mean Squared Error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33" name="CustomShape 2"/>
          <p:cNvSpPr/>
          <p:nvPr/>
        </p:nvSpPr>
        <p:spPr>
          <a:xfrm>
            <a:off x="1436760" y="3418560"/>
            <a:ext cx="6437880" cy="13438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34" name="Line 3"/>
          <p:cNvSpPr/>
          <p:nvPr/>
        </p:nvSpPr>
        <p:spPr>
          <a:xfrm>
            <a:off x="4216320" y="2349720"/>
            <a:ext cx="5400" cy="40068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5" name="Line 4"/>
          <p:cNvSpPr/>
          <p:nvPr/>
        </p:nvSpPr>
        <p:spPr>
          <a:xfrm>
            <a:off x="4546080" y="2257560"/>
            <a:ext cx="9360" cy="17424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6" name="Line 5"/>
          <p:cNvSpPr/>
          <p:nvPr/>
        </p:nvSpPr>
        <p:spPr>
          <a:xfrm>
            <a:off x="5122440" y="2081880"/>
            <a:ext cx="11160" cy="65160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7" name="Line 6"/>
          <p:cNvSpPr/>
          <p:nvPr/>
        </p:nvSpPr>
        <p:spPr>
          <a:xfrm>
            <a:off x="5871240" y="1853280"/>
            <a:ext cx="15120" cy="58104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8" name="Line 7"/>
          <p:cNvSpPr/>
          <p:nvPr/>
        </p:nvSpPr>
        <p:spPr>
          <a:xfrm flipH="1" flipV="1">
            <a:off x="4798440" y="1347480"/>
            <a:ext cx="4680" cy="91008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9" name="Line 8"/>
          <p:cNvSpPr/>
          <p:nvPr/>
        </p:nvSpPr>
        <p:spPr>
          <a:xfrm flipH="1">
            <a:off x="5157720" y="1519920"/>
            <a:ext cx="3600" cy="57492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0" name="Line 9"/>
          <p:cNvSpPr/>
          <p:nvPr/>
        </p:nvSpPr>
        <p:spPr>
          <a:xfrm flipH="1" flipV="1">
            <a:off x="4628160" y="1795680"/>
            <a:ext cx="7920" cy="44784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1" name="Line 10"/>
          <p:cNvSpPr/>
          <p:nvPr/>
        </p:nvSpPr>
        <p:spPr>
          <a:xfrm flipH="1" flipV="1">
            <a:off x="4438080" y="2113200"/>
            <a:ext cx="7200" cy="19296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2" name="Line 11"/>
          <p:cNvSpPr/>
          <p:nvPr/>
        </p:nvSpPr>
        <p:spPr>
          <a:xfrm flipV="1">
            <a:off x="3573360" y="1795680"/>
            <a:ext cx="2455200" cy="767160"/>
          </a:xfrm>
          <a:prstGeom prst="line">
            <a:avLst/>
          </a:prstGeom>
          <a:ln w="2844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3" name="CustomShape 12"/>
          <p:cNvSpPr/>
          <p:nvPr/>
        </p:nvSpPr>
        <p:spPr>
          <a:xfrm>
            <a:off x="5832000" y="24346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4" name="CustomShape 13"/>
          <p:cNvSpPr/>
          <p:nvPr/>
        </p:nvSpPr>
        <p:spPr>
          <a:xfrm>
            <a:off x="5092560" y="272664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5" name="CustomShape 14"/>
          <p:cNvSpPr/>
          <p:nvPr/>
        </p:nvSpPr>
        <p:spPr>
          <a:xfrm>
            <a:off x="4794120" y="21351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6" name="CustomShape 15"/>
          <p:cNvSpPr/>
          <p:nvPr/>
        </p:nvSpPr>
        <p:spPr>
          <a:xfrm>
            <a:off x="3574800" y="25545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7" name="CustomShape 16"/>
          <p:cNvSpPr/>
          <p:nvPr/>
        </p:nvSpPr>
        <p:spPr>
          <a:xfrm>
            <a:off x="4178160" y="275832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8" name="CustomShape 17"/>
          <p:cNvSpPr/>
          <p:nvPr/>
        </p:nvSpPr>
        <p:spPr>
          <a:xfrm>
            <a:off x="4739760" y="12538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9" name="CustomShape 18"/>
          <p:cNvSpPr/>
          <p:nvPr/>
        </p:nvSpPr>
        <p:spPr>
          <a:xfrm>
            <a:off x="5292000" y="188424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0" name="CustomShape 19"/>
          <p:cNvSpPr/>
          <p:nvPr/>
        </p:nvSpPr>
        <p:spPr>
          <a:xfrm>
            <a:off x="4492080" y="23878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1" name="CustomShape 20"/>
          <p:cNvSpPr/>
          <p:nvPr/>
        </p:nvSpPr>
        <p:spPr>
          <a:xfrm flipV="1">
            <a:off x="3448800" y="1064160"/>
            <a:ext cx="360" cy="213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2" name="CustomShape 21"/>
          <p:cNvSpPr/>
          <p:nvPr/>
        </p:nvSpPr>
        <p:spPr>
          <a:xfrm>
            <a:off x="3448800" y="3191040"/>
            <a:ext cx="2629440" cy="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3" name="CustomShape 22"/>
          <p:cNvSpPr/>
          <p:nvPr/>
        </p:nvSpPr>
        <p:spPr>
          <a:xfrm>
            <a:off x="3389040" y="29430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54" name="CustomShape 23"/>
          <p:cNvSpPr/>
          <p:nvPr/>
        </p:nvSpPr>
        <p:spPr>
          <a:xfrm>
            <a:off x="3182040" y="208944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55" name="CustomShape 24"/>
          <p:cNvSpPr/>
          <p:nvPr/>
        </p:nvSpPr>
        <p:spPr>
          <a:xfrm>
            <a:off x="3182040" y="141624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56" name="CustomShape 25"/>
          <p:cNvSpPr/>
          <p:nvPr/>
        </p:nvSpPr>
        <p:spPr>
          <a:xfrm>
            <a:off x="3060720" y="88632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57" name="CustomShape 26"/>
          <p:cNvSpPr/>
          <p:nvPr/>
        </p:nvSpPr>
        <p:spPr>
          <a:xfrm>
            <a:off x="4657680" y="29430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58" name="CustomShape 27"/>
          <p:cNvSpPr/>
          <p:nvPr/>
        </p:nvSpPr>
        <p:spPr>
          <a:xfrm>
            <a:off x="6078600" y="305064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59" name="CustomShape 28"/>
          <p:cNvSpPr/>
          <p:nvPr/>
        </p:nvSpPr>
        <p:spPr>
          <a:xfrm>
            <a:off x="5862240" y="29430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60" name="CustomShape 29"/>
          <p:cNvSpPr/>
          <p:nvPr/>
        </p:nvSpPr>
        <p:spPr>
          <a:xfrm>
            <a:off x="4515120" y="3219480"/>
            <a:ext cx="5576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Budget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61" name="CustomShape 30"/>
          <p:cNvSpPr/>
          <p:nvPr/>
        </p:nvSpPr>
        <p:spPr>
          <a:xfrm rot="16200000">
            <a:off x="2595240" y="1784880"/>
            <a:ext cx="72612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Box Office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62" name="Line 31"/>
          <p:cNvSpPr/>
          <p:nvPr/>
        </p:nvSpPr>
        <p:spPr>
          <a:xfrm>
            <a:off x="3794400" y="2503800"/>
            <a:ext cx="3240" cy="45288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3" name="CustomShape 32"/>
          <p:cNvSpPr/>
          <p:nvPr/>
        </p:nvSpPr>
        <p:spPr>
          <a:xfrm>
            <a:off x="5114520" y="151380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4" name="CustomShape 33"/>
          <p:cNvSpPr/>
          <p:nvPr/>
        </p:nvSpPr>
        <p:spPr>
          <a:xfrm>
            <a:off x="3746160" y="29638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5" name="CustomShape 34"/>
          <p:cNvSpPr/>
          <p:nvPr/>
        </p:nvSpPr>
        <p:spPr>
          <a:xfrm>
            <a:off x="4581000" y="17175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6" name="CustomShape 35"/>
          <p:cNvSpPr/>
          <p:nvPr/>
        </p:nvSpPr>
        <p:spPr>
          <a:xfrm>
            <a:off x="4392360" y="205272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7" name="CustomShape 36"/>
          <p:cNvSpPr/>
          <p:nvPr/>
        </p:nvSpPr>
        <p:spPr>
          <a:xfrm>
            <a:off x="5832000" y="243468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8" name="CustomShape 37"/>
          <p:cNvSpPr/>
          <p:nvPr/>
        </p:nvSpPr>
        <p:spPr>
          <a:xfrm>
            <a:off x="5292000" y="188424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9" name="CustomShape 38"/>
          <p:cNvSpPr/>
          <p:nvPr/>
        </p:nvSpPr>
        <p:spPr>
          <a:xfrm>
            <a:off x="4794120" y="212400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0" name="CustomShape 39"/>
          <p:cNvSpPr/>
          <p:nvPr/>
        </p:nvSpPr>
        <p:spPr>
          <a:xfrm>
            <a:off x="4734000" y="124128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1" name="CustomShape 40"/>
          <p:cNvSpPr/>
          <p:nvPr/>
        </p:nvSpPr>
        <p:spPr>
          <a:xfrm>
            <a:off x="4488840" y="238788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2" name="CustomShape 41"/>
          <p:cNvSpPr/>
          <p:nvPr/>
        </p:nvSpPr>
        <p:spPr>
          <a:xfrm>
            <a:off x="4166640" y="275364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3" name="CustomShape 42"/>
          <p:cNvSpPr/>
          <p:nvPr/>
        </p:nvSpPr>
        <p:spPr>
          <a:xfrm>
            <a:off x="3572280" y="255384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4" name="Line 43"/>
          <p:cNvSpPr/>
          <p:nvPr/>
        </p:nvSpPr>
        <p:spPr>
          <a:xfrm>
            <a:off x="4029480" y="2138760"/>
            <a:ext cx="1440" cy="29304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5" name="CustomShape 44"/>
          <p:cNvSpPr/>
          <p:nvPr/>
        </p:nvSpPr>
        <p:spPr>
          <a:xfrm>
            <a:off x="3997080" y="22845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6" name="CustomShape 45"/>
          <p:cNvSpPr/>
          <p:nvPr/>
        </p:nvSpPr>
        <p:spPr>
          <a:xfrm>
            <a:off x="3975840" y="208656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CustomShape 1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Cost Function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78" name="CustomShape 2"/>
          <p:cNvSpPr/>
          <p:nvPr/>
        </p:nvSpPr>
        <p:spPr>
          <a:xfrm>
            <a:off x="714240" y="3428640"/>
            <a:ext cx="7789320" cy="13438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79" name="Line 3"/>
          <p:cNvSpPr/>
          <p:nvPr/>
        </p:nvSpPr>
        <p:spPr>
          <a:xfrm>
            <a:off x="4216320" y="2349720"/>
            <a:ext cx="5400" cy="40068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0" name="Line 4"/>
          <p:cNvSpPr/>
          <p:nvPr/>
        </p:nvSpPr>
        <p:spPr>
          <a:xfrm>
            <a:off x="4546080" y="2257560"/>
            <a:ext cx="9360" cy="17424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1" name="Line 5"/>
          <p:cNvSpPr/>
          <p:nvPr/>
        </p:nvSpPr>
        <p:spPr>
          <a:xfrm>
            <a:off x="5122440" y="2081880"/>
            <a:ext cx="11160" cy="65160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2" name="Line 6"/>
          <p:cNvSpPr/>
          <p:nvPr/>
        </p:nvSpPr>
        <p:spPr>
          <a:xfrm>
            <a:off x="5871240" y="1853280"/>
            <a:ext cx="15120" cy="58104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3" name="Line 7"/>
          <p:cNvSpPr/>
          <p:nvPr/>
        </p:nvSpPr>
        <p:spPr>
          <a:xfrm flipH="1" flipV="1">
            <a:off x="4798440" y="1347480"/>
            <a:ext cx="4680" cy="91008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4" name="Line 8"/>
          <p:cNvSpPr/>
          <p:nvPr/>
        </p:nvSpPr>
        <p:spPr>
          <a:xfrm flipH="1">
            <a:off x="5157720" y="1519920"/>
            <a:ext cx="3600" cy="57492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5" name="Line 9"/>
          <p:cNvSpPr/>
          <p:nvPr/>
        </p:nvSpPr>
        <p:spPr>
          <a:xfrm flipH="1" flipV="1">
            <a:off x="4628160" y="1795680"/>
            <a:ext cx="7920" cy="44784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6" name="Line 10"/>
          <p:cNvSpPr/>
          <p:nvPr/>
        </p:nvSpPr>
        <p:spPr>
          <a:xfrm flipH="1" flipV="1">
            <a:off x="4438080" y="2113200"/>
            <a:ext cx="7200" cy="19296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7" name="Line 11"/>
          <p:cNvSpPr/>
          <p:nvPr/>
        </p:nvSpPr>
        <p:spPr>
          <a:xfrm flipV="1">
            <a:off x="3573360" y="1795680"/>
            <a:ext cx="2455200" cy="767160"/>
          </a:xfrm>
          <a:prstGeom prst="line">
            <a:avLst/>
          </a:prstGeom>
          <a:ln w="2844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8" name="CustomShape 12"/>
          <p:cNvSpPr/>
          <p:nvPr/>
        </p:nvSpPr>
        <p:spPr>
          <a:xfrm>
            <a:off x="5832000" y="24346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9" name="CustomShape 13"/>
          <p:cNvSpPr/>
          <p:nvPr/>
        </p:nvSpPr>
        <p:spPr>
          <a:xfrm>
            <a:off x="5092560" y="272664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0" name="CustomShape 14"/>
          <p:cNvSpPr/>
          <p:nvPr/>
        </p:nvSpPr>
        <p:spPr>
          <a:xfrm>
            <a:off x="4794120" y="21351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1" name="CustomShape 15"/>
          <p:cNvSpPr/>
          <p:nvPr/>
        </p:nvSpPr>
        <p:spPr>
          <a:xfrm>
            <a:off x="3574800" y="25545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2" name="CustomShape 16"/>
          <p:cNvSpPr/>
          <p:nvPr/>
        </p:nvSpPr>
        <p:spPr>
          <a:xfrm>
            <a:off x="4178160" y="275832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3" name="CustomShape 17"/>
          <p:cNvSpPr/>
          <p:nvPr/>
        </p:nvSpPr>
        <p:spPr>
          <a:xfrm>
            <a:off x="4739760" y="12538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4" name="CustomShape 18"/>
          <p:cNvSpPr/>
          <p:nvPr/>
        </p:nvSpPr>
        <p:spPr>
          <a:xfrm>
            <a:off x="5292000" y="188424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5" name="CustomShape 19"/>
          <p:cNvSpPr/>
          <p:nvPr/>
        </p:nvSpPr>
        <p:spPr>
          <a:xfrm>
            <a:off x="4492080" y="23878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6" name="CustomShape 20"/>
          <p:cNvSpPr/>
          <p:nvPr/>
        </p:nvSpPr>
        <p:spPr>
          <a:xfrm flipV="1">
            <a:off x="3448800" y="1064160"/>
            <a:ext cx="360" cy="213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7" name="CustomShape 21"/>
          <p:cNvSpPr/>
          <p:nvPr/>
        </p:nvSpPr>
        <p:spPr>
          <a:xfrm>
            <a:off x="3448800" y="3191040"/>
            <a:ext cx="2629440" cy="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8" name="CustomShape 22"/>
          <p:cNvSpPr/>
          <p:nvPr/>
        </p:nvSpPr>
        <p:spPr>
          <a:xfrm>
            <a:off x="3389040" y="29430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0.0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99" name="CustomShape 23"/>
          <p:cNvSpPr/>
          <p:nvPr/>
        </p:nvSpPr>
        <p:spPr>
          <a:xfrm>
            <a:off x="3182040" y="208944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0" name="CustomShape 24"/>
          <p:cNvSpPr/>
          <p:nvPr/>
        </p:nvSpPr>
        <p:spPr>
          <a:xfrm>
            <a:off x="3182040" y="141624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1" name="CustomShape 25"/>
          <p:cNvSpPr/>
          <p:nvPr/>
        </p:nvSpPr>
        <p:spPr>
          <a:xfrm>
            <a:off x="3060720" y="88632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02" name="CustomShape 26"/>
          <p:cNvSpPr/>
          <p:nvPr/>
        </p:nvSpPr>
        <p:spPr>
          <a:xfrm>
            <a:off x="4657680" y="29430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1.0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3" name="CustomShape 27"/>
          <p:cNvSpPr/>
          <p:nvPr/>
        </p:nvSpPr>
        <p:spPr>
          <a:xfrm>
            <a:off x="6078600" y="3050640"/>
            <a:ext cx="349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venir Book"/>
                <a:ea typeface="Avenir Book"/>
              </a:rPr>
              <a:t>x10</a:t>
            </a:r>
            <a:r>
              <a:rPr b="0" lang="en-US" sz="1000" spc="-1" strike="noStrike" baseline="30000">
                <a:solidFill>
                  <a:srgbClr val="000000"/>
                </a:solidFill>
                <a:latin typeface="Avenir Book"/>
                <a:ea typeface="Avenir Book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04" name="CustomShape 28"/>
          <p:cNvSpPr/>
          <p:nvPr/>
        </p:nvSpPr>
        <p:spPr>
          <a:xfrm>
            <a:off x="5862240" y="2943000"/>
            <a:ext cx="2444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2.0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5" name="CustomShape 29"/>
          <p:cNvSpPr/>
          <p:nvPr/>
        </p:nvSpPr>
        <p:spPr>
          <a:xfrm>
            <a:off x="4515120" y="3219480"/>
            <a:ext cx="5576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Budget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6" name="CustomShape 30"/>
          <p:cNvSpPr/>
          <p:nvPr/>
        </p:nvSpPr>
        <p:spPr>
          <a:xfrm rot="16200000">
            <a:off x="2595240" y="1784880"/>
            <a:ext cx="72612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Box Office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7" name="Line 31"/>
          <p:cNvSpPr/>
          <p:nvPr/>
        </p:nvSpPr>
        <p:spPr>
          <a:xfrm>
            <a:off x="3794400" y="2503800"/>
            <a:ext cx="3240" cy="45288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8" name="CustomShape 32"/>
          <p:cNvSpPr/>
          <p:nvPr/>
        </p:nvSpPr>
        <p:spPr>
          <a:xfrm>
            <a:off x="5114520" y="151380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9" name="CustomShape 33"/>
          <p:cNvSpPr/>
          <p:nvPr/>
        </p:nvSpPr>
        <p:spPr>
          <a:xfrm>
            <a:off x="3746160" y="296388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0" name="CustomShape 34"/>
          <p:cNvSpPr/>
          <p:nvPr/>
        </p:nvSpPr>
        <p:spPr>
          <a:xfrm>
            <a:off x="4581000" y="17175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1" name="CustomShape 35"/>
          <p:cNvSpPr/>
          <p:nvPr/>
        </p:nvSpPr>
        <p:spPr>
          <a:xfrm>
            <a:off x="4392360" y="205272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2" name="CustomShape 36"/>
          <p:cNvSpPr/>
          <p:nvPr/>
        </p:nvSpPr>
        <p:spPr>
          <a:xfrm>
            <a:off x="5832000" y="243468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3" name="CustomShape 37"/>
          <p:cNvSpPr/>
          <p:nvPr/>
        </p:nvSpPr>
        <p:spPr>
          <a:xfrm>
            <a:off x="5292000" y="188424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4" name="CustomShape 38"/>
          <p:cNvSpPr/>
          <p:nvPr/>
        </p:nvSpPr>
        <p:spPr>
          <a:xfrm>
            <a:off x="4794120" y="212400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5" name="CustomShape 39"/>
          <p:cNvSpPr/>
          <p:nvPr/>
        </p:nvSpPr>
        <p:spPr>
          <a:xfrm>
            <a:off x="4734000" y="124128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6" name="CustomShape 40"/>
          <p:cNvSpPr/>
          <p:nvPr/>
        </p:nvSpPr>
        <p:spPr>
          <a:xfrm>
            <a:off x="4488840" y="238788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7" name="CustomShape 41"/>
          <p:cNvSpPr/>
          <p:nvPr/>
        </p:nvSpPr>
        <p:spPr>
          <a:xfrm>
            <a:off x="4166640" y="275364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8" name="CustomShape 42"/>
          <p:cNvSpPr/>
          <p:nvPr/>
        </p:nvSpPr>
        <p:spPr>
          <a:xfrm>
            <a:off x="3572280" y="255384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9" name="Line 43"/>
          <p:cNvSpPr/>
          <p:nvPr/>
        </p:nvSpPr>
        <p:spPr>
          <a:xfrm>
            <a:off x="4029480" y="2138760"/>
            <a:ext cx="1440" cy="293040"/>
          </a:xfrm>
          <a:prstGeom prst="line">
            <a:avLst/>
          </a:prstGeom>
          <a:ln w="19080">
            <a:solidFill>
              <a:srgbClr val="003c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0" name="CustomShape 44"/>
          <p:cNvSpPr/>
          <p:nvPr/>
        </p:nvSpPr>
        <p:spPr>
          <a:xfrm>
            <a:off x="3997080" y="2284560"/>
            <a:ext cx="108000" cy="10800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1" name="CustomShape 45"/>
          <p:cNvSpPr/>
          <p:nvPr/>
        </p:nvSpPr>
        <p:spPr>
          <a:xfrm>
            <a:off x="3975840" y="2086560"/>
            <a:ext cx="119520" cy="1195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dfef1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CustomShape 1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Modelling Best Practice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23" name="CustomShape 2"/>
          <p:cNvSpPr/>
          <p:nvPr/>
        </p:nvSpPr>
        <p:spPr>
          <a:xfrm>
            <a:off x="1336320" y="1353600"/>
            <a:ext cx="5893560" cy="21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440" indent="-342720">
              <a:lnSpc>
                <a:spcPct val="150000"/>
              </a:lnSpc>
              <a:buClr>
                <a:srgbClr val="101010"/>
              </a:buClr>
              <a:buFont typeface="Arial"/>
              <a:buChar char="•"/>
            </a:pPr>
            <a:r>
              <a:rPr b="0" lang="en-US" sz="2400" spc="-12" strike="noStrike">
                <a:solidFill>
                  <a:srgbClr val="101010"/>
                </a:solidFill>
                <a:latin typeface="Avenir Book"/>
                <a:ea typeface="Avenir Book"/>
              </a:rPr>
              <a:t>Use cost function to fit model</a:t>
            </a:r>
            <a:endParaRPr b="0" lang="en-US" sz="2400" spc="-1" strike="noStrike">
              <a:latin typeface="Arial"/>
            </a:endParaRPr>
          </a:p>
          <a:p>
            <a:pPr marL="352440" indent="-342720">
              <a:lnSpc>
                <a:spcPct val="150000"/>
              </a:lnSpc>
              <a:buClr>
                <a:srgbClr val="101010"/>
              </a:buClr>
              <a:buFont typeface="Arial"/>
              <a:buChar char="•"/>
            </a:pPr>
            <a:r>
              <a:rPr b="0" lang="en-US" sz="2400" spc="-12" strike="noStrike">
                <a:solidFill>
                  <a:srgbClr val="101010"/>
                </a:solidFill>
                <a:latin typeface="Avenir Book"/>
                <a:ea typeface="Avenir Book"/>
              </a:rPr>
              <a:t>Develop multiple models </a:t>
            </a:r>
            <a:endParaRPr b="0" lang="en-US" sz="2400" spc="-1" strike="noStrike">
              <a:latin typeface="Arial"/>
            </a:endParaRPr>
          </a:p>
          <a:p>
            <a:pPr marL="352440" indent="-342720">
              <a:lnSpc>
                <a:spcPct val="150000"/>
              </a:lnSpc>
              <a:buClr>
                <a:srgbClr val="101010"/>
              </a:buClr>
              <a:buFont typeface="Arial"/>
              <a:buChar char="•"/>
            </a:pPr>
            <a:r>
              <a:rPr b="0" lang="en-US" sz="2400" spc="-12" strike="noStrike">
                <a:solidFill>
                  <a:srgbClr val="101010"/>
                </a:solidFill>
                <a:latin typeface="Avenir Book"/>
                <a:ea typeface="Avenir Book"/>
              </a:rPr>
              <a:t>Compare results and choose best one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>
        <mc:Choice xmlns:a14="http://schemas.microsoft.com/office/drawing/2010/main" Requires="a14">
          <p:sp>
            <p:nvSpPr>
              <p:cNvPr id="2024" name="Formula 1"/>
              <p:cNvSpPr txBox="1"/>
              <p:nvPr/>
            </p:nvSpPr>
            <p:spPr>
              <a:xfrm>
                <a:off x="4442400" y="2505960"/>
                <a:ext cx="2159280" cy="8398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chr m:val="∑"/>
                      </m:naryPr>
                      <m:sub>
                        <m:r>
                          <m:t xml:space="preserve">𝑖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𝑚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acc>
                                  <m:accPr>
                                    <m:chr m:val="´"/>
                                  </m:accPr>
                                  <m:e>
                                    <m:sSub>
                                      <m:e>
                                        <m:r>
                                          <m:t xml:space="preserve">𝑦</m:t>
                                        </m:r>
                                      </m:e>
                                      <m:sub>
                                        <m:r>
                                          <m:t xml:space="preserve">𝑜𝑏𝑠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m:t xml:space="preserve">−</m:t>
                                </m:r>
                                <m:sSubSup>
                                  <m:e>
                                    <m:r>
                                      <m:t xml:space="preserve">𝑦</m:t>
                                    </m:r>
                                  </m:e>
                                  <m:sub>
                                    <m:r>
                                      <m:t xml:space="preserve">𝑜𝑏𝑠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</m:dPr>
                                      <m:e>
                                        <m:r>
                                          <m:t xml:space="preserve">𝑖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  <m:r>
                          <m:rPr>
                            <m:lit/>
                            <m:nor/>
                          </m:rPr>
                          <m:t xml:space="preserve"> </m:t>
                        </m:r>
                      </m:e>
                    </m:nary>
                  </m:oMath>
                </a14:m>
              </a:p>
            </p:txBody>
          </p:sp>
        </mc:Choice>
        <mc:Fallback/>
      </mc:AlternateContent>
      <p:sp>
        <p:nvSpPr>
          <p:cNvPr id="2025" name="CustomShape 2"/>
          <p:cNvSpPr/>
          <p:nvPr/>
        </p:nvSpPr>
        <p:spPr>
          <a:xfrm>
            <a:off x="4442400" y="2505960"/>
            <a:ext cx="2159280" cy="8398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26" name="CustomShape 3"/>
          <p:cNvSpPr/>
          <p:nvPr/>
        </p:nvSpPr>
        <p:spPr>
          <a:xfrm>
            <a:off x="618840" y="2706840"/>
            <a:ext cx="3823200" cy="7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Avenir Book"/>
                <a:ea typeface="Arial"/>
              </a:rPr>
              <a:t>Total Sum of Squares (TSS):</a:t>
            </a:r>
            <a:endParaRPr b="0" lang="en-US" sz="225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027" name="Formula 4"/>
              <p:cNvSpPr txBox="1"/>
              <p:nvPr/>
            </p:nvSpPr>
            <p:spPr>
              <a:xfrm>
                <a:off x="4442400" y="3725280"/>
                <a:ext cx="1502280" cy="809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1</m:t>
                    </m:r>
                    <m:r>
                      <m:t xml:space="preserve">−</m:t>
                    </m:r>
                    <m:f>
                      <m:num>
                        <m:r>
                          <m:t xml:space="preserve">𝑆𝑆𝐸</m:t>
                        </m:r>
                      </m:num>
                      <m:den>
                        <m:r>
                          <m:t xml:space="preserve">𝑇𝑆𝑆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2028" name="CustomShape 5"/>
          <p:cNvSpPr/>
          <p:nvPr/>
        </p:nvSpPr>
        <p:spPr>
          <a:xfrm>
            <a:off x="4442400" y="3725280"/>
            <a:ext cx="1502280" cy="809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29" name="CustomShape 6"/>
          <p:cNvSpPr/>
          <p:nvPr/>
        </p:nvSpPr>
        <p:spPr>
          <a:xfrm>
            <a:off x="618840" y="3926160"/>
            <a:ext cx="3823200" cy="7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Avenir Book"/>
                <a:ea typeface="Arial"/>
              </a:rPr>
              <a:t>Correlation Coefficient (R</a:t>
            </a:r>
            <a:r>
              <a:rPr b="0" lang="en-US" sz="2250" spc="-1" strike="noStrike" baseline="30000">
                <a:solidFill>
                  <a:srgbClr val="000000"/>
                </a:solidFill>
                <a:latin typeface="Avenir Book"/>
                <a:ea typeface="Arial"/>
              </a:rPr>
              <a:t>2</a:t>
            </a:r>
            <a:r>
              <a:rPr b="0" lang="en-US" sz="2250" spc="-1" strike="noStrike">
                <a:solidFill>
                  <a:srgbClr val="000000"/>
                </a:solidFill>
                <a:latin typeface="Avenir Book"/>
                <a:ea typeface="Arial"/>
              </a:rPr>
              <a:t>):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2030" name="CustomShape 7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Other Model Metrics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31" name="CustomShape 8"/>
          <p:cNvSpPr/>
          <p:nvPr/>
        </p:nvSpPr>
        <p:spPr>
          <a:xfrm>
            <a:off x="618840" y="1605960"/>
            <a:ext cx="3823200" cy="7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Avenir Book"/>
                <a:ea typeface="Arial"/>
              </a:rPr>
              <a:t>Sum of Squared Error (SSE):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2032" name="CustomShape 9"/>
          <p:cNvSpPr/>
          <p:nvPr/>
        </p:nvSpPr>
        <p:spPr>
          <a:xfrm>
            <a:off x="4442400" y="1427400"/>
            <a:ext cx="2561040" cy="8398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33" name="CustomShape 10"/>
          <p:cNvSpPr/>
          <p:nvPr/>
        </p:nvSpPr>
        <p:spPr>
          <a:xfrm>
            <a:off x="618840" y="2413800"/>
            <a:ext cx="6384240" cy="2184120"/>
          </a:xfrm>
          <a:prstGeom prst="rect">
            <a:avLst/>
          </a:prstGeom>
          <a:solidFill>
            <a:srgbClr val="fe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CustomShape 1"/>
          <p:cNvSpPr/>
          <p:nvPr/>
        </p:nvSpPr>
        <p:spPr>
          <a:xfrm>
            <a:off x="4442400" y="2505960"/>
            <a:ext cx="2159280" cy="8398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35" name="CustomShape 2"/>
          <p:cNvSpPr/>
          <p:nvPr/>
        </p:nvSpPr>
        <p:spPr>
          <a:xfrm>
            <a:off x="618840" y="2706840"/>
            <a:ext cx="3823200" cy="7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Avenir Book"/>
                <a:ea typeface="Arial"/>
              </a:rPr>
              <a:t>Total Sum of Squares (TSS):</a:t>
            </a:r>
            <a:endParaRPr b="0" lang="en-US" sz="225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036" name="Formula 3"/>
              <p:cNvSpPr txBox="1"/>
              <p:nvPr/>
            </p:nvSpPr>
            <p:spPr>
              <a:xfrm>
                <a:off x="4442400" y="3725280"/>
                <a:ext cx="1502280" cy="809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1</m:t>
                    </m:r>
                    <m:r>
                      <m:t xml:space="preserve">−</m:t>
                    </m:r>
                    <m:f>
                      <m:num>
                        <m:r>
                          <m:t xml:space="preserve">𝑆𝑆𝐸</m:t>
                        </m:r>
                      </m:num>
                      <m:den>
                        <m:r>
                          <m:t xml:space="preserve">𝑇𝑆𝑆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2037" name="CustomShape 4"/>
          <p:cNvSpPr/>
          <p:nvPr/>
        </p:nvSpPr>
        <p:spPr>
          <a:xfrm>
            <a:off x="4442400" y="3725280"/>
            <a:ext cx="1502280" cy="809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38" name="CustomShape 5"/>
          <p:cNvSpPr/>
          <p:nvPr/>
        </p:nvSpPr>
        <p:spPr>
          <a:xfrm>
            <a:off x="618840" y="3926160"/>
            <a:ext cx="3823200" cy="7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Avenir Book"/>
                <a:ea typeface="Arial"/>
              </a:rPr>
              <a:t>Correlation Coefficient (R</a:t>
            </a:r>
            <a:r>
              <a:rPr b="0" lang="en-US" sz="2250" spc="-1" strike="noStrike" baseline="30000">
                <a:solidFill>
                  <a:srgbClr val="000000"/>
                </a:solidFill>
                <a:latin typeface="Avenir Book"/>
                <a:ea typeface="Arial"/>
              </a:rPr>
              <a:t>2</a:t>
            </a:r>
            <a:r>
              <a:rPr b="0" lang="en-US" sz="2250" spc="-1" strike="noStrike">
                <a:solidFill>
                  <a:srgbClr val="000000"/>
                </a:solidFill>
                <a:latin typeface="Avenir Book"/>
                <a:ea typeface="Arial"/>
              </a:rPr>
              <a:t>):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2039" name="CustomShape 6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Other Measures of Error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40" name="CustomShape 7"/>
          <p:cNvSpPr/>
          <p:nvPr/>
        </p:nvSpPr>
        <p:spPr>
          <a:xfrm>
            <a:off x="618840" y="1605960"/>
            <a:ext cx="3823200" cy="7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Avenir Book"/>
                <a:ea typeface="Arial"/>
              </a:rPr>
              <a:t>Sum of Squared Error (SSE):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2041" name="CustomShape 8"/>
          <p:cNvSpPr/>
          <p:nvPr/>
        </p:nvSpPr>
        <p:spPr>
          <a:xfrm>
            <a:off x="4442400" y="1427400"/>
            <a:ext cx="2561040" cy="8398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42" name="CustomShape 9"/>
          <p:cNvSpPr/>
          <p:nvPr/>
        </p:nvSpPr>
        <p:spPr>
          <a:xfrm>
            <a:off x="618840" y="3426120"/>
            <a:ext cx="6384240" cy="1156680"/>
          </a:xfrm>
          <a:prstGeom prst="rect">
            <a:avLst/>
          </a:prstGeom>
          <a:solidFill>
            <a:srgbClr val="fe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3" name="CustomShape 10"/>
          <p:cNvSpPr/>
          <p:nvPr/>
        </p:nvSpPr>
        <p:spPr>
          <a:xfrm>
            <a:off x="7388280" y="3426120"/>
            <a:ext cx="18432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Underfitting vs Overfitting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31" name="CustomShape 2"/>
          <p:cNvSpPr/>
          <p:nvPr/>
        </p:nvSpPr>
        <p:spPr>
          <a:xfrm>
            <a:off x="1314720" y="3956400"/>
            <a:ext cx="175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Underfitting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CustomShape 3"/>
          <p:cNvSpPr/>
          <p:nvPr/>
        </p:nvSpPr>
        <p:spPr>
          <a:xfrm>
            <a:off x="4026240" y="3956400"/>
            <a:ext cx="1442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Just Right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CustomShape 4"/>
          <p:cNvSpPr/>
          <p:nvPr/>
        </p:nvSpPr>
        <p:spPr>
          <a:xfrm>
            <a:off x="6449400" y="3956400"/>
            <a:ext cx="1584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Overfitting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CustomShape 5"/>
          <p:cNvSpPr/>
          <p:nvPr/>
        </p:nvSpPr>
        <p:spPr>
          <a:xfrm flipV="1">
            <a:off x="1066680" y="1523880"/>
            <a:ext cx="9720" cy="216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6"/>
          <p:cNvSpPr/>
          <p:nvPr/>
        </p:nvSpPr>
        <p:spPr>
          <a:xfrm flipV="1">
            <a:off x="1066680" y="3684600"/>
            <a:ext cx="2174040" cy="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7"/>
          <p:cNvSpPr/>
          <p:nvPr/>
        </p:nvSpPr>
        <p:spPr>
          <a:xfrm>
            <a:off x="1071360" y="2092320"/>
            <a:ext cx="2114640" cy="1071000"/>
          </a:xfrm>
          <a:custGeom>
            <a:avLst/>
            <a:gdLst/>
            <a:ahLst/>
            <a:rect l="l" t="t" r="r" b="b"/>
            <a:pathLst>
              <a:path w="2114900" h="1071475">
                <a:moveTo>
                  <a:pt x="0" y="0"/>
                </a:moveTo>
                <a:cubicBezTo>
                  <a:pt x="66850" y="2337"/>
                  <a:pt x="133700" y="4675"/>
                  <a:pt x="201953" y="39269"/>
                </a:cubicBezTo>
                <a:cubicBezTo>
                  <a:pt x="270206" y="73863"/>
                  <a:pt x="352483" y="156141"/>
                  <a:pt x="409516" y="207564"/>
                </a:cubicBezTo>
                <a:cubicBezTo>
                  <a:pt x="466549" y="258987"/>
                  <a:pt x="492729" y="291711"/>
                  <a:pt x="544152" y="347809"/>
                </a:cubicBezTo>
                <a:cubicBezTo>
                  <a:pt x="595575" y="403907"/>
                  <a:pt x="661023" y="478704"/>
                  <a:pt x="718056" y="544152"/>
                </a:cubicBezTo>
                <a:cubicBezTo>
                  <a:pt x="775089" y="609600"/>
                  <a:pt x="836798" y="686268"/>
                  <a:pt x="886351" y="740496"/>
                </a:cubicBezTo>
                <a:cubicBezTo>
                  <a:pt x="935904" y="794724"/>
                  <a:pt x="961149" y="822774"/>
                  <a:pt x="1015377" y="869522"/>
                </a:cubicBezTo>
                <a:cubicBezTo>
                  <a:pt x="1069605" y="916270"/>
                  <a:pt x="1145337" y="987328"/>
                  <a:pt x="1211720" y="1020987"/>
                </a:cubicBezTo>
                <a:cubicBezTo>
                  <a:pt x="1278103" y="1054646"/>
                  <a:pt x="1344485" y="1071475"/>
                  <a:pt x="1413673" y="1071475"/>
                </a:cubicBezTo>
                <a:cubicBezTo>
                  <a:pt x="1482861" y="1071475"/>
                  <a:pt x="1559528" y="1053711"/>
                  <a:pt x="1626846" y="1020987"/>
                </a:cubicBezTo>
                <a:cubicBezTo>
                  <a:pt x="1694164" y="988263"/>
                  <a:pt x="1736238" y="952735"/>
                  <a:pt x="1817580" y="875132"/>
                </a:cubicBezTo>
                <a:cubicBezTo>
                  <a:pt x="1898922" y="797529"/>
                  <a:pt x="2114900" y="555372"/>
                  <a:pt x="2114900" y="555372"/>
                </a:cubicBezTo>
                <a:lnTo>
                  <a:pt x="2114900" y="555372"/>
                </a:lnTo>
              </a:path>
            </a:pathLst>
          </a:custGeom>
          <a:noFill/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8"/>
          <p:cNvSpPr/>
          <p:nvPr/>
        </p:nvSpPr>
        <p:spPr>
          <a:xfrm>
            <a:off x="1227600" y="19746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9"/>
          <p:cNvSpPr/>
          <p:nvPr/>
        </p:nvSpPr>
        <p:spPr>
          <a:xfrm>
            <a:off x="1082880" y="20138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10"/>
          <p:cNvSpPr/>
          <p:nvPr/>
        </p:nvSpPr>
        <p:spPr>
          <a:xfrm>
            <a:off x="1194120" y="21038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11"/>
          <p:cNvSpPr/>
          <p:nvPr/>
        </p:nvSpPr>
        <p:spPr>
          <a:xfrm>
            <a:off x="1322280" y="21654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12"/>
          <p:cNvSpPr/>
          <p:nvPr/>
        </p:nvSpPr>
        <p:spPr>
          <a:xfrm>
            <a:off x="1911960" y="26953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13"/>
          <p:cNvSpPr/>
          <p:nvPr/>
        </p:nvSpPr>
        <p:spPr>
          <a:xfrm>
            <a:off x="3107880" y="26280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14"/>
          <p:cNvSpPr/>
          <p:nvPr/>
        </p:nvSpPr>
        <p:spPr>
          <a:xfrm>
            <a:off x="3066120" y="2706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15"/>
          <p:cNvSpPr/>
          <p:nvPr/>
        </p:nvSpPr>
        <p:spPr>
          <a:xfrm>
            <a:off x="2927520" y="2787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16"/>
          <p:cNvSpPr/>
          <p:nvPr/>
        </p:nvSpPr>
        <p:spPr>
          <a:xfrm>
            <a:off x="2888280" y="29329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17"/>
          <p:cNvSpPr/>
          <p:nvPr/>
        </p:nvSpPr>
        <p:spPr>
          <a:xfrm>
            <a:off x="2708640" y="28936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18"/>
          <p:cNvSpPr/>
          <p:nvPr/>
        </p:nvSpPr>
        <p:spPr>
          <a:xfrm>
            <a:off x="2769840" y="30081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19"/>
          <p:cNvSpPr/>
          <p:nvPr/>
        </p:nvSpPr>
        <p:spPr>
          <a:xfrm>
            <a:off x="2708640" y="31269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20"/>
          <p:cNvSpPr/>
          <p:nvPr/>
        </p:nvSpPr>
        <p:spPr>
          <a:xfrm>
            <a:off x="2551680" y="31752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21"/>
          <p:cNvSpPr/>
          <p:nvPr/>
        </p:nvSpPr>
        <p:spPr>
          <a:xfrm>
            <a:off x="2321640" y="30441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22"/>
          <p:cNvSpPr/>
          <p:nvPr/>
        </p:nvSpPr>
        <p:spPr>
          <a:xfrm>
            <a:off x="2400120" y="31456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23"/>
          <p:cNvSpPr/>
          <p:nvPr/>
        </p:nvSpPr>
        <p:spPr>
          <a:xfrm>
            <a:off x="1953720" y="28515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24"/>
          <p:cNvSpPr/>
          <p:nvPr/>
        </p:nvSpPr>
        <p:spPr>
          <a:xfrm>
            <a:off x="2203920" y="29804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25"/>
          <p:cNvSpPr/>
          <p:nvPr/>
        </p:nvSpPr>
        <p:spPr>
          <a:xfrm>
            <a:off x="2132280" y="3048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26"/>
          <p:cNvSpPr/>
          <p:nvPr/>
        </p:nvSpPr>
        <p:spPr>
          <a:xfrm>
            <a:off x="2199240" y="31359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27"/>
          <p:cNvSpPr/>
          <p:nvPr/>
        </p:nvSpPr>
        <p:spPr>
          <a:xfrm>
            <a:off x="3018960" y="28587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28"/>
          <p:cNvSpPr/>
          <p:nvPr/>
        </p:nvSpPr>
        <p:spPr>
          <a:xfrm>
            <a:off x="1932840" y="20923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29"/>
          <p:cNvSpPr/>
          <p:nvPr/>
        </p:nvSpPr>
        <p:spPr>
          <a:xfrm>
            <a:off x="2009160" y="3621240"/>
            <a:ext cx="2444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9" name="CustomShape 30"/>
          <p:cNvSpPr/>
          <p:nvPr/>
        </p:nvSpPr>
        <p:spPr>
          <a:xfrm>
            <a:off x="834840" y="2415960"/>
            <a:ext cx="2444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0" name="CustomShape 31"/>
          <p:cNvSpPr/>
          <p:nvPr/>
        </p:nvSpPr>
        <p:spPr>
          <a:xfrm>
            <a:off x="2172240" y="1684080"/>
            <a:ext cx="10630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Model</a:t>
            </a:r>
            <a:endParaRPr b="0" lang="en-US" sz="1200" spc="-1" strike="noStrike">
              <a:latin typeface="Arial"/>
            </a:endParaRPr>
          </a:p>
          <a:p>
            <a:pPr marL="93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True Function</a:t>
            </a:r>
            <a:endParaRPr b="0" lang="en-US" sz="1200" spc="-1" strike="noStrike">
              <a:latin typeface="Arial"/>
            </a:endParaRPr>
          </a:p>
          <a:p>
            <a:pPr marL="93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Samples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1" name="Line 32"/>
          <p:cNvSpPr/>
          <p:nvPr/>
        </p:nvSpPr>
        <p:spPr>
          <a:xfrm>
            <a:off x="1874160" y="1943640"/>
            <a:ext cx="220320" cy="360"/>
          </a:xfrm>
          <a:prstGeom prst="line">
            <a:avLst/>
          </a:prstGeom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Line 33"/>
          <p:cNvSpPr/>
          <p:nvPr/>
        </p:nvSpPr>
        <p:spPr>
          <a:xfrm>
            <a:off x="1874160" y="1775880"/>
            <a:ext cx="220320" cy="360"/>
          </a:xfrm>
          <a:prstGeom prst="line">
            <a:avLst/>
          </a:prstGeom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Line 34"/>
          <p:cNvSpPr/>
          <p:nvPr/>
        </p:nvSpPr>
        <p:spPr>
          <a:xfrm>
            <a:off x="1066680" y="2347200"/>
            <a:ext cx="2119680" cy="827640"/>
          </a:xfrm>
          <a:prstGeom prst="line">
            <a:avLst/>
          </a:prstGeom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35"/>
          <p:cNvSpPr/>
          <p:nvPr/>
        </p:nvSpPr>
        <p:spPr>
          <a:xfrm>
            <a:off x="3626280" y="2078280"/>
            <a:ext cx="2119320" cy="1110960"/>
          </a:xfrm>
          <a:custGeom>
            <a:avLst/>
            <a:gdLst/>
            <a:ahLst/>
            <a:rect l="l" t="t" r="r" b="b"/>
            <a:pathLst>
              <a:path w="2119746" h="1111155">
                <a:moveTo>
                  <a:pt x="0" y="0"/>
                </a:moveTo>
                <a:cubicBezTo>
                  <a:pt x="69273" y="6927"/>
                  <a:pt x="138546" y="13854"/>
                  <a:pt x="197428" y="41563"/>
                </a:cubicBezTo>
                <a:cubicBezTo>
                  <a:pt x="256310" y="69272"/>
                  <a:pt x="290946" y="110836"/>
                  <a:pt x="353291" y="166254"/>
                </a:cubicBezTo>
                <a:cubicBezTo>
                  <a:pt x="415636" y="221672"/>
                  <a:pt x="505691" y="306532"/>
                  <a:pt x="571500" y="374073"/>
                </a:cubicBezTo>
                <a:cubicBezTo>
                  <a:pt x="637309" y="441614"/>
                  <a:pt x="677141" y="488373"/>
                  <a:pt x="748146" y="571500"/>
                </a:cubicBezTo>
                <a:cubicBezTo>
                  <a:pt x="819151" y="654627"/>
                  <a:pt x="912669" y="793173"/>
                  <a:pt x="997528" y="872836"/>
                </a:cubicBezTo>
                <a:cubicBezTo>
                  <a:pt x="1082387" y="952499"/>
                  <a:pt x="1165514" y="1011382"/>
                  <a:pt x="1257300" y="1049482"/>
                </a:cubicBezTo>
                <a:cubicBezTo>
                  <a:pt x="1349086" y="1087582"/>
                  <a:pt x="1444337" y="1130877"/>
                  <a:pt x="1548246" y="1101436"/>
                </a:cubicBezTo>
                <a:cubicBezTo>
                  <a:pt x="1652155" y="1071995"/>
                  <a:pt x="1785505" y="961159"/>
                  <a:pt x="1880755" y="872836"/>
                </a:cubicBezTo>
                <a:cubicBezTo>
                  <a:pt x="1976005" y="784513"/>
                  <a:pt x="2119746" y="571500"/>
                  <a:pt x="2119746" y="571500"/>
                </a:cubicBezTo>
              </a:path>
            </a:pathLst>
          </a:custGeom>
          <a:noFill/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36"/>
          <p:cNvSpPr/>
          <p:nvPr/>
        </p:nvSpPr>
        <p:spPr>
          <a:xfrm>
            <a:off x="6213600" y="1558800"/>
            <a:ext cx="2088360" cy="2026440"/>
          </a:xfrm>
          <a:custGeom>
            <a:avLst/>
            <a:gdLst/>
            <a:ahLst/>
            <a:rect l="l" t="t" r="r" b="b"/>
            <a:pathLst>
              <a:path w="2088572" h="2026759">
                <a:moveTo>
                  <a:pt x="0" y="0"/>
                </a:moveTo>
                <a:cubicBezTo>
                  <a:pt x="2597" y="942109"/>
                  <a:pt x="5195" y="1884219"/>
                  <a:pt x="20781" y="2015837"/>
                </a:cubicBezTo>
                <a:cubicBezTo>
                  <a:pt x="36367" y="2147455"/>
                  <a:pt x="74468" y="1051214"/>
                  <a:pt x="93518" y="789709"/>
                </a:cubicBezTo>
                <a:cubicBezTo>
                  <a:pt x="112568" y="528204"/>
                  <a:pt x="114299" y="462395"/>
                  <a:pt x="135081" y="446809"/>
                </a:cubicBezTo>
                <a:cubicBezTo>
                  <a:pt x="155863" y="431223"/>
                  <a:pt x="187036" y="704850"/>
                  <a:pt x="218209" y="696191"/>
                </a:cubicBezTo>
                <a:cubicBezTo>
                  <a:pt x="249382" y="687532"/>
                  <a:pt x="296141" y="472787"/>
                  <a:pt x="322118" y="394855"/>
                </a:cubicBezTo>
                <a:cubicBezTo>
                  <a:pt x="348095" y="316923"/>
                  <a:pt x="355022" y="232064"/>
                  <a:pt x="374072" y="228600"/>
                </a:cubicBezTo>
                <a:cubicBezTo>
                  <a:pt x="393122" y="225136"/>
                  <a:pt x="408709" y="226868"/>
                  <a:pt x="436418" y="374073"/>
                </a:cubicBezTo>
                <a:cubicBezTo>
                  <a:pt x="464127" y="521278"/>
                  <a:pt x="505691" y="947305"/>
                  <a:pt x="540327" y="1111828"/>
                </a:cubicBezTo>
                <a:cubicBezTo>
                  <a:pt x="574963" y="1276351"/>
                  <a:pt x="607868" y="1343891"/>
                  <a:pt x="644236" y="1361209"/>
                </a:cubicBezTo>
                <a:cubicBezTo>
                  <a:pt x="680604" y="1378527"/>
                  <a:pt x="723900" y="1243446"/>
                  <a:pt x="758536" y="1215737"/>
                </a:cubicBezTo>
                <a:cubicBezTo>
                  <a:pt x="793172" y="1188028"/>
                  <a:pt x="812222" y="1144732"/>
                  <a:pt x="852054" y="1194955"/>
                </a:cubicBezTo>
                <a:cubicBezTo>
                  <a:pt x="891886" y="1245178"/>
                  <a:pt x="949036" y="1465119"/>
                  <a:pt x="997527" y="1517073"/>
                </a:cubicBezTo>
                <a:cubicBezTo>
                  <a:pt x="1046018" y="1569027"/>
                  <a:pt x="1097973" y="1511878"/>
                  <a:pt x="1143000" y="1506682"/>
                </a:cubicBezTo>
                <a:cubicBezTo>
                  <a:pt x="1188027" y="1501487"/>
                  <a:pt x="1224396" y="1456459"/>
                  <a:pt x="1267691" y="1485900"/>
                </a:cubicBezTo>
                <a:cubicBezTo>
                  <a:pt x="1310986" y="1515341"/>
                  <a:pt x="1356013" y="1655619"/>
                  <a:pt x="1402772" y="1683328"/>
                </a:cubicBezTo>
                <a:cubicBezTo>
                  <a:pt x="1449531" y="1711037"/>
                  <a:pt x="1506682" y="1683328"/>
                  <a:pt x="1548245" y="1652155"/>
                </a:cubicBezTo>
                <a:cubicBezTo>
                  <a:pt x="1589808" y="1620982"/>
                  <a:pt x="1607127" y="1529196"/>
                  <a:pt x="1652154" y="1496291"/>
                </a:cubicBezTo>
                <a:cubicBezTo>
                  <a:pt x="1697181" y="1463387"/>
                  <a:pt x="1782041" y="1491096"/>
                  <a:pt x="1818409" y="1454728"/>
                </a:cubicBezTo>
                <a:cubicBezTo>
                  <a:pt x="1854777" y="1418360"/>
                  <a:pt x="1840922" y="1312718"/>
                  <a:pt x="1870363" y="1278082"/>
                </a:cubicBezTo>
                <a:cubicBezTo>
                  <a:pt x="1899804" y="1243446"/>
                  <a:pt x="1969077" y="1269423"/>
                  <a:pt x="1995054" y="1246909"/>
                </a:cubicBezTo>
                <a:cubicBezTo>
                  <a:pt x="2021031" y="1224395"/>
                  <a:pt x="2014104" y="1091045"/>
                  <a:pt x="2026227" y="1143000"/>
                </a:cubicBezTo>
                <a:cubicBezTo>
                  <a:pt x="2038350" y="1194955"/>
                  <a:pt x="2059132" y="1489364"/>
                  <a:pt x="2067791" y="1558637"/>
                </a:cubicBezTo>
                <a:cubicBezTo>
                  <a:pt x="2076450" y="1627910"/>
                  <a:pt x="2074718" y="1556905"/>
                  <a:pt x="2078181" y="1558637"/>
                </a:cubicBezTo>
                <a:cubicBezTo>
                  <a:pt x="2081645" y="1560369"/>
                  <a:pt x="2088572" y="1569028"/>
                  <a:pt x="2088572" y="1569028"/>
                </a:cubicBezTo>
              </a:path>
            </a:pathLst>
          </a:custGeom>
          <a:noFill/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37"/>
          <p:cNvSpPr/>
          <p:nvPr/>
        </p:nvSpPr>
        <p:spPr>
          <a:xfrm flipV="1">
            <a:off x="3626280" y="1523880"/>
            <a:ext cx="9720" cy="216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38"/>
          <p:cNvSpPr/>
          <p:nvPr/>
        </p:nvSpPr>
        <p:spPr>
          <a:xfrm flipV="1">
            <a:off x="3626280" y="3684600"/>
            <a:ext cx="2174040" cy="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39"/>
          <p:cNvSpPr/>
          <p:nvPr/>
        </p:nvSpPr>
        <p:spPr>
          <a:xfrm>
            <a:off x="3630960" y="2092320"/>
            <a:ext cx="2114640" cy="1071000"/>
          </a:xfrm>
          <a:custGeom>
            <a:avLst/>
            <a:gdLst/>
            <a:ahLst/>
            <a:rect l="l" t="t" r="r" b="b"/>
            <a:pathLst>
              <a:path w="2114900" h="1071475">
                <a:moveTo>
                  <a:pt x="0" y="0"/>
                </a:moveTo>
                <a:cubicBezTo>
                  <a:pt x="66850" y="2337"/>
                  <a:pt x="133700" y="4675"/>
                  <a:pt x="201953" y="39269"/>
                </a:cubicBezTo>
                <a:cubicBezTo>
                  <a:pt x="270206" y="73863"/>
                  <a:pt x="352483" y="156141"/>
                  <a:pt x="409516" y="207564"/>
                </a:cubicBezTo>
                <a:cubicBezTo>
                  <a:pt x="466549" y="258987"/>
                  <a:pt x="492729" y="291711"/>
                  <a:pt x="544152" y="347809"/>
                </a:cubicBezTo>
                <a:cubicBezTo>
                  <a:pt x="595575" y="403907"/>
                  <a:pt x="661023" y="478704"/>
                  <a:pt x="718056" y="544152"/>
                </a:cubicBezTo>
                <a:cubicBezTo>
                  <a:pt x="775089" y="609600"/>
                  <a:pt x="836798" y="686268"/>
                  <a:pt x="886351" y="740496"/>
                </a:cubicBezTo>
                <a:cubicBezTo>
                  <a:pt x="935904" y="794724"/>
                  <a:pt x="961149" y="822774"/>
                  <a:pt x="1015377" y="869522"/>
                </a:cubicBezTo>
                <a:cubicBezTo>
                  <a:pt x="1069605" y="916270"/>
                  <a:pt x="1145337" y="987328"/>
                  <a:pt x="1211720" y="1020987"/>
                </a:cubicBezTo>
                <a:cubicBezTo>
                  <a:pt x="1278103" y="1054646"/>
                  <a:pt x="1344485" y="1071475"/>
                  <a:pt x="1413673" y="1071475"/>
                </a:cubicBezTo>
                <a:cubicBezTo>
                  <a:pt x="1482861" y="1071475"/>
                  <a:pt x="1559528" y="1053711"/>
                  <a:pt x="1626846" y="1020987"/>
                </a:cubicBezTo>
                <a:cubicBezTo>
                  <a:pt x="1694164" y="988263"/>
                  <a:pt x="1736238" y="952735"/>
                  <a:pt x="1817580" y="875132"/>
                </a:cubicBezTo>
                <a:cubicBezTo>
                  <a:pt x="1898922" y="797529"/>
                  <a:pt x="2114900" y="555372"/>
                  <a:pt x="2114900" y="555372"/>
                </a:cubicBezTo>
                <a:lnTo>
                  <a:pt x="2114900" y="555372"/>
                </a:lnTo>
              </a:path>
            </a:pathLst>
          </a:custGeom>
          <a:noFill/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40"/>
          <p:cNvSpPr/>
          <p:nvPr/>
        </p:nvSpPr>
        <p:spPr>
          <a:xfrm>
            <a:off x="3787200" y="19746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41"/>
          <p:cNvSpPr/>
          <p:nvPr/>
        </p:nvSpPr>
        <p:spPr>
          <a:xfrm>
            <a:off x="3642480" y="20138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42"/>
          <p:cNvSpPr/>
          <p:nvPr/>
        </p:nvSpPr>
        <p:spPr>
          <a:xfrm>
            <a:off x="3753720" y="21038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43"/>
          <p:cNvSpPr/>
          <p:nvPr/>
        </p:nvSpPr>
        <p:spPr>
          <a:xfrm>
            <a:off x="3881880" y="21654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44"/>
          <p:cNvSpPr/>
          <p:nvPr/>
        </p:nvSpPr>
        <p:spPr>
          <a:xfrm>
            <a:off x="4471560" y="26953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45"/>
          <p:cNvSpPr/>
          <p:nvPr/>
        </p:nvSpPr>
        <p:spPr>
          <a:xfrm>
            <a:off x="5667480" y="26280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46"/>
          <p:cNvSpPr/>
          <p:nvPr/>
        </p:nvSpPr>
        <p:spPr>
          <a:xfrm>
            <a:off x="5625720" y="2706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47"/>
          <p:cNvSpPr/>
          <p:nvPr/>
        </p:nvSpPr>
        <p:spPr>
          <a:xfrm>
            <a:off x="5487120" y="2787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48"/>
          <p:cNvSpPr/>
          <p:nvPr/>
        </p:nvSpPr>
        <p:spPr>
          <a:xfrm>
            <a:off x="5447880" y="29329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49"/>
          <p:cNvSpPr/>
          <p:nvPr/>
        </p:nvSpPr>
        <p:spPr>
          <a:xfrm>
            <a:off x="5268240" y="28936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50"/>
          <p:cNvSpPr/>
          <p:nvPr/>
        </p:nvSpPr>
        <p:spPr>
          <a:xfrm>
            <a:off x="5329440" y="30081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51"/>
          <p:cNvSpPr/>
          <p:nvPr/>
        </p:nvSpPr>
        <p:spPr>
          <a:xfrm>
            <a:off x="5268240" y="31269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52"/>
          <p:cNvSpPr/>
          <p:nvPr/>
        </p:nvSpPr>
        <p:spPr>
          <a:xfrm>
            <a:off x="5111280" y="31752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53"/>
          <p:cNvSpPr/>
          <p:nvPr/>
        </p:nvSpPr>
        <p:spPr>
          <a:xfrm>
            <a:off x="4881240" y="30441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54"/>
          <p:cNvSpPr/>
          <p:nvPr/>
        </p:nvSpPr>
        <p:spPr>
          <a:xfrm>
            <a:off x="4959720" y="31456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55"/>
          <p:cNvSpPr/>
          <p:nvPr/>
        </p:nvSpPr>
        <p:spPr>
          <a:xfrm>
            <a:off x="4513320" y="28515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56"/>
          <p:cNvSpPr/>
          <p:nvPr/>
        </p:nvSpPr>
        <p:spPr>
          <a:xfrm>
            <a:off x="4763520" y="29804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57"/>
          <p:cNvSpPr/>
          <p:nvPr/>
        </p:nvSpPr>
        <p:spPr>
          <a:xfrm>
            <a:off x="4692240" y="3048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58"/>
          <p:cNvSpPr/>
          <p:nvPr/>
        </p:nvSpPr>
        <p:spPr>
          <a:xfrm>
            <a:off x="4758840" y="31359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59"/>
          <p:cNvSpPr/>
          <p:nvPr/>
        </p:nvSpPr>
        <p:spPr>
          <a:xfrm>
            <a:off x="5578560" y="28587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60"/>
          <p:cNvSpPr/>
          <p:nvPr/>
        </p:nvSpPr>
        <p:spPr>
          <a:xfrm>
            <a:off x="4568760" y="3621240"/>
            <a:ext cx="2444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0" name="CustomShape 61"/>
          <p:cNvSpPr/>
          <p:nvPr/>
        </p:nvSpPr>
        <p:spPr>
          <a:xfrm>
            <a:off x="3394440" y="2415960"/>
            <a:ext cx="2444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1" name="CustomShape 62"/>
          <p:cNvSpPr/>
          <p:nvPr/>
        </p:nvSpPr>
        <p:spPr>
          <a:xfrm flipV="1">
            <a:off x="6183000" y="1523880"/>
            <a:ext cx="9720" cy="216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63"/>
          <p:cNvSpPr/>
          <p:nvPr/>
        </p:nvSpPr>
        <p:spPr>
          <a:xfrm flipV="1">
            <a:off x="6183000" y="3684600"/>
            <a:ext cx="2174040" cy="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64"/>
          <p:cNvSpPr/>
          <p:nvPr/>
        </p:nvSpPr>
        <p:spPr>
          <a:xfrm>
            <a:off x="6187680" y="2092320"/>
            <a:ext cx="2114640" cy="1071000"/>
          </a:xfrm>
          <a:custGeom>
            <a:avLst/>
            <a:gdLst/>
            <a:ahLst/>
            <a:rect l="l" t="t" r="r" b="b"/>
            <a:pathLst>
              <a:path w="2114900" h="1071475">
                <a:moveTo>
                  <a:pt x="0" y="0"/>
                </a:moveTo>
                <a:cubicBezTo>
                  <a:pt x="66850" y="2337"/>
                  <a:pt x="133700" y="4675"/>
                  <a:pt x="201953" y="39269"/>
                </a:cubicBezTo>
                <a:cubicBezTo>
                  <a:pt x="270206" y="73863"/>
                  <a:pt x="352483" y="156141"/>
                  <a:pt x="409516" y="207564"/>
                </a:cubicBezTo>
                <a:cubicBezTo>
                  <a:pt x="466549" y="258987"/>
                  <a:pt x="492729" y="291711"/>
                  <a:pt x="544152" y="347809"/>
                </a:cubicBezTo>
                <a:cubicBezTo>
                  <a:pt x="595575" y="403907"/>
                  <a:pt x="661023" y="478704"/>
                  <a:pt x="718056" y="544152"/>
                </a:cubicBezTo>
                <a:cubicBezTo>
                  <a:pt x="775089" y="609600"/>
                  <a:pt x="836798" y="686268"/>
                  <a:pt x="886351" y="740496"/>
                </a:cubicBezTo>
                <a:cubicBezTo>
                  <a:pt x="935904" y="794724"/>
                  <a:pt x="961149" y="822774"/>
                  <a:pt x="1015377" y="869522"/>
                </a:cubicBezTo>
                <a:cubicBezTo>
                  <a:pt x="1069605" y="916270"/>
                  <a:pt x="1145337" y="987328"/>
                  <a:pt x="1211720" y="1020987"/>
                </a:cubicBezTo>
                <a:cubicBezTo>
                  <a:pt x="1278103" y="1054646"/>
                  <a:pt x="1344485" y="1071475"/>
                  <a:pt x="1413673" y="1071475"/>
                </a:cubicBezTo>
                <a:cubicBezTo>
                  <a:pt x="1482861" y="1071475"/>
                  <a:pt x="1559528" y="1053711"/>
                  <a:pt x="1626846" y="1020987"/>
                </a:cubicBezTo>
                <a:cubicBezTo>
                  <a:pt x="1694164" y="988263"/>
                  <a:pt x="1736238" y="952735"/>
                  <a:pt x="1817580" y="875132"/>
                </a:cubicBezTo>
                <a:cubicBezTo>
                  <a:pt x="1898922" y="797529"/>
                  <a:pt x="2114900" y="555372"/>
                  <a:pt x="2114900" y="555372"/>
                </a:cubicBezTo>
                <a:lnTo>
                  <a:pt x="2114900" y="555372"/>
                </a:lnTo>
              </a:path>
            </a:pathLst>
          </a:custGeom>
          <a:noFill/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65"/>
          <p:cNvSpPr/>
          <p:nvPr/>
        </p:nvSpPr>
        <p:spPr>
          <a:xfrm>
            <a:off x="6343920" y="19746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66"/>
          <p:cNvSpPr/>
          <p:nvPr/>
        </p:nvSpPr>
        <p:spPr>
          <a:xfrm>
            <a:off x="6199200" y="20138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67"/>
          <p:cNvSpPr/>
          <p:nvPr/>
        </p:nvSpPr>
        <p:spPr>
          <a:xfrm>
            <a:off x="6310440" y="21038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68"/>
          <p:cNvSpPr/>
          <p:nvPr/>
        </p:nvSpPr>
        <p:spPr>
          <a:xfrm>
            <a:off x="6438600" y="21654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69"/>
          <p:cNvSpPr/>
          <p:nvPr/>
        </p:nvSpPr>
        <p:spPr>
          <a:xfrm>
            <a:off x="7028280" y="26953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70"/>
          <p:cNvSpPr/>
          <p:nvPr/>
        </p:nvSpPr>
        <p:spPr>
          <a:xfrm>
            <a:off x="8224200" y="26280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71"/>
          <p:cNvSpPr/>
          <p:nvPr/>
        </p:nvSpPr>
        <p:spPr>
          <a:xfrm>
            <a:off x="8182440" y="2706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72"/>
          <p:cNvSpPr/>
          <p:nvPr/>
        </p:nvSpPr>
        <p:spPr>
          <a:xfrm>
            <a:off x="8043840" y="2787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73"/>
          <p:cNvSpPr/>
          <p:nvPr/>
        </p:nvSpPr>
        <p:spPr>
          <a:xfrm>
            <a:off x="8004600" y="29329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74"/>
          <p:cNvSpPr/>
          <p:nvPr/>
        </p:nvSpPr>
        <p:spPr>
          <a:xfrm>
            <a:off x="7824960" y="28936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75"/>
          <p:cNvSpPr/>
          <p:nvPr/>
        </p:nvSpPr>
        <p:spPr>
          <a:xfrm>
            <a:off x="7886160" y="30081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76"/>
          <p:cNvSpPr/>
          <p:nvPr/>
        </p:nvSpPr>
        <p:spPr>
          <a:xfrm>
            <a:off x="7824960" y="31269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77"/>
          <p:cNvSpPr/>
          <p:nvPr/>
        </p:nvSpPr>
        <p:spPr>
          <a:xfrm>
            <a:off x="7668000" y="31752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78"/>
          <p:cNvSpPr/>
          <p:nvPr/>
        </p:nvSpPr>
        <p:spPr>
          <a:xfrm>
            <a:off x="7437960" y="30441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79"/>
          <p:cNvSpPr/>
          <p:nvPr/>
        </p:nvSpPr>
        <p:spPr>
          <a:xfrm>
            <a:off x="7516440" y="31456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80"/>
          <p:cNvSpPr/>
          <p:nvPr/>
        </p:nvSpPr>
        <p:spPr>
          <a:xfrm>
            <a:off x="7070040" y="28515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81"/>
          <p:cNvSpPr/>
          <p:nvPr/>
        </p:nvSpPr>
        <p:spPr>
          <a:xfrm>
            <a:off x="7320240" y="29804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82"/>
          <p:cNvSpPr/>
          <p:nvPr/>
        </p:nvSpPr>
        <p:spPr>
          <a:xfrm>
            <a:off x="7248960" y="3048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83"/>
          <p:cNvSpPr/>
          <p:nvPr/>
        </p:nvSpPr>
        <p:spPr>
          <a:xfrm>
            <a:off x="7315560" y="31359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84"/>
          <p:cNvSpPr/>
          <p:nvPr/>
        </p:nvSpPr>
        <p:spPr>
          <a:xfrm>
            <a:off x="8135280" y="28587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85"/>
          <p:cNvSpPr/>
          <p:nvPr/>
        </p:nvSpPr>
        <p:spPr>
          <a:xfrm>
            <a:off x="7125480" y="3621240"/>
            <a:ext cx="2444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5" name="CustomShape 86"/>
          <p:cNvSpPr/>
          <p:nvPr/>
        </p:nvSpPr>
        <p:spPr>
          <a:xfrm>
            <a:off x="5951160" y="2415960"/>
            <a:ext cx="2444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6" name="CustomShape 87"/>
          <p:cNvSpPr/>
          <p:nvPr/>
        </p:nvSpPr>
        <p:spPr>
          <a:xfrm>
            <a:off x="1071360" y="948600"/>
            <a:ext cx="21146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Polynomial Degree =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7" name="CustomShape 88"/>
          <p:cNvSpPr/>
          <p:nvPr/>
        </p:nvSpPr>
        <p:spPr>
          <a:xfrm>
            <a:off x="3628800" y="948600"/>
            <a:ext cx="21146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Polynomial Degree = 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8" name="CustomShape 89"/>
          <p:cNvSpPr/>
          <p:nvPr/>
        </p:nvSpPr>
        <p:spPr>
          <a:xfrm>
            <a:off x="6154560" y="948600"/>
            <a:ext cx="230940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Polynomial Degree = 15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CustomShape 1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Other Measures of Error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45" name="CustomShape 2"/>
          <p:cNvSpPr/>
          <p:nvPr/>
        </p:nvSpPr>
        <p:spPr>
          <a:xfrm>
            <a:off x="618840" y="1605960"/>
            <a:ext cx="3823200" cy="7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Avenir Book"/>
                <a:ea typeface="Arial"/>
              </a:rPr>
              <a:t>Sum of Squared Error (SSE):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2046" name="CustomShape 3"/>
          <p:cNvSpPr/>
          <p:nvPr/>
        </p:nvSpPr>
        <p:spPr>
          <a:xfrm>
            <a:off x="4442400" y="1427400"/>
            <a:ext cx="2561040" cy="8398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47" name="CustomShape 4"/>
          <p:cNvSpPr/>
          <p:nvPr/>
        </p:nvSpPr>
        <p:spPr>
          <a:xfrm>
            <a:off x="4442400" y="2505960"/>
            <a:ext cx="2159280" cy="8398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48" name="CustomShape 5"/>
          <p:cNvSpPr/>
          <p:nvPr/>
        </p:nvSpPr>
        <p:spPr>
          <a:xfrm>
            <a:off x="618840" y="2706840"/>
            <a:ext cx="3823200" cy="7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Avenir Book"/>
                <a:ea typeface="Arial"/>
              </a:rPr>
              <a:t>Total Sum of Squares (TSS):</a:t>
            </a:r>
            <a:endParaRPr b="0" lang="en-US" sz="225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049" name="Formula 6"/>
              <p:cNvSpPr txBox="1"/>
              <p:nvPr/>
            </p:nvSpPr>
            <p:spPr>
              <a:xfrm>
                <a:off x="4442400" y="3725280"/>
                <a:ext cx="1502280" cy="809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1</m:t>
                    </m:r>
                    <m:r>
                      <m:t xml:space="preserve">−</m:t>
                    </m:r>
                    <m:f>
                      <m:num>
                        <m:r>
                          <m:t xml:space="preserve">𝑆𝑆𝐸</m:t>
                        </m:r>
                      </m:num>
                      <m:den>
                        <m:r>
                          <m:t xml:space="preserve">𝑇𝑆𝑆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2050" name="CustomShape 7"/>
          <p:cNvSpPr/>
          <p:nvPr/>
        </p:nvSpPr>
        <p:spPr>
          <a:xfrm>
            <a:off x="618840" y="3926160"/>
            <a:ext cx="3823200" cy="7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Avenir Book"/>
                <a:ea typeface="Arial"/>
              </a:rPr>
              <a:t>Correlation Coefficient (R</a:t>
            </a:r>
            <a:r>
              <a:rPr b="0" lang="en-US" sz="2250" spc="-1" strike="noStrike" baseline="30000">
                <a:solidFill>
                  <a:srgbClr val="000000"/>
                </a:solidFill>
                <a:latin typeface="Avenir Book"/>
                <a:ea typeface="Arial"/>
              </a:rPr>
              <a:t>2</a:t>
            </a:r>
            <a:r>
              <a:rPr b="0" lang="en-US" sz="2250" spc="-1" strike="noStrike">
                <a:solidFill>
                  <a:srgbClr val="000000"/>
                </a:solidFill>
                <a:latin typeface="Avenir Book"/>
                <a:ea typeface="Arial"/>
              </a:rPr>
              <a:t>):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2051" name="CustomShape 8"/>
          <p:cNvSpPr/>
          <p:nvPr/>
        </p:nvSpPr>
        <p:spPr>
          <a:xfrm>
            <a:off x="7388280" y="3426120"/>
            <a:ext cx="18432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CustomShape 1"/>
          <p:cNvSpPr/>
          <p:nvPr/>
        </p:nvSpPr>
        <p:spPr>
          <a:xfrm>
            <a:off x="539280" y="1958400"/>
            <a:ext cx="3548880" cy="24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440" indent="-342720">
              <a:lnSpc>
                <a:spcPct val="150000"/>
              </a:lnSpc>
              <a:buClr>
                <a:srgbClr val="101010"/>
              </a:buClr>
              <a:buFont typeface="Arial"/>
              <a:buChar char="•"/>
            </a:pP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Fitting involves minimizing cost function (</a:t>
            </a:r>
            <a:r>
              <a:rPr b="0" i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slow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352440" indent="-342720">
              <a:lnSpc>
                <a:spcPct val="150000"/>
              </a:lnSpc>
              <a:buClr>
                <a:srgbClr val="101010"/>
              </a:buClr>
              <a:buFont typeface="Arial"/>
              <a:buChar char="•"/>
            </a:pP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Model has few parameters (</a:t>
            </a:r>
            <a:r>
              <a:rPr b="0" i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memory efficient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352440" indent="-342720">
              <a:lnSpc>
                <a:spcPct val="150000"/>
              </a:lnSpc>
              <a:buClr>
                <a:srgbClr val="101010"/>
              </a:buClr>
              <a:buFont typeface="Arial"/>
              <a:buChar char="•"/>
            </a:pP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Prediction involves calculation (</a:t>
            </a:r>
            <a:r>
              <a:rPr b="0" i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fast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3" name="CustomShape 2"/>
          <p:cNvSpPr/>
          <p:nvPr/>
        </p:nvSpPr>
        <p:spPr>
          <a:xfrm>
            <a:off x="4595400" y="1958400"/>
            <a:ext cx="3548880" cy="28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440" indent="-342720">
              <a:lnSpc>
                <a:spcPct val="150000"/>
              </a:lnSpc>
              <a:buClr>
                <a:srgbClr val="101010"/>
              </a:buClr>
              <a:buFont typeface="Arial"/>
              <a:buChar char="•"/>
            </a:pP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Fitting involves storing training data (</a:t>
            </a:r>
            <a:r>
              <a:rPr b="0" i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fast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352440" indent="-342720">
              <a:lnSpc>
                <a:spcPct val="150000"/>
              </a:lnSpc>
              <a:buClr>
                <a:srgbClr val="101010"/>
              </a:buClr>
              <a:buFont typeface="Arial"/>
              <a:buChar char="•"/>
            </a:pP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Model has many parameters (</a:t>
            </a:r>
            <a:r>
              <a:rPr b="0" i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memory intensive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352440" indent="-342720">
              <a:lnSpc>
                <a:spcPct val="150000"/>
              </a:lnSpc>
              <a:buClr>
                <a:srgbClr val="101010"/>
              </a:buClr>
              <a:buFont typeface="Arial"/>
              <a:buChar char="•"/>
            </a:pP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Prediction involves finding closest neighbors (</a:t>
            </a:r>
            <a:r>
              <a:rPr b="0" i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slow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4" name="CustomShape 3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Comparing Linear Regression and KNN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55" name="CustomShape 4"/>
          <p:cNvSpPr/>
          <p:nvPr/>
        </p:nvSpPr>
        <p:spPr>
          <a:xfrm>
            <a:off x="539280" y="1361520"/>
            <a:ext cx="3548880" cy="482760"/>
          </a:xfrm>
          <a:prstGeom prst="roundRect">
            <a:avLst>
              <a:gd name="adj" fmla="val 16667"/>
            </a:avLst>
          </a:prstGeom>
          <a:solidFill>
            <a:srgbClr val="c00000">
              <a:alpha val="50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Linear Regression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56" name="CustomShape 5"/>
          <p:cNvSpPr/>
          <p:nvPr/>
        </p:nvSpPr>
        <p:spPr>
          <a:xfrm>
            <a:off x="4595400" y="1361520"/>
            <a:ext cx="3548880" cy="482760"/>
          </a:xfrm>
          <a:prstGeom prst="roundRect">
            <a:avLst>
              <a:gd name="adj" fmla="val 16667"/>
            </a:avLst>
          </a:prstGeom>
          <a:solidFill>
            <a:srgbClr val="0070c0">
              <a:alpha val="50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K Nearest Neighbors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57" name="CustomShape 6"/>
          <p:cNvSpPr/>
          <p:nvPr/>
        </p:nvSpPr>
        <p:spPr>
          <a:xfrm>
            <a:off x="398520" y="2773800"/>
            <a:ext cx="7940520" cy="1856520"/>
          </a:xfrm>
          <a:prstGeom prst="rect">
            <a:avLst/>
          </a:prstGeom>
          <a:solidFill>
            <a:srgbClr val="fe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CustomShape 1"/>
          <p:cNvSpPr/>
          <p:nvPr/>
        </p:nvSpPr>
        <p:spPr>
          <a:xfrm>
            <a:off x="539280" y="1958400"/>
            <a:ext cx="3548880" cy="24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440" indent="-342720">
              <a:lnSpc>
                <a:spcPct val="150000"/>
              </a:lnSpc>
              <a:buClr>
                <a:srgbClr val="101010"/>
              </a:buClr>
              <a:buFont typeface="Arial"/>
              <a:buChar char="•"/>
            </a:pP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Fitting involves minimizing cost function (</a:t>
            </a:r>
            <a:r>
              <a:rPr b="0" i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slow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352440" indent="-342720">
              <a:lnSpc>
                <a:spcPct val="150000"/>
              </a:lnSpc>
              <a:buClr>
                <a:srgbClr val="101010"/>
              </a:buClr>
              <a:buFont typeface="Arial"/>
              <a:buChar char="•"/>
            </a:pP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Model has few parameters (</a:t>
            </a:r>
            <a:r>
              <a:rPr b="0" i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memory efficient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352440" indent="-342720">
              <a:lnSpc>
                <a:spcPct val="150000"/>
              </a:lnSpc>
              <a:buClr>
                <a:srgbClr val="101010"/>
              </a:buClr>
              <a:buFont typeface="Arial"/>
              <a:buChar char="•"/>
            </a:pP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Prediction involves calculation (</a:t>
            </a:r>
            <a:r>
              <a:rPr b="0" i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fast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9" name="CustomShape 2"/>
          <p:cNvSpPr/>
          <p:nvPr/>
        </p:nvSpPr>
        <p:spPr>
          <a:xfrm>
            <a:off x="4595400" y="1958400"/>
            <a:ext cx="3548880" cy="28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440" indent="-342720">
              <a:lnSpc>
                <a:spcPct val="150000"/>
              </a:lnSpc>
              <a:buClr>
                <a:srgbClr val="101010"/>
              </a:buClr>
              <a:buFont typeface="Arial"/>
              <a:buChar char="•"/>
            </a:pP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Fitting involves storing training data (</a:t>
            </a:r>
            <a:r>
              <a:rPr b="0" i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fast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352440" indent="-342720">
              <a:lnSpc>
                <a:spcPct val="150000"/>
              </a:lnSpc>
              <a:buClr>
                <a:srgbClr val="101010"/>
              </a:buClr>
              <a:buFont typeface="Arial"/>
              <a:buChar char="•"/>
            </a:pP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Model has many parameters (</a:t>
            </a:r>
            <a:r>
              <a:rPr b="0" i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memory intensive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352440" indent="-342720">
              <a:lnSpc>
                <a:spcPct val="150000"/>
              </a:lnSpc>
              <a:buClr>
                <a:srgbClr val="101010"/>
              </a:buClr>
              <a:buFont typeface="Arial"/>
              <a:buChar char="•"/>
            </a:pP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Prediction involves finding closest neighbors (</a:t>
            </a:r>
            <a:r>
              <a:rPr b="0" i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slow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0" name="CustomShape 3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Comparing Linear Regression and KNN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61" name="CustomShape 4"/>
          <p:cNvSpPr/>
          <p:nvPr/>
        </p:nvSpPr>
        <p:spPr>
          <a:xfrm>
            <a:off x="539280" y="1361520"/>
            <a:ext cx="3548880" cy="482760"/>
          </a:xfrm>
          <a:prstGeom prst="roundRect">
            <a:avLst>
              <a:gd name="adj" fmla="val 16667"/>
            </a:avLst>
          </a:prstGeom>
          <a:solidFill>
            <a:srgbClr val="c00000">
              <a:alpha val="50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Linear Regression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62" name="CustomShape 5"/>
          <p:cNvSpPr/>
          <p:nvPr/>
        </p:nvSpPr>
        <p:spPr>
          <a:xfrm>
            <a:off x="4595400" y="1361520"/>
            <a:ext cx="3548880" cy="482760"/>
          </a:xfrm>
          <a:prstGeom prst="roundRect">
            <a:avLst>
              <a:gd name="adj" fmla="val 16667"/>
            </a:avLst>
          </a:prstGeom>
          <a:solidFill>
            <a:srgbClr val="0070c0">
              <a:alpha val="50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K Nearest Neighbors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63" name="CustomShape 6"/>
          <p:cNvSpPr/>
          <p:nvPr/>
        </p:nvSpPr>
        <p:spPr>
          <a:xfrm>
            <a:off x="398520" y="3706200"/>
            <a:ext cx="7940520" cy="923760"/>
          </a:xfrm>
          <a:prstGeom prst="rect">
            <a:avLst/>
          </a:prstGeom>
          <a:solidFill>
            <a:srgbClr val="fe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CustomShape 1"/>
          <p:cNvSpPr/>
          <p:nvPr/>
        </p:nvSpPr>
        <p:spPr>
          <a:xfrm>
            <a:off x="539280" y="1958400"/>
            <a:ext cx="3548880" cy="24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440" indent="-342720">
              <a:lnSpc>
                <a:spcPct val="150000"/>
              </a:lnSpc>
              <a:buClr>
                <a:srgbClr val="101010"/>
              </a:buClr>
              <a:buFont typeface="Arial"/>
              <a:buChar char="•"/>
            </a:pP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Fitting involves minimizing cost function (</a:t>
            </a:r>
            <a:r>
              <a:rPr b="0" i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slow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352440" indent="-342720">
              <a:lnSpc>
                <a:spcPct val="150000"/>
              </a:lnSpc>
              <a:buClr>
                <a:srgbClr val="101010"/>
              </a:buClr>
              <a:buFont typeface="Arial"/>
              <a:buChar char="•"/>
            </a:pP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Model has few parameters (</a:t>
            </a:r>
            <a:r>
              <a:rPr b="0" i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memory efficient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352440" indent="-342720">
              <a:lnSpc>
                <a:spcPct val="150000"/>
              </a:lnSpc>
              <a:buClr>
                <a:srgbClr val="101010"/>
              </a:buClr>
              <a:buFont typeface="Arial"/>
              <a:buChar char="•"/>
            </a:pP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Prediction involves calculation (</a:t>
            </a:r>
            <a:r>
              <a:rPr b="0" i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fast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5" name="CustomShape 2"/>
          <p:cNvSpPr/>
          <p:nvPr/>
        </p:nvSpPr>
        <p:spPr>
          <a:xfrm>
            <a:off x="4595400" y="1958400"/>
            <a:ext cx="3548880" cy="28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440" indent="-342720">
              <a:lnSpc>
                <a:spcPct val="150000"/>
              </a:lnSpc>
              <a:buClr>
                <a:srgbClr val="101010"/>
              </a:buClr>
              <a:buFont typeface="Arial"/>
              <a:buChar char="•"/>
            </a:pP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Fitting involves storing training data (</a:t>
            </a:r>
            <a:r>
              <a:rPr b="0" i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fast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352440" indent="-342720">
              <a:lnSpc>
                <a:spcPct val="150000"/>
              </a:lnSpc>
              <a:buClr>
                <a:srgbClr val="101010"/>
              </a:buClr>
              <a:buFont typeface="Arial"/>
              <a:buChar char="•"/>
            </a:pP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Model has many parameters (</a:t>
            </a:r>
            <a:r>
              <a:rPr b="0" i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memory intensive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352440" indent="-342720">
              <a:lnSpc>
                <a:spcPct val="150000"/>
              </a:lnSpc>
              <a:buClr>
                <a:srgbClr val="101010"/>
              </a:buClr>
              <a:buFont typeface="Arial"/>
              <a:buChar char="•"/>
            </a:pP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Prediction involves finding closest neighbors (</a:t>
            </a:r>
            <a:r>
              <a:rPr b="0" i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slow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6" name="CustomShape 3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Comparing Linear Regression and KNN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67" name="CustomShape 4"/>
          <p:cNvSpPr/>
          <p:nvPr/>
        </p:nvSpPr>
        <p:spPr>
          <a:xfrm>
            <a:off x="539280" y="1361520"/>
            <a:ext cx="3548880" cy="482760"/>
          </a:xfrm>
          <a:prstGeom prst="roundRect">
            <a:avLst>
              <a:gd name="adj" fmla="val 16667"/>
            </a:avLst>
          </a:prstGeom>
          <a:solidFill>
            <a:srgbClr val="c00000">
              <a:alpha val="50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Linear Regression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68" name="CustomShape 5"/>
          <p:cNvSpPr/>
          <p:nvPr/>
        </p:nvSpPr>
        <p:spPr>
          <a:xfrm>
            <a:off x="4595400" y="1361520"/>
            <a:ext cx="3548880" cy="482760"/>
          </a:xfrm>
          <a:prstGeom prst="roundRect">
            <a:avLst>
              <a:gd name="adj" fmla="val 16667"/>
            </a:avLst>
          </a:prstGeom>
          <a:solidFill>
            <a:srgbClr val="0070c0">
              <a:alpha val="50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12121"/>
                </a:solidFill>
                <a:latin typeface="Avenir Book"/>
                <a:ea typeface="Avenir Book"/>
              </a:rPr>
              <a:t>K Nearest Neighbors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CustomShape 1"/>
          <p:cNvSpPr/>
          <p:nvPr/>
        </p:nvSpPr>
        <p:spPr>
          <a:xfrm>
            <a:off x="497880" y="931320"/>
            <a:ext cx="8464680" cy="337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regression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from sklearn.linear_model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LinearRegression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class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 =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LinearRegression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Fit the instance on the data and then predict the expected value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(X_train, y_train)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y_predict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predict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(X_test)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070" name="CustomShape 2"/>
          <p:cNvSpPr/>
          <p:nvPr/>
        </p:nvSpPr>
        <p:spPr>
          <a:xfrm>
            <a:off x="398520" y="2962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Linear Regression: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71" name="CustomShape 3"/>
          <p:cNvSpPr/>
          <p:nvPr/>
        </p:nvSpPr>
        <p:spPr>
          <a:xfrm>
            <a:off x="398520" y="1875600"/>
            <a:ext cx="7935840" cy="2750040"/>
          </a:xfrm>
          <a:prstGeom prst="rect">
            <a:avLst/>
          </a:prstGeom>
          <a:solidFill>
            <a:srgbClr val="fe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CustomShape 1"/>
          <p:cNvSpPr/>
          <p:nvPr/>
        </p:nvSpPr>
        <p:spPr>
          <a:xfrm>
            <a:off x="497880" y="931320"/>
            <a:ext cx="8464680" cy="337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regression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from sklearn.linear_model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LinearRegression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class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 =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LinearRegression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Fit the instance on the data and then predict the expected value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(X_train, y_train)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y_predict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predict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(X_test)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073" name="CustomShape 2"/>
          <p:cNvSpPr/>
          <p:nvPr/>
        </p:nvSpPr>
        <p:spPr>
          <a:xfrm>
            <a:off x="398520" y="2962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Linear Regression: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74" name="CustomShape 3"/>
          <p:cNvSpPr/>
          <p:nvPr/>
        </p:nvSpPr>
        <p:spPr>
          <a:xfrm>
            <a:off x="398520" y="2982960"/>
            <a:ext cx="7935840" cy="1642320"/>
          </a:xfrm>
          <a:prstGeom prst="rect">
            <a:avLst/>
          </a:prstGeom>
          <a:solidFill>
            <a:srgbClr val="fe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CustomShape 1"/>
          <p:cNvSpPr/>
          <p:nvPr/>
        </p:nvSpPr>
        <p:spPr>
          <a:xfrm>
            <a:off x="398520" y="2962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Linear Regression: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76" name="CustomShape 2"/>
          <p:cNvSpPr/>
          <p:nvPr/>
        </p:nvSpPr>
        <p:spPr>
          <a:xfrm>
            <a:off x="497880" y="931320"/>
            <a:ext cx="8464680" cy="337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regression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101010"/>
                </a:solidFill>
                <a:latin typeface="Monaco"/>
                <a:ea typeface="Monaco"/>
              </a:rPr>
              <a:t>from sklearn.linear_model import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LinearRegression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class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 =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LinearRegression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Fit the instance on the data and then predict the expected value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(X_train, y_train)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y_predict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LR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predict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(X_test)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TextShape 1"/>
          <p:cNvSpPr txBox="1"/>
          <p:nvPr/>
        </p:nvSpPr>
        <p:spPr>
          <a:xfrm>
            <a:off x="444600" y="2479320"/>
            <a:ext cx="8212680" cy="1102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ffffff"/>
                </a:solidFill>
                <a:latin typeface="Avenir Book"/>
                <a:ea typeface="Avenir Book"/>
              </a:rPr>
              <a:t>Advanced</a:t>
            </a:r>
            <a:br/>
            <a:r>
              <a:rPr b="0" lang="en-US" sz="5000" spc="-1" strike="noStrike">
                <a:solidFill>
                  <a:srgbClr val="ffffff"/>
                </a:solidFill>
                <a:latin typeface="Avenir Book"/>
                <a:ea typeface="Avenir Book"/>
              </a:rPr>
              <a:t>Linear Regression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8" name="CustomShape 2"/>
          <p:cNvSpPr/>
          <p:nvPr/>
        </p:nvSpPr>
        <p:spPr>
          <a:xfrm>
            <a:off x="609480" y="2679120"/>
            <a:ext cx="6264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a9ed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CustomShape 1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Scaling is a Type of Feature Transformation</a:t>
            </a:r>
            <a:endParaRPr b="0" lang="en-US" sz="3000" spc="-1" strike="noStrike">
              <a:latin typeface="Arial"/>
            </a:endParaRPr>
          </a:p>
        </p:txBody>
      </p:sp>
      <p:grpSp>
        <p:nvGrpSpPr>
          <p:cNvPr id="2080" name="Group 2"/>
          <p:cNvGrpSpPr/>
          <p:nvPr/>
        </p:nvGrpSpPr>
        <p:grpSpPr>
          <a:xfrm>
            <a:off x="235440" y="1093320"/>
            <a:ext cx="3971160" cy="2624760"/>
            <a:chOff x="235440" y="1093320"/>
            <a:chExt cx="3971160" cy="2624760"/>
          </a:xfrm>
        </p:grpSpPr>
        <p:sp>
          <p:nvSpPr>
            <p:cNvPr id="2081" name="CustomShape 3"/>
            <p:cNvSpPr/>
            <p:nvPr/>
          </p:nvSpPr>
          <p:spPr>
            <a:xfrm>
              <a:off x="1274040" y="162504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82" name="CustomShape 4"/>
            <p:cNvSpPr/>
            <p:nvPr/>
          </p:nvSpPr>
          <p:spPr>
            <a:xfrm>
              <a:off x="1059120" y="186156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83" name="CustomShape 5"/>
            <p:cNvSpPr/>
            <p:nvPr/>
          </p:nvSpPr>
          <p:spPr>
            <a:xfrm>
              <a:off x="1059120" y="127008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84" name="CustomShape 6"/>
            <p:cNvSpPr/>
            <p:nvPr/>
          </p:nvSpPr>
          <p:spPr>
            <a:xfrm>
              <a:off x="1116000" y="127008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85" name="CustomShape 7"/>
            <p:cNvSpPr/>
            <p:nvPr/>
          </p:nvSpPr>
          <p:spPr>
            <a:xfrm>
              <a:off x="1162080" y="134892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86" name="CustomShape 8"/>
            <p:cNvSpPr/>
            <p:nvPr/>
          </p:nvSpPr>
          <p:spPr>
            <a:xfrm>
              <a:off x="1234440" y="154620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87" name="CustomShape 9"/>
            <p:cNvSpPr/>
            <p:nvPr/>
          </p:nvSpPr>
          <p:spPr>
            <a:xfrm>
              <a:off x="1116000" y="217728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88" name="CustomShape 10"/>
            <p:cNvSpPr/>
            <p:nvPr/>
          </p:nvSpPr>
          <p:spPr>
            <a:xfrm>
              <a:off x="1179720" y="261108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89" name="CustomShape 11"/>
            <p:cNvSpPr/>
            <p:nvPr/>
          </p:nvSpPr>
          <p:spPr>
            <a:xfrm>
              <a:off x="1234440" y="284796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90" name="CustomShape 12"/>
            <p:cNvSpPr/>
            <p:nvPr/>
          </p:nvSpPr>
          <p:spPr>
            <a:xfrm>
              <a:off x="1274040" y="292680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91" name="CustomShape 13"/>
            <p:cNvSpPr/>
            <p:nvPr/>
          </p:nvSpPr>
          <p:spPr>
            <a:xfrm>
              <a:off x="1054800" y="205884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92" name="CustomShape 14"/>
            <p:cNvSpPr/>
            <p:nvPr/>
          </p:nvSpPr>
          <p:spPr>
            <a:xfrm>
              <a:off x="1054800" y="229572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93" name="CustomShape 15"/>
            <p:cNvSpPr/>
            <p:nvPr/>
          </p:nvSpPr>
          <p:spPr>
            <a:xfrm>
              <a:off x="1054800" y="245340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94" name="CustomShape 16"/>
            <p:cNvSpPr/>
            <p:nvPr/>
          </p:nvSpPr>
          <p:spPr>
            <a:xfrm>
              <a:off x="1054800" y="265068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95" name="CustomShape 17"/>
            <p:cNvSpPr/>
            <p:nvPr/>
          </p:nvSpPr>
          <p:spPr>
            <a:xfrm>
              <a:off x="1054800" y="284796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96" name="CustomShape 18"/>
            <p:cNvSpPr/>
            <p:nvPr/>
          </p:nvSpPr>
          <p:spPr>
            <a:xfrm>
              <a:off x="1054800" y="296604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97" name="CustomShape 19"/>
            <p:cNvSpPr/>
            <p:nvPr/>
          </p:nvSpPr>
          <p:spPr>
            <a:xfrm>
              <a:off x="1116000" y="284796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98" name="CustomShape 20"/>
            <p:cNvSpPr/>
            <p:nvPr/>
          </p:nvSpPr>
          <p:spPr>
            <a:xfrm>
              <a:off x="1116000" y="241380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99" name="CustomShape 21"/>
            <p:cNvSpPr/>
            <p:nvPr/>
          </p:nvSpPr>
          <p:spPr>
            <a:xfrm>
              <a:off x="1116000" y="265068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00" name="CustomShape 22"/>
            <p:cNvSpPr/>
            <p:nvPr/>
          </p:nvSpPr>
          <p:spPr>
            <a:xfrm>
              <a:off x="1162080" y="296604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01" name="CustomShape 23"/>
            <p:cNvSpPr/>
            <p:nvPr/>
          </p:nvSpPr>
          <p:spPr>
            <a:xfrm>
              <a:off x="1234440" y="292680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02" name="CustomShape 24"/>
            <p:cNvSpPr/>
            <p:nvPr/>
          </p:nvSpPr>
          <p:spPr>
            <a:xfrm>
              <a:off x="1234440" y="304488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03" name="CustomShape 25"/>
            <p:cNvSpPr/>
            <p:nvPr/>
          </p:nvSpPr>
          <p:spPr>
            <a:xfrm>
              <a:off x="1274040" y="304488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04" name="CustomShape 26"/>
            <p:cNvSpPr/>
            <p:nvPr/>
          </p:nvSpPr>
          <p:spPr>
            <a:xfrm>
              <a:off x="1234440" y="119124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05" name="CustomShape 27"/>
            <p:cNvSpPr/>
            <p:nvPr/>
          </p:nvSpPr>
          <p:spPr>
            <a:xfrm>
              <a:off x="1234440" y="186156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06" name="CustomShape 28"/>
            <p:cNvSpPr/>
            <p:nvPr/>
          </p:nvSpPr>
          <p:spPr>
            <a:xfrm>
              <a:off x="1234440" y="205884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07" name="CustomShape 29"/>
            <p:cNvSpPr/>
            <p:nvPr/>
          </p:nvSpPr>
          <p:spPr>
            <a:xfrm>
              <a:off x="1234440" y="225612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08" name="CustomShape 30"/>
            <p:cNvSpPr/>
            <p:nvPr/>
          </p:nvSpPr>
          <p:spPr>
            <a:xfrm>
              <a:off x="1234440" y="249264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09" name="CustomShape 31"/>
            <p:cNvSpPr/>
            <p:nvPr/>
          </p:nvSpPr>
          <p:spPr>
            <a:xfrm>
              <a:off x="1234440" y="265068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10" name="CustomShape 32"/>
            <p:cNvSpPr/>
            <p:nvPr/>
          </p:nvSpPr>
          <p:spPr>
            <a:xfrm>
              <a:off x="1274040" y="178272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11" name="CustomShape 33"/>
            <p:cNvSpPr/>
            <p:nvPr/>
          </p:nvSpPr>
          <p:spPr>
            <a:xfrm>
              <a:off x="1274040" y="213768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12" name="CustomShape 34"/>
            <p:cNvSpPr/>
            <p:nvPr/>
          </p:nvSpPr>
          <p:spPr>
            <a:xfrm>
              <a:off x="1274040" y="241380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13" name="CustomShape 35"/>
            <p:cNvSpPr/>
            <p:nvPr/>
          </p:nvSpPr>
          <p:spPr>
            <a:xfrm>
              <a:off x="1274040" y="272952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14" name="CustomShape 36"/>
            <p:cNvSpPr/>
            <p:nvPr/>
          </p:nvSpPr>
          <p:spPr>
            <a:xfrm>
              <a:off x="1162080" y="233496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15" name="CustomShape 37"/>
            <p:cNvSpPr/>
            <p:nvPr/>
          </p:nvSpPr>
          <p:spPr>
            <a:xfrm>
              <a:off x="1162080" y="209844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16" name="CustomShape 38"/>
            <p:cNvSpPr/>
            <p:nvPr/>
          </p:nvSpPr>
          <p:spPr>
            <a:xfrm>
              <a:off x="1162080" y="182232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17" name="CustomShape 39"/>
            <p:cNvSpPr/>
            <p:nvPr/>
          </p:nvSpPr>
          <p:spPr>
            <a:xfrm>
              <a:off x="1162080" y="162504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18" name="CustomShape 40"/>
            <p:cNvSpPr/>
            <p:nvPr/>
          </p:nvSpPr>
          <p:spPr>
            <a:xfrm>
              <a:off x="1116000" y="194040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19" name="CustomShape 41"/>
            <p:cNvSpPr/>
            <p:nvPr/>
          </p:nvSpPr>
          <p:spPr>
            <a:xfrm>
              <a:off x="1116000" y="166428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20" name="CustomShape 42"/>
            <p:cNvSpPr/>
            <p:nvPr/>
          </p:nvSpPr>
          <p:spPr>
            <a:xfrm>
              <a:off x="1116000" y="154620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21" name="CustomShape 43"/>
            <p:cNvSpPr/>
            <p:nvPr/>
          </p:nvSpPr>
          <p:spPr>
            <a:xfrm>
              <a:off x="1054800" y="166428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22" name="CustomShape 44"/>
            <p:cNvSpPr/>
            <p:nvPr/>
          </p:nvSpPr>
          <p:spPr>
            <a:xfrm>
              <a:off x="1054800" y="146736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23" name="CustomShape 45"/>
            <p:cNvSpPr/>
            <p:nvPr/>
          </p:nvSpPr>
          <p:spPr>
            <a:xfrm>
              <a:off x="1054800" y="257184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24" name="CustomShape 46"/>
            <p:cNvSpPr/>
            <p:nvPr/>
          </p:nvSpPr>
          <p:spPr>
            <a:xfrm>
              <a:off x="1116000" y="296604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25" name="CustomShape 47"/>
            <p:cNvSpPr/>
            <p:nvPr/>
          </p:nvSpPr>
          <p:spPr>
            <a:xfrm>
              <a:off x="1179720" y="268992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26" name="CustomShape 48"/>
            <p:cNvSpPr/>
            <p:nvPr/>
          </p:nvSpPr>
          <p:spPr>
            <a:xfrm>
              <a:off x="1184040" y="276876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27" name="CustomShape 49"/>
            <p:cNvSpPr/>
            <p:nvPr/>
          </p:nvSpPr>
          <p:spPr>
            <a:xfrm>
              <a:off x="1162080" y="308448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28" name="CustomShape 50"/>
            <p:cNvSpPr/>
            <p:nvPr/>
          </p:nvSpPr>
          <p:spPr>
            <a:xfrm>
              <a:off x="1116000" y="272952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29" name="CustomShape 51"/>
            <p:cNvSpPr/>
            <p:nvPr/>
          </p:nvSpPr>
          <p:spPr>
            <a:xfrm>
              <a:off x="1234440" y="162504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30" name="CustomShape 52"/>
            <p:cNvSpPr/>
            <p:nvPr/>
          </p:nvSpPr>
          <p:spPr>
            <a:xfrm>
              <a:off x="1274040" y="221652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31" name="Line 53"/>
            <p:cNvSpPr/>
            <p:nvPr/>
          </p:nvSpPr>
          <p:spPr>
            <a:xfrm flipV="1">
              <a:off x="1431360" y="1389600"/>
              <a:ext cx="2288160" cy="1193400"/>
            </a:xfrm>
            <a:prstGeom prst="line">
              <a:avLst/>
            </a:prstGeom>
            <a:ln w="2844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2" name="Line 54"/>
            <p:cNvSpPr/>
            <p:nvPr/>
          </p:nvSpPr>
          <p:spPr>
            <a:xfrm>
              <a:off x="1431360" y="2926440"/>
              <a:ext cx="2288160" cy="118440"/>
            </a:xfrm>
            <a:prstGeom prst="line">
              <a:avLst/>
            </a:prstGeom>
            <a:ln w="2844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3" name="CustomShape 55"/>
            <p:cNvSpPr/>
            <p:nvPr/>
          </p:nvSpPr>
          <p:spPr>
            <a:xfrm>
              <a:off x="1865520" y="1388160"/>
              <a:ext cx="1853640" cy="165636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80808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34" name="CustomShape 56"/>
            <p:cNvSpPr/>
            <p:nvPr/>
          </p:nvSpPr>
          <p:spPr>
            <a:xfrm>
              <a:off x="1470960" y="3356640"/>
              <a:ext cx="2287440" cy="36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9360" algn="ctr">
                <a:lnSpc>
                  <a:spcPts val="2849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venir Medium"/>
                  <a:ea typeface="Avenir Medium"/>
                </a:rPr>
                <a:t>Number of Surgeries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35" name="CustomShape 57"/>
            <p:cNvSpPr/>
            <p:nvPr/>
          </p:nvSpPr>
          <p:spPr>
            <a:xfrm flipV="1">
              <a:off x="1027800" y="-885240"/>
              <a:ext cx="360" cy="2063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6" name="CustomShape 58"/>
            <p:cNvSpPr/>
            <p:nvPr/>
          </p:nvSpPr>
          <p:spPr>
            <a:xfrm flipV="1">
              <a:off x="1022760" y="3215880"/>
              <a:ext cx="3183840" cy="10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7" name="CustomShape 59"/>
            <p:cNvSpPr/>
            <p:nvPr/>
          </p:nvSpPr>
          <p:spPr>
            <a:xfrm>
              <a:off x="235440" y="2046960"/>
              <a:ext cx="479880" cy="36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9360" algn="ctr">
                <a:lnSpc>
                  <a:spcPts val="2849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venir Medium"/>
                  <a:ea typeface="Avenir Medium"/>
                </a:rPr>
                <a:t>Age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38" name="CustomShape 60"/>
            <p:cNvSpPr/>
            <p:nvPr/>
          </p:nvSpPr>
          <p:spPr>
            <a:xfrm>
              <a:off x="628560" y="1093320"/>
              <a:ext cx="361080" cy="36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marL="9360" algn="r">
                <a:lnSpc>
                  <a:spcPts val="2849"/>
                </a:lnSpc>
              </a:pPr>
              <a:r>
                <a:rPr b="0" lang="en-US" sz="1400" spc="-1" strike="noStrike">
                  <a:solidFill>
                    <a:srgbClr val="212121"/>
                  </a:solidFill>
                  <a:latin typeface="Avenir Book"/>
                  <a:ea typeface="Arial"/>
                </a:rPr>
                <a:t>60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39" name="CustomShape 61"/>
            <p:cNvSpPr/>
            <p:nvPr/>
          </p:nvSpPr>
          <p:spPr>
            <a:xfrm>
              <a:off x="628560" y="1820160"/>
              <a:ext cx="361080" cy="36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marL="9360" algn="r">
                <a:lnSpc>
                  <a:spcPts val="2849"/>
                </a:lnSpc>
              </a:pPr>
              <a:r>
                <a:rPr b="0" lang="en-US" sz="1400" spc="-1" strike="noStrike">
                  <a:solidFill>
                    <a:srgbClr val="212121"/>
                  </a:solidFill>
                  <a:latin typeface="Avenir Book"/>
                  <a:ea typeface="Arial"/>
                </a:rPr>
                <a:t>40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40" name="CustomShape 62"/>
            <p:cNvSpPr/>
            <p:nvPr/>
          </p:nvSpPr>
          <p:spPr>
            <a:xfrm>
              <a:off x="628560" y="2547000"/>
              <a:ext cx="361080" cy="36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marL="9360" algn="r">
                <a:lnSpc>
                  <a:spcPts val="2849"/>
                </a:lnSpc>
              </a:pPr>
              <a:r>
                <a:rPr b="0" lang="en-US" sz="1400" spc="-1" strike="noStrike">
                  <a:solidFill>
                    <a:srgbClr val="212121"/>
                  </a:solidFill>
                  <a:latin typeface="Avenir Book"/>
                  <a:ea typeface="Arial"/>
                </a:rPr>
                <a:t>20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41" name="CustomShape 63"/>
            <p:cNvSpPr/>
            <p:nvPr/>
          </p:nvSpPr>
          <p:spPr>
            <a:xfrm>
              <a:off x="914040" y="3143880"/>
              <a:ext cx="157320" cy="361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marL="9360" algn="r">
                <a:lnSpc>
                  <a:spcPts val="2849"/>
                </a:lnSpc>
              </a:pPr>
              <a:r>
                <a:rPr b="0" lang="en-US" sz="1400" spc="-1" strike="noStrike">
                  <a:solidFill>
                    <a:srgbClr val="212121"/>
                  </a:solidFill>
                  <a:latin typeface="Avenir Book"/>
                  <a:ea typeface="Arial"/>
                </a:rPr>
                <a:t>1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42" name="CustomShape 64"/>
            <p:cNvSpPr/>
            <p:nvPr/>
          </p:nvSpPr>
          <p:spPr>
            <a:xfrm>
              <a:off x="1006560" y="3143880"/>
              <a:ext cx="157320" cy="361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marL="9360" algn="r">
                <a:lnSpc>
                  <a:spcPts val="2849"/>
                </a:lnSpc>
              </a:pPr>
              <a:r>
                <a:rPr b="0" lang="en-US" sz="1400" spc="-1" strike="noStrike">
                  <a:solidFill>
                    <a:srgbClr val="212121"/>
                  </a:solidFill>
                  <a:latin typeface="Avenir Book"/>
                  <a:ea typeface="Arial"/>
                </a:rPr>
                <a:t>2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43" name="CustomShape 65"/>
            <p:cNvSpPr/>
            <p:nvPr/>
          </p:nvSpPr>
          <p:spPr>
            <a:xfrm>
              <a:off x="1102320" y="3143880"/>
              <a:ext cx="157320" cy="361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marL="9360" algn="r">
                <a:lnSpc>
                  <a:spcPts val="2849"/>
                </a:lnSpc>
              </a:pPr>
              <a:r>
                <a:rPr b="0" lang="en-US" sz="1400" spc="-1" strike="noStrike">
                  <a:solidFill>
                    <a:srgbClr val="212121"/>
                  </a:solidFill>
                  <a:latin typeface="Avenir Book"/>
                  <a:ea typeface="Arial"/>
                </a:rPr>
                <a:t>3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44" name="CustomShape 66"/>
            <p:cNvSpPr/>
            <p:nvPr/>
          </p:nvSpPr>
          <p:spPr>
            <a:xfrm>
              <a:off x="1179720" y="3143880"/>
              <a:ext cx="157320" cy="361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marL="9360" algn="r">
                <a:lnSpc>
                  <a:spcPts val="2849"/>
                </a:lnSpc>
              </a:pPr>
              <a:r>
                <a:rPr b="0" lang="en-US" sz="1400" spc="-1" strike="noStrike">
                  <a:solidFill>
                    <a:srgbClr val="212121"/>
                  </a:solidFill>
                  <a:latin typeface="Avenir Book"/>
                  <a:ea typeface="Arial"/>
                </a:rPr>
                <a:t>4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45" name="CustomShape 67"/>
            <p:cNvSpPr/>
            <p:nvPr/>
          </p:nvSpPr>
          <p:spPr>
            <a:xfrm>
              <a:off x="1274040" y="3143880"/>
              <a:ext cx="157320" cy="361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marL="9360" algn="r">
                <a:lnSpc>
                  <a:spcPts val="2849"/>
                </a:lnSpc>
              </a:pPr>
              <a:r>
                <a:rPr b="0" lang="en-US" sz="1400" spc="-1" strike="noStrike">
                  <a:solidFill>
                    <a:srgbClr val="212121"/>
                  </a:solidFill>
                  <a:latin typeface="Avenir Book"/>
                  <a:ea typeface="Arial"/>
                </a:rPr>
                <a:t>5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46" name="CustomShape 68"/>
            <p:cNvSpPr/>
            <p:nvPr/>
          </p:nvSpPr>
          <p:spPr>
            <a:xfrm>
              <a:off x="1037160" y="2571840"/>
              <a:ext cx="394200" cy="354600"/>
            </a:xfrm>
            <a:prstGeom prst="rect">
              <a:avLst/>
            </a:prstGeom>
            <a:noFill/>
            <a:ln w="25560">
              <a:solidFill>
                <a:srgbClr val="80808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47" name="Line 69"/>
            <p:cNvSpPr/>
            <p:nvPr/>
          </p:nvSpPr>
          <p:spPr>
            <a:xfrm flipV="1">
              <a:off x="1059120" y="1384560"/>
              <a:ext cx="806400" cy="1185480"/>
            </a:xfrm>
            <a:prstGeom prst="line">
              <a:avLst/>
            </a:prstGeom>
            <a:ln w="2844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8" name="Line 70"/>
            <p:cNvSpPr/>
            <p:nvPr/>
          </p:nvSpPr>
          <p:spPr>
            <a:xfrm>
              <a:off x="1037160" y="2926440"/>
              <a:ext cx="828360" cy="118440"/>
            </a:xfrm>
            <a:prstGeom prst="line">
              <a:avLst/>
            </a:prstGeom>
            <a:ln w="2844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9" name="CustomShape 71"/>
            <p:cNvSpPr/>
            <p:nvPr/>
          </p:nvSpPr>
          <p:spPr>
            <a:xfrm>
              <a:off x="2338920" y="142776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50" name="CustomShape 72"/>
            <p:cNvSpPr/>
            <p:nvPr/>
          </p:nvSpPr>
          <p:spPr>
            <a:xfrm>
              <a:off x="2338920" y="233496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51" name="CustomShape 73"/>
            <p:cNvSpPr/>
            <p:nvPr/>
          </p:nvSpPr>
          <p:spPr>
            <a:xfrm>
              <a:off x="2338920" y="292248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52" name="CustomShape 74"/>
            <p:cNvSpPr/>
            <p:nvPr/>
          </p:nvSpPr>
          <p:spPr>
            <a:xfrm>
              <a:off x="2496600" y="280836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53" name="CustomShape 75"/>
            <p:cNvSpPr/>
            <p:nvPr/>
          </p:nvSpPr>
          <p:spPr>
            <a:xfrm>
              <a:off x="2496600" y="170388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54" name="CustomShape 76"/>
            <p:cNvSpPr/>
            <p:nvPr/>
          </p:nvSpPr>
          <p:spPr>
            <a:xfrm>
              <a:off x="2772720" y="233496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55" name="CustomShape 77"/>
            <p:cNvSpPr/>
            <p:nvPr/>
          </p:nvSpPr>
          <p:spPr>
            <a:xfrm>
              <a:off x="2930760" y="249264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56" name="CustomShape 78"/>
            <p:cNvSpPr/>
            <p:nvPr/>
          </p:nvSpPr>
          <p:spPr>
            <a:xfrm>
              <a:off x="2615040" y="249264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57" name="CustomShape 79"/>
            <p:cNvSpPr/>
            <p:nvPr/>
          </p:nvSpPr>
          <p:spPr>
            <a:xfrm flipV="1">
              <a:off x="2097360" y="-278640"/>
              <a:ext cx="360" cy="1659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8" name="CustomShape 80"/>
            <p:cNvSpPr/>
            <p:nvPr/>
          </p:nvSpPr>
          <p:spPr>
            <a:xfrm>
              <a:off x="1786680" y="1300680"/>
              <a:ext cx="294480" cy="36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marL="9360" algn="r">
                <a:lnSpc>
                  <a:spcPts val="2849"/>
                </a:lnSpc>
              </a:pPr>
              <a:r>
                <a:rPr b="0" lang="en-US" sz="1400" spc="-1" strike="noStrike">
                  <a:solidFill>
                    <a:srgbClr val="212121"/>
                  </a:solidFill>
                  <a:latin typeface="Avenir Book"/>
                  <a:ea typeface="Arial"/>
                </a:rPr>
                <a:t>24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59" name="CustomShape 81"/>
            <p:cNvSpPr/>
            <p:nvPr/>
          </p:nvSpPr>
          <p:spPr>
            <a:xfrm>
              <a:off x="1786680" y="1794960"/>
              <a:ext cx="294480" cy="36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marL="9360" algn="r">
                <a:lnSpc>
                  <a:spcPts val="2849"/>
                </a:lnSpc>
              </a:pPr>
              <a:r>
                <a:rPr b="0" lang="en-US" sz="1400" spc="-1" strike="noStrike">
                  <a:solidFill>
                    <a:srgbClr val="212121"/>
                  </a:solidFill>
                  <a:latin typeface="Avenir Book"/>
                  <a:ea typeface="Arial"/>
                </a:rPr>
                <a:t>22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60" name="CustomShape 82"/>
            <p:cNvSpPr/>
            <p:nvPr/>
          </p:nvSpPr>
          <p:spPr>
            <a:xfrm>
              <a:off x="1786680" y="2277720"/>
              <a:ext cx="294480" cy="36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marL="9360" algn="r">
                <a:lnSpc>
                  <a:spcPts val="2849"/>
                </a:lnSpc>
              </a:pPr>
              <a:r>
                <a:rPr b="0" lang="en-US" sz="1400" spc="-1" strike="noStrike">
                  <a:solidFill>
                    <a:srgbClr val="212121"/>
                  </a:solidFill>
                  <a:latin typeface="Avenir Book"/>
                  <a:ea typeface="Arial"/>
                </a:rPr>
                <a:t>20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61" name="CustomShape 83"/>
            <p:cNvSpPr/>
            <p:nvPr/>
          </p:nvSpPr>
          <p:spPr>
            <a:xfrm>
              <a:off x="1786680" y="2744280"/>
              <a:ext cx="294480" cy="36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marL="9360" algn="r">
                <a:lnSpc>
                  <a:spcPts val="2849"/>
                </a:lnSpc>
              </a:pPr>
              <a:r>
                <a:rPr b="0" lang="en-US" sz="1400" spc="-1" strike="noStrike">
                  <a:solidFill>
                    <a:srgbClr val="212121"/>
                  </a:solidFill>
                  <a:latin typeface="Avenir Book"/>
                  <a:ea typeface="Arial"/>
                </a:rPr>
                <a:t>18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62" name="CustomShape 84"/>
            <p:cNvSpPr/>
            <p:nvPr/>
          </p:nvSpPr>
          <p:spPr>
            <a:xfrm>
              <a:off x="2149200" y="138996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63" name="Group 85"/>
          <p:cNvGrpSpPr/>
          <p:nvPr/>
        </p:nvGrpSpPr>
        <p:grpSpPr>
          <a:xfrm>
            <a:off x="4768560" y="897840"/>
            <a:ext cx="3431880" cy="2804760"/>
            <a:chOff x="4768560" y="897840"/>
            <a:chExt cx="3431880" cy="2804760"/>
          </a:xfrm>
        </p:grpSpPr>
        <p:sp>
          <p:nvSpPr>
            <p:cNvPr id="2164" name="CustomShape 86"/>
            <p:cNvSpPr/>
            <p:nvPr/>
          </p:nvSpPr>
          <p:spPr>
            <a:xfrm>
              <a:off x="5464800" y="3341160"/>
              <a:ext cx="2287440" cy="36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9360" algn="ctr">
                <a:lnSpc>
                  <a:spcPts val="2849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venir Book"/>
                  <a:ea typeface="Avenir Book"/>
                </a:rPr>
                <a:t>Number of Surgeries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65" name="CustomShape 87"/>
            <p:cNvSpPr/>
            <p:nvPr/>
          </p:nvSpPr>
          <p:spPr>
            <a:xfrm flipV="1">
              <a:off x="5021280" y="-900720"/>
              <a:ext cx="360" cy="2063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6" name="CustomShape 88"/>
            <p:cNvSpPr/>
            <p:nvPr/>
          </p:nvSpPr>
          <p:spPr>
            <a:xfrm flipV="1">
              <a:off x="5016600" y="3200400"/>
              <a:ext cx="3183840" cy="10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7" name="CustomShape 89"/>
            <p:cNvSpPr/>
            <p:nvPr/>
          </p:nvSpPr>
          <p:spPr>
            <a:xfrm>
              <a:off x="4768560" y="897840"/>
              <a:ext cx="214560" cy="72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marL="9360" algn="r">
                <a:lnSpc>
                  <a:spcPts val="2849"/>
                </a:lnSpc>
              </a:pPr>
              <a:r>
                <a:rPr b="0" lang="en-US" sz="1400" spc="-1" strike="noStrike">
                  <a:solidFill>
                    <a:srgbClr val="212121"/>
                  </a:solidFill>
                  <a:latin typeface="Avenir Book"/>
                  <a:ea typeface="Avenir Book"/>
                </a:rPr>
                <a:t>60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68" name="CustomShape 90"/>
            <p:cNvSpPr/>
            <p:nvPr/>
          </p:nvSpPr>
          <p:spPr>
            <a:xfrm>
              <a:off x="4768560" y="1624680"/>
              <a:ext cx="214560" cy="72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marL="9360" algn="r">
                <a:lnSpc>
                  <a:spcPts val="2849"/>
                </a:lnSpc>
              </a:pPr>
              <a:r>
                <a:rPr b="0" lang="en-US" sz="1400" spc="-1" strike="noStrike">
                  <a:solidFill>
                    <a:srgbClr val="212121"/>
                  </a:solidFill>
                  <a:latin typeface="Avenir Book"/>
                  <a:ea typeface="Avenir Book"/>
                </a:rPr>
                <a:t>40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69" name="CustomShape 91"/>
            <p:cNvSpPr/>
            <p:nvPr/>
          </p:nvSpPr>
          <p:spPr>
            <a:xfrm>
              <a:off x="4768560" y="2351520"/>
              <a:ext cx="214560" cy="72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marL="9360" algn="r">
                <a:lnSpc>
                  <a:spcPts val="2849"/>
                </a:lnSpc>
              </a:pPr>
              <a:r>
                <a:rPr b="0" lang="en-US" sz="1400" spc="-1" strike="noStrike">
                  <a:solidFill>
                    <a:srgbClr val="212121"/>
                  </a:solidFill>
                  <a:latin typeface="Avenir Book"/>
                  <a:ea typeface="Avenir Book"/>
                </a:rPr>
                <a:t>20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70" name="CustomShape 92"/>
            <p:cNvSpPr/>
            <p:nvPr/>
          </p:nvSpPr>
          <p:spPr>
            <a:xfrm>
              <a:off x="5445360" y="3107160"/>
              <a:ext cx="157320" cy="361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marL="9360" algn="r">
                <a:lnSpc>
                  <a:spcPts val="2849"/>
                </a:lnSpc>
              </a:pPr>
              <a:r>
                <a:rPr b="0" lang="en-US" sz="1400" spc="-1" strike="noStrike">
                  <a:solidFill>
                    <a:srgbClr val="212121"/>
                  </a:solidFill>
                  <a:latin typeface="Avenir Book"/>
                  <a:ea typeface="Avenir Book"/>
                </a:rPr>
                <a:t>1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71" name="CustomShape 93"/>
            <p:cNvSpPr/>
            <p:nvPr/>
          </p:nvSpPr>
          <p:spPr>
            <a:xfrm>
              <a:off x="6036480" y="3107160"/>
              <a:ext cx="157320" cy="361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marL="9360" algn="r">
                <a:lnSpc>
                  <a:spcPts val="2849"/>
                </a:lnSpc>
              </a:pPr>
              <a:r>
                <a:rPr b="0" lang="en-US" sz="1400" spc="-1" strike="noStrike">
                  <a:solidFill>
                    <a:srgbClr val="212121"/>
                  </a:solidFill>
                  <a:latin typeface="Avenir Book"/>
                  <a:ea typeface="Avenir Book"/>
                </a:rPr>
                <a:t>2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72" name="CustomShape 94"/>
            <p:cNvSpPr/>
            <p:nvPr/>
          </p:nvSpPr>
          <p:spPr>
            <a:xfrm>
              <a:off x="7170120" y="3107160"/>
              <a:ext cx="157320" cy="361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marL="9360" algn="r">
                <a:lnSpc>
                  <a:spcPts val="2849"/>
                </a:lnSpc>
              </a:pPr>
              <a:r>
                <a:rPr b="0" lang="en-US" sz="1400" spc="-1" strike="noStrike">
                  <a:solidFill>
                    <a:srgbClr val="212121"/>
                  </a:solidFill>
                  <a:latin typeface="Avenir Book"/>
                  <a:ea typeface="Avenir Book"/>
                </a:rPr>
                <a:t>4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73" name="CustomShape 95"/>
            <p:cNvSpPr/>
            <p:nvPr/>
          </p:nvSpPr>
          <p:spPr>
            <a:xfrm>
              <a:off x="7779960" y="3107160"/>
              <a:ext cx="157320" cy="361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marL="9360" algn="r">
                <a:lnSpc>
                  <a:spcPts val="2849"/>
                </a:lnSpc>
              </a:pPr>
              <a:r>
                <a:rPr b="0" lang="en-US" sz="1400" spc="-1" strike="noStrike">
                  <a:solidFill>
                    <a:srgbClr val="212121"/>
                  </a:solidFill>
                  <a:latin typeface="Avenir Book"/>
                  <a:ea typeface="Avenir Book"/>
                </a:rPr>
                <a:t>5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74" name="CustomShape 96"/>
            <p:cNvSpPr/>
            <p:nvPr/>
          </p:nvSpPr>
          <p:spPr>
            <a:xfrm>
              <a:off x="6567480" y="3107160"/>
              <a:ext cx="157320" cy="361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marL="9360" algn="r">
                <a:lnSpc>
                  <a:spcPts val="2849"/>
                </a:lnSpc>
              </a:pPr>
              <a:r>
                <a:rPr b="0" lang="en-US" sz="1400" spc="-1" strike="noStrike">
                  <a:solidFill>
                    <a:srgbClr val="212121"/>
                  </a:solidFill>
                  <a:latin typeface="Avenir Book"/>
                  <a:ea typeface="Avenir Book"/>
                </a:rPr>
                <a:t>3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75" name="CustomShape 97"/>
            <p:cNvSpPr/>
            <p:nvPr/>
          </p:nvSpPr>
          <p:spPr>
            <a:xfrm>
              <a:off x="7840800" y="160956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76" name="CustomShape 98"/>
            <p:cNvSpPr/>
            <p:nvPr/>
          </p:nvSpPr>
          <p:spPr>
            <a:xfrm>
              <a:off x="5517720" y="184608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77" name="CustomShape 99"/>
            <p:cNvSpPr/>
            <p:nvPr/>
          </p:nvSpPr>
          <p:spPr>
            <a:xfrm>
              <a:off x="5517720" y="125460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78" name="CustomShape 100"/>
            <p:cNvSpPr/>
            <p:nvPr/>
          </p:nvSpPr>
          <p:spPr>
            <a:xfrm>
              <a:off x="6105240" y="125460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79" name="CustomShape 101"/>
            <p:cNvSpPr/>
            <p:nvPr/>
          </p:nvSpPr>
          <p:spPr>
            <a:xfrm>
              <a:off x="6617880" y="133344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80" name="CustomShape 102"/>
            <p:cNvSpPr/>
            <p:nvPr/>
          </p:nvSpPr>
          <p:spPr>
            <a:xfrm>
              <a:off x="7248960" y="153072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81" name="CustomShape 103"/>
            <p:cNvSpPr/>
            <p:nvPr/>
          </p:nvSpPr>
          <p:spPr>
            <a:xfrm>
              <a:off x="6105240" y="216180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82" name="CustomShape 104"/>
            <p:cNvSpPr/>
            <p:nvPr/>
          </p:nvSpPr>
          <p:spPr>
            <a:xfrm>
              <a:off x="6635520" y="259560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83" name="CustomShape 105"/>
            <p:cNvSpPr/>
            <p:nvPr/>
          </p:nvSpPr>
          <p:spPr>
            <a:xfrm>
              <a:off x="7248960" y="283212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84" name="CustomShape 106"/>
            <p:cNvSpPr/>
            <p:nvPr/>
          </p:nvSpPr>
          <p:spPr>
            <a:xfrm>
              <a:off x="7840800" y="291132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85" name="CustomShape 107"/>
            <p:cNvSpPr/>
            <p:nvPr/>
          </p:nvSpPr>
          <p:spPr>
            <a:xfrm>
              <a:off x="5513400" y="204336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86" name="CustomShape 108"/>
            <p:cNvSpPr/>
            <p:nvPr/>
          </p:nvSpPr>
          <p:spPr>
            <a:xfrm>
              <a:off x="5513400" y="227988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87" name="CustomShape 109"/>
            <p:cNvSpPr/>
            <p:nvPr/>
          </p:nvSpPr>
          <p:spPr>
            <a:xfrm>
              <a:off x="5513400" y="243792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88" name="CustomShape 110"/>
            <p:cNvSpPr/>
            <p:nvPr/>
          </p:nvSpPr>
          <p:spPr>
            <a:xfrm>
              <a:off x="5513400" y="263520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89" name="CustomShape 111"/>
            <p:cNvSpPr/>
            <p:nvPr/>
          </p:nvSpPr>
          <p:spPr>
            <a:xfrm>
              <a:off x="5513400" y="283212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90" name="CustomShape 112"/>
            <p:cNvSpPr/>
            <p:nvPr/>
          </p:nvSpPr>
          <p:spPr>
            <a:xfrm>
              <a:off x="5513400" y="295056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91" name="CustomShape 113"/>
            <p:cNvSpPr/>
            <p:nvPr/>
          </p:nvSpPr>
          <p:spPr>
            <a:xfrm>
              <a:off x="6105240" y="283212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92" name="CustomShape 114"/>
            <p:cNvSpPr/>
            <p:nvPr/>
          </p:nvSpPr>
          <p:spPr>
            <a:xfrm>
              <a:off x="6105240" y="239832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93" name="CustomShape 115"/>
            <p:cNvSpPr/>
            <p:nvPr/>
          </p:nvSpPr>
          <p:spPr>
            <a:xfrm>
              <a:off x="6105240" y="247716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94" name="CustomShape 116"/>
            <p:cNvSpPr/>
            <p:nvPr/>
          </p:nvSpPr>
          <p:spPr>
            <a:xfrm>
              <a:off x="6617880" y="295056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95" name="CustomShape 117"/>
            <p:cNvSpPr/>
            <p:nvPr/>
          </p:nvSpPr>
          <p:spPr>
            <a:xfrm>
              <a:off x="7248960" y="291132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96" name="CustomShape 118"/>
            <p:cNvSpPr/>
            <p:nvPr/>
          </p:nvSpPr>
          <p:spPr>
            <a:xfrm>
              <a:off x="7248960" y="302940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97" name="CustomShape 119"/>
            <p:cNvSpPr/>
            <p:nvPr/>
          </p:nvSpPr>
          <p:spPr>
            <a:xfrm>
              <a:off x="7840800" y="302940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98" name="CustomShape 120"/>
            <p:cNvSpPr/>
            <p:nvPr/>
          </p:nvSpPr>
          <p:spPr>
            <a:xfrm>
              <a:off x="7248960" y="117576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99" name="CustomShape 121"/>
            <p:cNvSpPr/>
            <p:nvPr/>
          </p:nvSpPr>
          <p:spPr>
            <a:xfrm>
              <a:off x="7248960" y="184608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00" name="CustomShape 122"/>
            <p:cNvSpPr/>
            <p:nvPr/>
          </p:nvSpPr>
          <p:spPr>
            <a:xfrm>
              <a:off x="7248960" y="204336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01" name="CustomShape 123"/>
            <p:cNvSpPr/>
            <p:nvPr/>
          </p:nvSpPr>
          <p:spPr>
            <a:xfrm>
              <a:off x="7248960" y="224064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02" name="CustomShape 124"/>
            <p:cNvSpPr/>
            <p:nvPr/>
          </p:nvSpPr>
          <p:spPr>
            <a:xfrm>
              <a:off x="7248960" y="247716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03" name="CustomShape 125"/>
            <p:cNvSpPr/>
            <p:nvPr/>
          </p:nvSpPr>
          <p:spPr>
            <a:xfrm>
              <a:off x="7248960" y="263520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04" name="CustomShape 126"/>
            <p:cNvSpPr/>
            <p:nvPr/>
          </p:nvSpPr>
          <p:spPr>
            <a:xfrm>
              <a:off x="7840800" y="176724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05" name="CustomShape 127"/>
            <p:cNvSpPr/>
            <p:nvPr/>
          </p:nvSpPr>
          <p:spPr>
            <a:xfrm>
              <a:off x="7840800" y="212220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06" name="CustomShape 128"/>
            <p:cNvSpPr/>
            <p:nvPr/>
          </p:nvSpPr>
          <p:spPr>
            <a:xfrm>
              <a:off x="7840800" y="239832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07" name="CustomShape 129"/>
            <p:cNvSpPr/>
            <p:nvPr/>
          </p:nvSpPr>
          <p:spPr>
            <a:xfrm>
              <a:off x="7840800" y="271404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08" name="CustomShape 130"/>
            <p:cNvSpPr/>
            <p:nvPr/>
          </p:nvSpPr>
          <p:spPr>
            <a:xfrm>
              <a:off x="6617880" y="231948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09" name="CustomShape 131"/>
            <p:cNvSpPr/>
            <p:nvPr/>
          </p:nvSpPr>
          <p:spPr>
            <a:xfrm>
              <a:off x="6617880" y="208296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10" name="CustomShape 132"/>
            <p:cNvSpPr/>
            <p:nvPr/>
          </p:nvSpPr>
          <p:spPr>
            <a:xfrm>
              <a:off x="6617880" y="180684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11" name="CustomShape 133"/>
            <p:cNvSpPr/>
            <p:nvPr/>
          </p:nvSpPr>
          <p:spPr>
            <a:xfrm>
              <a:off x="6617880" y="160956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12" name="CustomShape 134"/>
            <p:cNvSpPr/>
            <p:nvPr/>
          </p:nvSpPr>
          <p:spPr>
            <a:xfrm>
              <a:off x="6105240" y="192492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13" name="CustomShape 135"/>
            <p:cNvSpPr/>
            <p:nvPr/>
          </p:nvSpPr>
          <p:spPr>
            <a:xfrm>
              <a:off x="6105240" y="164880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14" name="CustomShape 136"/>
            <p:cNvSpPr/>
            <p:nvPr/>
          </p:nvSpPr>
          <p:spPr>
            <a:xfrm>
              <a:off x="6105240" y="153072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15" name="CustomShape 137"/>
            <p:cNvSpPr/>
            <p:nvPr/>
          </p:nvSpPr>
          <p:spPr>
            <a:xfrm>
              <a:off x="5513400" y="164880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16" name="CustomShape 138"/>
            <p:cNvSpPr/>
            <p:nvPr/>
          </p:nvSpPr>
          <p:spPr>
            <a:xfrm>
              <a:off x="5513400" y="145188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17" name="CustomShape 139"/>
            <p:cNvSpPr/>
            <p:nvPr/>
          </p:nvSpPr>
          <p:spPr>
            <a:xfrm>
              <a:off x="5513400" y="196452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18" name="CustomShape 140"/>
            <p:cNvSpPr/>
            <p:nvPr/>
          </p:nvSpPr>
          <p:spPr>
            <a:xfrm>
              <a:off x="6105240" y="295056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19" name="CustomShape 141"/>
            <p:cNvSpPr/>
            <p:nvPr/>
          </p:nvSpPr>
          <p:spPr>
            <a:xfrm>
              <a:off x="6635520" y="267444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20" name="CustomShape 142"/>
            <p:cNvSpPr/>
            <p:nvPr/>
          </p:nvSpPr>
          <p:spPr>
            <a:xfrm>
              <a:off x="6639840" y="275328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21" name="CustomShape 143"/>
            <p:cNvSpPr/>
            <p:nvPr/>
          </p:nvSpPr>
          <p:spPr>
            <a:xfrm>
              <a:off x="6617880" y="306900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22" name="CustomShape 144"/>
            <p:cNvSpPr/>
            <p:nvPr/>
          </p:nvSpPr>
          <p:spPr>
            <a:xfrm>
              <a:off x="6617880" y="153072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23" name="CustomShape 145"/>
            <p:cNvSpPr/>
            <p:nvPr/>
          </p:nvSpPr>
          <p:spPr>
            <a:xfrm>
              <a:off x="7840800" y="2201040"/>
              <a:ext cx="118080" cy="11808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feffff"/>
                </a:gs>
              </a:gsLst>
              <a:lin ang="16200000"/>
            </a:gradFill>
            <a:ln w="12600">
              <a:solidFill>
                <a:srgbClr val="000000"/>
              </a:solidFill>
              <a:round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24" name="CustomShape 146"/>
          <p:cNvSpPr/>
          <p:nvPr/>
        </p:nvSpPr>
        <p:spPr>
          <a:xfrm>
            <a:off x="4028040" y="2043360"/>
            <a:ext cx="578520" cy="448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CustomShape 1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Transformation of Data Distributions</a:t>
            </a:r>
            <a:endParaRPr b="0" lang="en-US" sz="3000" spc="-1" strike="noStrike">
              <a:latin typeface="Arial"/>
            </a:endParaRPr>
          </a:p>
        </p:txBody>
      </p:sp>
      <p:grpSp>
        <p:nvGrpSpPr>
          <p:cNvPr id="2226" name="Group 2"/>
          <p:cNvGrpSpPr/>
          <p:nvPr/>
        </p:nvGrpSpPr>
        <p:grpSpPr>
          <a:xfrm>
            <a:off x="5464800" y="1082520"/>
            <a:ext cx="3371040" cy="2835360"/>
            <a:chOff x="5464800" y="1082520"/>
            <a:chExt cx="3371040" cy="2835360"/>
          </a:xfrm>
        </p:grpSpPr>
        <p:sp>
          <p:nvSpPr>
            <p:cNvPr id="2227" name="CustomShape 3"/>
            <p:cNvSpPr/>
            <p:nvPr/>
          </p:nvSpPr>
          <p:spPr>
            <a:xfrm>
              <a:off x="5620680" y="1199160"/>
              <a:ext cx="3070080" cy="2607480"/>
            </a:xfrm>
            <a:custGeom>
              <a:avLst/>
              <a:gdLst/>
              <a:ahLst/>
              <a:rect l="l" t="t" r="r" b="b"/>
              <a:pathLst>
                <a:path w="3070578" h="2607733">
                  <a:moveTo>
                    <a:pt x="0" y="2607733"/>
                  </a:moveTo>
                  <a:lnTo>
                    <a:pt x="575734" y="2590800"/>
                  </a:lnTo>
                  <a:cubicBezTo>
                    <a:pt x="712141" y="2557874"/>
                    <a:pt x="751653" y="2493903"/>
                    <a:pt x="818445" y="2410177"/>
                  </a:cubicBezTo>
                  <a:cubicBezTo>
                    <a:pt x="885237" y="2326451"/>
                    <a:pt x="933215" y="2211681"/>
                    <a:pt x="976489" y="2088444"/>
                  </a:cubicBezTo>
                  <a:cubicBezTo>
                    <a:pt x="1019763" y="1965207"/>
                    <a:pt x="1045163" y="1814688"/>
                    <a:pt x="1078089" y="1670755"/>
                  </a:cubicBezTo>
                  <a:cubicBezTo>
                    <a:pt x="1111015" y="1526822"/>
                    <a:pt x="1143001" y="1378185"/>
                    <a:pt x="1174045" y="1224844"/>
                  </a:cubicBezTo>
                  <a:cubicBezTo>
                    <a:pt x="1205089" y="1071503"/>
                    <a:pt x="1232371" y="904052"/>
                    <a:pt x="1264356" y="750711"/>
                  </a:cubicBezTo>
                  <a:cubicBezTo>
                    <a:pt x="1296341" y="597370"/>
                    <a:pt x="1334912" y="415807"/>
                    <a:pt x="1365956" y="304800"/>
                  </a:cubicBezTo>
                  <a:cubicBezTo>
                    <a:pt x="1397000" y="193793"/>
                    <a:pt x="1424281" y="135466"/>
                    <a:pt x="1450622" y="84666"/>
                  </a:cubicBezTo>
                  <a:cubicBezTo>
                    <a:pt x="1476963" y="33866"/>
                    <a:pt x="1497659" y="0"/>
                    <a:pt x="1524000" y="0"/>
                  </a:cubicBezTo>
                  <a:cubicBezTo>
                    <a:pt x="1550341" y="0"/>
                    <a:pt x="1582326" y="34807"/>
                    <a:pt x="1608667" y="84666"/>
                  </a:cubicBezTo>
                  <a:cubicBezTo>
                    <a:pt x="1635008" y="134525"/>
                    <a:pt x="1652882" y="186266"/>
                    <a:pt x="1682045" y="299155"/>
                  </a:cubicBezTo>
                  <a:cubicBezTo>
                    <a:pt x="1711208" y="412044"/>
                    <a:pt x="1751660" y="606778"/>
                    <a:pt x="1783645" y="762000"/>
                  </a:cubicBezTo>
                  <a:cubicBezTo>
                    <a:pt x="1815630" y="917222"/>
                    <a:pt x="1842912" y="1077147"/>
                    <a:pt x="1873956" y="1230488"/>
                  </a:cubicBezTo>
                  <a:cubicBezTo>
                    <a:pt x="1905000" y="1383829"/>
                    <a:pt x="1932282" y="1528703"/>
                    <a:pt x="1969912" y="1682044"/>
                  </a:cubicBezTo>
                  <a:cubicBezTo>
                    <a:pt x="2007542" y="1835385"/>
                    <a:pt x="2061164" y="2037644"/>
                    <a:pt x="2099734" y="2150533"/>
                  </a:cubicBezTo>
                  <a:cubicBezTo>
                    <a:pt x="2138304" y="2263422"/>
                    <a:pt x="2171230" y="2304814"/>
                    <a:pt x="2201334" y="2359377"/>
                  </a:cubicBezTo>
                  <a:cubicBezTo>
                    <a:pt x="2231438" y="2413940"/>
                    <a:pt x="2249312" y="2444985"/>
                    <a:pt x="2280356" y="2477911"/>
                  </a:cubicBezTo>
                  <a:cubicBezTo>
                    <a:pt x="2311400" y="2510837"/>
                    <a:pt x="2342445" y="2536237"/>
                    <a:pt x="2387600" y="2556933"/>
                  </a:cubicBezTo>
                  <a:cubicBezTo>
                    <a:pt x="2432755" y="2577629"/>
                    <a:pt x="2475089" y="2594562"/>
                    <a:pt x="2551289" y="2602088"/>
                  </a:cubicBezTo>
                  <a:cubicBezTo>
                    <a:pt x="2627489" y="2609614"/>
                    <a:pt x="2758252" y="2601147"/>
                    <a:pt x="2844800" y="2602088"/>
                  </a:cubicBezTo>
                  <a:cubicBezTo>
                    <a:pt x="2931348" y="2603029"/>
                    <a:pt x="3070578" y="2607733"/>
                    <a:pt x="3070578" y="2607733"/>
                  </a:cubicBezTo>
                </a:path>
              </a:pathLst>
            </a:custGeom>
            <a:solidFill>
              <a:srgbClr val="0070c0">
                <a:alpha val="50000"/>
              </a:srgbClr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8" name="CustomShape 4"/>
            <p:cNvSpPr/>
            <p:nvPr/>
          </p:nvSpPr>
          <p:spPr>
            <a:xfrm flipV="1">
              <a:off x="5464800" y="-1752840"/>
              <a:ext cx="360" cy="2835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9" name="CustomShape 5"/>
            <p:cNvSpPr/>
            <p:nvPr/>
          </p:nvSpPr>
          <p:spPr>
            <a:xfrm>
              <a:off x="5468040" y="3912840"/>
              <a:ext cx="3367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30" name="CustomShape 6"/>
          <p:cNvSpPr/>
          <p:nvPr/>
        </p:nvSpPr>
        <p:spPr>
          <a:xfrm>
            <a:off x="493200" y="1220400"/>
            <a:ext cx="4183560" cy="27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236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12" strike="noStrike">
                <a:solidFill>
                  <a:srgbClr val="101010"/>
                </a:solidFill>
                <a:latin typeface="Avenir Book"/>
                <a:ea typeface="Avenir Book"/>
              </a:rPr>
              <a:t>Predictions from linear regression models assume residuals are normally distributed</a:t>
            </a:r>
            <a:endParaRPr b="0" lang="en-US" sz="2000" spc="-1" strike="noStrike">
              <a:latin typeface="Arial"/>
            </a:endParaRPr>
          </a:p>
          <a:p>
            <a:pPr marL="352080" indent="-34236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12" strike="noStrike">
                <a:solidFill>
                  <a:srgbClr val="101010"/>
                </a:solidFill>
                <a:latin typeface="Avenir Book"/>
                <a:ea typeface="Avenir Book"/>
              </a:rPr>
              <a:t>Features and predicted data are often skewed</a:t>
            </a:r>
            <a:endParaRPr b="0" lang="en-US" sz="2000" spc="-1" strike="noStrike">
              <a:latin typeface="Arial"/>
            </a:endParaRPr>
          </a:p>
          <a:p>
            <a:pPr marL="352080" indent="-34236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12" strike="noStrike">
                <a:solidFill>
                  <a:srgbClr val="101010"/>
                </a:solidFill>
                <a:latin typeface="Avenir Book"/>
                <a:ea typeface="Avenir Book"/>
              </a:rPr>
              <a:t>Data transformations can solve this issue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31" name="CustomShape 7"/>
          <p:cNvSpPr/>
          <p:nvPr/>
        </p:nvSpPr>
        <p:spPr>
          <a:xfrm>
            <a:off x="398520" y="2191320"/>
            <a:ext cx="4618440" cy="2056680"/>
          </a:xfrm>
          <a:prstGeom prst="rect">
            <a:avLst/>
          </a:prstGeom>
          <a:solidFill>
            <a:srgbClr val="fe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CustomShape 1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Bias – Variance Tradeoff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620" name="CustomShape 2"/>
          <p:cNvSpPr/>
          <p:nvPr/>
        </p:nvSpPr>
        <p:spPr>
          <a:xfrm>
            <a:off x="1182240" y="4013640"/>
            <a:ext cx="1891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High Bias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Low Variance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CustomShape 3"/>
          <p:cNvSpPr/>
          <p:nvPr/>
        </p:nvSpPr>
        <p:spPr>
          <a:xfrm>
            <a:off x="4008240" y="4152240"/>
            <a:ext cx="1442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Just Right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2" name="CustomShape 4"/>
          <p:cNvSpPr/>
          <p:nvPr/>
        </p:nvSpPr>
        <p:spPr>
          <a:xfrm>
            <a:off x="6400440" y="4013640"/>
            <a:ext cx="1971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Low Bias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Book"/>
                <a:ea typeface="Avenir Book"/>
              </a:rPr>
              <a:t>High Variance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3" name="CustomShape 5"/>
          <p:cNvSpPr/>
          <p:nvPr/>
        </p:nvSpPr>
        <p:spPr>
          <a:xfrm flipV="1">
            <a:off x="1066680" y="1523880"/>
            <a:ext cx="9720" cy="216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6"/>
          <p:cNvSpPr/>
          <p:nvPr/>
        </p:nvSpPr>
        <p:spPr>
          <a:xfrm flipV="1">
            <a:off x="1066680" y="3684600"/>
            <a:ext cx="2174040" cy="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7"/>
          <p:cNvSpPr/>
          <p:nvPr/>
        </p:nvSpPr>
        <p:spPr>
          <a:xfrm>
            <a:off x="1071360" y="2092320"/>
            <a:ext cx="2114640" cy="1071000"/>
          </a:xfrm>
          <a:custGeom>
            <a:avLst/>
            <a:gdLst/>
            <a:ahLst/>
            <a:rect l="l" t="t" r="r" b="b"/>
            <a:pathLst>
              <a:path w="2114900" h="1071475">
                <a:moveTo>
                  <a:pt x="0" y="0"/>
                </a:moveTo>
                <a:cubicBezTo>
                  <a:pt x="66850" y="2337"/>
                  <a:pt x="133700" y="4675"/>
                  <a:pt x="201953" y="39269"/>
                </a:cubicBezTo>
                <a:cubicBezTo>
                  <a:pt x="270206" y="73863"/>
                  <a:pt x="352483" y="156141"/>
                  <a:pt x="409516" y="207564"/>
                </a:cubicBezTo>
                <a:cubicBezTo>
                  <a:pt x="466549" y="258987"/>
                  <a:pt x="492729" y="291711"/>
                  <a:pt x="544152" y="347809"/>
                </a:cubicBezTo>
                <a:cubicBezTo>
                  <a:pt x="595575" y="403907"/>
                  <a:pt x="661023" y="478704"/>
                  <a:pt x="718056" y="544152"/>
                </a:cubicBezTo>
                <a:cubicBezTo>
                  <a:pt x="775089" y="609600"/>
                  <a:pt x="836798" y="686268"/>
                  <a:pt x="886351" y="740496"/>
                </a:cubicBezTo>
                <a:cubicBezTo>
                  <a:pt x="935904" y="794724"/>
                  <a:pt x="961149" y="822774"/>
                  <a:pt x="1015377" y="869522"/>
                </a:cubicBezTo>
                <a:cubicBezTo>
                  <a:pt x="1069605" y="916270"/>
                  <a:pt x="1145337" y="987328"/>
                  <a:pt x="1211720" y="1020987"/>
                </a:cubicBezTo>
                <a:cubicBezTo>
                  <a:pt x="1278103" y="1054646"/>
                  <a:pt x="1344485" y="1071475"/>
                  <a:pt x="1413673" y="1071475"/>
                </a:cubicBezTo>
                <a:cubicBezTo>
                  <a:pt x="1482861" y="1071475"/>
                  <a:pt x="1559528" y="1053711"/>
                  <a:pt x="1626846" y="1020987"/>
                </a:cubicBezTo>
                <a:cubicBezTo>
                  <a:pt x="1694164" y="988263"/>
                  <a:pt x="1736238" y="952735"/>
                  <a:pt x="1817580" y="875132"/>
                </a:cubicBezTo>
                <a:cubicBezTo>
                  <a:pt x="1898922" y="797529"/>
                  <a:pt x="2114900" y="555372"/>
                  <a:pt x="2114900" y="555372"/>
                </a:cubicBezTo>
                <a:lnTo>
                  <a:pt x="2114900" y="555372"/>
                </a:lnTo>
              </a:path>
            </a:pathLst>
          </a:custGeom>
          <a:noFill/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8"/>
          <p:cNvSpPr/>
          <p:nvPr/>
        </p:nvSpPr>
        <p:spPr>
          <a:xfrm>
            <a:off x="1227600" y="19746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9"/>
          <p:cNvSpPr/>
          <p:nvPr/>
        </p:nvSpPr>
        <p:spPr>
          <a:xfrm>
            <a:off x="1082880" y="20138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10"/>
          <p:cNvSpPr/>
          <p:nvPr/>
        </p:nvSpPr>
        <p:spPr>
          <a:xfrm>
            <a:off x="1194120" y="21038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11"/>
          <p:cNvSpPr/>
          <p:nvPr/>
        </p:nvSpPr>
        <p:spPr>
          <a:xfrm>
            <a:off x="1322280" y="21654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12"/>
          <p:cNvSpPr/>
          <p:nvPr/>
        </p:nvSpPr>
        <p:spPr>
          <a:xfrm>
            <a:off x="1911960" y="26953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13"/>
          <p:cNvSpPr/>
          <p:nvPr/>
        </p:nvSpPr>
        <p:spPr>
          <a:xfrm>
            <a:off x="3107880" y="26280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14"/>
          <p:cNvSpPr/>
          <p:nvPr/>
        </p:nvSpPr>
        <p:spPr>
          <a:xfrm>
            <a:off x="3066120" y="2706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15"/>
          <p:cNvSpPr/>
          <p:nvPr/>
        </p:nvSpPr>
        <p:spPr>
          <a:xfrm>
            <a:off x="2927520" y="2787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16"/>
          <p:cNvSpPr/>
          <p:nvPr/>
        </p:nvSpPr>
        <p:spPr>
          <a:xfrm>
            <a:off x="2888280" y="29329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17"/>
          <p:cNvSpPr/>
          <p:nvPr/>
        </p:nvSpPr>
        <p:spPr>
          <a:xfrm>
            <a:off x="2708640" y="28936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18"/>
          <p:cNvSpPr/>
          <p:nvPr/>
        </p:nvSpPr>
        <p:spPr>
          <a:xfrm>
            <a:off x="2769840" y="30081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19"/>
          <p:cNvSpPr/>
          <p:nvPr/>
        </p:nvSpPr>
        <p:spPr>
          <a:xfrm>
            <a:off x="2708640" y="31269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20"/>
          <p:cNvSpPr/>
          <p:nvPr/>
        </p:nvSpPr>
        <p:spPr>
          <a:xfrm>
            <a:off x="2551680" y="31752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21"/>
          <p:cNvSpPr/>
          <p:nvPr/>
        </p:nvSpPr>
        <p:spPr>
          <a:xfrm>
            <a:off x="2321640" y="30441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22"/>
          <p:cNvSpPr/>
          <p:nvPr/>
        </p:nvSpPr>
        <p:spPr>
          <a:xfrm>
            <a:off x="2400120" y="31456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23"/>
          <p:cNvSpPr/>
          <p:nvPr/>
        </p:nvSpPr>
        <p:spPr>
          <a:xfrm>
            <a:off x="1953720" y="28515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CustomShape 24"/>
          <p:cNvSpPr/>
          <p:nvPr/>
        </p:nvSpPr>
        <p:spPr>
          <a:xfrm>
            <a:off x="2203920" y="29804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25"/>
          <p:cNvSpPr/>
          <p:nvPr/>
        </p:nvSpPr>
        <p:spPr>
          <a:xfrm>
            <a:off x="2132280" y="3048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26"/>
          <p:cNvSpPr/>
          <p:nvPr/>
        </p:nvSpPr>
        <p:spPr>
          <a:xfrm>
            <a:off x="2199240" y="31359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27"/>
          <p:cNvSpPr/>
          <p:nvPr/>
        </p:nvSpPr>
        <p:spPr>
          <a:xfrm>
            <a:off x="3018960" y="28587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28"/>
          <p:cNvSpPr/>
          <p:nvPr/>
        </p:nvSpPr>
        <p:spPr>
          <a:xfrm>
            <a:off x="1932840" y="20923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29"/>
          <p:cNvSpPr/>
          <p:nvPr/>
        </p:nvSpPr>
        <p:spPr>
          <a:xfrm>
            <a:off x="2009160" y="3621240"/>
            <a:ext cx="2444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8" name="CustomShape 30"/>
          <p:cNvSpPr/>
          <p:nvPr/>
        </p:nvSpPr>
        <p:spPr>
          <a:xfrm>
            <a:off x="834840" y="2415960"/>
            <a:ext cx="2444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9" name="CustomShape 31"/>
          <p:cNvSpPr/>
          <p:nvPr/>
        </p:nvSpPr>
        <p:spPr>
          <a:xfrm>
            <a:off x="2172240" y="1684080"/>
            <a:ext cx="10630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Model</a:t>
            </a:r>
            <a:endParaRPr b="0" lang="en-US" sz="1200" spc="-1" strike="noStrike">
              <a:latin typeface="Arial"/>
            </a:endParaRPr>
          </a:p>
          <a:p>
            <a:pPr marL="93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True Function</a:t>
            </a:r>
            <a:endParaRPr b="0" lang="en-US" sz="1200" spc="-1" strike="noStrike">
              <a:latin typeface="Arial"/>
            </a:endParaRPr>
          </a:p>
          <a:p>
            <a:pPr marL="93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Samples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0" name="Line 32"/>
          <p:cNvSpPr/>
          <p:nvPr/>
        </p:nvSpPr>
        <p:spPr>
          <a:xfrm>
            <a:off x="1874160" y="1943640"/>
            <a:ext cx="220320" cy="360"/>
          </a:xfrm>
          <a:prstGeom prst="line">
            <a:avLst/>
          </a:prstGeom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Line 33"/>
          <p:cNvSpPr/>
          <p:nvPr/>
        </p:nvSpPr>
        <p:spPr>
          <a:xfrm>
            <a:off x="1874160" y="1775880"/>
            <a:ext cx="220320" cy="360"/>
          </a:xfrm>
          <a:prstGeom prst="line">
            <a:avLst/>
          </a:prstGeom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Line 34"/>
          <p:cNvSpPr/>
          <p:nvPr/>
        </p:nvSpPr>
        <p:spPr>
          <a:xfrm>
            <a:off x="1066680" y="2347200"/>
            <a:ext cx="2119680" cy="827640"/>
          </a:xfrm>
          <a:prstGeom prst="line">
            <a:avLst/>
          </a:prstGeom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35"/>
          <p:cNvSpPr/>
          <p:nvPr/>
        </p:nvSpPr>
        <p:spPr>
          <a:xfrm>
            <a:off x="3626280" y="2078280"/>
            <a:ext cx="2119320" cy="1110960"/>
          </a:xfrm>
          <a:custGeom>
            <a:avLst/>
            <a:gdLst/>
            <a:ahLst/>
            <a:rect l="l" t="t" r="r" b="b"/>
            <a:pathLst>
              <a:path w="2119746" h="1111155">
                <a:moveTo>
                  <a:pt x="0" y="0"/>
                </a:moveTo>
                <a:cubicBezTo>
                  <a:pt x="69273" y="6927"/>
                  <a:pt x="138546" y="13854"/>
                  <a:pt x="197428" y="41563"/>
                </a:cubicBezTo>
                <a:cubicBezTo>
                  <a:pt x="256310" y="69272"/>
                  <a:pt x="290946" y="110836"/>
                  <a:pt x="353291" y="166254"/>
                </a:cubicBezTo>
                <a:cubicBezTo>
                  <a:pt x="415636" y="221672"/>
                  <a:pt x="505691" y="306532"/>
                  <a:pt x="571500" y="374073"/>
                </a:cubicBezTo>
                <a:cubicBezTo>
                  <a:pt x="637309" y="441614"/>
                  <a:pt x="677141" y="488373"/>
                  <a:pt x="748146" y="571500"/>
                </a:cubicBezTo>
                <a:cubicBezTo>
                  <a:pt x="819151" y="654627"/>
                  <a:pt x="912669" y="793173"/>
                  <a:pt x="997528" y="872836"/>
                </a:cubicBezTo>
                <a:cubicBezTo>
                  <a:pt x="1082387" y="952499"/>
                  <a:pt x="1165514" y="1011382"/>
                  <a:pt x="1257300" y="1049482"/>
                </a:cubicBezTo>
                <a:cubicBezTo>
                  <a:pt x="1349086" y="1087582"/>
                  <a:pt x="1444337" y="1130877"/>
                  <a:pt x="1548246" y="1101436"/>
                </a:cubicBezTo>
                <a:cubicBezTo>
                  <a:pt x="1652155" y="1071995"/>
                  <a:pt x="1785505" y="961159"/>
                  <a:pt x="1880755" y="872836"/>
                </a:cubicBezTo>
                <a:cubicBezTo>
                  <a:pt x="1976005" y="784513"/>
                  <a:pt x="2119746" y="571500"/>
                  <a:pt x="2119746" y="571500"/>
                </a:cubicBezTo>
              </a:path>
            </a:pathLst>
          </a:custGeom>
          <a:noFill/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36"/>
          <p:cNvSpPr/>
          <p:nvPr/>
        </p:nvSpPr>
        <p:spPr>
          <a:xfrm>
            <a:off x="6213600" y="1558800"/>
            <a:ext cx="2088360" cy="2026440"/>
          </a:xfrm>
          <a:custGeom>
            <a:avLst/>
            <a:gdLst/>
            <a:ahLst/>
            <a:rect l="l" t="t" r="r" b="b"/>
            <a:pathLst>
              <a:path w="2088572" h="2026759">
                <a:moveTo>
                  <a:pt x="0" y="0"/>
                </a:moveTo>
                <a:cubicBezTo>
                  <a:pt x="2597" y="942109"/>
                  <a:pt x="5195" y="1884219"/>
                  <a:pt x="20781" y="2015837"/>
                </a:cubicBezTo>
                <a:cubicBezTo>
                  <a:pt x="36367" y="2147455"/>
                  <a:pt x="74468" y="1051214"/>
                  <a:pt x="93518" y="789709"/>
                </a:cubicBezTo>
                <a:cubicBezTo>
                  <a:pt x="112568" y="528204"/>
                  <a:pt x="114299" y="462395"/>
                  <a:pt x="135081" y="446809"/>
                </a:cubicBezTo>
                <a:cubicBezTo>
                  <a:pt x="155863" y="431223"/>
                  <a:pt x="187036" y="704850"/>
                  <a:pt x="218209" y="696191"/>
                </a:cubicBezTo>
                <a:cubicBezTo>
                  <a:pt x="249382" y="687532"/>
                  <a:pt x="296141" y="472787"/>
                  <a:pt x="322118" y="394855"/>
                </a:cubicBezTo>
                <a:cubicBezTo>
                  <a:pt x="348095" y="316923"/>
                  <a:pt x="355022" y="232064"/>
                  <a:pt x="374072" y="228600"/>
                </a:cubicBezTo>
                <a:cubicBezTo>
                  <a:pt x="393122" y="225136"/>
                  <a:pt x="408709" y="226868"/>
                  <a:pt x="436418" y="374073"/>
                </a:cubicBezTo>
                <a:cubicBezTo>
                  <a:pt x="464127" y="521278"/>
                  <a:pt x="505691" y="947305"/>
                  <a:pt x="540327" y="1111828"/>
                </a:cubicBezTo>
                <a:cubicBezTo>
                  <a:pt x="574963" y="1276351"/>
                  <a:pt x="607868" y="1343891"/>
                  <a:pt x="644236" y="1361209"/>
                </a:cubicBezTo>
                <a:cubicBezTo>
                  <a:pt x="680604" y="1378527"/>
                  <a:pt x="723900" y="1243446"/>
                  <a:pt x="758536" y="1215737"/>
                </a:cubicBezTo>
                <a:cubicBezTo>
                  <a:pt x="793172" y="1188028"/>
                  <a:pt x="812222" y="1144732"/>
                  <a:pt x="852054" y="1194955"/>
                </a:cubicBezTo>
                <a:cubicBezTo>
                  <a:pt x="891886" y="1245178"/>
                  <a:pt x="949036" y="1465119"/>
                  <a:pt x="997527" y="1517073"/>
                </a:cubicBezTo>
                <a:cubicBezTo>
                  <a:pt x="1046018" y="1569027"/>
                  <a:pt x="1097973" y="1511878"/>
                  <a:pt x="1143000" y="1506682"/>
                </a:cubicBezTo>
                <a:cubicBezTo>
                  <a:pt x="1188027" y="1501487"/>
                  <a:pt x="1224396" y="1456459"/>
                  <a:pt x="1267691" y="1485900"/>
                </a:cubicBezTo>
                <a:cubicBezTo>
                  <a:pt x="1310986" y="1515341"/>
                  <a:pt x="1356013" y="1655619"/>
                  <a:pt x="1402772" y="1683328"/>
                </a:cubicBezTo>
                <a:cubicBezTo>
                  <a:pt x="1449531" y="1711037"/>
                  <a:pt x="1506682" y="1683328"/>
                  <a:pt x="1548245" y="1652155"/>
                </a:cubicBezTo>
                <a:cubicBezTo>
                  <a:pt x="1589808" y="1620982"/>
                  <a:pt x="1607127" y="1529196"/>
                  <a:pt x="1652154" y="1496291"/>
                </a:cubicBezTo>
                <a:cubicBezTo>
                  <a:pt x="1697181" y="1463387"/>
                  <a:pt x="1782041" y="1491096"/>
                  <a:pt x="1818409" y="1454728"/>
                </a:cubicBezTo>
                <a:cubicBezTo>
                  <a:pt x="1854777" y="1418360"/>
                  <a:pt x="1840922" y="1312718"/>
                  <a:pt x="1870363" y="1278082"/>
                </a:cubicBezTo>
                <a:cubicBezTo>
                  <a:pt x="1899804" y="1243446"/>
                  <a:pt x="1969077" y="1269423"/>
                  <a:pt x="1995054" y="1246909"/>
                </a:cubicBezTo>
                <a:cubicBezTo>
                  <a:pt x="2021031" y="1224395"/>
                  <a:pt x="2014104" y="1091045"/>
                  <a:pt x="2026227" y="1143000"/>
                </a:cubicBezTo>
                <a:cubicBezTo>
                  <a:pt x="2038350" y="1194955"/>
                  <a:pt x="2059132" y="1489364"/>
                  <a:pt x="2067791" y="1558637"/>
                </a:cubicBezTo>
                <a:cubicBezTo>
                  <a:pt x="2076450" y="1627910"/>
                  <a:pt x="2074718" y="1556905"/>
                  <a:pt x="2078181" y="1558637"/>
                </a:cubicBezTo>
                <a:cubicBezTo>
                  <a:pt x="2081645" y="1560369"/>
                  <a:pt x="2088572" y="1569028"/>
                  <a:pt x="2088572" y="1569028"/>
                </a:cubicBezTo>
              </a:path>
            </a:pathLst>
          </a:custGeom>
          <a:noFill/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37"/>
          <p:cNvSpPr/>
          <p:nvPr/>
        </p:nvSpPr>
        <p:spPr>
          <a:xfrm flipV="1">
            <a:off x="3626280" y="1523880"/>
            <a:ext cx="9720" cy="216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38"/>
          <p:cNvSpPr/>
          <p:nvPr/>
        </p:nvSpPr>
        <p:spPr>
          <a:xfrm flipV="1">
            <a:off x="3626280" y="3684600"/>
            <a:ext cx="2174040" cy="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39"/>
          <p:cNvSpPr/>
          <p:nvPr/>
        </p:nvSpPr>
        <p:spPr>
          <a:xfrm>
            <a:off x="3630960" y="2092320"/>
            <a:ext cx="2114640" cy="1071000"/>
          </a:xfrm>
          <a:custGeom>
            <a:avLst/>
            <a:gdLst/>
            <a:ahLst/>
            <a:rect l="l" t="t" r="r" b="b"/>
            <a:pathLst>
              <a:path w="2114900" h="1071475">
                <a:moveTo>
                  <a:pt x="0" y="0"/>
                </a:moveTo>
                <a:cubicBezTo>
                  <a:pt x="66850" y="2337"/>
                  <a:pt x="133700" y="4675"/>
                  <a:pt x="201953" y="39269"/>
                </a:cubicBezTo>
                <a:cubicBezTo>
                  <a:pt x="270206" y="73863"/>
                  <a:pt x="352483" y="156141"/>
                  <a:pt x="409516" y="207564"/>
                </a:cubicBezTo>
                <a:cubicBezTo>
                  <a:pt x="466549" y="258987"/>
                  <a:pt x="492729" y="291711"/>
                  <a:pt x="544152" y="347809"/>
                </a:cubicBezTo>
                <a:cubicBezTo>
                  <a:pt x="595575" y="403907"/>
                  <a:pt x="661023" y="478704"/>
                  <a:pt x="718056" y="544152"/>
                </a:cubicBezTo>
                <a:cubicBezTo>
                  <a:pt x="775089" y="609600"/>
                  <a:pt x="836798" y="686268"/>
                  <a:pt x="886351" y="740496"/>
                </a:cubicBezTo>
                <a:cubicBezTo>
                  <a:pt x="935904" y="794724"/>
                  <a:pt x="961149" y="822774"/>
                  <a:pt x="1015377" y="869522"/>
                </a:cubicBezTo>
                <a:cubicBezTo>
                  <a:pt x="1069605" y="916270"/>
                  <a:pt x="1145337" y="987328"/>
                  <a:pt x="1211720" y="1020987"/>
                </a:cubicBezTo>
                <a:cubicBezTo>
                  <a:pt x="1278103" y="1054646"/>
                  <a:pt x="1344485" y="1071475"/>
                  <a:pt x="1413673" y="1071475"/>
                </a:cubicBezTo>
                <a:cubicBezTo>
                  <a:pt x="1482861" y="1071475"/>
                  <a:pt x="1559528" y="1053711"/>
                  <a:pt x="1626846" y="1020987"/>
                </a:cubicBezTo>
                <a:cubicBezTo>
                  <a:pt x="1694164" y="988263"/>
                  <a:pt x="1736238" y="952735"/>
                  <a:pt x="1817580" y="875132"/>
                </a:cubicBezTo>
                <a:cubicBezTo>
                  <a:pt x="1898922" y="797529"/>
                  <a:pt x="2114900" y="555372"/>
                  <a:pt x="2114900" y="555372"/>
                </a:cubicBezTo>
                <a:lnTo>
                  <a:pt x="2114900" y="555372"/>
                </a:lnTo>
              </a:path>
            </a:pathLst>
          </a:custGeom>
          <a:noFill/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CustomShape 40"/>
          <p:cNvSpPr/>
          <p:nvPr/>
        </p:nvSpPr>
        <p:spPr>
          <a:xfrm>
            <a:off x="3787200" y="19746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41"/>
          <p:cNvSpPr/>
          <p:nvPr/>
        </p:nvSpPr>
        <p:spPr>
          <a:xfrm>
            <a:off x="3642480" y="20138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42"/>
          <p:cNvSpPr/>
          <p:nvPr/>
        </p:nvSpPr>
        <p:spPr>
          <a:xfrm>
            <a:off x="3753720" y="21038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43"/>
          <p:cNvSpPr/>
          <p:nvPr/>
        </p:nvSpPr>
        <p:spPr>
          <a:xfrm>
            <a:off x="3881880" y="21654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44"/>
          <p:cNvSpPr/>
          <p:nvPr/>
        </p:nvSpPr>
        <p:spPr>
          <a:xfrm>
            <a:off x="4471560" y="26953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45"/>
          <p:cNvSpPr/>
          <p:nvPr/>
        </p:nvSpPr>
        <p:spPr>
          <a:xfrm>
            <a:off x="5667480" y="26280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46"/>
          <p:cNvSpPr/>
          <p:nvPr/>
        </p:nvSpPr>
        <p:spPr>
          <a:xfrm>
            <a:off x="5625720" y="2706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47"/>
          <p:cNvSpPr/>
          <p:nvPr/>
        </p:nvSpPr>
        <p:spPr>
          <a:xfrm>
            <a:off x="5487120" y="2787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48"/>
          <p:cNvSpPr/>
          <p:nvPr/>
        </p:nvSpPr>
        <p:spPr>
          <a:xfrm>
            <a:off x="5447880" y="29329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49"/>
          <p:cNvSpPr/>
          <p:nvPr/>
        </p:nvSpPr>
        <p:spPr>
          <a:xfrm>
            <a:off x="5268240" y="28936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50"/>
          <p:cNvSpPr/>
          <p:nvPr/>
        </p:nvSpPr>
        <p:spPr>
          <a:xfrm>
            <a:off x="5329440" y="30081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51"/>
          <p:cNvSpPr/>
          <p:nvPr/>
        </p:nvSpPr>
        <p:spPr>
          <a:xfrm>
            <a:off x="5268240" y="31269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52"/>
          <p:cNvSpPr/>
          <p:nvPr/>
        </p:nvSpPr>
        <p:spPr>
          <a:xfrm>
            <a:off x="5111280" y="31752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53"/>
          <p:cNvSpPr/>
          <p:nvPr/>
        </p:nvSpPr>
        <p:spPr>
          <a:xfrm>
            <a:off x="4881240" y="30441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54"/>
          <p:cNvSpPr/>
          <p:nvPr/>
        </p:nvSpPr>
        <p:spPr>
          <a:xfrm>
            <a:off x="4959720" y="31456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55"/>
          <p:cNvSpPr/>
          <p:nvPr/>
        </p:nvSpPr>
        <p:spPr>
          <a:xfrm>
            <a:off x="4513320" y="28515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56"/>
          <p:cNvSpPr/>
          <p:nvPr/>
        </p:nvSpPr>
        <p:spPr>
          <a:xfrm>
            <a:off x="4763520" y="29804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57"/>
          <p:cNvSpPr/>
          <p:nvPr/>
        </p:nvSpPr>
        <p:spPr>
          <a:xfrm>
            <a:off x="4692240" y="3048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58"/>
          <p:cNvSpPr/>
          <p:nvPr/>
        </p:nvSpPr>
        <p:spPr>
          <a:xfrm>
            <a:off x="4758840" y="31359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59"/>
          <p:cNvSpPr/>
          <p:nvPr/>
        </p:nvSpPr>
        <p:spPr>
          <a:xfrm>
            <a:off x="5578560" y="28587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60"/>
          <p:cNvSpPr/>
          <p:nvPr/>
        </p:nvSpPr>
        <p:spPr>
          <a:xfrm>
            <a:off x="4568760" y="3621240"/>
            <a:ext cx="2444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9" name="CustomShape 61"/>
          <p:cNvSpPr/>
          <p:nvPr/>
        </p:nvSpPr>
        <p:spPr>
          <a:xfrm>
            <a:off x="3394440" y="2415960"/>
            <a:ext cx="2444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0" name="CustomShape 62"/>
          <p:cNvSpPr/>
          <p:nvPr/>
        </p:nvSpPr>
        <p:spPr>
          <a:xfrm flipV="1">
            <a:off x="6183000" y="1523880"/>
            <a:ext cx="9720" cy="216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63"/>
          <p:cNvSpPr/>
          <p:nvPr/>
        </p:nvSpPr>
        <p:spPr>
          <a:xfrm flipV="1">
            <a:off x="6183000" y="3684600"/>
            <a:ext cx="2174040" cy="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64"/>
          <p:cNvSpPr/>
          <p:nvPr/>
        </p:nvSpPr>
        <p:spPr>
          <a:xfrm>
            <a:off x="6187680" y="2092320"/>
            <a:ext cx="2114640" cy="1071000"/>
          </a:xfrm>
          <a:custGeom>
            <a:avLst/>
            <a:gdLst/>
            <a:ahLst/>
            <a:rect l="l" t="t" r="r" b="b"/>
            <a:pathLst>
              <a:path w="2114900" h="1071475">
                <a:moveTo>
                  <a:pt x="0" y="0"/>
                </a:moveTo>
                <a:cubicBezTo>
                  <a:pt x="66850" y="2337"/>
                  <a:pt x="133700" y="4675"/>
                  <a:pt x="201953" y="39269"/>
                </a:cubicBezTo>
                <a:cubicBezTo>
                  <a:pt x="270206" y="73863"/>
                  <a:pt x="352483" y="156141"/>
                  <a:pt x="409516" y="207564"/>
                </a:cubicBezTo>
                <a:cubicBezTo>
                  <a:pt x="466549" y="258987"/>
                  <a:pt x="492729" y="291711"/>
                  <a:pt x="544152" y="347809"/>
                </a:cubicBezTo>
                <a:cubicBezTo>
                  <a:pt x="595575" y="403907"/>
                  <a:pt x="661023" y="478704"/>
                  <a:pt x="718056" y="544152"/>
                </a:cubicBezTo>
                <a:cubicBezTo>
                  <a:pt x="775089" y="609600"/>
                  <a:pt x="836798" y="686268"/>
                  <a:pt x="886351" y="740496"/>
                </a:cubicBezTo>
                <a:cubicBezTo>
                  <a:pt x="935904" y="794724"/>
                  <a:pt x="961149" y="822774"/>
                  <a:pt x="1015377" y="869522"/>
                </a:cubicBezTo>
                <a:cubicBezTo>
                  <a:pt x="1069605" y="916270"/>
                  <a:pt x="1145337" y="987328"/>
                  <a:pt x="1211720" y="1020987"/>
                </a:cubicBezTo>
                <a:cubicBezTo>
                  <a:pt x="1278103" y="1054646"/>
                  <a:pt x="1344485" y="1071475"/>
                  <a:pt x="1413673" y="1071475"/>
                </a:cubicBezTo>
                <a:cubicBezTo>
                  <a:pt x="1482861" y="1071475"/>
                  <a:pt x="1559528" y="1053711"/>
                  <a:pt x="1626846" y="1020987"/>
                </a:cubicBezTo>
                <a:cubicBezTo>
                  <a:pt x="1694164" y="988263"/>
                  <a:pt x="1736238" y="952735"/>
                  <a:pt x="1817580" y="875132"/>
                </a:cubicBezTo>
                <a:cubicBezTo>
                  <a:pt x="1898922" y="797529"/>
                  <a:pt x="2114900" y="555372"/>
                  <a:pt x="2114900" y="555372"/>
                </a:cubicBezTo>
                <a:lnTo>
                  <a:pt x="2114900" y="555372"/>
                </a:lnTo>
              </a:path>
            </a:pathLst>
          </a:custGeom>
          <a:noFill/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65"/>
          <p:cNvSpPr/>
          <p:nvPr/>
        </p:nvSpPr>
        <p:spPr>
          <a:xfrm>
            <a:off x="6343920" y="19746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66"/>
          <p:cNvSpPr/>
          <p:nvPr/>
        </p:nvSpPr>
        <p:spPr>
          <a:xfrm>
            <a:off x="6199200" y="20138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67"/>
          <p:cNvSpPr/>
          <p:nvPr/>
        </p:nvSpPr>
        <p:spPr>
          <a:xfrm>
            <a:off x="6310440" y="21038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68"/>
          <p:cNvSpPr/>
          <p:nvPr/>
        </p:nvSpPr>
        <p:spPr>
          <a:xfrm>
            <a:off x="6438600" y="21654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69"/>
          <p:cNvSpPr/>
          <p:nvPr/>
        </p:nvSpPr>
        <p:spPr>
          <a:xfrm>
            <a:off x="7028280" y="26953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70"/>
          <p:cNvSpPr/>
          <p:nvPr/>
        </p:nvSpPr>
        <p:spPr>
          <a:xfrm>
            <a:off x="8224200" y="26280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71"/>
          <p:cNvSpPr/>
          <p:nvPr/>
        </p:nvSpPr>
        <p:spPr>
          <a:xfrm>
            <a:off x="8182440" y="2706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72"/>
          <p:cNvSpPr/>
          <p:nvPr/>
        </p:nvSpPr>
        <p:spPr>
          <a:xfrm>
            <a:off x="8043840" y="2787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73"/>
          <p:cNvSpPr/>
          <p:nvPr/>
        </p:nvSpPr>
        <p:spPr>
          <a:xfrm>
            <a:off x="8004600" y="293292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74"/>
          <p:cNvSpPr/>
          <p:nvPr/>
        </p:nvSpPr>
        <p:spPr>
          <a:xfrm>
            <a:off x="7824960" y="28936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75"/>
          <p:cNvSpPr/>
          <p:nvPr/>
        </p:nvSpPr>
        <p:spPr>
          <a:xfrm>
            <a:off x="7886160" y="30081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76"/>
          <p:cNvSpPr/>
          <p:nvPr/>
        </p:nvSpPr>
        <p:spPr>
          <a:xfrm>
            <a:off x="7824960" y="31269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77"/>
          <p:cNvSpPr/>
          <p:nvPr/>
        </p:nvSpPr>
        <p:spPr>
          <a:xfrm>
            <a:off x="7668000" y="317520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78"/>
          <p:cNvSpPr/>
          <p:nvPr/>
        </p:nvSpPr>
        <p:spPr>
          <a:xfrm>
            <a:off x="7437960" y="30441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79"/>
          <p:cNvSpPr/>
          <p:nvPr/>
        </p:nvSpPr>
        <p:spPr>
          <a:xfrm>
            <a:off x="7516440" y="31456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80"/>
          <p:cNvSpPr/>
          <p:nvPr/>
        </p:nvSpPr>
        <p:spPr>
          <a:xfrm>
            <a:off x="7070040" y="28515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81"/>
          <p:cNvSpPr/>
          <p:nvPr/>
        </p:nvSpPr>
        <p:spPr>
          <a:xfrm>
            <a:off x="7320240" y="298044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82"/>
          <p:cNvSpPr/>
          <p:nvPr/>
        </p:nvSpPr>
        <p:spPr>
          <a:xfrm>
            <a:off x="7248960" y="304848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83"/>
          <p:cNvSpPr/>
          <p:nvPr/>
        </p:nvSpPr>
        <p:spPr>
          <a:xfrm>
            <a:off x="7315560" y="31359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84"/>
          <p:cNvSpPr/>
          <p:nvPr/>
        </p:nvSpPr>
        <p:spPr>
          <a:xfrm>
            <a:off x="8135280" y="2858760"/>
            <a:ext cx="78120" cy="78120"/>
          </a:xfrm>
          <a:prstGeom prst="ellipse">
            <a:avLst/>
          </a:prstGeom>
          <a:gradFill rotWithShape="0">
            <a:gsLst>
              <a:gs pos="0">
                <a:srgbClr val="c00000"/>
              </a:gs>
              <a:gs pos="100000">
                <a:srgbClr val="feffff"/>
              </a:gs>
            </a:gsLst>
            <a:lin ang="16200000"/>
          </a:gra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85"/>
          <p:cNvSpPr/>
          <p:nvPr/>
        </p:nvSpPr>
        <p:spPr>
          <a:xfrm>
            <a:off x="7125480" y="3621240"/>
            <a:ext cx="2444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4" name="CustomShape 86"/>
          <p:cNvSpPr/>
          <p:nvPr/>
        </p:nvSpPr>
        <p:spPr>
          <a:xfrm>
            <a:off x="5951160" y="2415960"/>
            <a:ext cx="2444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 Book"/>
                <a:ea typeface="Avenir Book"/>
              </a:rPr>
              <a:t>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5" name="CustomShape 87"/>
          <p:cNvSpPr/>
          <p:nvPr/>
        </p:nvSpPr>
        <p:spPr>
          <a:xfrm>
            <a:off x="1071360" y="948600"/>
            <a:ext cx="21146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Polynomial Degree =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06" name="CustomShape 88"/>
          <p:cNvSpPr/>
          <p:nvPr/>
        </p:nvSpPr>
        <p:spPr>
          <a:xfrm>
            <a:off x="3628800" y="948600"/>
            <a:ext cx="211464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Polynomial Degree = 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07" name="CustomShape 89"/>
          <p:cNvSpPr/>
          <p:nvPr/>
        </p:nvSpPr>
        <p:spPr>
          <a:xfrm>
            <a:off x="6154560" y="948600"/>
            <a:ext cx="230940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9360" algn="ctr">
              <a:lnSpc>
                <a:spcPts val="2849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Polynomial Degree = 15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CustomShape 1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Transformation of Data Distributions</a:t>
            </a:r>
            <a:endParaRPr b="0" lang="en-US" sz="3000" spc="-1" strike="noStrike">
              <a:latin typeface="Arial"/>
            </a:endParaRPr>
          </a:p>
        </p:txBody>
      </p:sp>
      <p:grpSp>
        <p:nvGrpSpPr>
          <p:cNvPr id="2233" name="Group 2"/>
          <p:cNvGrpSpPr/>
          <p:nvPr/>
        </p:nvGrpSpPr>
        <p:grpSpPr>
          <a:xfrm>
            <a:off x="5461200" y="1082520"/>
            <a:ext cx="3371400" cy="2835360"/>
            <a:chOff x="5461200" y="1082520"/>
            <a:chExt cx="3371400" cy="2835360"/>
          </a:xfrm>
        </p:grpSpPr>
        <p:sp>
          <p:nvSpPr>
            <p:cNvPr id="2234" name="CustomShape 3"/>
            <p:cNvSpPr/>
            <p:nvPr/>
          </p:nvSpPr>
          <p:spPr>
            <a:xfrm>
              <a:off x="5608080" y="1209240"/>
              <a:ext cx="3075840" cy="2580480"/>
            </a:xfrm>
            <a:custGeom>
              <a:avLst/>
              <a:gdLst/>
              <a:ahLst/>
              <a:rect l="l" t="t" r="r" b="b"/>
              <a:pathLst>
                <a:path w="3076222" h="2580819">
                  <a:moveTo>
                    <a:pt x="0" y="2580773"/>
                  </a:moveTo>
                  <a:cubicBezTo>
                    <a:pt x="1411" y="2394506"/>
                    <a:pt x="2822" y="2208240"/>
                    <a:pt x="5644" y="2021973"/>
                  </a:cubicBezTo>
                  <a:cubicBezTo>
                    <a:pt x="8466" y="1835706"/>
                    <a:pt x="13170" y="1648499"/>
                    <a:pt x="16933" y="1463173"/>
                  </a:cubicBezTo>
                  <a:cubicBezTo>
                    <a:pt x="20696" y="1277847"/>
                    <a:pt x="23518" y="1095343"/>
                    <a:pt x="28222" y="910017"/>
                  </a:cubicBezTo>
                  <a:cubicBezTo>
                    <a:pt x="32926" y="724691"/>
                    <a:pt x="38570" y="488565"/>
                    <a:pt x="45155" y="351217"/>
                  </a:cubicBezTo>
                  <a:cubicBezTo>
                    <a:pt x="51740" y="213869"/>
                    <a:pt x="57385" y="144254"/>
                    <a:pt x="67733" y="85928"/>
                  </a:cubicBezTo>
                  <a:cubicBezTo>
                    <a:pt x="78081" y="27602"/>
                    <a:pt x="94074" y="-7206"/>
                    <a:pt x="107244" y="1261"/>
                  </a:cubicBezTo>
                  <a:cubicBezTo>
                    <a:pt x="120414" y="9728"/>
                    <a:pt x="132644" y="75580"/>
                    <a:pt x="146755" y="136728"/>
                  </a:cubicBezTo>
                  <a:cubicBezTo>
                    <a:pt x="160866" y="197876"/>
                    <a:pt x="169333" y="236446"/>
                    <a:pt x="191911" y="368150"/>
                  </a:cubicBezTo>
                  <a:cubicBezTo>
                    <a:pt x="214489" y="499854"/>
                    <a:pt x="257763" y="782076"/>
                    <a:pt x="282222" y="926950"/>
                  </a:cubicBezTo>
                  <a:cubicBezTo>
                    <a:pt x="306681" y="1071824"/>
                    <a:pt x="317970" y="1144262"/>
                    <a:pt x="338666" y="1237395"/>
                  </a:cubicBezTo>
                  <a:cubicBezTo>
                    <a:pt x="359362" y="1330528"/>
                    <a:pt x="377237" y="1392617"/>
                    <a:pt x="406400" y="1485750"/>
                  </a:cubicBezTo>
                  <a:cubicBezTo>
                    <a:pt x="435563" y="1578883"/>
                    <a:pt x="478837" y="1711528"/>
                    <a:pt x="513644" y="1796195"/>
                  </a:cubicBezTo>
                  <a:cubicBezTo>
                    <a:pt x="548451" y="1880862"/>
                    <a:pt x="571970" y="1927898"/>
                    <a:pt x="615244" y="1993750"/>
                  </a:cubicBezTo>
                  <a:cubicBezTo>
                    <a:pt x="658518" y="2059602"/>
                    <a:pt x="714963" y="2133921"/>
                    <a:pt x="773289" y="2191306"/>
                  </a:cubicBezTo>
                  <a:cubicBezTo>
                    <a:pt x="831615" y="2248691"/>
                    <a:pt x="909696" y="2303254"/>
                    <a:pt x="965200" y="2338061"/>
                  </a:cubicBezTo>
                  <a:cubicBezTo>
                    <a:pt x="1020704" y="2372868"/>
                    <a:pt x="1053630" y="2379454"/>
                    <a:pt x="1106311" y="2400150"/>
                  </a:cubicBezTo>
                  <a:cubicBezTo>
                    <a:pt x="1158993" y="2420846"/>
                    <a:pt x="1193800" y="2441543"/>
                    <a:pt x="1281289" y="2462239"/>
                  </a:cubicBezTo>
                  <a:cubicBezTo>
                    <a:pt x="1368778" y="2482935"/>
                    <a:pt x="1535289" y="2511158"/>
                    <a:pt x="1631244" y="2524328"/>
                  </a:cubicBezTo>
                  <a:cubicBezTo>
                    <a:pt x="1727199" y="2537498"/>
                    <a:pt x="1857022" y="2541261"/>
                    <a:pt x="1857022" y="2541261"/>
                  </a:cubicBezTo>
                  <a:lnTo>
                    <a:pt x="2263422" y="2575128"/>
                  </a:lnTo>
                  <a:cubicBezTo>
                    <a:pt x="2365963" y="2581713"/>
                    <a:pt x="2472266" y="2580773"/>
                    <a:pt x="2472266" y="2580773"/>
                  </a:cubicBezTo>
                  <a:lnTo>
                    <a:pt x="3076222" y="2580773"/>
                  </a:lnTo>
                </a:path>
              </a:pathLst>
            </a:custGeom>
            <a:solidFill>
              <a:srgbClr val="0070c0">
                <a:alpha val="50000"/>
              </a:srgbClr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5" name="CustomShape 4"/>
            <p:cNvSpPr/>
            <p:nvPr/>
          </p:nvSpPr>
          <p:spPr>
            <a:xfrm flipV="1">
              <a:off x="5461200" y="-1752840"/>
              <a:ext cx="360" cy="2835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6" name="CustomShape 5"/>
            <p:cNvSpPr/>
            <p:nvPr/>
          </p:nvSpPr>
          <p:spPr>
            <a:xfrm>
              <a:off x="5464800" y="3912840"/>
              <a:ext cx="3367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37" name="CustomShape 6"/>
          <p:cNvSpPr/>
          <p:nvPr/>
        </p:nvSpPr>
        <p:spPr>
          <a:xfrm>
            <a:off x="493200" y="1220400"/>
            <a:ext cx="4183560" cy="27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236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12" strike="noStrike">
                <a:solidFill>
                  <a:srgbClr val="101010"/>
                </a:solidFill>
                <a:latin typeface="Avenir Book"/>
                <a:ea typeface="Avenir Book"/>
              </a:rPr>
              <a:t>Predictions from linear regression models assume residuals are normally distributed</a:t>
            </a:r>
            <a:endParaRPr b="0" lang="en-US" sz="2000" spc="-1" strike="noStrike">
              <a:latin typeface="Arial"/>
            </a:endParaRPr>
          </a:p>
          <a:p>
            <a:pPr marL="352080" indent="-34236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12" strike="noStrike">
                <a:solidFill>
                  <a:srgbClr val="101010"/>
                </a:solidFill>
                <a:latin typeface="Avenir Book"/>
                <a:ea typeface="Avenir Book"/>
              </a:rPr>
              <a:t>Features and predicted data are often skewed</a:t>
            </a:r>
            <a:endParaRPr b="0" lang="en-US" sz="2000" spc="-1" strike="noStrike">
              <a:latin typeface="Arial"/>
            </a:endParaRPr>
          </a:p>
          <a:p>
            <a:pPr marL="352080" indent="-34236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12" strike="noStrike">
                <a:solidFill>
                  <a:srgbClr val="101010"/>
                </a:solidFill>
                <a:latin typeface="Avenir Book"/>
                <a:ea typeface="Avenir Book"/>
              </a:rPr>
              <a:t>Data transformations can solve this issue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38" name="CustomShape 7"/>
          <p:cNvSpPr/>
          <p:nvPr/>
        </p:nvSpPr>
        <p:spPr>
          <a:xfrm>
            <a:off x="398520" y="2969640"/>
            <a:ext cx="4618440" cy="1278360"/>
          </a:xfrm>
          <a:prstGeom prst="rect">
            <a:avLst/>
          </a:prstGeom>
          <a:solidFill>
            <a:srgbClr val="fe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CustomShape 1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Transformation of Data Distributions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40" name="CustomShape 2"/>
          <p:cNvSpPr/>
          <p:nvPr/>
        </p:nvSpPr>
        <p:spPr>
          <a:xfrm>
            <a:off x="4126320" y="2167920"/>
            <a:ext cx="578520" cy="448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>
              <a:alpha val="50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41" name="Group 3"/>
          <p:cNvGrpSpPr/>
          <p:nvPr/>
        </p:nvGrpSpPr>
        <p:grpSpPr>
          <a:xfrm>
            <a:off x="897480" y="977400"/>
            <a:ext cx="3371040" cy="2835360"/>
            <a:chOff x="897480" y="977400"/>
            <a:chExt cx="3371040" cy="2835360"/>
          </a:xfrm>
        </p:grpSpPr>
        <p:sp>
          <p:nvSpPr>
            <p:cNvPr id="2242" name="CustomShape 4"/>
            <p:cNvSpPr/>
            <p:nvPr/>
          </p:nvSpPr>
          <p:spPr>
            <a:xfrm>
              <a:off x="1044360" y="1104120"/>
              <a:ext cx="3075840" cy="2580480"/>
            </a:xfrm>
            <a:custGeom>
              <a:avLst/>
              <a:gdLst/>
              <a:ahLst/>
              <a:rect l="l" t="t" r="r" b="b"/>
              <a:pathLst>
                <a:path w="3076222" h="2580819">
                  <a:moveTo>
                    <a:pt x="0" y="2580773"/>
                  </a:moveTo>
                  <a:cubicBezTo>
                    <a:pt x="1411" y="2394506"/>
                    <a:pt x="2822" y="2208240"/>
                    <a:pt x="5644" y="2021973"/>
                  </a:cubicBezTo>
                  <a:cubicBezTo>
                    <a:pt x="8466" y="1835706"/>
                    <a:pt x="13170" y="1648499"/>
                    <a:pt x="16933" y="1463173"/>
                  </a:cubicBezTo>
                  <a:cubicBezTo>
                    <a:pt x="20696" y="1277847"/>
                    <a:pt x="23518" y="1095343"/>
                    <a:pt x="28222" y="910017"/>
                  </a:cubicBezTo>
                  <a:cubicBezTo>
                    <a:pt x="32926" y="724691"/>
                    <a:pt x="38570" y="488565"/>
                    <a:pt x="45155" y="351217"/>
                  </a:cubicBezTo>
                  <a:cubicBezTo>
                    <a:pt x="51740" y="213869"/>
                    <a:pt x="57385" y="144254"/>
                    <a:pt x="67733" y="85928"/>
                  </a:cubicBezTo>
                  <a:cubicBezTo>
                    <a:pt x="78081" y="27602"/>
                    <a:pt x="94074" y="-7206"/>
                    <a:pt x="107244" y="1261"/>
                  </a:cubicBezTo>
                  <a:cubicBezTo>
                    <a:pt x="120414" y="9728"/>
                    <a:pt x="132644" y="75580"/>
                    <a:pt x="146755" y="136728"/>
                  </a:cubicBezTo>
                  <a:cubicBezTo>
                    <a:pt x="160866" y="197876"/>
                    <a:pt x="169333" y="236446"/>
                    <a:pt x="191911" y="368150"/>
                  </a:cubicBezTo>
                  <a:cubicBezTo>
                    <a:pt x="214489" y="499854"/>
                    <a:pt x="257763" y="782076"/>
                    <a:pt x="282222" y="926950"/>
                  </a:cubicBezTo>
                  <a:cubicBezTo>
                    <a:pt x="306681" y="1071824"/>
                    <a:pt x="317970" y="1144262"/>
                    <a:pt x="338666" y="1237395"/>
                  </a:cubicBezTo>
                  <a:cubicBezTo>
                    <a:pt x="359362" y="1330528"/>
                    <a:pt x="377237" y="1392617"/>
                    <a:pt x="406400" y="1485750"/>
                  </a:cubicBezTo>
                  <a:cubicBezTo>
                    <a:pt x="435563" y="1578883"/>
                    <a:pt x="478837" y="1711528"/>
                    <a:pt x="513644" y="1796195"/>
                  </a:cubicBezTo>
                  <a:cubicBezTo>
                    <a:pt x="548451" y="1880862"/>
                    <a:pt x="571970" y="1927898"/>
                    <a:pt x="615244" y="1993750"/>
                  </a:cubicBezTo>
                  <a:cubicBezTo>
                    <a:pt x="658518" y="2059602"/>
                    <a:pt x="714963" y="2133921"/>
                    <a:pt x="773289" y="2191306"/>
                  </a:cubicBezTo>
                  <a:cubicBezTo>
                    <a:pt x="831615" y="2248691"/>
                    <a:pt x="909696" y="2303254"/>
                    <a:pt x="965200" y="2338061"/>
                  </a:cubicBezTo>
                  <a:cubicBezTo>
                    <a:pt x="1020704" y="2372868"/>
                    <a:pt x="1053630" y="2379454"/>
                    <a:pt x="1106311" y="2400150"/>
                  </a:cubicBezTo>
                  <a:cubicBezTo>
                    <a:pt x="1158993" y="2420846"/>
                    <a:pt x="1193800" y="2441543"/>
                    <a:pt x="1281289" y="2462239"/>
                  </a:cubicBezTo>
                  <a:cubicBezTo>
                    <a:pt x="1368778" y="2482935"/>
                    <a:pt x="1535289" y="2511158"/>
                    <a:pt x="1631244" y="2524328"/>
                  </a:cubicBezTo>
                  <a:cubicBezTo>
                    <a:pt x="1727199" y="2537498"/>
                    <a:pt x="1857022" y="2541261"/>
                    <a:pt x="1857022" y="2541261"/>
                  </a:cubicBezTo>
                  <a:lnTo>
                    <a:pt x="2263422" y="2575128"/>
                  </a:lnTo>
                  <a:cubicBezTo>
                    <a:pt x="2365963" y="2581713"/>
                    <a:pt x="2472266" y="2580773"/>
                    <a:pt x="2472266" y="2580773"/>
                  </a:cubicBezTo>
                  <a:lnTo>
                    <a:pt x="3076222" y="2580773"/>
                  </a:lnTo>
                </a:path>
              </a:pathLst>
            </a:custGeom>
            <a:solidFill>
              <a:srgbClr val="0070c0">
                <a:alpha val="50000"/>
              </a:srgbClr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3" name="CustomShape 5"/>
            <p:cNvSpPr/>
            <p:nvPr/>
          </p:nvSpPr>
          <p:spPr>
            <a:xfrm flipV="1">
              <a:off x="897480" y="-1857960"/>
              <a:ext cx="360" cy="2835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4" name="CustomShape 6"/>
            <p:cNvSpPr/>
            <p:nvPr/>
          </p:nvSpPr>
          <p:spPr>
            <a:xfrm>
              <a:off x="900720" y="3807720"/>
              <a:ext cx="3367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45" name="CustomShape 7"/>
          <p:cNvSpPr/>
          <p:nvPr/>
        </p:nvSpPr>
        <p:spPr>
          <a:xfrm>
            <a:off x="2900160" y="4025520"/>
            <a:ext cx="3434040" cy="7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101010"/>
                </a:solidFill>
                <a:latin typeface="Monaco"/>
                <a:ea typeface="Monaco"/>
              </a:rPr>
              <a:t>from numpy import </a:t>
            </a:r>
            <a:r>
              <a:rPr b="1" lang="en-US" sz="1400" spc="-1" strike="noStrike">
                <a:solidFill>
                  <a:srgbClr val="0070c0"/>
                </a:solidFill>
                <a:latin typeface="Monaco"/>
                <a:ea typeface="Monaco"/>
              </a:rPr>
              <a:t>log</a:t>
            </a:r>
            <a:r>
              <a:rPr b="1" lang="en-US" sz="1400" spc="-1" strike="noStrike">
                <a:solidFill>
                  <a:srgbClr val="101010"/>
                </a:solidFill>
                <a:latin typeface="Monaco"/>
                <a:ea typeface="Monaco"/>
              </a:rPr>
              <a:t>,</a:t>
            </a:r>
            <a:r>
              <a:rPr b="1" lang="en-US" sz="1400" spc="-1" strike="noStrike">
                <a:solidFill>
                  <a:srgbClr val="0070c0"/>
                </a:solidFill>
                <a:latin typeface="Monaco"/>
                <a:ea typeface="Monaco"/>
              </a:rPr>
              <a:t> log1p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101010"/>
                </a:solidFill>
                <a:latin typeface="Monaco"/>
                <a:ea typeface="Monaco"/>
              </a:rPr>
              <a:t>from scipy.stats import </a:t>
            </a:r>
            <a:r>
              <a:rPr b="1" lang="en-US" sz="1400" spc="-1" strike="noStrike">
                <a:solidFill>
                  <a:srgbClr val="0070c0"/>
                </a:solidFill>
                <a:latin typeface="Monaco"/>
                <a:ea typeface="Monaco"/>
              </a:rPr>
              <a:t>boxcox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246" name="Group 8"/>
          <p:cNvGrpSpPr/>
          <p:nvPr/>
        </p:nvGrpSpPr>
        <p:grpSpPr>
          <a:xfrm>
            <a:off x="4992840" y="977400"/>
            <a:ext cx="3371040" cy="2835360"/>
            <a:chOff x="4992840" y="977400"/>
            <a:chExt cx="3371040" cy="2835360"/>
          </a:xfrm>
        </p:grpSpPr>
        <p:sp>
          <p:nvSpPr>
            <p:cNvPr id="2247" name="CustomShape 9"/>
            <p:cNvSpPr/>
            <p:nvPr/>
          </p:nvSpPr>
          <p:spPr>
            <a:xfrm>
              <a:off x="5148720" y="1094040"/>
              <a:ext cx="3070080" cy="2607480"/>
            </a:xfrm>
            <a:custGeom>
              <a:avLst/>
              <a:gdLst/>
              <a:ahLst/>
              <a:rect l="l" t="t" r="r" b="b"/>
              <a:pathLst>
                <a:path w="3070578" h="2607733">
                  <a:moveTo>
                    <a:pt x="0" y="2607733"/>
                  </a:moveTo>
                  <a:lnTo>
                    <a:pt x="575734" y="2590800"/>
                  </a:lnTo>
                  <a:cubicBezTo>
                    <a:pt x="712141" y="2557874"/>
                    <a:pt x="751653" y="2493903"/>
                    <a:pt x="818445" y="2410177"/>
                  </a:cubicBezTo>
                  <a:cubicBezTo>
                    <a:pt x="885237" y="2326451"/>
                    <a:pt x="933215" y="2211681"/>
                    <a:pt x="976489" y="2088444"/>
                  </a:cubicBezTo>
                  <a:cubicBezTo>
                    <a:pt x="1019763" y="1965207"/>
                    <a:pt x="1045163" y="1814688"/>
                    <a:pt x="1078089" y="1670755"/>
                  </a:cubicBezTo>
                  <a:cubicBezTo>
                    <a:pt x="1111015" y="1526822"/>
                    <a:pt x="1143001" y="1378185"/>
                    <a:pt x="1174045" y="1224844"/>
                  </a:cubicBezTo>
                  <a:cubicBezTo>
                    <a:pt x="1205089" y="1071503"/>
                    <a:pt x="1232371" y="904052"/>
                    <a:pt x="1264356" y="750711"/>
                  </a:cubicBezTo>
                  <a:cubicBezTo>
                    <a:pt x="1296341" y="597370"/>
                    <a:pt x="1334912" y="415807"/>
                    <a:pt x="1365956" y="304800"/>
                  </a:cubicBezTo>
                  <a:cubicBezTo>
                    <a:pt x="1397000" y="193793"/>
                    <a:pt x="1424281" y="135466"/>
                    <a:pt x="1450622" y="84666"/>
                  </a:cubicBezTo>
                  <a:cubicBezTo>
                    <a:pt x="1476963" y="33866"/>
                    <a:pt x="1497659" y="0"/>
                    <a:pt x="1524000" y="0"/>
                  </a:cubicBezTo>
                  <a:cubicBezTo>
                    <a:pt x="1550341" y="0"/>
                    <a:pt x="1582326" y="34807"/>
                    <a:pt x="1608667" y="84666"/>
                  </a:cubicBezTo>
                  <a:cubicBezTo>
                    <a:pt x="1635008" y="134525"/>
                    <a:pt x="1652882" y="186266"/>
                    <a:pt x="1682045" y="299155"/>
                  </a:cubicBezTo>
                  <a:cubicBezTo>
                    <a:pt x="1711208" y="412044"/>
                    <a:pt x="1751660" y="606778"/>
                    <a:pt x="1783645" y="762000"/>
                  </a:cubicBezTo>
                  <a:cubicBezTo>
                    <a:pt x="1815630" y="917222"/>
                    <a:pt x="1842912" y="1077147"/>
                    <a:pt x="1873956" y="1230488"/>
                  </a:cubicBezTo>
                  <a:cubicBezTo>
                    <a:pt x="1905000" y="1383829"/>
                    <a:pt x="1932282" y="1528703"/>
                    <a:pt x="1969912" y="1682044"/>
                  </a:cubicBezTo>
                  <a:cubicBezTo>
                    <a:pt x="2007542" y="1835385"/>
                    <a:pt x="2061164" y="2037644"/>
                    <a:pt x="2099734" y="2150533"/>
                  </a:cubicBezTo>
                  <a:cubicBezTo>
                    <a:pt x="2138304" y="2263422"/>
                    <a:pt x="2171230" y="2304814"/>
                    <a:pt x="2201334" y="2359377"/>
                  </a:cubicBezTo>
                  <a:cubicBezTo>
                    <a:pt x="2231438" y="2413940"/>
                    <a:pt x="2249312" y="2444985"/>
                    <a:pt x="2280356" y="2477911"/>
                  </a:cubicBezTo>
                  <a:cubicBezTo>
                    <a:pt x="2311400" y="2510837"/>
                    <a:pt x="2342445" y="2536237"/>
                    <a:pt x="2387600" y="2556933"/>
                  </a:cubicBezTo>
                  <a:cubicBezTo>
                    <a:pt x="2432755" y="2577629"/>
                    <a:pt x="2475089" y="2594562"/>
                    <a:pt x="2551289" y="2602088"/>
                  </a:cubicBezTo>
                  <a:cubicBezTo>
                    <a:pt x="2627489" y="2609614"/>
                    <a:pt x="2758252" y="2601147"/>
                    <a:pt x="2844800" y="2602088"/>
                  </a:cubicBezTo>
                  <a:cubicBezTo>
                    <a:pt x="2931348" y="2603029"/>
                    <a:pt x="3070578" y="2607733"/>
                    <a:pt x="3070578" y="2607733"/>
                  </a:cubicBezTo>
                </a:path>
              </a:pathLst>
            </a:custGeom>
            <a:solidFill>
              <a:srgbClr val="0070c0">
                <a:alpha val="50000"/>
              </a:srgbClr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8" name="CustomShape 10"/>
            <p:cNvSpPr/>
            <p:nvPr/>
          </p:nvSpPr>
          <p:spPr>
            <a:xfrm flipV="1">
              <a:off x="4992840" y="-1857960"/>
              <a:ext cx="360" cy="2835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9" name="CustomShape 11"/>
            <p:cNvSpPr/>
            <p:nvPr/>
          </p:nvSpPr>
          <p:spPr>
            <a:xfrm>
              <a:off x="4996080" y="3807720"/>
              <a:ext cx="3367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CustomShape 1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Transformation of Data Distributions</a:t>
            </a:r>
            <a:endParaRPr b="0" lang="en-US" sz="3000" spc="-1" strike="noStrike">
              <a:latin typeface="Arial"/>
            </a:endParaRPr>
          </a:p>
        </p:txBody>
      </p:sp>
      <p:grpSp>
        <p:nvGrpSpPr>
          <p:cNvPr id="2251" name="Group 2"/>
          <p:cNvGrpSpPr/>
          <p:nvPr/>
        </p:nvGrpSpPr>
        <p:grpSpPr>
          <a:xfrm>
            <a:off x="5461200" y="1082520"/>
            <a:ext cx="3371400" cy="2835360"/>
            <a:chOff x="5461200" y="1082520"/>
            <a:chExt cx="3371400" cy="2835360"/>
          </a:xfrm>
        </p:grpSpPr>
        <p:sp>
          <p:nvSpPr>
            <p:cNvPr id="2252" name="CustomShape 3"/>
            <p:cNvSpPr/>
            <p:nvPr/>
          </p:nvSpPr>
          <p:spPr>
            <a:xfrm>
              <a:off x="5608080" y="1209240"/>
              <a:ext cx="3075840" cy="2580480"/>
            </a:xfrm>
            <a:custGeom>
              <a:avLst/>
              <a:gdLst/>
              <a:ahLst/>
              <a:rect l="l" t="t" r="r" b="b"/>
              <a:pathLst>
                <a:path w="3076222" h="2580819">
                  <a:moveTo>
                    <a:pt x="0" y="2580773"/>
                  </a:moveTo>
                  <a:cubicBezTo>
                    <a:pt x="1411" y="2394506"/>
                    <a:pt x="2822" y="2208240"/>
                    <a:pt x="5644" y="2021973"/>
                  </a:cubicBezTo>
                  <a:cubicBezTo>
                    <a:pt x="8466" y="1835706"/>
                    <a:pt x="13170" y="1648499"/>
                    <a:pt x="16933" y="1463173"/>
                  </a:cubicBezTo>
                  <a:cubicBezTo>
                    <a:pt x="20696" y="1277847"/>
                    <a:pt x="23518" y="1095343"/>
                    <a:pt x="28222" y="910017"/>
                  </a:cubicBezTo>
                  <a:cubicBezTo>
                    <a:pt x="32926" y="724691"/>
                    <a:pt x="38570" y="488565"/>
                    <a:pt x="45155" y="351217"/>
                  </a:cubicBezTo>
                  <a:cubicBezTo>
                    <a:pt x="51740" y="213869"/>
                    <a:pt x="57385" y="144254"/>
                    <a:pt x="67733" y="85928"/>
                  </a:cubicBezTo>
                  <a:cubicBezTo>
                    <a:pt x="78081" y="27602"/>
                    <a:pt x="94074" y="-7206"/>
                    <a:pt x="107244" y="1261"/>
                  </a:cubicBezTo>
                  <a:cubicBezTo>
                    <a:pt x="120414" y="9728"/>
                    <a:pt x="132644" y="75580"/>
                    <a:pt x="146755" y="136728"/>
                  </a:cubicBezTo>
                  <a:cubicBezTo>
                    <a:pt x="160866" y="197876"/>
                    <a:pt x="169333" y="236446"/>
                    <a:pt x="191911" y="368150"/>
                  </a:cubicBezTo>
                  <a:cubicBezTo>
                    <a:pt x="214489" y="499854"/>
                    <a:pt x="257763" y="782076"/>
                    <a:pt x="282222" y="926950"/>
                  </a:cubicBezTo>
                  <a:cubicBezTo>
                    <a:pt x="306681" y="1071824"/>
                    <a:pt x="317970" y="1144262"/>
                    <a:pt x="338666" y="1237395"/>
                  </a:cubicBezTo>
                  <a:cubicBezTo>
                    <a:pt x="359362" y="1330528"/>
                    <a:pt x="377237" y="1392617"/>
                    <a:pt x="406400" y="1485750"/>
                  </a:cubicBezTo>
                  <a:cubicBezTo>
                    <a:pt x="435563" y="1578883"/>
                    <a:pt x="478837" y="1711528"/>
                    <a:pt x="513644" y="1796195"/>
                  </a:cubicBezTo>
                  <a:cubicBezTo>
                    <a:pt x="548451" y="1880862"/>
                    <a:pt x="571970" y="1927898"/>
                    <a:pt x="615244" y="1993750"/>
                  </a:cubicBezTo>
                  <a:cubicBezTo>
                    <a:pt x="658518" y="2059602"/>
                    <a:pt x="714963" y="2133921"/>
                    <a:pt x="773289" y="2191306"/>
                  </a:cubicBezTo>
                  <a:cubicBezTo>
                    <a:pt x="831615" y="2248691"/>
                    <a:pt x="909696" y="2303254"/>
                    <a:pt x="965200" y="2338061"/>
                  </a:cubicBezTo>
                  <a:cubicBezTo>
                    <a:pt x="1020704" y="2372868"/>
                    <a:pt x="1053630" y="2379454"/>
                    <a:pt x="1106311" y="2400150"/>
                  </a:cubicBezTo>
                  <a:cubicBezTo>
                    <a:pt x="1158993" y="2420846"/>
                    <a:pt x="1193800" y="2441543"/>
                    <a:pt x="1281289" y="2462239"/>
                  </a:cubicBezTo>
                  <a:cubicBezTo>
                    <a:pt x="1368778" y="2482935"/>
                    <a:pt x="1535289" y="2511158"/>
                    <a:pt x="1631244" y="2524328"/>
                  </a:cubicBezTo>
                  <a:cubicBezTo>
                    <a:pt x="1727199" y="2537498"/>
                    <a:pt x="1857022" y="2541261"/>
                    <a:pt x="1857022" y="2541261"/>
                  </a:cubicBezTo>
                  <a:lnTo>
                    <a:pt x="2263422" y="2575128"/>
                  </a:lnTo>
                  <a:cubicBezTo>
                    <a:pt x="2365963" y="2581713"/>
                    <a:pt x="2472266" y="2580773"/>
                    <a:pt x="2472266" y="2580773"/>
                  </a:cubicBezTo>
                  <a:lnTo>
                    <a:pt x="3076222" y="2580773"/>
                  </a:lnTo>
                </a:path>
              </a:pathLst>
            </a:custGeom>
            <a:solidFill>
              <a:srgbClr val="0070c0">
                <a:alpha val="50000"/>
              </a:srgbClr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3" name="CustomShape 4"/>
            <p:cNvSpPr/>
            <p:nvPr/>
          </p:nvSpPr>
          <p:spPr>
            <a:xfrm flipV="1">
              <a:off x="5461200" y="-1752840"/>
              <a:ext cx="360" cy="2835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4" name="CustomShape 5"/>
            <p:cNvSpPr/>
            <p:nvPr/>
          </p:nvSpPr>
          <p:spPr>
            <a:xfrm>
              <a:off x="5464800" y="3912840"/>
              <a:ext cx="3367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55" name="CustomShape 6"/>
          <p:cNvSpPr/>
          <p:nvPr/>
        </p:nvSpPr>
        <p:spPr>
          <a:xfrm>
            <a:off x="493200" y="1220400"/>
            <a:ext cx="4183560" cy="27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236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12" strike="noStrike">
                <a:solidFill>
                  <a:srgbClr val="101010"/>
                </a:solidFill>
                <a:latin typeface="Avenir Book"/>
                <a:ea typeface="Avenir Book"/>
              </a:rPr>
              <a:t>Predictions from linear regression models assume residuals are normally distributed</a:t>
            </a:r>
            <a:endParaRPr b="0" lang="en-US" sz="2000" spc="-1" strike="noStrike">
              <a:latin typeface="Arial"/>
            </a:endParaRPr>
          </a:p>
          <a:p>
            <a:pPr marL="352080" indent="-34236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12" strike="noStrike">
                <a:solidFill>
                  <a:srgbClr val="101010"/>
                </a:solidFill>
                <a:latin typeface="Avenir Book"/>
                <a:ea typeface="Avenir Book"/>
              </a:rPr>
              <a:t>Features and predicted data are often skewed</a:t>
            </a:r>
            <a:endParaRPr b="0" lang="en-US" sz="2000" spc="-1" strike="noStrike">
              <a:latin typeface="Arial"/>
            </a:endParaRPr>
          </a:p>
          <a:p>
            <a:pPr marL="352080" indent="-34236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12" strike="noStrike">
                <a:solidFill>
                  <a:srgbClr val="101010"/>
                </a:solidFill>
                <a:latin typeface="Avenir Book"/>
                <a:ea typeface="Avenir Book"/>
              </a:rPr>
              <a:t>Data transformations can solve this issue 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CustomShape 1"/>
          <p:cNvSpPr/>
          <p:nvPr/>
        </p:nvSpPr>
        <p:spPr>
          <a:xfrm>
            <a:off x="398520" y="2962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Feature Types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57" name="CustomShape 2"/>
          <p:cNvSpPr/>
          <p:nvPr/>
        </p:nvSpPr>
        <p:spPr>
          <a:xfrm>
            <a:off x="539280" y="1958400"/>
            <a:ext cx="3652200" cy="27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2360">
              <a:lnSpc>
                <a:spcPct val="100000"/>
              </a:lnSpc>
              <a:buClr>
                <a:srgbClr val="101010"/>
              </a:buClr>
              <a:buFont typeface="Arial"/>
              <a:buChar char="•"/>
            </a:pPr>
            <a:r>
              <a:rPr b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Continuous: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 numerical values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52080" indent="-342360">
              <a:lnSpc>
                <a:spcPct val="100000"/>
              </a:lnSpc>
              <a:buClr>
                <a:srgbClr val="101010"/>
              </a:buClr>
              <a:buFont typeface="Arial"/>
              <a:buChar char="•"/>
            </a:pPr>
            <a:r>
              <a:rPr b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Nominal: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 categorical, unordered features (</a:t>
            </a:r>
            <a:r>
              <a:rPr b="0" i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True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 or </a:t>
            </a:r>
            <a:r>
              <a:rPr b="0" i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False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52080" indent="-342360">
              <a:lnSpc>
                <a:spcPct val="100000"/>
              </a:lnSpc>
              <a:buClr>
                <a:srgbClr val="101010"/>
              </a:buClr>
              <a:buFont typeface="Arial"/>
              <a:buChar char="•"/>
            </a:pPr>
            <a:r>
              <a:rPr b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Ordinal: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 categorical, ordered features (movie ratings)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8" name="CustomShape 3"/>
          <p:cNvSpPr/>
          <p:nvPr/>
        </p:nvSpPr>
        <p:spPr>
          <a:xfrm>
            <a:off x="4595400" y="1960920"/>
            <a:ext cx="3884760" cy="19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2360">
              <a:lnSpc>
                <a:spcPct val="100000"/>
              </a:lnSpc>
              <a:buClr>
                <a:srgbClr val="101010"/>
              </a:buClr>
              <a:buFont typeface="Arial"/>
              <a:buChar char="•"/>
            </a:pP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Standard Scaling, Min-Max Scaling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52080" indent="-342360">
              <a:lnSpc>
                <a:spcPct val="100000"/>
              </a:lnSpc>
              <a:buClr>
                <a:srgbClr val="101010"/>
              </a:buClr>
              <a:buFont typeface="Arial"/>
              <a:buChar char="•"/>
            </a:pP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One-hot encoding (0, 1)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52080" indent="-342360">
              <a:lnSpc>
                <a:spcPct val="100000"/>
              </a:lnSpc>
              <a:buClr>
                <a:srgbClr val="101010"/>
              </a:buClr>
              <a:buFont typeface="Arial"/>
              <a:buChar char="•"/>
            </a:pP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Ordinal encoding (0, 1, 2, 3)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9" name="CustomShape 4"/>
          <p:cNvSpPr/>
          <p:nvPr/>
        </p:nvSpPr>
        <p:spPr>
          <a:xfrm>
            <a:off x="478440" y="2393280"/>
            <a:ext cx="3866760" cy="1916280"/>
          </a:xfrm>
          <a:prstGeom prst="rect">
            <a:avLst/>
          </a:prstGeom>
          <a:solidFill>
            <a:srgbClr val="fe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0" name="CustomShape 5"/>
          <p:cNvSpPr/>
          <p:nvPr/>
        </p:nvSpPr>
        <p:spPr>
          <a:xfrm>
            <a:off x="4548600" y="1958400"/>
            <a:ext cx="4287240" cy="2351160"/>
          </a:xfrm>
          <a:prstGeom prst="rect">
            <a:avLst/>
          </a:prstGeom>
          <a:solidFill>
            <a:srgbClr val="fe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1" name="CustomShape 6"/>
          <p:cNvSpPr/>
          <p:nvPr/>
        </p:nvSpPr>
        <p:spPr>
          <a:xfrm>
            <a:off x="539280" y="1368000"/>
            <a:ext cx="3548880" cy="456840"/>
          </a:xfrm>
          <a:prstGeom prst="roundRect">
            <a:avLst>
              <a:gd name="adj" fmla="val 16667"/>
            </a:avLst>
          </a:prstGeom>
          <a:solidFill>
            <a:srgbClr val="0070c0">
              <a:alpha val="50000"/>
            </a:srgbClr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venir Book"/>
                <a:ea typeface="Avenir Book"/>
              </a:rPr>
              <a:t>Feature Type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62" name="CustomShape 7"/>
          <p:cNvSpPr/>
          <p:nvPr/>
        </p:nvSpPr>
        <p:spPr>
          <a:xfrm>
            <a:off x="4617360" y="1368000"/>
            <a:ext cx="3548880" cy="456840"/>
          </a:xfrm>
          <a:prstGeom prst="roundRect">
            <a:avLst>
              <a:gd name="adj" fmla="val 16667"/>
            </a:avLst>
          </a:prstGeom>
          <a:solidFill>
            <a:srgbClr val="0070c0">
              <a:alpha val="50000"/>
            </a:srgbClr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venir Book"/>
                <a:ea typeface="Avenir Book"/>
              </a:rPr>
              <a:t>Transformation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CustomShape 1"/>
          <p:cNvSpPr/>
          <p:nvPr/>
        </p:nvSpPr>
        <p:spPr>
          <a:xfrm>
            <a:off x="398520" y="2962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Feature Types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64" name="CustomShape 2"/>
          <p:cNvSpPr/>
          <p:nvPr/>
        </p:nvSpPr>
        <p:spPr>
          <a:xfrm>
            <a:off x="539280" y="1958400"/>
            <a:ext cx="3652200" cy="27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2360">
              <a:lnSpc>
                <a:spcPct val="100000"/>
              </a:lnSpc>
              <a:buClr>
                <a:srgbClr val="101010"/>
              </a:buClr>
              <a:buFont typeface="Arial"/>
              <a:buChar char="•"/>
            </a:pPr>
            <a:r>
              <a:rPr b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Continuous: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 numerical values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52080" indent="-342360">
              <a:lnSpc>
                <a:spcPct val="100000"/>
              </a:lnSpc>
              <a:buClr>
                <a:srgbClr val="101010"/>
              </a:buClr>
              <a:buFont typeface="Arial"/>
              <a:buChar char="•"/>
            </a:pPr>
            <a:r>
              <a:rPr b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Nominal: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 categorical, unordered features (</a:t>
            </a:r>
            <a:r>
              <a:rPr b="0" i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True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 or </a:t>
            </a:r>
            <a:r>
              <a:rPr b="0" i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False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52080" indent="-342360">
              <a:lnSpc>
                <a:spcPct val="100000"/>
              </a:lnSpc>
              <a:buClr>
                <a:srgbClr val="101010"/>
              </a:buClr>
              <a:buFont typeface="Arial"/>
              <a:buChar char="•"/>
            </a:pPr>
            <a:r>
              <a:rPr b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Ordinal: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 categorical, ordered features (movie ratings)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5" name="CustomShape 3"/>
          <p:cNvSpPr/>
          <p:nvPr/>
        </p:nvSpPr>
        <p:spPr>
          <a:xfrm>
            <a:off x="4595400" y="1960920"/>
            <a:ext cx="3884760" cy="19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2360">
              <a:lnSpc>
                <a:spcPct val="100000"/>
              </a:lnSpc>
              <a:buClr>
                <a:srgbClr val="101010"/>
              </a:buClr>
              <a:buFont typeface="Arial"/>
              <a:buChar char="•"/>
            </a:pP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Standard Scaling, Min-Max Scaling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52080" indent="-342360">
              <a:lnSpc>
                <a:spcPct val="100000"/>
              </a:lnSpc>
              <a:buClr>
                <a:srgbClr val="101010"/>
              </a:buClr>
              <a:buFont typeface="Arial"/>
              <a:buChar char="•"/>
            </a:pP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One-hot encoding (0, 1)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52080" indent="-342360">
              <a:lnSpc>
                <a:spcPct val="100000"/>
              </a:lnSpc>
              <a:buClr>
                <a:srgbClr val="101010"/>
              </a:buClr>
              <a:buFont typeface="Arial"/>
              <a:buChar char="•"/>
            </a:pP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Ordinal encoding (0, 1, 2, 3)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6" name="CustomShape 4"/>
          <p:cNvSpPr/>
          <p:nvPr/>
        </p:nvSpPr>
        <p:spPr>
          <a:xfrm>
            <a:off x="478440" y="2393280"/>
            <a:ext cx="3866760" cy="1916280"/>
          </a:xfrm>
          <a:prstGeom prst="rect">
            <a:avLst/>
          </a:prstGeom>
          <a:solidFill>
            <a:srgbClr val="fe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7" name="CustomShape 5"/>
          <p:cNvSpPr/>
          <p:nvPr/>
        </p:nvSpPr>
        <p:spPr>
          <a:xfrm>
            <a:off x="4548600" y="2393280"/>
            <a:ext cx="4287240" cy="1916280"/>
          </a:xfrm>
          <a:prstGeom prst="rect">
            <a:avLst/>
          </a:prstGeom>
          <a:solidFill>
            <a:srgbClr val="fe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8" name="CustomShape 6"/>
          <p:cNvSpPr/>
          <p:nvPr/>
        </p:nvSpPr>
        <p:spPr>
          <a:xfrm>
            <a:off x="539280" y="1368000"/>
            <a:ext cx="3548880" cy="456840"/>
          </a:xfrm>
          <a:prstGeom prst="roundRect">
            <a:avLst>
              <a:gd name="adj" fmla="val 16667"/>
            </a:avLst>
          </a:prstGeom>
          <a:solidFill>
            <a:srgbClr val="0070c0">
              <a:alpha val="50000"/>
            </a:srgbClr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venir Book"/>
                <a:ea typeface="Avenir Book"/>
              </a:rPr>
              <a:t>Feature Type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69" name="CustomShape 7"/>
          <p:cNvSpPr/>
          <p:nvPr/>
        </p:nvSpPr>
        <p:spPr>
          <a:xfrm>
            <a:off x="4617360" y="1368000"/>
            <a:ext cx="3548880" cy="456840"/>
          </a:xfrm>
          <a:prstGeom prst="roundRect">
            <a:avLst>
              <a:gd name="adj" fmla="val 16667"/>
            </a:avLst>
          </a:prstGeom>
          <a:solidFill>
            <a:srgbClr val="0070c0">
              <a:alpha val="50000"/>
            </a:srgbClr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venir Book"/>
                <a:ea typeface="Avenir Book"/>
              </a:rPr>
              <a:t>Transformation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CustomShape 1"/>
          <p:cNvSpPr/>
          <p:nvPr/>
        </p:nvSpPr>
        <p:spPr>
          <a:xfrm>
            <a:off x="398520" y="2962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Feature Types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71" name="CustomShape 2"/>
          <p:cNvSpPr/>
          <p:nvPr/>
        </p:nvSpPr>
        <p:spPr>
          <a:xfrm>
            <a:off x="539280" y="1958400"/>
            <a:ext cx="3652200" cy="27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2360">
              <a:lnSpc>
                <a:spcPct val="100000"/>
              </a:lnSpc>
              <a:buClr>
                <a:srgbClr val="101010"/>
              </a:buClr>
              <a:buFont typeface="Arial"/>
              <a:buChar char="•"/>
            </a:pPr>
            <a:r>
              <a:rPr b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Continuous: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 numerical values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52080" indent="-342360">
              <a:lnSpc>
                <a:spcPct val="100000"/>
              </a:lnSpc>
              <a:buClr>
                <a:srgbClr val="101010"/>
              </a:buClr>
              <a:buFont typeface="Arial"/>
              <a:buChar char="•"/>
            </a:pPr>
            <a:r>
              <a:rPr b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Nominal: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 categorical, unordered features (</a:t>
            </a:r>
            <a:r>
              <a:rPr b="0" i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True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 or </a:t>
            </a:r>
            <a:r>
              <a:rPr b="0" i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False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52080" indent="-342360">
              <a:lnSpc>
                <a:spcPct val="100000"/>
              </a:lnSpc>
              <a:buClr>
                <a:srgbClr val="101010"/>
              </a:buClr>
              <a:buFont typeface="Arial"/>
              <a:buChar char="•"/>
            </a:pPr>
            <a:r>
              <a:rPr b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Ordinal: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 categorical, ordered features (movie ratings)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2" name="CustomShape 3"/>
          <p:cNvSpPr/>
          <p:nvPr/>
        </p:nvSpPr>
        <p:spPr>
          <a:xfrm>
            <a:off x="4595400" y="1960920"/>
            <a:ext cx="3884760" cy="19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2360">
              <a:lnSpc>
                <a:spcPct val="100000"/>
              </a:lnSpc>
              <a:buClr>
                <a:srgbClr val="101010"/>
              </a:buClr>
              <a:buFont typeface="Arial"/>
              <a:buChar char="•"/>
            </a:pP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Standard Scaling, Min-Max Scaling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52080" indent="-342360">
              <a:lnSpc>
                <a:spcPct val="100000"/>
              </a:lnSpc>
              <a:buClr>
                <a:srgbClr val="101010"/>
              </a:buClr>
              <a:buFont typeface="Arial"/>
              <a:buChar char="•"/>
            </a:pP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One-hot encoding (0, 1)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52080" indent="-342360">
              <a:lnSpc>
                <a:spcPct val="100000"/>
              </a:lnSpc>
              <a:buClr>
                <a:srgbClr val="101010"/>
              </a:buClr>
              <a:buFont typeface="Arial"/>
              <a:buChar char="•"/>
            </a:pP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Ordinal encoding (0, 1, 2, 3)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3" name="CustomShape 4"/>
          <p:cNvSpPr/>
          <p:nvPr/>
        </p:nvSpPr>
        <p:spPr>
          <a:xfrm>
            <a:off x="478440" y="3241080"/>
            <a:ext cx="3866760" cy="1068480"/>
          </a:xfrm>
          <a:prstGeom prst="rect">
            <a:avLst/>
          </a:prstGeom>
          <a:solidFill>
            <a:srgbClr val="fe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4" name="CustomShape 5"/>
          <p:cNvSpPr/>
          <p:nvPr/>
        </p:nvSpPr>
        <p:spPr>
          <a:xfrm>
            <a:off x="4548600" y="3241080"/>
            <a:ext cx="4287240" cy="1068480"/>
          </a:xfrm>
          <a:prstGeom prst="rect">
            <a:avLst/>
          </a:prstGeom>
          <a:solidFill>
            <a:srgbClr val="fe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5" name="CustomShape 6"/>
          <p:cNvSpPr/>
          <p:nvPr/>
        </p:nvSpPr>
        <p:spPr>
          <a:xfrm>
            <a:off x="539280" y="1368000"/>
            <a:ext cx="3548880" cy="456840"/>
          </a:xfrm>
          <a:prstGeom prst="roundRect">
            <a:avLst>
              <a:gd name="adj" fmla="val 16667"/>
            </a:avLst>
          </a:prstGeom>
          <a:solidFill>
            <a:srgbClr val="0070c0">
              <a:alpha val="50000"/>
            </a:srgbClr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venir Book"/>
                <a:ea typeface="Avenir Book"/>
              </a:rPr>
              <a:t>Feature Type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76" name="CustomShape 7"/>
          <p:cNvSpPr/>
          <p:nvPr/>
        </p:nvSpPr>
        <p:spPr>
          <a:xfrm>
            <a:off x="4617360" y="1368000"/>
            <a:ext cx="3548880" cy="456840"/>
          </a:xfrm>
          <a:prstGeom prst="roundRect">
            <a:avLst>
              <a:gd name="adj" fmla="val 16667"/>
            </a:avLst>
          </a:prstGeom>
          <a:solidFill>
            <a:srgbClr val="0070c0">
              <a:alpha val="50000"/>
            </a:srgbClr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venir Book"/>
                <a:ea typeface="Avenir Book"/>
              </a:rPr>
              <a:t>Transformation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77" name="CustomShape 8"/>
          <p:cNvSpPr/>
          <p:nvPr/>
        </p:nvSpPr>
        <p:spPr>
          <a:xfrm>
            <a:off x="308880" y="4282920"/>
            <a:ext cx="857196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101010"/>
                </a:solidFill>
                <a:latin typeface="Monaco"/>
                <a:ea typeface="Monaco"/>
              </a:rPr>
              <a:t>from sklearn.preprocessing import </a:t>
            </a:r>
            <a:r>
              <a:rPr b="1" lang="en-US" sz="1400" spc="-1" strike="noStrike">
                <a:solidFill>
                  <a:srgbClr val="0070c0"/>
                </a:solidFill>
                <a:latin typeface="Monaco"/>
                <a:ea typeface="Monaco"/>
              </a:rPr>
              <a:t>LabelEncoder, LabelBinarizer, OneHotEncoder</a:t>
            </a:r>
            <a:endParaRPr b="0" lang="en-US" sz="1400" spc="-1" strike="noStrike">
              <a:latin typeface="Arial"/>
            </a:endParaRPr>
          </a:p>
        </p:txBody>
      </p:sp>
    </p:spTree>
  </p:cSld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CustomShape 1"/>
          <p:cNvSpPr/>
          <p:nvPr/>
        </p:nvSpPr>
        <p:spPr>
          <a:xfrm>
            <a:off x="398520" y="2962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Feature Types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79" name="CustomShape 2"/>
          <p:cNvSpPr/>
          <p:nvPr/>
        </p:nvSpPr>
        <p:spPr>
          <a:xfrm>
            <a:off x="539280" y="1958400"/>
            <a:ext cx="3652200" cy="27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2360">
              <a:lnSpc>
                <a:spcPct val="100000"/>
              </a:lnSpc>
              <a:buClr>
                <a:srgbClr val="101010"/>
              </a:buClr>
              <a:buFont typeface="Arial"/>
              <a:buChar char="•"/>
            </a:pPr>
            <a:r>
              <a:rPr b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Continuous: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 numerical values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52080" indent="-342360">
              <a:lnSpc>
                <a:spcPct val="100000"/>
              </a:lnSpc>
              <a:buClr>
                <a:srgbClr val="101010"/>
              </a:buClr>
              <a:buFont typeface="Arial"/>
              <a:buChar char="•"/>
            </a:pPr>
            <a:r>
              <a:rPr b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Nominal: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 categorical, unordered features (</a:t>
            </a:r>
            <a:r>
              <a:rPr b="0" i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True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 or </a:t>
            </a:r>
            <a:r>
              <a:rPr b="0" i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False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52080" indent="-342360">
              <a:lnSpc>
                <a:spcPct val="100000"/>
              </a:lnSpc>
              <a:buClr>
                <a:srgbClr val="101010"/>
              </a:buClr>
              <a:buFont typeface="Arial"/>
              <a:buChar char="•"/>
            </a:pPr>
            <a:r>
              <a:rPr b="1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Ordinal:</a:t>
            </a: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 categorical, ordered features (movie ratings)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80" name="CustomShape 3"/>
          <p:cNvSpPr/>
          <p:nvPr/>
        </p:nvSpPr>
        <p:spPr>
          <a:xfrm>
            <a:off x="4595400" y="1960920"/>
            <a:ext cx="3884760" cy="19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2360">
              <a:lnSpc>
                <a:spcPct val="100000"/>
              </a:lnSpc>
              <a:buClr>
                <a:srgbClr val="101010"/>
              </a:buClr>
              <a:buFont typeface="Arial"/>
              <a:buChar char="•"/>
            </a:pP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Standard Scaling, Min-Max Scaling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52080" indent="-342360">
              <a:lnSpc>
                <a:spcPct val="100000"/>
              </a:lnSpc>
              <a:buClr>
                <a:srgbClr val="101010"/>
              </a:buClr>
              <a:buFont typeface="Arial"/>
              <a:buChar char="•"/>
            </a:pP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One-hot encoding (0, 1)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52080" indent="-342360">
              <a:lnSpc>
                <a:spcPct val="100000"/>
              </a:lnSpc>
              <a:buClr>
                <a:srgbClr val="101010"/>
              </a:buClr>
              <a:buFont typeface="Arial"/>
              <a:buChar char="•"/>
            </a:pPr>
            <a:r>
              <a:rPr b="0" lang="en-US" sz="1800" spc="-12" strike="noStrike">
                <a:solidFill>
                  <a:srgbClr val="101010"/>
                </a:solidFill>
                <a:latin typeface="Avenir Book"/>
                <a:ea typeface="Avenir Book"/>
              </a:rPr>
              <a:t>Ordinal encoding (0, 1, 2, 3)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81" name="CustomShape 4"/>
          <p:cNvSpPr/>
          <p:nvPr/>
        </p:nvSpPr>
        <p:spPr>
          <a:xfrm>
            <a:off x="539280" y="1368000"/>
            <a:ext cx="3548880" cy="456840"/>
          </a:xfrm>
          <a:prstGeom prst="roundRect">
            <a:avLst>
              <a:gd name="adj" fmla="val 16667"/>
            </a:avLst>
          </a:prstGeom>
          <a:solidFill>
            <a:srgbClr val="0070c0">
              <a:alpha val="50000"/>
            </a:srgbClr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venir Book"/>
                <a:ea typeface="Avenir Book"/>
              </a:rPr>
              <a:t>Feature Type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82" name="CustomShape 5"/>
          <p:cNvSpPr/>
          <p:nvPr/>
        </p:nvSpPr>
        <p:spPr>
          <a:xfrm>
            <a:off x="4617360" y="1368000"/>
            <a:ext cx="3548880" cy="456840"/>
          </a:xfrm>
          <a:prstGeom prst="roundRect">
            <a:avLst>
              <a:gd name="adj" fmla="val 16667"/>
            </a:avLst>
          </a:prstGeom>
          <a:solidFill>
            <a:srgbClr val="0070c0">
              <a:alpha val="50000"/>
            </a:srgbClr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venir Book"/>
                <a:ea typeface="Avenir Book"/>
              </a:rPr>
              <a:t>Transformation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83" name="CustomShape 6"/>
          <p:cNvSpPr/>
          <p:nvPr/>
        </p:nvSpPr>
        <p:spPr>
          <a:xfrm>
            <a:off x="3633120" y="3932280"/>
            <a:ext cx="572976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101010"/>
                </a:solidFill>
                <a:latin typeface="Monaco"/>
                <a:ea typeface="Monaco"/>
              </a:rPr>
              <a:t>from sklearn.feature_extraction import </a:t>
            </a:r>
            <a:r>
              <a:rPr b="1" lang="en-US" sz="1400" spc="-1" strike="noStrike">
                <a:solidFill>
                  <a:srgbClr val="0070c0"/>
                </a:solidFill>
                <a:latin typeface="Monaco"/>
                <a:ea typeface="Monaco"/>
              </a:rPr>
              <a:t>DictVectorizer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101010"/>
                </a:solidFill>
                <a:latin typeface="Monaco"/>
                <a:ea typeface="Monaco"/>
              </a:rPr>
              <a:t>from pandas import </a:t>
            </a:r>
            <a:r>
              <a:rPr b="1" lang="en-US" sz="1400" spc="-1" strike="noStrike">
                <a:solidFill>
                  <a:srgbClr val="0070c0"/>
                </a:solidFill>
                <a:latin typeface="Monaco"/>
                <a:ea typeface="Monaco"/>
              </a:rPr>
              <a:t>get_dummies</a:t>
            </a:r>
            <a:endParaRPr b="0" lang="en-US" sz="1400" spc="-1" strike="noStrike">
              <a:latin typeface="Arial"/>
            </a:endParaRPr>
          </a:p>
        </p:txBody>
      </p:sp>
    </p:spTree>
  </p:cSld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CustomShape 1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Addition of Polynomial Features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85" name="CustomShape 2"/>
          <p:cNvSpPr/>
          <p:nvPr/>
        </p:nvSpPr>
        <p:spPr>
          <a:xfrm>
            <a:off x="359280" y="1520280"/>
            <a:ext cx="3641760" cy="27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236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12" strike="noStrike">
                <a:solidFill>
                  <a:srgbClr val="101010"/>
                </a:solidFill>
                <a:latin typeface="Avenir Book"/>
                <a:ea typeface="Avenir Book"/>
              </a:rPr>
              <a:t>Capture higher order features of data by adding polynomial features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080" indent="-34236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12" strike="noStrike">
                <a:solidFill>
                  <a:srgbClr val="101010"/>
                </a:solidFill>
                <a:latin typeface="Avenir Book"/>
                <a:ea typeface="Avenir Book"/>
              </a:rPr>
              <a:t>"Linear regression" means linear combinations of features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86" name="CustomShape 3"/>
          <p:cNvSpPr/>
          <p:nvPr/>
        </p:nvSpPr>
        <p:spPr>
          <a:xfrm>
            <a:off x="4721400" y="1011240"/>
            <a:ext cx="3297960" cy="401760"/>
          </a:xfrm>
          <a:prstGeom prst="rect">
            <a:avLst/>
          </a:prstGeom>
          <a:blipFill rotWithShape="0">
            <a:blip r:embed="rId1"/>
            <a:stretch>
              <a:fillRect l="-3136" t="-18171" r="-1097" b="-4241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287" name="Group 4"/>
          <p:cNvGrpSpPr/>
          <p:nvPr/>
        </p:nvGrpSpPr>
        <p:grpSpPr>
          <a:xfrm>
            <a:off x="4253400" y="1528200"/>
            <a:ext cx="4163400" cy="3004560"/>
            <a:chOff x="4253400" y="1528200"/>
            <a:chExt cx="4163400" cy="3004560"/>
          </a:xfrm>
        </p:grpSpPr>
        <p:grpSp>
          <p:nvGrpSpPr>
            <p:cNvPr id="2288" name="Group 5"/>
            <p:cNvGrpSpPr/>
            <p:nvPr/>
          </p:nvGrpSpPr>
          <p:grpSpPr>
            <a:xfrm>
              <a:off x="5124600" y="1854360"/>
              <a:ext cx="2986920" cy="1780920"/>
              <a:chOff x="5124600" y="1854360"/>
              <a:chExt cx="2986920" cy="1780920"/>
            </a:xfrm>
          </p:grpSpPr>
          <p:sp>
            <p:nvSpPr>
              <p:cNvPr id="2289" name="CustomShape 6"/>
              <p:cNvSpPr/>
              <p:nvPr/>
            </p:nvSpPr>
            <p:spPr>
              <a:xfrm>
                <a:off x="7706880" y="19008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0" name="CustomShape 7"/>
              <p:cNvSpPr/>
              <p:nvPr/>
            </p:nvSpPr>
            <p:spPr>
              <a:xfrm>
                <a:off x="7047000" y="19425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1" name="CustomShape 8"/>
              <p:cNvSpPr/>
              <p:nvPr/>
            </p:nvSpPr>
            <p:spPr>
              <a:xfrm>
                <a:off x="6781680" y="18543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2" name="CustomShape 9"/>
              <p:cNvSpPr/>
              <p:nvPr/>
            </p:nvSpPr>
            <p:spPr>
              <a:xfrm>
                <a:off x="6387120" y="24933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3" name="CustomShape 10"/>
              <p:cNvSpPr/>
              <p:nvPr/>
            </p:nvSpPr>
            <p:spPr>
              <a:xfrm>
                <a:off x="6074280" y="20890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4" name="CustomShape 11"/>
              <p:cNvSpPr/>
              <p:nvPr/>
            </p:nvSpPr>
            <p:spPr>
              <a:xfrm>
                <a:off x="7164360" y="26470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5" name="CustomShape 12"/>
              <p:cNvSpPr/>
              <p:nvPr/>
            </p:nvSpPr>
            <p:spPr>
              <a:xfrm>
                <a:off x="7574040" y="26863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6" name="CustomShape 13"/>
              <p:cNvSpPr/>
              <p:nvPr/>
            </p:nvSpPr>
            <p:spPr>
              <a:xfrm>
                <a:off x="7898400" y="26751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7" name="CustomShape 14"/>
              <p:cNvSpPr/>
              <p:nvPr/>
            </p:nvSpPr>
            <p:spPr>
              <a:xfrm>
                <a:off x="8036640" y="24069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8" name="CustomShape 15"/>
              <p:cNvSpPr/>
              <p:nvPr/>
            </p:nvSpPr>
            <p:spPr>
              <a:xfrm>
                <a:off x="7906680" y="32907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9" name="CustomShape 16"/>
              <p:cNvSpPr/>
              <p:nvPr/>
            </p:nvSpPr>
            <p:spPr>
              <a:xfrm>
                <a:off x="7568640" y="32464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0" name="CustomShape 17"/>
              <p:cNvSpPr/>
              <p:nvPr/>
            </p:nvSpPr>
            <p:spPr>
              <a:xfrm>
                <a:off x="7379640" y="35182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1" name="CustomShape 18"/>
              <p:cNvSpPr/>
              <p:nvPr/>
            </p:nvSpPr>
            <p:spPr>
              <a:xfrm>
                <a:off x="7620480" y="33850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2" name="CustomShape 19"/>
              <p:cNvSpPr/>
              <p:nvPr/>
            </p:nvSpPr>
            <p:spPr>
              <a:xfrm>
                <a:off x="7293240" y="27813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3" name="CustomShape 20"/>
              <p:cNvSpPr/>
              <p:nvPr/>
            </p:nvSpPr>
            <p:spPr>
              <a:xfrm>
                <a:off x="7574040" y="27813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4" name="CustomShape 21"/>
              <p:cNvSpPr/>
              <p:nvPr/>
            </p:nvSpPr>
            <p:spPr>
              <a:xfrm>
                <a:off x="6840000" y="28677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5" name="CustomShape 22"/>
              <p:cNvSpPr/>
              <p:nvPr/>
            </p:nvSpPr>
            <p:spPr>
              <a:xfrm>
                <a:off x="6796800" y="31600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6" name="CustomShape 23"/>
              <p:cNvSpPr/>
              <p:nvPr/>
            </p:nvSpPr>
            <p:spPr>
              <a:xfrm>
                <a:off x="6652440" y="31168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7" name="CustomShape 24"/>
              <p:cNvSpPr/>
              <p:nvPr/>
            </p:nvSpPr>
            <p:spPr>
              <a:xfrm>
                <a:off x="6568200" y="32598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8" name="CustomShape 25"/>
              <p:cNvSpPr/>
              <p:nvPr/>
            </p:nvSpPr>
            <p:spPr>
              <a:xfrm>
                <a:off x="6645600" y="32907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9" name="CustomShape 26"/>
              <p:cNvSpPr/>
              <p:nvPr/>
            </p:nvSpPr>
            <p:spPr>
              <a:xfrm>
                <a:off x="6860880" y="33271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0" name="CustomShape 27"/>
              <p:cNvSpPr/>
              <p:nvPr/>
            </p:nvSpPr>
            <p:spPr>
              <a:xfrm>
                <a:off x="7047000" y="33703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1" name="CustomShape 28"/>
              <p:cNvSpPr/>
              <p:nvPr/>
            </p:nvSpPr>
            <p:spPr>
              <a:xfrm>
                <a:off x="6771240" y="34135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2" name="CustomShape 29"/>
              <p:cNvSpPr/>
              <p:nvPr/>
            </p:nvSpPr>
            <p:spPr>
              <a:xfrm>
                <a:off x="6791760" y="35604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3" name="CustomShape 30"/>
              <p:cNvSpPr/>
              <p:nvPr/>
            </p:nvSpPr>
            <p:spPr>
              <a:xfrm>
                <a:off x="6420240" y="32032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4" name="CustomShape 31"/>
              <p:cNvSpPr/>
              <p:nvPr/>
            </p:nvSpPr>
            <p:spPr>
              <a:xfrm>
                <a:off x="6460200" y="33663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5" name="CustomShape 32"/>
              <p:cNvSpPr/>
              <p:nvPr/>
            </p:nvSpPr>
            <p:spPr>
              <a:xfrm>
                <a:off x="6273720" y="34027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6" name="CustomShape 33"/>
              <p:cNvSpPr/>
              <p:nvPr/>
            </p:nvSpPr>
            <p:spPr>
              <a:xfrm>
                <a:off x="6117480" y="30942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7" name="CustomShape 34"/>
              <p:cNvSpPr/>
              <p:nvPr/>
            </p:nvSpPr>
            <p:spPr>
              <a:xfrm>
                <a:off x="6184800" y="34203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8" name="CustomShape 35"/>
              <p:cNvSpPr/>
              <p:nvPr/>
            </p:nvSpPr>
            <p:spPr>
              <a:xfrm>
                <a:off x="6141600" y="35200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9" name="CustomShape 36"/>
              <p:cNvSpPr/>
              <p:nvPr/>
            </p:nvSpPr>
            <p:spPr>
              <a:xfrm>
                <a:off x="5623920" y="29984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0" name="CustomShape 37"/>
              <p:cNvSpPr/>
              <p:nvPr/>
            </p:nvSpPr>
            <p:spPr>
              <a:xfrm>
                <a:off x="5747040" y="31168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1" name="CustomShape 38"/>
              <p:cNvSpPr/>
              <p:nvPr/>
            </p:nvSpPr>
            <p:spPr>
              <a:xfrm>
                <a:off x="5535360" y="31006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2" name="CustomShape 39"/>
              <p:cNvSpPr/>
              <p:nvPr/>
            </p:nvSpPr>
            <p:spPr>
              <a:xfrm>
                <a:off x="5621760" y="31168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3" name="CustomShape 40"/>
              <p:cNvSpPr/>
              <p:nvPr/>
            </p:nvSpPr>
            <p:spPr>
              <a:xfrm>
                <a:off x="5825520" y="32349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4" name="CustomShape 41"/>
              <p:cNvSpPr/>
              <p:nvPr/>
            </p:nvSpPr>
            <p:spPr>
              <a:xfrm>
                <a:off x="6071760" y="31870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5" name="CustomShape 42"/>
              <p:cNvSpPr/>
              <p:nvPr/>
            </p:nvSpPr>
            <p:spPr>
              <a:xfrm>
                <a:off x="5347440" y="30891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6" name="CustomShape 43"/>
              <p:cNvSpPr/>
              <p:nvPr/>
            </p:nvSpPr>
            <p:spPr>
              <a:xfrm>
                <a:off x="5484960" y="31600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7" name="CustomShape 44"/>
              <p:cNvSpPr/>
              <p:nvPr/>
            </p:nvSpPr>
            <p:spPr>
              <a:xfrm>
                <a:off x="5510160" y="32598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8" name="CustomShape 45"/>
              <p:cNvSpPr/>
              <p:nvPr/>
            </p:nvSpPr>
            <p:spPr>
              <a:xfrm>
                <a:off x="5629680" y="32601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9" name="CustomShape 46"/>
              <p:cNvSpPr/>
              <p:nvPr/>
            </p:nvSpPr>
            <p:spPr>
              <a:xfrm>
                <a:off x="5759640" y="32857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0" name="CustomShape 47"/>
              <p:cNvSpPr/>
              <p:nvPr/>
            </p:nvSpPr>
            <p:spPr>
              <a:xfrm>
                <a:off x="5709960" y="34336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1" name="CustomShape 48"/>
              <p:cNvSpPr/>
              <p:nvPr/>
            </p:nvSpPr>
            <p:spPr>
              <a:xfrm>
                <a:off x="5809320" y="34290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2" name="CustomShape 49"/>
              <p:cNvSpPr/>
              <p:nvPr/>
            </p:nvSpPr>
            <p:spPr>
              <a:xfrm>
                <a:off x="5883120" y="33375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3" name="CustomShape 50"/>
              <p:cNvSpPr/>
              <p:nvPr/>
            </p:nvSpPr>
            <p:spPr>
              <a:xfrm>
                <a:off x="5873040" y="35038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4" name="CustomShape 51"/>
              <p:cNvSpPr/>
              <p:nvPr/>
            </p:nvSpPr>
            <p:spPr>
              <a:xfrm>
                <a:off x="5430960" y="33796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5" name="CustomShape 52"/>
              <p:cNvSpPr/>
              <p:nvPr/>
            </p:nvSpPr>
            <p:spPr>
              <a:xfrm>
                <a:off x="5583240" y="33314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6" name="CustomShape 53"/>
              <p:cNvSpPr/>
              <p:nvPr/>
            </p:nvSpPr>
            <p:spPr>
              <a:xfrm>
                <a:off x="5286960" y="32349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7" name="CustomShape 54"/>
              <p:cNvSpPr/>
              <p:nvPr/>
            </p:nvSpPr>
            <p:spPr>
              <a:xfrm>
                <a:off x="5148360" y="33199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8" name="CustomShape 55"/>
              <p:cNvSpPr/>
              <p:nvPr/>
            </p:nvSpPr>
            <p:spPr>
              <a:xfrm>
                <a:off x="5124600" y="34282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9" name="CustomShape 56"/>
              <p:cNvSpPr/>
              <p:nvPr/>
            </p:nvSpPr>
            <p:spPr>
              <a:xfrm>
                <a:off x="5294520" y="33681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0" name="CustomShape 57"/>
              <p:cNvSpPr/>
              <p:nvPr/>
            </p:nvSpPr>
            <p:spPr>
              <a:xfrm>
                <a:off x="5247720" y="34639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1" name="CustomShape 58"/>
              <p:cNvSpPr/>
              <p:nvPr/>
            </p:nvSpPr>
            <p:spPr>
              <a:xfrm>
                <a:off x="5355720" y="34218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2" name="CustomShape 59"/>
              <p:cNvSpPr/>
              <p:nvPr/>
            </p:nvSpPr>
            <p:spPr>
              <a:xfrm>
                <a:off x="5486400" y="34635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3" name="CustomShape 60"/>
              <p:cNvSpPr/>
              <p:nvPr/>
            </p:nvSpPr>
            <p:spPr>
              <a:xfrm>
                <a:off x="5407200" y="35254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4" name="CustomShape 61"/>
              <p:cNvSpPr/>
              <p:nvPr/>
            </p:nvSpPr>
            <p:spPr>
              <a:xfrm>
                <a:off x="5558400" y="34167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5" name="CustomShape 62"/>
              <p:cNvSpPr/>
              <p:nvPr/>
            </p:nvSpPr>
            <p:spPr>
              <a:xfrm>
                <a:off x="5594400" y="35254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6" name="CustomShape 63"/>
              <p:cNvSpPr/>
              <p:nvPr/>
            </p:nvSpPr>
            <p:spPr>
              <a:xfrm>
                <a:off x="5200920" y="35254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7" name="CustomShape 64"/>
              <p:cNvSpPr/>
              <p:nvPr/>
            </p:nvSpPr>
            <p:spPr>
              <a:xfrm>
                <a:off x="5148360" y="34970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8" name="CustomShape 65"/>
              <p:cNvSpPr/>
              <p:nvPr/>
            </p:nvSpPr>
            <p:spPr>
              <a:xfrm>
                <a:off x="6518520" y="34228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9" name="CustomShape 66"/>
              <p:cNvSpPr/>
              <p:nvPr/>
            </p:nvSpPr>
            <p:spPr>
              <a:xfrm>
                <a:off x="6460200" y="30564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50" name="Group 67"/>
            <p:cNvGrpSpPr/>
            <p:nvPr/>
          </p:nvGrpSpPr>
          <p:grpSpPr>
            <a:xfrm>
              <a:off x="5138280" y="2856240"/>
              <a:ext cx="2979720" cy="894240"/>
              <a:chOff x="5138280" y="2856240"/>
              <a:chExt cx="2979720" cy="894240"/>
            </a:xfrm>
          </p:grpSpPr>
          <p:sp>
            <p:nvSpPr>
              <p:cNvPr id="2351" name="CustomShape 68"/>
              <p:cNvSpPr/>
              <p:nvPr/>
            </p:nvSpPr>
            <p:spPr>
              <a:xfrm>
                <a:off x="5357160" y="35460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2" name="CustomShape 69"/>
              <p:cNvSpPr/>
              <p:nvPr/>
            </p:nvSpPr>
            <p:spPr>
              <a:xfrm>
                <a:off x="8043120" y="28562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3" name="CustomShape 70"/>
              <p:cNvSpPr/>
              <p:nvPr/>
            </p:nvSpPr>
            <p:spPr>
              <a:xfrm>
                <a:off x="7906680" y="28562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4" name="CustomShape 71"/>
              <p:cNvSpPr/>
              <p:nvPr/>
            </p:nvSpPr>
            <p:spPr>
              <a:xfrm>
                <a:off x="7706880" y="28573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5" name="CustomShape 72"/>
              <p:cNvSpPr/>
              <p:nvPr/>
            </p:nvSpPr>
            <p:spPr>
              <a:xfrm>
                <a:off x="7568640" y="28749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6" name="CustomShape 73"/>
              <p:cNvSpPr/>
              <p:nvPr/>
            </p:nvSpPr>
            <p:spPr>
              <a:xfrm>
                <a:off x="7649640" y="28594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7" name="CustomShape 74"/>
              <p:cNvSpPr/>
              <p:nvPr/>
            </p:nvSpPr>
            <p:spPr>
              <a:xfrm>
                <a:off x="7377120" y="28814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8" name="CustomShape 75"/>
              <p:cNvSpPr/>
              <p:nvPr/>
            </p:nvSpPr>
            <p:spPr>
              <a:xfrm>
                <a:off x="7319160" y="29023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9" name="CustomShape 76"/>
              <p:cNvSpPr/>
              <p:nvPr/>
            </p:nvSpPr>
            <p:spPr>
              <a:xfrm>
                <a:off x="7183440" y="29073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0" name="CustomShape 77"/>
              <p:cNvSpPr/>
              <p:nvPr/>
            </p:nvSpPr>
            <p:spPr>
              <a:xfrm>
                <a:off x="7056360" y="29314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1" name="CustomShape 78"/>
              <p:cNvSpPr/>
              <p:nvPr/>
            </p:nvSpPr>
            <p:spPr>
              <a:xfrm>
                <a:off x="6867360" y="29610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2" name="CustomShape 79"/>
              <p:cNvSpPr/>
              <p:nvPr/>
            </p:nvSpPr>
            <p:spPr>
              <a:xfrm>
                <a:off x="6784920" y="29984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3" name="CustomShape 80"/>
              <p:cNvSpPr/>
              <p:nvPr/>
            </p:nvSpPr>
            <p:spPr>
              <a:xfrm>
                <a:off x="6661440" y="30189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4" name="CustomShape 81"/>
              <p:cNvSpPr/>
              <p:nvPr/>
            </p:nvSpPr>
            <p:spPr>
              <a:xfrm>
                <a:off x="6586200" y="30448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5" name="CustomShape 82"/>
              <p:cNvSpPr/>
              <p:nvPr/>
            </p:nvSpPr>
            <p:spPr>
              <a:xfrm>
                <a:off x="6498000" y="30675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6" name="CustomShape 83"/>
              <p:cNvSpPr/>
              <p:nvPr/>
            </p:nvSpPr>
            <p:spPr>
              <a:xfrm>
                <a:off x="6411600" y="30819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7" name="CustomShape 84"/>
              <p:cNvSpPr/>
              <p:nvPr/>
            </p:nvSpPr>
            <p:spPr>
              <a:xfrm>
                <a:off x="6273720" y="31316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8" name="CustomShape 85"/>
              <p:cNvSpPr/>
              <p:nvPr/>
            </p:nvSpPr>
            <p:spPr>
              <a:xfrm>
                <a:off x="6184800" y="31726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9" name="CustomShape 86"/>
              <p:cNvSpPr/>
              <p:nvPr/>
            </p:nvSpPr>
            <p:spPr>
              <a:xfrm>
                <a:off x="6033960" y="32155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0" name="CustomShape 87"/>
              <p:cNvSpPr/>
              <p:nvPr/>
            </p:nvSpPr>
            <p:spPr>
              <a:xfrm>
                <a:off x="6114600" y="32032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1" name="CustomShape 88"/>
              <p:cNvSpPr/>
              <p:nvPr/>
            </p:nvSpPr>
            <p:spPr>
              <a:xfrm>
                <a:off x="5880240" y="32886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2" name="CustomShape 89"/>
              <p:cNvSpPr/>
              <p:nvPr/>
            </p:nvSpPr>
            <p:spPr>
              <a:xfrm>
                <a:off x="5784120" y="33314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3" name="CustomShape 90"/>
              <p:cNvSpPr/>
              <p:nvPr/>
            </p:nvSpPr>
            <p:spPr>
              <a:xfrm>
                <a:off x="5676480" y="33703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4" name="CustomShape 91"/>
              <p:cNvSpPr/>
              <p:nvPr/>
            </p:nvSpPr>
            <p:spPr>
              <a:xfrm>
                <a:off x="5731560" y="33699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5" name="CustomShape 92"/>
              <p:cNvSpPr/>
              <p:nvPr/>
            </p:nvSpPr>
            <p:spPr>
              <a:xfrm>
                <a:off x="5612760" y="34192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6" name="CustomShape 93"/>
              <p:cNvSpPr/>
              <p:nvPr/>
            </p:nvSpPr>
            <p:spPr>
              <a:xfrm>
                <a:off x="5551560" y="34455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7" name="CustomShape 94"/>
              <p:cNvSpPr/>
              <p:nvPr/>
            </p:nvSpPr>
            <p:spPr>
              <a:xfrm>
                <a:off x="5469480" y="34905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8" name="CustomShape 95"/>
              <p:cNvSpPr/>
              <p:nvPr/>
            </p:nvSpPr>
            <p:spPr>
              <a:xfrm>
                <a:off x="5427720" y="35085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9" name="CustomShape 96"/>
              <p:cNvSpPr/>
              <p:nvPr/>
            </p:nvSpPr>
            <p:spPr>
              <a:xfrm>
                <a:off x="5282640" y="3565800"/>
                <a:ext cx="94320" cy="9432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0" name="CustomShape 97"/>
              <p:cNvSpPr/>
              <p:nvPr/>
            </p:nvSpPr>
            <p:spPr>
              <a:xfrm>
                <a:off x="5209560" y="3614400"/>
                <a:ext cx="94320" cy="9432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1" name="CustomShape 98"/>
              <p:cNvSpPr/>
              <p:nvPr/>
            </p:nvSpPr>
            <p:spPr>
              <a:xfrm>
                <a:off x="5138280" y="3656160"/>
                <a:ext cx="94320" cy="9432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82" name="CustomShape 99"/>
            <p:cNvSpPr/>
            <p:nvPr/>
          </p:nvSpPr>
          <p:spPr>
            <a:xfrm>
              <a:off x="4483800" y="1565640"/>
              <a:ext cx="3933000" cy="2607840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3" name="CustomShape 100"/>
            <p:cNvSpPr/>
            <p:nvPr/>
          </p:nvSpPr>
          <p:spPr>
            <a:xfrm>
              <a:off x="4701600" y="4289760"/>
              <a:ext cx="3436920" cy="24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9360" algn="ctr">
                <a:lnSpc>
                  <a:spcPct val="100000"/>
                </a:lnSpc>
                <a:spcAft>
                  <a:spcPts val="1199"/>
                </a:spcAft>
              </a:pPr>
              <a:r>
                <a:rPr b="0" lang="en-US" sz="1600" spc="-12" strike="noStrike">
                  <a:solidFill>
                    <a:srgbClr val="101010"/>
                  </a:solidFill>
                  <a:latin typeface="Avenir Book"/>
                  <a:ea typeface="Avenir Book"/>
                </a:rPr>
                <a:t>Budget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384" name="CustomShape 101"/>
            <p:cNvSpPr/>
            <p:nvPr/>
          </p:nvSpPr>
          <p:spPr>
            <a:xfrm rot="16200000">
              <a:off x="3052080" y="2729520"/>
              <a:ext cx="2645640" cy="24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9360" algn="ctr">
                <a:lnSpc>
                  <a:spcPct val="100000"/>
                </a:lnSpc>
                <a:spcAft>
                  <a:spcPts val="1199"/>
                </a:spcAft>
              </a:pPr>
              <a:r>
                <a:rPr b="0" lang="en-US" sz="1600" spc="-12" strike="noStrike">
                  <a:solidFill>
                    <a:srgbClr val="101010"/>
                  </a:solidFill>
                  <a:latin typeface="Avenir Book"/>
                  <a:ea typeface="Avenir Book"/>
                </a:rPr>
                <a:t>Box Office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2385" name="CustomShape 102"/>
          <p:cNvSpPr/>
          <p:nvPr/>
        </p:nvSpPr>
        <p:spPr>
          <a:xfrm>
            <a:off x="347400" y="2750400"/>
            <a:ext cx="3755880" cy="1916280"/>
          </a:xfrm>
          <a:prstGeom prst="rect">
            <a:avLst/>
          </a:prstGeom>
          <a:solidFill>
            <a:srgbClr val="fe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CustomShape 1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Addition of Polynomial Features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87" name="CustomShape 2"/>
          <p:cNvSpPr/>
          <p:nvPr/>
        </p:nvSpPr>
        <p:spPr>
          <a:xfrm>
            <a:off x="359280" y="1520280"/>
            <a:ext cx="3641760" cy="27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236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12" strike="noStrike">
                <a:solidFill>
                  <a:srgbClr val="101010"/>
                </a:solidFill>
                <a:latin typeface="Avenir Book"/>
                <a:ea typeface="Avenir Book"/>
              </a:rPr>
              <a:t>Capture higher order features of data by adding polynomial features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080" indent="-34236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12" strike="noStrike">
                <a:solidFill>
                  <a:srgbClr val="101010"/>
                </a:solidFill>
                <a:latin typeface="Avenir Book"/>
                <a:ea typeface="Avenir Book"/>
              </a:rPr>
              <a:t>"Linear regression" means linear combinations of features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88" name="CustomShape 3"/>
          <p:cNvSpPr/>
          <p:nvPr/>
        </p:nvSpPr>
        <p:spPr>
          <a:xfrm>
            <a:off x="4288320" y="1009800"/>
            <a:ext cx="4321080" cy="73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389" name="CustomShape 4"/>
          <p:cNvSpPr/>
          <p:nvPr/>
        </p:nvSpPr>
        <p:spPr>
          <a:xfrm>
            <a:off x="4288320" y="1009800"/>
            <a:ext cx="4321080" cy="771120"/>
          </a:xfrm>
          <a:prstGeom prst="rect">
            <a:avLst/>
          </a:prstGeom>
          <a:blipFill rotWithShape="0">
            <a:blip r:embed="rId1"/>
            <a:stretch>
              <a:fillRect l="-2393" t="-9503" r="-275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390" name="Group 5"/>
          <p:cNvGrpSpPr/>
          <p:nvPr/>
        </p:nvGrpSpPr>
        <p:grpSpPr>
          <a:xfrm>
            <a:off x="4253400" y="1528200"/>
            <a:ext cx="4163400" cy="3004560"/>
            <a:chOff x="4253400" y="1528200"/>
            <a:chExt cx="4163400" cy="3004560"/>
          </a:xfrm>
        </p:grpSpPr>
        <p:grpSp>
          <p:nvGrpSpPr>
            <p:cNvPr id="2391" name="Group 6"/>
            <p:cNvGrpSpPr/>
            <p:nvPr/>
          </p:nvGrpSpPr>
          <p:grpSpPr>
            <a:xfrm>
              <a:off x="5124600" y="1854360"/>
              <a:ext cx="2986920" cy="1780920"/>
              <a:chOff x="5124600" y="1854360"/>
              <a:chExt cx="2986920" cy="1780920"/>
            </a:xfrm>
          </p:grpSpPr>
          <p:sp>
            <p:nvSpPr>
              <p:cNvPr id="2392" name="CustomShape 7"/>
              <p:cNvSpPr/>
              <p:nvPr/>
            </p:nvSpPr>
            <p:spPr>
              <a:xfrm>
                <a:off x="7706880" y="19008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3" name="CustomShape 8"/>
              <p:cNvSpPr/>
              <p:nvPr/>
            </p:nvSpPr>
            <p:spPr>
              <a:xfrm>
                <a:off x="7047000" y="19425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4" name="CustomShape 9"/>
              <p:cNvSpPr/>
              <p:nvPr/>
            </p:nvSpPr>
            <p:spPr>
              <a:xfrm>
                <a:off x="6781680" y="18543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5" name="CustomShape 10"/>
              <p:cNvSpPr/>
              <p:nvPr/>
            </p:nvSpPr>
            <p:spPr>
              <a:xfrm>
                <a:off x="6387120" y="24933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6" name="CustomShape 11"/>
              <p:cNvSpPr/>
              <p:nvPr/>
            </p:nvSpPr>
            <p:spPr>
              <a:xfrm>
                <a:off x="6074280" y="20890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7" name="CustomShape 12"/>
              <p:cNvSpPr/>
              <p:nvPr/>
            </p:nvSpPr>
            <p:spPr>
              <a:xfrm>
                <a:off x="7164360" y="26470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8" name="CustomShape 13"/>
              <p:cNvSpPr/>
              <p:nvPr/>
            </p:nvSpPr>
            <p:spPr>
              <a:xfrm>
                <a:off x="7574040" y="26863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9" name="CustomShape 14"/>
              <p:cNvSpPr/>
              <p:nvPr/>
            </p:nvSpPr>
            <p:spPr>
              <a:xfrm>
                <a:off x="7898400" y="26751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0" name="CustomShape 15"/>
              <p:cNvSpPr/>
              <p:nvPr/>
            </p:nvSpPr>
            <p:spPr>
              <a:xfrm>
                <a:off x="8036640" y="24069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1" name="CustomShape 16"/>
              <p:cNvSpPr/>
              <p:nvPr/>
            </p:nvSpPr>
            <p:spPr>
              <a:xfrm>
                <a:off x="7906680" y="32907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2" name="CustomShape 17"/>
              <p:cNvSpPr/>
              <p:nvPr/>
            </p:nvSpPr>
            <p:spPr>
              <a:xfrm>
                <a:off x="7568640" y="32464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3" name="CustomShape 18"/>
              <p:cNvSpPr/>
              <p:nvPr/>
            </p:nvSpPr>
            <p:spPr>
              <a:xfrm>
                <a:off x="7379640" y="35182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4" name="CustomShape 19"/>
              <p:cNvSpPr/>
              <p:nvPr/>
            </p:nvSpPr>
            <p:spPr>
              <a:xfrm>
                <a:off x="7620480" y="33850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5" name="CustomShape 20"/>
              <p:cNvSpPr/>
              <p:nvPr/>
            </p:nvSpPr>
            <p:spPr>
              <a:xfrm>
                <a:off x="7293240" y="27813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6" name="CustomShape 21"/>
              <p:cNvSpPr/>
              <p:nvPr/>
            </p:nvSpPr>
            <p:spPr>
              <a:xfrm>
                <a:off x="7574040" y="27813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7" name="CustomShape 22"/>
              <p:cNvSpPr/>
              <p:nvPr/>
            </p:nvSpPr>
            <p:spPr>
              <a:xfrm>
                <a:off x="6840000" y="28677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8" name="CustomShape 23"/>
              <p:cNvSpPr/>
              <p:nvPr/>
            </p:nvSpPr>
            <p:spPr>
              <a:xfrm>
                <a:off x="6796800" y="31600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9" name="CustomShape 24"/>
              <p:cNvSpPr/>
              <p:nvPr/>
            </p:nvSpPr>
            <p:spPr>
              <a:xfrm>
                <a:off x="6652440" y="31168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0" name="CustomShape 25"/>
              <p:cNvSpPr/>
              <p:nvPr/>
            </p:nvSpPr>
            <p:spPr>
              <a:xfrm>
                <a:off x="6568200" y="32598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1" name="CustomShape 26"/>
              <p:cNvSpPr/>
              <p:nvPr/>
            </p:nvSpPr>
            <p:spPr>
              <a:xfrm>
                <a:off x="6645600" y="32907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2" name="CustomShape 27"/>
              <p:cNvSpPr/>
              <p:nvPr/>
            </p:nvSpPr>
            <p:spPr>
              <a:xfrm>
                <a:off x="6860880" y="33271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3" name="CustomShape 28"/>
              <p:cNvSpPr/>
              <p:nvPr/>
            </p:nvSpPr>
            <p:spPr>
              <a:xfrm>
                <a:off x="7047000" y="33703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4" name="CustomShape 29"/>
              <p:cNvSpPr/>
              <p:nvPr/>
            </p:nvSpPr>
            <p:spPr>
              <a:xfrm>
                <a:off x="6771240" y="34135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5" name="CustomShape 30"/>
              <p:cNvSpPr/>
              <p:nvPr/>
            </p:nvSpPr>
            <p:spPr>
              <a:xfrm>
                <a:off x="6791760" y="35604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6" name="CustomShape 31"/>
              <p:cNvSpPr/>
              <p:nvPr/>
            </p:nvSpPr>
            <p:spPr>
              <a:xfrm>
                <a:off x="6420240" y="32032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7" name="CustomShape 32"/>
              <p:cNvSpPr/>
              <p:nvPr/>
            </p:nvSpPr>
            <p:spPr>
              <a:xfrm>
                <a:off x="6460200" y="33663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8" name="CustomShape 33"/>
              <p:cNvSpPr/>
              <p:nvPr/>
            </p:nvSpPr>
            <p:spPr>
              <a:xfrm>
                <a:off x="6273720" y="34027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9" name="CustomShape 34"/>
              <p:cNvSpPr/>
              <p:nvPr/>
            </p:nvSpPr>
            <p:spPr>
              <a:xfrm>
                <a:off x="6117480" y="30942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0" name="CustomShape 35"/>
              <p:cNvSpPr/>
              <p:nvPr/>
            </p:nvSpPr>
            <p:spPr>
              <a:xfrm>
                <a:off x="6184800" y="34203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1" name="CustomShape 36"/>
              <p:cNvSpPr/>
              <p:nvPr/>
            </p:nvSpPr>
            <p:spPr>
              <a:xfrm>
                <a:off x="6141600" y="35200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2" name="CustomShape 37"/>
              <p:cNvSpPr/>
              <p:nvPr/>
            </p:nvSpPr>
            <p:spPr>
              <a:xfrm>
                <a:off x="5623920" y="29984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3" name="CustomShape 38"/>
              <p:cNvSpPr/>
              <p:nvPr/>
            </p:nvSpPr>
            <p:spPr>
              <a:xfrm>
                <a:off x="5747040" y="31168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4" name="CustomShape 39"/>
              <p:cNvSpPr/>
              <p:nvPr/>
            </p:nvSpPr>
            <p:spPr>
              <a:xfrm>
                <a:off x="5535360" y="31006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5" name="CustomShape 40"/>
              <p:cNvSpPr/>
              <p:nvPr/>
            </p:nvSpPr>
            <p:spPr>
              <a:xfrm>
                <a:off x="5621760" y="31168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6" name="CustomShape 41"/>
              <p:cNvSpPr/>
              <p:nvPr/>
            </p:nvSpPr>
            <p:spPr>
              <a:xfrm>
                <a:off x="5825520" y="32349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7" name="CustomShape 42"/>
              <p:cNvSpPr/>
              <p:nvPr/>
            </p:nvSpPr>
            <p:spPr>
              <a:xfrm>
                <a:off x="6071760" y="31870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8" name="CustomShape 43"/>
              <p:cNvSpPr/>
              <p:nvPr/>
            </p:nvSpPr>
            <p:spPr>
              <a:xfrm>
                <a:off x="5347440" y="30891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9" name="CustomShape 44"/>
              <p:cNvSpPr/>
              <p:nvPr/>
            </p:nvSpPr>
            <p:spPr>
              <a:xfrm>
                <a:off x="5484960" y="31600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0" name="CustomShape 45"/>
              <p:cNvSpPr/>
              <p:nvPr/>
            </p:nvSpPr>
            <p:spPr>
              <a:xfrm>
                <a:off x="5510160" y="32598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1" name="CustomShape 46"/>
              <p:cNvSpPr/>
              <p:nvPr/>
            </p:nvSpPr>
            <p:spPr>
              <a:xfrm>
                <a:off x="5629680" y="32601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2" name="CustomShape 47"/>
              <p:cNvSpPr/>
              <p:nvPr/>
            </p:nvSpPr>
            <p:spPr>
              <a:xfrm>
                <a:off x="5759640" y="32857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3" name="CustomShape 48"/>
              <p:cNvSpPr/>
              <p:nvPr/>
            </p:nvSpPr>
            <p:spPr>
              <a:xfrm>
                <a:off x="5709960" y="34336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4" name="CustomShape 49"/>
              <p:cNvSpPr/>
              <p:nvPr/>
            </p:nvSpPr>
            <p:spPr>
              <a:xfrm>
                <a:off x="5809320" y="34290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5" name="CustomShape 50"/>
              <p:cNvSpPr/>
              <p:nvPr/>
            </p:nvSpPr>
            <p:spPr>
              <a:xfrm>
                <a:off x="5883120" y="33375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6" name="CustomShape 51"/>
              <p:cNvSpPr/>
              <p:nvPr/>
            </p:nvSpPr>
            <p:spPr>
              <a:xfrm>
                <a:off x="5873040" y="35038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7" name="CustomShape 52"/>
              <p:cNvSpPr/>
              <p:nvPr/>
            </p:nvSpPr>
            <p:spPr>
              <a:xfrm>
                <a:off x="5430960" y="33796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8" name="CustomShape 53"/>
              <p:cNvSpPr/>
              <p:nvPr/>
            </p:nvSpPr>
            <p:spPr>
              <a:xfrm>
                <a:off x="5583240" y="33314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9" name="CustomShape 54"/>
              <p:cNvSpPr/>
              <p:nvPr/>
            </p:nvSpPr>
            <p:spPr>
              <a:xfrm>
                <a:off x="5286960" y="32349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0" name="CustomShape 55"/>
              <p:cNvSpPr/>
              <p:nvPr/>
            </p:nvSpPr>
            <p:spPr>
              <a:xfrm>
                <a:off x="5148360" y="33199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1" name="CustomShape 56"/>
              <p:cNvSpPr/>
              <p:nvPr/>
            </p:nvSpPr>
            <p:spPr>
              <a:xfrm>
                <a:off x="5124600" y="34282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2" name="CustomShape 57"/>
              <p:cNvSpPr/>
              <p:nvPr/>
            </p:nvSpPr>
            <p:spPr>
              <a:xfrm>
                <a:off x="5294520" y="33681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3" name="CustomShape 58"/>
              <p:cNvSpPr/>
              <p:nvPr/>
            </p:nvSpPr>
            <p:spPr>
              <a:xfrm>
                <a:off x="5247720" y="34639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4" name="CustomShape 59"/>
              <p:cNvSpPr/>
              <p:nvPr/>
            </p:nvSpPr>
            <p:spPr>
              <a:xfrm>
                <a:off x="5355720" y="34218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5" name="CustomShape 60"/>
              <p:cNvSpPr/>
              <p:nvPr/>
            </p:nvSpPr>
            <p:spPr>
              <a:xfrm>
                <a:off x="5486400" y="34635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6" name="CustomShape 61"/>
              <p:cNvSpPr/>
              <p:nvPr/>
            </p:nvSpPr>
            <p:spPr>
              <a:xfrm>
                <a:off x="5407200" y="35254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7" name="CustomShape 62"/>
              <p:cNvSpPr/>
              <p:nvPr/>
            </p:nvSpPr>
            <p:spPr>
              <a:xfrm>
                <a:off x="5558400" y="34167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8" name="CustomShape 63"/>
              <p:cNvSpPr/>
              <p:nvPr/>
            </p:nvSpPr>
            <p:spPr>
              <a:xfrm>
                <a:off x="5594400" y="35254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9" name="CustomShape 64"/>
              <p:cNvSpPr/>
              <p:nvPr/>
            </p:nvSpPr>
            <p:spPr>
              <a:xfrm>
                <a:off x="5200920" y="35254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0" name="CustomShape 65"/>
              <p:cNvSpPr/>
              <p:nvPr/>
            </p:nvSpPr>
            <p:spPr>
              <a:xfrm>
                <a:off x="5148360" y="34970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1" name="CustomShape 66"/>
              <p:cNvSpPr/>
              <p:nvPr/>
            </p:nvSpPr>
            <p:spPr>
              <a:xfrm>
                <a:off x="6518520" y="34228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2" name="CustomShape 67"/>
              <p:cNvSpPr/>
              <p:nvPr/>
            </p:nvSpPr>
            <p:spPr>
              <a:xfrm>
                <a:off x="6460200" y="30564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53" name="Group 68"/>
            <p:cNvGrpSpPr/>
            <p:nvPr/>
          </p:nvGrpSpPr>
          <p:grpSpPr>
            <a:xfrm>
              <a:off x="5229000" y="2789280"/>
              <a:ext cx="2882520" cy="979560"/>
              <a:chOff x="5229000" y="2789280"/>
              <a:chExt cx="2882520" cy="979560"/>
            </a:xfrm>
          </p:grpSpPr>
          <p:sp>
            <p:nvSpPr>
              <p:cNvPr id="2454" name="CustomShape 69"/>
              <p:cNvSpPr/>
              <p:nvPr/>
            </p:nvSpPr>
            <p:spPr>
              <a:xfrm>
                <a:off x="5406120" y="36421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5" name="CustomShape 70"/>
              <p:cNvSpPr/>
              <p:nvPr/>
            </p:nvSpPr>
            <p:spPr>
              <a:xfrm>
                <a:off x="8036640" y="29984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6" name="CustomShape 71"/>
              <p:cNvSpPr/>
              <p:nvPr/>
            </p:nvSpPr>
            <p:spPr>
              <a:xfrm>
                <a:off x="7898400" y="28980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7" name="CustomShape 72"/>
              <p:cNvSpPr/>
              <p:nvPr/>
            </p:nvSpPr>
            <p:spPr>
              <a:xfrm>
                <a:off x="7706880" y="28573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8" name="CustomShape 73"/>
              <p:cNvSpPr/>
              <p:nvPr/>
            </p:nvSpPr>
            <p:spPr>
              <a:xfrm>
                <a:off x="7583040" y="28026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9" name="CustomShape 74"/>
              <p:cNvSpPr/>
              <p:nvPr/>
            </p:nvSpPr>
            <p:spPr>
              <a:xfrm>
                <a:off x="7645320" y="28130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0" name="CustomShape 75"/>
              <p:cNvSpPr/>
              <p:nvPr/>
            </p:nvSpPr>
            <p:spPr>
              <a:xfrm>
                <a:off x="7395840" y="27892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1" name="CustomShape 76"/>
              <p:cNvSpPr/>
              <p:nvPr/>
            </p:nvSpPr>
            <p:spPr>
              <a:xfrm>
                <a:off x="7320240" y="27939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2" name="CustomShape 77"/>
              <p:cNvSpPr/>
              <p:nvPr/>
            </p:nvSpPr>
            <p:spPr>
              <a:xfrm>
                <a:off x="7187760" y="28198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3" name="CustomShape 78"/>
              <p:cNvSpPr/>
              <p:nvPr/>
            </p:nvSpPr>
            <p:spPr>
              <a:xfrm>
                <a:off x="7067160" y="28641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4" name="CustomShape 79"/>
              <p:cNvSpPr/>
              <p:nvPr/>
            </p:nvSpPr>
            <p:spPr>
              <a:xfrm>
                <a:off x="6867360" y="29408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5" name="CustomShape 80"/>
              <p:cNvSpPr/>
              <p:nvPr/>
            </p:nvSpPr>
            <p:spPr>
              <a:xfrm>
                <a:off x="6775200" y="29782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6" name="CustomShape 81"/>
              <p:cNvSpPr/>
              <p:nvPr/>
            </p:nvSpPr>
            <p:spPr>
              <a:xfrm>
                <a:off x="6661440" y="30189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7" name="CustomShape 82"/>
              <p:cNvSpPr/>
              <p:nvPr/>
            </p:nvSpPr>
            <p:spPr>
              <a:xfrm>
                <a:off x="6602040" y="30736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8" name="CustomShape 83"/>
              <p:cNvSpPr/>
              <p:nvPr/>
            </p:nvSpPr>
            <p:spPr>
              <a:xfrm>
                <a:off x="6517080" y="31258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9" name="CustomShape 84"/>
              <p:cNvSpPr/>
              <p:nvPr/>
            </p:nvSpPr>
            <p:spPr>
              <a:xfrm>
                <a:off x="6440400" y="31766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0" name="CustomShape 85"/>
              <p:cNvSpPr/>
              <p:nvPr/>
            </p:nvSpPr>
            <p:spPr>
              <a:xfrm>
                <a:off x="6288120" y="32572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1" name="CustomShape 86"/>
              <p:cNvSpPr/>
              <p:nvPr/>
            </p:nvSpPr>
            <p:spPr>
              <a:xfrm>
                <a:off x="6170040" y="33307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2" name="CustomShape 87"/>
              <p:cNvSpPr/>
              <p:nvPr/>
            </p:nvSpPr>
            <p:spPr>
              <a:xfrm>
                <a:off x="6043680" y="34027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3" name="CustomShape 88"/>
              <p:cNvSpPr/>
              <p:nvPr/>
            </p:nvSpPr>
            <p:spPr>
              <a:xfrm>
                <a:off x="6109920" y="33613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4" name="CustomShape 89"/>
              <p:cNvSpPr/>
              <p:nvPr/>
            </p:nvSpPr>
            <p:spPr>
              <a:xfrm>
                <a:off x="5937120" y="34779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5" name="CustomShape 90"/>
              <p:cNvSpPr/>
              <p:nvPr/>
            </p:nvSpPr>
            <p:spPr>
              <a:xfrm>
                <a:off x="5849640" y="35150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6" name="CustomShape 91"/>
              <p:cNvSpPr/>
              <p:nvPr/>
            </p:nvSpPr>
            <p:spPr>
              <a:xfrm>
                <a:off x="5753520" y="35722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7" name="CustomShape 92"/>
              <p:cNvSpPr/>
              <p:nvPr/>
            </p:nvSpPr>
            <p:spPr>
              <a:xfrm>
                <a:off x="5784120" y="35384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8" name="CustomShape 93"/>
              <p:cNvSpPr/>
              <p:nvPr/>
            </p:nvSpPr>
            <p:spPr>
              <a:xfrm>
                <a:off x="5699160" y="35776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9" name="CustomShape 94"/>
              <p:cNvSpPr/>
              <p:nvPr/>
            </p:nvSpPr>
            <p:spPr>
              <a:xfrm>
                <a:off x="5635080" y="35992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0" name="CustomShape 95"/>
              <p:cNvSpPr/>
              <p:nvPr/>
            </p:nvSpPr>
            <p:spPr>
              <a:xfrm>
                <a:off x="5565960" y="36057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1" name="CustomShape 96"/>
              <p:cNvSpPr/>
              <p:nvPr/>
            </p:nvSpPr>
            <p:spPr>
              <a:xfrm>
                <a:off x="5481000" y="36183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2" name="CustomShape 97"/>
              <p:cNvSpPr/>
              <p:nvPr/>
            </p:nvSpPr>
            <p:spPr>
              <a:xfrm>
                <a:off x="5320800" y="3645360"/>
                <a:ext cx="94320" cy="9432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3" name="CustomShape 98"/>
              <p:cNvSpPr/>
              <p:nvPr/>
            </p:nvSpPr>
            <p:spPr>
              <a:xfrm>
                <a:off x="5229000" y="3674520"/>
                <a:ext cx="94320" cy="9432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84" name="CustomShape 99"/>
            <p:cNvSpPr/>
            <p:nvPr/>
          </p:nvSpPr>
          <p:spPr>
            <a:xfrm>
              <a:off x="5138280" y="3656160"/>
              <a:ext cx="94320" cy="94320"/>
            </a:xfrm>
            <a:prstGeom prst="ellipse">
              <a:avLst/>
            </a:prstGeom>
            <a:gradFill rotWithShape="0">
              <a:gsLst>
                <a:gs pos="0">
                  <a:srgbClr val="c00000"/>
                </a:gs>
                <a:gs pos="100000">
                  <a:srgbClr val="fdfef1"/>
                </a:gs>
              </a:gsLst>
              <a:lin ang="16200000"/>
            </a:gradFill>
            <a:ln w="64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5" name="CustomShape 100"/>
            <p:cNvSpPr/>
            <p:nvPr/>
          </p:nvSpPr>
          <p:spPr>
            <a:xfrm>
              <a:off x="4483800" y="1565640"/>
              <a:ext cx="3933000" cy="2607840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6" name="CustomShape 101"/>
            <p:cNvSpPr/>
            <p:nvPr/>
          </p:nvSpPr>
          <p:spPr>
            <a:xfrm>
              <a:off x="4701600" y="4289760"/>
              <a:ext cx="3436920" cy="24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9360" algn="ctr">
                <a:lnSpc>
                  <a:spcPct val="100000"/>
                </a:lnSpc>
                <a:spcAft>
                  <a:spcPts val="1199"/>
                </a:spcAft>
              </a:pPr>
              <a:r>
                <a:rPr b="0" lang="en-US" sz="1600" spc="-12" strike="noStrike">
                  <a:solidFill>
                    <a:srgbClr val="101010"/>
                  </a:solidFill>
                  <a:latin typeface="Avenir Book"/>
                  <a:ea typeface="Avenir Book"/>
                </a:rPr>
                <a:t>Budget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487" name="CustomShape 102"/>
            <p:cNvSpPr/>
            <p:nvPr/>
          </p:nvSpPr>
          <p:spPr>
            <a:xfrm rot="16200000">
              <a:off x="3052080" y="2729520"/>
              <a:ext cx="2645640" cy="24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9360" algn="ctr">
                <a:lnSpc>
                  <a:spcPct val="100000"/>
                </a:lnSpc>
                <a:spcAft>
                  <a:spcPts val="1199"/>
                </a:spcAft>
              </a:pPr>
              <a:r>
                <a:rPr b="0" lang="en-US" sz="1600" spc="-12" strike="noStrike">
                  <a:solidFill>
                    <a:srgbClr val="101010"/>
                  </a:solidFill>
                  <a:latin typeface="Avenir Book"/>
                  <a:ea typeface="Avenir Book"/>
                </a:rPr>
                <a:t>Box Office</a:t>
              </a:r>
              <a:endParaRPr b="0" lang="en-US" sz="1600" spc="-1" strike="noStrike">
                <a:latin typeface="Arial"/>
              </a:endParaRPr>
            </a:p>
          </p:txBody>
        </p:sp>
      </p:grpSp>
    </p:spTree>
  </p:cSld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CustomShape 1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Addition of Polynomial Features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489" name="CustomShape 2"/>
          <p:cNvSpPr/>
          <p:nvPr/>
        </p:nvSpPr>
        <p:spPr>
          <a:xfrm>
            <a:off x="359280" y="1520280"/>
            <a:ext cx="3641760" cy="27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236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12" strike="noStrike">
                <a:solidFill>
                  <a:srgbClr val="101010"/>
                </a:solidFill>
                <a:latin typeface="Avenir Book"/>
                <a:ea typeface="Avenir Book"/>
              </a:rPr>
              <a:t>Capture higher order features of data by adding polynomial features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080" indent="-34236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12" strike="noStrike">
                <a:solidFill>
                  <a:srgbClr val="101010"/>
                </a:solidFill>
                <a:latin typeface="Avenir Book"/>
                <a:ea typeface="Avenir Book"/>
              </a:rPr>
              <a:t>"Linear regression" means linear combinations of features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90" name="CustomShape 3"/>
          <p:cNvSpPr/>
          <p:nvPr/>
        </p:nvSpPr>
        <p:spPr>
          <a:xfrm>
            <a:off x="6271920" y="1011240"/>
            <a:ext cx="1962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91" name="CustomShape 4"/>
          <p:cNvSpPr/>
          <p:nvPr/>
        </p:nvSpPr>
        <p:spPr>
          <a:xfrm>
            <a:off x="4721400" y="1011240"/>
            <a:ext cx="3297960" cy="401760"/>
          </a:xfrm>
          <a:prstGeom prst="rect">
            <a:avLst/>
          </a:prstGeom>
          <a:blipFill rotWithShape="0">
            <a:blip r:embed="rId1"/>
            <a:stretch>
              <a:fillRect l="-3136" t="-18171" r="-1097" b="-4241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492" name="Group 5"/>
          <p:cNvGrpSpPr/>
          <p:nvPr/>
        </p:nvGrpSpPr>
        <p:grpSpPr>
          <a:xfrm>
            <a:off x="4253400" y="1528200"/>
            <a:ext cx="4163400" cy="3004560"/>
            <a:chOff x="4253400" y="1528200"/>
            <a:chExt cx="4163400" cy="3004560"/>
          </a:xfrm>
        </p:grpSpPr>
        <p:grpSp>
          <p:nvGrpSpPr>
            <p:cNvPr id="2493" name="Group 6"/>
            <p:cNvGrpSpPr/>
            <p:nvPr/>
          </p:nvGrpSpPr>
          <p:grpSpPr>
            <a:xfrm>
              <a:off x="5124600" y="1854360"/>
              <a:ext cx="2986920" cy="1780920"/>
              <a:chOff x="5124600" y="1854360"/>
              <a:chExt cx="2986920" cy="1780920"/>
            </a:xfrm>
          </p:grpSpPr>
          <p:sp>
            <p:nvSpPr>
              <p:cNvPr id="2494" name="CustomShape 7"/>
              <p:cNvSpPr/>
              <p:nvPr/>
            </p:nvSpPr>
            <p:spPr>
              <a:xfrm>
                <a:off x="7706880" y="19008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5" name="CustomShape 8"/>
              <p:cNvSpPr/>
              <p:nvPr/>
            </p:nvSpPr>
            <p:spPr>
              <a:xfrm>
                <a:off x="7047000" y="19425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6" name="CustomShape 9"/>
              <p:cNvSpPr/>
              <p:nvPr/>
            </p:nvSpPr>
            <p:spPr>
              <a:xfrm>
                <a:off x="6781680" y="18543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7" name="CustomShape 10"/>
              <p:cNvSpPr/>
              <p:nvPr/>
            </p:nvSpPr>
            <p:spPr>
              <a:xfrm>
                <a:off x="6387120" y="24933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8" name="CustomShape 11"/>
              <p:cNvSpPr/>
              <p:nvPr/>
            </p:nvSpPr>
            <p:spPr>
              <a:xfrm>
                <a:off x="6074280" y="20890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9" name="CustomShape 12"/>
              <p:cNvSpPr/>
              <p:nvPr/>
            </p:nvSpPr>
            <p:spPr>
              <a:xfrm>
                <a:off x="7164360" y="26470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0" name="CustomShape 13"/>
              <p:cNvSpPr/>
              <p:nvPr/>
            </p:nvSpPr>
            <p:spPr>
              <a:xfrm>
                <a:off x="7574040" y="26863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1" name="CustomShape 14"/>
              <p:cNvSpPr/>
              <p:nvPr/>
            </p:nvSpPr>
            <p:spPr>
              <a:xfrm>
                <a:off x="7898400" y="26751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2" name="CustomShape 15"/>
              <p:cNvSpPr/>
              <p:nvPr/>
            </p:nvSpPr>
            <p:spPr>
              <a:xfrm>
                <a:off x="8036640" y="24069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3" name="CustomShape 16"/>
              <p:cNvSpPr/>
              <p:nvPr/>
            </p:nvSpPr>
            <p:spPr>
              <a:xfrm>
                <a:off x="7906680" y="32907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4" name="CustomShape 17"/>
              <p:cNvSpPr/>
              <p:nvPr/>
            </p:nvSpPr>
            <p:spPr>
              <a:xfrm>
                <a:off x="7568640" y="32464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5" name="CustomShape 18"/>
              <p:cNvSpPr/>
              <p:nvPr/>
            </p:nvSpPr>
            <p:spPr>
              <a:xfrm>
                <a:off x="7379640" y="35182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6" name="CustomShape 19"/>
              <p:cNvSpPr/>
              <p:nvPr/>
            </p:nvSpPr>
            <p:spPr>
              <a:xfrm>
                <a:off x="7620480" y="33850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7" name="CustomShape 20"/>
              <p:cNvSpPr/>
              <p:nvPr/>
            </p:nvSpPr>
            <p:spPr>
              <a:xfrm>
                <a:off x="7293240" y="27813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8" name="CustomShape 21"/>
              <p:cNvSpPr/>
              <p:nvPr/>
            </p:nvSpPr>
            <p:spPr>
              <a:xfrm>
                <a:off x="7574040" y="27813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9" name="CustomShape 22"/>
              <p:cNvSpPr/>
              <p:nvPr/>
            </p:nvSpPr>
            <p:spPr>
              <a:xfrm>
                <a:off x="6840000" y="28677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0" name="CustomShape 23"/>
              <p:cNvSpPr/>
              <p:nvPr/>
            </p:nvSpPr>
            <p:spPr>
              <a:xfrm>
                <a:off x="6796800" y="31600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1" name="CustomShape 24"/>
              <p:cNvSpPr/>
              <p:nvPr/>
            </p:nvSpPr>
            <p:spPr>
              <a:xfrm>
                <a:off x="6652440" y="31168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2" name="CustomShape 25"/>
              <p:cNvSpPr/>
              <p:nvPr/>
            </p:nvSpPr>
            <p:spPr>
              <a:xfrm>
                <a:off x="6568200" y="32598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3" name="CustomShape 26"/>
              <p:cNvSpPr/>
              <p:nvPr/>
            </p:nvSpPr>
            <p:spPr>
              <a:xfrm>
                <a:off x="6645600" y="32907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4" name="CustomShape 27"/>
              <p:cNvSpPr/>
              <p:nvPr/>
            </p:nvSpPr>
            <p:spPr>
              <a:xfrm>
                <a:off x="6860880" y="33271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5" name="CustomShape 28"/>
              <p:cNvSpPr/>
              <p:nvPr/>
            </p:nvSpPr>
            <p:spPr>
              <a:xfrm>
                <a:off x="7047000" y="33703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6" name="CustomShape 29"/>
              <p:cNvSpPr/>
              <p:nvPr/>
            </p:nvSpPr>
            <p:spPr>
              <a:xfrm>
                <a:off x="6771240" y="34135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7" name="CustomShape 30"/>
              <p:cNvSpPr/>
              <p:nvPr/>
            </p:nvSpPr>
            <p:spPr>
              <a:xfrm>
                <a:off x="6791760" y="35604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8" name="CustomShape 31"/>
              <p:cNvSpPr/>
              <p:nvPr/>
            </p:nvSpPr>
            <p:spPr>
              <a:xfrm>
                <a:off x="6420240" y="32032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9" name="CustomShape 32"/>
              <p:cNvSpPr/>
              <p:nvPr/>
            </p:nvSpPr>
            <p:spPr>
              <a:xfrm>
                <a:off x="6460200" y="33663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0" name="CustomShape 33"/>
              <p:cNvSpPr/>
              <p:nvPr/>
            </p:nvSpPr>
            <p:spPr>
              <a:xfrm>
                <a:off x="6273720" y="34027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1" name="CustomShape 34"/>
              <p:cNvSpPr/>
              <p:nvPr/>
            </p:nvSpPr>
            <p:spPr>
              <a:xfrm>
                <a:off x="6117480" y="30942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2" name="CustomShape 35"/>
              <p:cNvSpPr/>
              <p:nvPr/>
            </p:nvSpPr>
            <p:spPr>
              <a:xfrm>
                <a:off x="6184800" y="34203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3" name="CustomShape 36"/>
              <p:cNvSpPr/>
              <p:nvPr/>
            </p:nvSpPr>
            <p:spPr>
              <a:xfrm>
                <a:off x="6141600" y="35200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4" name="CustomShape 37"/>
              <p:cNvSpPr/>
              <p:nvPr/>
            </p:nvSpPr>
            <p:spPr>
              <a:xfrm>
                <a:off x="5623920" y="29984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5" name="CustomShape 38"/>
              <p:cNvSpPr/>
              <p:nvPr/>
            </p:nvSpPr>
            <p:spPr>
              <a:xfrm>
                <a:off x="5747040" y="31168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6" name="CustomShape 39"/>
              <p:cNvSpPr/>
              <p:nvPr/>
            </p:nvSpPr>
            <p:spPr>
              <a:xfrm>
                <a:off x="5535360" y="31006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7" name="CustomShape 40"/>
              <p:cNvSpPr/>
              <p:nvPr/>
            </p:nvSpPr>
            <p:spPr>
              <a:xfrm>
                <a:off x="5621760" y="31168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8" name="CustomShape 41"/>
              <p:cNvSpPr/>
              <p:nvPr/>
            </p:nvSpPr>
            <p:spPr>
              <a:xfrm>
                <a:off x="5825520" y="32349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9" name="CustomShape 42"/>
              <p:cNvSpPr/>
              <p:nvPr/>
            </p:nvSpPr>
            <p:spPr>
              <a:xfrm>
                <a:off x="6071760" y="31870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0" name="CustomShape 43"/>
              <p:cNvSpPr/>
              <p:nvPr/>
            </p:nvSpPr>
            <p:spPr>
              <a:xfrm>
                <a:off x="5347440" y="30891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1" name="CustomShape 44"/>
              <p:cNvSpPr/>
              <p:nvPr/>
            </p:nvSpPr>
            <p:spPr>
              <a:xfrm>
                <a:off x="5484960" y="31600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2" name="CustomShape 45"/>
              <p:cNvSpPr/>
              <p:nvPr/>
            </p:nvSpPr>
            <p:spPr>
              <a:xfrm>
                <a:off x="5510160" y="32598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3" name="CustomShape 46"/>
              <p:cNvSpPr/>
              <p:nvPr/>
            </p:nvSpPr>
            <p:spPr>
              <a:xfrm>
                <a:off x="5629680" y="32601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4" name="CustomShape 47"/>
              <p:cNvSpPr/>
              <p:nvPr/>
            </p:nvSpPr>
            <p:spPr>
              <a:xfrm>
                <a:off x="5759640" y="32857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5" name="CustomShape 48"/>
              <p:cNvSpPr/>
              <p:nvPr/>
            </p:nvSpPr>
            <p:spPr>
              <a:xfrm>
                <a:off x="5709960" y="34336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6" name="CustomShape 49"/>
              <p:cNvSpPr/>
              <p:nvPr/>
            </p:nvSpPr>
            <p:spPr>
              <a:xfrm>
                <a:off x="5809320" y="34290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7" name="CustomShape 50"/>
              <p:cNvSpPr/>
              <p:nvPr/>
            </p:nvSpPr>
            <p:spPr>
              <a:xfrm>
                <a:off x="5883120" y="33375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8" name="CustomShape 51"/>
              <p:cNvSpPr/>
              <p:nvPr/>
            </p:nvSpPr>
            <p:spPr>
              <a:xfrm>
                <a:off x="5873040" y="35038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9" name="CustomShape 52"/>
              <p:cNvSpPr/>
              <p:nvPr/>
            </p:nvSpPr>
            <p:spPr>
              <a:xfrm>
                <a:off x="5430960" y="33796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0" name="CustomShape 53"/>
              <p:cNvSpPr/>
              <p:nvPr/>
            </p:nvSpPr>
            <p:spPr>
              <a:xfrm>
                <a:off x="5583240" y="33314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1" name="CustomShape 54"/>
              <p:cNvSpPr/>
              <p:nvPr/>
            </p:nvSpPr>
            <p:spPr>
              <a:xfrm>
                <a:off x="5286960" y="32349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2" name="CustomShape 55"/>
              <p:cNvSpPr/>
              <p:nvPr/>
            </p:nvSpPr>
            <p:spPr>
              <a:xfrm>
                <a:off x="5148360" y="33199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3" name="CustomShape 56"/>
              <p:cNvSpPr/>
              <p:nvPr/>
            </p:nvSpPr>
            <p:spPr>
              <a:xfrm>
                <a:off x="5124600" y="34282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4" name="CustomShape 57"/>
              <p:cNvSpPr/>
              <p:nvPr/>
            </p:nvSpPr>
            <p:spPr>
              <a:xfrm>
                <a:off x="5294520" y="33681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5" name="CustomShape 58"/>
              <p:cNvSpPr/>
              <p:nvPr/>
            </p:nvSpPr>
            <p:spPr>
              <a:xfrm>
                <a:off x="5247720" y="34639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6" name="CustomShape 59"/>
              <p:cNvSpPr/>
              <p:nvPr/>
            </p:nvSpPr>
            <p:spPr>
              <a:xfrm>
                <a:off x="5355720" y="34218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7" name="CustomShape 60"/>
              <p:cNvSpPr/>
              <p:nvPr/>
            </p:nvSpPr>
            <p:spPr>
              <a:xfrm>
                <a:off x="5486400" y="34635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8" name="CustomShape 61"/>
              <p:cNvSpPr/>
              <p:nvPr/>
            </p:nvSpPr>
            <p:spPr>
              <a:xfrm>
                <a:off x="5407200" y="35254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9" name="CustomShape 62"/>
              <p:cNvSpPr/>
              <p:nvPr/>
            </p:nvSpPr>
            <p:spPr>
              <a:xfrm>
                <a:off x="5558400" y="34167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0" name="CustomShape 63"/>
              <p:cNvSpPr/>
              <p:nvPr/>
            </p:nvSpPr>
            <p:spPr>
              <a:xfrm>
                <a:off x="5594400" y="35254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1" name="CustomShape 64"/>
              <p:cNvSpPr/>
              <p:nvPr/>
            </p:nvSpPr>
            <p:spPr>
              <a:xfrm>
                <a:off x="5200920" y="35254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2" name="CustomShape 65"/>
              <p:cNvSpPr/>
              <p:nvPr/>
            </p:nvSpPr>
            <p:spPr>
              <a:xfrm>
                <a:off x="5148360" y="34970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3" name="CustomShape 66"/>
              <p:cNvSpPr/>
              <p:nvPr/>
            </p:nvSpPr>
            <p:spPr>
              <a:xfrm>
                <a:off x="6518520" y="34228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4" name="CustomShape 67"/>
              <p:cNvSpPr/>
              <p:nvPr/>
            </p:nvSpPr>
            <p:spPr>
              <a:xfrm>
                <a:off x="6460200" y="30564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55" name="Group 68"/>
            <p:cNvGrpSpPr/>
            <p:nvPr/>
          </p:nvGrpSpPr>
          <p:grpSpPr>
            <a:xfrm>
              <a:off x="5138280" y="2856240"/>
              <a:ext cx="2979720" cy="894240"/>
              <a:chOff x="5138280" y="2856240"/>
              <a:chExt cx="2979720" cy="894240"/>
            </a:xfrm>
          </p:grpSpPr>
          <p:sp>
            <p:nvSpPr>
              <p:cNvPr id="2556" name="CustomShape 69"/>
              <p:cNvSpPr/>
              <p:nvPr/>
            </p:nvSpPr>
            <p:spPr>
              <a:xfrm>
                <a:off x="5357160" y="35460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7" name="CustomShape 70"/>
              <p:cNvSpPr/>
              <p:nvPr/>
            </p:nvSpPr>
            <p:spPr>
              <a:xfrm>
                <a:off x="8043120" y="28562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8" name="CustomShape 71"/>
              <p:cNvSpPr/>
              <p:nvPr/>
            </p:nvSpPr>
            <p:spPr>
              <a:xfrm>
                <a:off x="7906680" y="28562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9" name="CustomShape 72"/>
              <p:cNvSpPr/>
              <p:nvPr/>
            </p:nvSpPr>
            <p:spPr>
              <a:xfrm>
                <a:off x="7706880" y="28573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0" name="CustomShape 73"/>
              <p:cNvSpPr/>
              <p:nvPr/>
            </p:nvSpPr>
            <p:spPr>
              <a:xfrm>
                <a:off x="7568640" y="28749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1" name="CustomShape 74"/>
              <p:cNvSpPr/>
              <p:nvPr/>
            </p:nvSpPr>
            <p:spPr>
              <a:xfrm>
                <a:off x="7649640" y="28594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2" name="CustomShape 75"/>
              <p:cNvSpPr/>
              <p:nvPr/>
            </p:nvSpPr>
            <p:spPr>
              <a:xfrm>
                <a:off x="7377120" y="28814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3" name="CustomShape 76"/>
              <p:cNvSpPr/>
              <p:nvPr/>
            </p:nvSpPr>
            <p:spPr>
              <a:xfrm>
                <a:off x="7319160" y="29023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4" name="CustomShape 77"/>
              <p:cNvSpPr/>
              <p:nvPr/>
            </p:nvSpPr>
            <p:spPr>
              <a:xfrm>
                <a:off x="7183440" y="29073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5" name="CustomShape 78"/>
              <p:cNvSpPr/>
              <p:nvPr/>
            </p:nvSpPr>
            <p:spPr>
              <a:xfrm>
                <a:off x="7056360" y="29314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6" name="CustomShape 79"/>
              <p:cNvSpPr/>
              <p:nvPr/>
            </p:nvSpPr>
            <p:spPr>
              <a:xfrm>
                <a:off x="6867360" y="29610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7" name="CustomShape 80"/>
              <p:cNvSpPr/>
              <p:nvPr/>
            </p:nvSpPr>
            <p:spPr>
              <a:xfrm>
                <a:off x="6784920" y="29984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8" name="CustomShape 81"/>
              <p:cNvSpPr/>
              <p:nvPr/>
            </p:nvSpPr>
            <p:spPr>
              <a:xfrm>
                <a:off x="6661440" y="30189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9" name="CustomShape 82"/>
              <p:cNvSpPr/>
              <p:nvPr/>
            </p:nvSpPr>
            <p:spPr>
              <a:xfrm>
                <a:off x="6586200" y="30448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0" name="CustomShape 83"/>
              <p:cNvSpPr/>
              <p:nvPr/>
            </p:nvSpPr>
            <p:spPr>
              <a:xfrm>
                <a:off x="6498000" y="30675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1" name="CustomShape 84"/>
              <p:cNvSpPr/>
              <p:nvPr/>
            </p:nvSpPr>
            <p:spPr>
              <a:xfrm>
                <a:off x="6411600" y="30819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2" name="CustomShape 85"/>
              <p:cNvSpPr/>
              <p:nvPr/>
            </p:nvSpPr>
            <p:spPr>
              <a:xfrm>
                <a:off x="6273720" y="31316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3" name="CustomShape 86"/>
              <p:cNvSpPr/>
              <p:nvPr/>
            </p:nvSpPr>
            <p:spPr>
              <a:xfrm>
                <a:off x="6184800" y="31726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4" name="CustomShape 87"/>
              <p:cNvSpPr/>
              <p:nvPr/>
            </p:nvSpPr>
            <p:spPr>
              <a:xfrm>
                <a:off x="6033960" y="32155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5" name="CustomShape 88"/>
              <p:cNvSpPr/>
              <p:nvPr/>
            </p:nvSpPr>
            <p:spPr>
              <a:xfrm>
                <a:off x="6114600" y="32032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6" name="CustomShape 89"/>
              <p:cNvSpPr/>
              <p:nvPr/>
            </p:nvSpPr>
            <p:spPr>
              <a:xfrm>
                <a:off x="5880240" y="32886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7" name="CustomShape 90"/>
              <p:cNvSpPr/>
              <p:nvPr/>
            </p:nvSpPr>
            <p:spPr>
              <a:xfrm>
                <a:off x="5784120" y="33314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8" name="CustomShape 91"/>
              <p:cNvSpPr/>
              <p:nvPr/>
            </p:nvSpPr>
            <p:spPr>
              <a:xfrm>
                <a:off x="5676480" y="33703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9" name="CustomShape 92"/>
              <p:cNvSpPr/>
              <p:nvPr/>
            </p:nvSpPr>
            <p:spPr>
              <a:xfrm>
                <a:off x="5731560" y="33699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0" name="CustomShape 93"/>
              <p:cNvSpPr/>
              <p:nvPr/>
            </p:nvSpPr>
            <p:spPr>
              <a:xfrm>
                <a:off x="5612760" y="34192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1" name="CustomShape 94"/>
              <p:cNvSpPr/>
              <p:nvPr/>
            </p:nvSpPr>
            <p:spPr>
              <a:xfrm>
                <a:off x="5551560" y="34455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2" name="CustomShape 95"/>
              <p:cNvSpPr/>
              <p:nvPr/>
            </p:nvSpPr>
            <p:spPr>
              <a:xfrm>
                <a:off x="5469480" y="34905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3" name="CustomShape 96"/>
              <p:cNvSpPr/>
              <p:nvPr/>
            </p:nvSpPr>
            <p:spPr>
              <a:xfrm>
                <a:off x="5427720" y="35085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4" name="CustomShape 97"/>
              <p:cNvSpPr/>
              <p:nvPr/>
            </p:nvSpPr>
            <p:spPr>
              <a:xfrm>
                <a:off x="5282640" y="3565800"/>
                <a:ext cx="94320" cy="9432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5" name="CustomShape 98"/>
              <p:cNvSpPr/>
              <p:nvPr/>
            </p:nvSpPr>
            <p:spPr>
              <a:xfrm>
                <a:off x="5209560" y="3614400"/>
                <a:ext cx="94320" cy="9432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6" name="CustomShape 99"/>
              <p:cNvSpPr/>
              <p:nvPr/>
            </p:nvSpPr>
            <p:spPr>
              <a:xfrm>
                <a:off x="5138280" y="3656160"/>
                <a:ext cx="94320" cy="9432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87" name="CustomShape 100"/>
            <p:cNvSpPr/>
            <p:nvPr/>
          </p:nvSpPr>
          <p:spPr>
            <a:xfrm>
              <a:off x="4483800" y="1565640"/>
              <a:ext cx="3933000" cy="2607840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8" name="CustomShape 101"/>
            <p:cNvSpPr/>
            <p:nvPr/>
          </p:nvSpPr>
          <p:spPr>
            <a:xfrm>
              <a:off x="4701600" y="4289760"/>
              <a:ext cx="3436920" cy="24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9360" algn="ctr">
                <a:lnSpc>
                  <a:spcPct val="100000"/>
                </a:lnSpc>
                <a:spcAft>
                  <a:spcPts val="1199"/>
                </a:spcAft>
              </a:pPr>
              <a:r>
                <a:rPr b="0" lang="en-US" sz="1600" spc="-12" strike="noStrike">
                  <a:solidFill>
                    <a:srgbClr val="101010"/>
                  </a:solidFill>
                  <a:latin typeface="Avenir Book"/>
                  <a:ea typeface="Avenir Book"/>
                </a:rPr>
                <a:t>Budget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589" name="CustomShape 102"/>
            <p:cNvSpPr/>
            <p:nvPr/>
          </p:nvSpPr>
          <p:spPr>
            <a:xfrm rot="16200000">
              <a:off x="3052080" y="2729520"/>
              <a:ext cx="2645640" cy="24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9360" algn="ctr">
                <a:lnSpc>
                  <a:spcPct val="100000"/>
                </a:lnSpc>
                <a:spcAft>
                  <a:spcPts val="1199"/>
                </a:spcAft>
              </a:pPr>
              <a:r>
                <a:rPr b="0" lang="en-US" sz="1600" spc="-12" strike="noStrike">
                  <a:solidFill>
                    <a:srgbClr val="101010"/>
                  </a:solidFill>
                  <a:latin typeface="Avenir Book"/>
                  <a:ea typeface="Avenir Book"/>
                </a:rPr>
                <a:t>Box Office</a:t>
              </a:r>
              <a:endParaRPr b="0" lang="en-US" sz="1600" spc="-1" strike="noStrike">
                <a:latin typeface="Arial"/>
              </a:endParaRPr>
            </a:p>
          </p:txBody>
        </p:sp>
      </p:grp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Picture 4" descr=""/>
          <p:cNvPicPr/>
          <p:nvPr/>
        </p:nvPicPr>
        <p:blipFill>
          <a:blip r:embed="rId1"/>
          <a:stretch/>
        </p:blipFill>
        <p:spPr>
          <a:xfrm>
            <a:off x="922680" y="768960"/>
            <a:ext cx="6466320" cy="4030920"/>
          </a:xfrm>
          <a:prstGeom prst="rect">
            <a:avLst/>
          </a:prstGeom>
          <a:ln>
            <a:noFill/>
          </a:ln>
        </p:spPr>
      </p:pic>
      <p:sp>
        <p:nvSpPr>
          <p:cNvPr id="709" name="CustomShape 1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Training and Test Splits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CustomShape 1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Addition of Polynomial Features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91" name="CustomShape 2"/>
          <p:cNvSpPr/>
          <p:nvPr/>
        </p:nvSpPr>
        <p:spPr>
          <a:xfrm>
            <a:off x="359280" y="1520280"/>
            <a:ext cx="3641760" cy="27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236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12" strike="noStrike">
                <a:solidFill>
                  <a:srgbClr val="101010"/>
                </a:solidFill>
                <a:latin typeface="Avenir Book"/>
                <a:ea typeface="Avenir Book"/>
              </a:rPr>
              <a:t>Capture higher order features of data by adding polynomial features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080" indent="-34236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12" strike="noStrike">
                <a:solidFill>
                  <a:srgbClr val="101010"/>
                </a:solidFill>
                <a:latin typeface="Avenir Book"/>
                <a:ea typeface="Avenir Book"/>
              </a:rPr>
              <a:t>"Linear regression" means linear combinations of features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92" name="CustomShape 3"/>
          <p:cNvSpPr/>
          <p:nvPr/>
        </p:nvSpPr>
        <p:spPr>
          <a:xfrm>
            <a:off x="4934880" y="1009800"/>
            <a:ext cx="30312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93" name="CustomShape 4"/>
          <p:cNvSpPr/>
          <p:nvPr/>
        </p:nvSpPr>
        <p:spPr>
          <a:xfrm>
            <a:off x="4934880" y="1009800"/>
            <a:ext cx="3031200" cy="401760"/>
          </a:xfrm>
          <a:prstGeom prst="rect">
            <a:avLst/>
          </a:prstGeom>
          <a:blipFill rotWithShape="0">
            <a:blip r:embed="rId1"/>
            <a:stretch>
              <a:fillRect l="-3615" t="-18171" r="-3214" b="-4241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594" name="Group 5"/>
          <p:cNvGrpSpPr/>
          <p:nvPr/>
        </p:nvGrpSpPr>
        <p:grpSpPr>
          <a:xfrm>
            <a:off x="4253400" y="1528200"/>
            <a:ext cx="4163400" cy="3004560"/>
            <a:chOff x="4253400" y="1528200"/>
            <a:chExt cx="4163400" cy="3004560"/>
          </a:xfrm>
        </p:grpSpPr>
        <p:grpSp>
          <p:nvGrpSpPr>
            <p:cNvPr id="2595" name="Group 6"/>
            <p:cNvGrpSpPr/>
            <p:nvPr/>
          </p:nvGrpSpPr>
          <p:grpSpPr>
            <a:xfrm>
              <a:off x="5124600" y="1854360"/>
              <a:ext cx="2986920" cy="1780920"/>
              <a:chOff x="5124600" y="1854360"/>
              <a:chExt cx="2986920" cy="1780920"/>
            </a:xfrm>
          </p:grpSpPr>
          <p:sp>
            <p:nvSpPr>
              <p:cNvPr id="2596" name="CustomShape 7"/>
              <p:cNvSpPr/>
              <p:nvPr/>
            </p:nvSpPr>
            <p:spPr>
              <a:xfrm>
                <a:off x="7706880" y="19008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7" name="CustomShape 8"/>
              <p:cNvSpPr/>
              <p:nvPr/>
            </p:nvSpPr>
            <p:spPr>
              <a:xfrm>
                <a:off x="7047000" y="19425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8" name="CustomShape 9"/>
              <p:cNvSpPr/>
              <p:nvPr/>
            </p:nvSpPr>
            <p:spPr>
              <a:xfrm>
                <a:off x="6781680" y="18543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9" name="CustomShape 10"/>
              <p:cNvSpPr/>
              <p:nvPr/>
            </p:nvSpPr>
            <p:spPr>
              <a:xfrm>
                <a:off x="6387120" y="24933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0" name="CustomShape 11"/>
              <p:cNvSpPr/>
              <p:nvPr/>
            </p:nvSpPr>
            <p:spPr>
              <a:xfrm>
                <a:off x="6074280" y="20890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1" name="CustomShape 12"/>
              <p:cNvSpPr/>
              <p:nvPr/>
            </p:nvSpPr>
            <p:spPr>
              <a:xfrm>
                <a:off x="7164360" y="26470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2" name="CustomShape 13"/>
              <p:cNvSpPr/>
              <p:nvPr/>
            </p:nvSpPr>
            <p:spPr>
              <a:xfrm>
                <a:off x="7574040" y="26863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3" name="CustomShape 14"/>
              <p:cNvSpPr/>
              <p:nvPr/>
            </p:nvSpPr>
            <p:spPr>
              <a:xfrm>
                <a:off x="7898400" y="26751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4" name="CustomShape 15"/>
              <p:cNvSpPr/>
              <p:nvPr/>
            </p:nvSpPr>
            <p:spPr>
              <a:xfrm>
                <a:off x="8036640" y="24069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5" name="CustomShape 16"/>
              <p:cNvSpPr/>
              <p:nvPr/>
            </p:nvSpPr>
            <p:spPr>
              <a:xfrm>
                <a:off x="7906680" y="32907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6" name="CustomShape 17"/>
              <p:cNvSpPr/>
              <p:nvPr/>
            </p:nvSpPr>
            <p:spPr>
              <a:xfrm>
                <a:off x="7568640" y="32464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7" name="CustomShape 18"/>
              <p:cNvSpPr/>
              <p:nvPr/>
            </p:nvSpPr>
            <p:spPr>
              <a:xfrm>
                <a:off x="7379640" y="35182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8" name="CustomShape 19"/>
              <p:cNvSpPr/>
              <p:nvPr/>
            </p:nvSpPr>
            <p:spPr>
              <a:xfrm>
                <a:off x="7620480" y="33850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9" name="CustomShape 20"/>
              <p:cNvSpPr/>
              <p:nvPr/>
            </p:nvSpPr>
            <p:spPr>
              <a:xfrm>
                <a:off x="7293240" y="27813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0" name="CustomShape 21"/>
              <p:cNvSpPr/>
              <p:nvPr/>
            </p:nvSpPr>
            <p:spPr>
              <a:xfrm>
                <a:off x="7574040" y="27813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1" name="CustomShape 22"/>
              <p:cNvSpPr/>
              <p:nvPr/>
            </p:nvSpPr>
            <p:spPr>
              <a:xfrm>
                <a:off x="6840000" y="28677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2" name="CustomShape 23"/>
              <p:cNvSpPr/>
              <p:nvPr/>
            </p:nvSpPr>
            <p:spPr>
              <a:xfrm>
                <a:off x="6796800" y="31600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3" name="CustomShape 24"/>
              <p:cNvSpPr/>
              <p:nvPr/>
            </p:nvSpPr>
            <p:spPr>
              <a:xfrm>
                <a:off x="6652440" y="31168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4" name="CustomShape 25"/>
              <p:cNvSpPr/>
              <p:nvPr/>
            </p:nvSpPr>
            <p:spPr>
              <a:xfrm>
                <a:off x="6568200" y="32598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5" name="CustomShape 26"/>
              <p:cNvSpPr/>
              <p:nvPr/>
            </p:nvSpPr>
            <p:spPr>
              <a:xfrm>
                <a:off x="6645600" y="32907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6" name="CustomShape 27"/>
              <p:cNvSpPr/>
              <p:nvPr/>
            </p:nvSpPr>
            <p:spPr>
              <a:xfrm>
                <a:off x="6860880" y="33271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7" name="CustomShape 28"/>
              <p:cNvSpPr/>
              <p:nvPr/>
            </p:nvSpPr>
            <p:spPr>
              <a:xfrm>
                <a:off x="7047000" y="33703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8" name="CustomShape 29"/>
              <p:cNvSpPr/>
              <p:nvPr/>
            </p:nvSpPr>
            <p:spPr>
              <a:xfrm>
                <a:off x="6771240" y="34135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9" name="CustomShape 30"/>
              <p:cNvSpPr/>
              <p:nvPr/>
            </p:nvSpPr>
            <p:spPr>
              <a:xfrm>
                <a:off x="6791760" y="35604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0" name="CustomShape 31"/>
              <p:cNvSpPr/>
              <p:nvPr/>
            </p:nvSpPr>
            <p:spPr>
              <a:xfrm>
                <a:off x="6420240" y="32032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1" name="CustomShape 32"/>
              <p:cNvSpPr/>
              <p:nvPr/>
            </p:nvSpPr>
            <p:spPr>
              <a:xfrm>
                <a:off x="6460200" y="33663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2" name="CustomShape 33"/>
              <p:cNvSpPr/>
              <p:nvPr/>
            </p:nvSpPr>
            <p:spPr>
              <a:xfrm>
                <a:off x="6273720" y="34027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3" name="CustomShape 34"/>
              <p:cNvSpPr/>
              <p:nvPr/>
            </p:nvSpPr>
            <p:spPr>
              <a:xfrm>
                <a:off x="6117480" y="30942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4" name="CustomShape 35"/>
              <p:cNvSpPr/>
              <p:nvPr/>
            </p:nvSpPr>
            <p:spPr>
              <a:xfrm>
                <a:off x="6184800" y="34203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5" name="CustomShape 36"/>
              <p:cNvSpPr/>
              <p:nvPr/>
            </p:nvSpPr>
            <p:spPr>
              <a:xfrm>
                <a:off x="6141600" y="35200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6" name="CustomShape 37"/>
              <p:cNvSpPr/>
              <p:nvPr/>
            </p:nvSpPr>
            <p:spPr>
              <a:xfrm>
                <a:off x="5623920" y="29984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7" name="CustomShape 38"/>
              <p:cNvSpPr/>
              <p:nvPr/>
            </p:nvSpPr>
            <p:spPr>
              <a:xfrm>
                <a:off x="5747040" y="31168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8" name="CustomShape 39"/>
              <p:cNvSpPr/>
              <p:nvPr/>
            </p:nvSpPr>
            <p:spPr>
              <a:xfrm>
                <a:off x="5535360" y="31006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9" name="CustomShape 40"/>
              <p:cNvSpPr/>
              <p:nvPr/>
            </p:nvSpPr>
            <p:spPr>
              <a:xfrm>
                <a:off x="5621760" y="31168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0" name="CustomShape 41"/>
              <p:cNvSpPr/>
              <p:nvPr/>
            </p:nvSpPr>
            <p:spPr>
              <a:xfrm>
                <a:off x="5825520" y="32349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1" name="CustomShape 42"/>
              <p:cNvSpPr/>
              <p:nvPr/>
            </p:nvSpPr>
            <p:spPr>
              <a:xfrm>
                <a:off x="6071760" y="31870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2" name="CustomShape 43"/>
              <p:cNvSpPr/>
              <p:nvPr/>
            </p:nvSpPr>
            <p:spPr>
              <a:xfrm>
                <a:off x="5347440" y="30891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3" name="CustomShape 44"/>
              <p:cNvSpPr/>
              <p:nvPr/>
            </p:nvSpPr>
            <p:spPr>
              <a:xfrm>
                <a:off x="5484960" y="31600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4" name="CustomShape 45"/>
              <p:cNvSpPr/>
              <p:nvPr/>
            </p:nvSpPr>
            <p:spPr>
              <a:xfrm>
                <a:off x="5510160" y="32598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5" name="CustomShape 46"/>
              <p:cNvSpPr/>
              <p:nvPr/>
            </p:nvSpPr>
            <p:spPr>
              <a:xfrm>
                <a:off x="5629680" y="32601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6" name="CustomShape 47"/>
              <p:cNvSpPr/>
              <p:nvPr/>
            </p:nvSpPr>
            <p:spPr>
              <a:xfrm>
                <a:off x="5759640" y="32857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7" name="CustomShape 48"/>
              <p:cNvSpPr/>
              <p:nvPr/>
            </p:nvSpPr>
            <p:spPr>
              <a:xfrm>
                <a:off x="5709960" y="34336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8" name="CustomShape 49"/>
              <p:cNvSpPr/>
              <p:nvPr/>
            </p:nvSpPr>
            <p:spPr>
              <a:xfrm>
                <a:off x="5809320" y="34290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9" name="CustomShape 50"/>
              <p:cNvSpPr/>
              <p:nvPr/>
            </p:nvSpPr>
            <p:spPr>
              <a:xfrm>
                <a:off x="5883120" y="33375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0" name="CustomShape 51"/>
              <p:cNvSpPr/>
              <p:nvPr/>
            </p:nvSpPr>
            <p:spPr>
              <a:xfrm>
                <a:off x="5873040" y="35038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1" name="CustomShape 52"/>
              <p:cNvSpPr/>
              <p:nvPr/>
            </p:nvSpPr>
            <p:spPr>
              <a:xfrm>
                <a:off x="5430960" y="33796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2" name="CustomShape 53"/>
              <p:cNvSpPr/>
              <p:nvPr/>
            </p:nvSpPr>
            <p:spPr>
              <a:xfrm>
                <a:off x="5583240" y="33314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3" name="CustomShape 54"/>
              <p:cNvSpPr/>
              <p:nvPr/>
            </p:nvSpPr>
            <p:spPr>
              <a:xfrm>
                <a:off x="5286960" y="32349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4" name="CustomShape 55"/>
              <p:cNvSpPr/>
              <p:nvPr/>
            </p:nvSpPr>
            <p:spPr>
              <a:xfrm>
                <a:off x="5148360" y="33199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5" name="CustomShape 56"/>
              <p:cNvSpPr/>
              <p:nvPr/>
            </p:nvSpPr>
            <p:spPr>
              <a:xfrm>
                <a:off x="5124600" y="34282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6" name="CustomShape 57"/>
              <p:cNvSpPr/>
              <p:nvPr/>
            </p:nvSpPr>
            <p:spPr>
              <a:xfrm>
                <a:off x="5294520" y="33681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7" name="CustomShape 58"/>
              <p:cNvSpPr/>
              <p:nvPr/>
            </p:nvSpPr>
            <p:spPr>
              <a:xfrm>
                <a:off x="5247720" y="34639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8" name="CustomShape 59"/>
              <p:cNvSpPr/>
              <p:nvPr/>
            </p:nvSpPr>
            <p:spPr>
              <a:xfrm>
                <a:off x="5355720" y="34218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9" name="CustomShape 60"/>
              <p:cNvSpPr/>
              <p:nvPr/>
            </p:nvSpPr>
            <p:spPr>
              <a:xfrm>
                <a:off x="5486400" y="34635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0" name="CustomShape 61"/>
              <p:cNvSpPr/>
              <p:nvPr/>
            </p:nvSpPr>
            <p:spPr>
              <a:xfrm>
                <a:off x="5407200" y="35254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1" name="CustomShape 62"/>
              <p:cNvSpPr/>
              <p:nvPr/>
            </p:nvSpPr>
            <p:spPr>
              <a:xfrm>
                <a:off x="5558400" y="34167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2" name="CustomShape 63"/>
              <p:cNvSpPr/>
              <p:nvPr/>
            </p:nvSpPr>
            <p:spPr>
              <a:xfrm>
                <a:off x="5594400" y="35254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3" name="CustomShape 64"/>
              <p:cNvSpPr/>
              <p:nvPr/>
            </p:nvSpPr>
            <p:spPr>
              <a:xfrm>
                <a:off x="5200920" y="35254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4" name="CustomShape 65"/>
              <p:cNvSpPr/>
              <p:nvPr/>
            </p:nvSpPr>
            <p:spPr>
              <a:xfrm>
                <a:off x="5148360" y="34970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5" name="CustomShape 66"/>
              <p:cNvSpPr/>
              <p:nvPr/>
            </p:nvSpPr>
            <p:spPr>
              <a:xfrm>
                <a:off x="6518520" y="34228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6" name="CustomShape 67"/>
              <p:cNvSpPr/>
              <p:nvPr/>
            </p:nvSpPr>
            <p:spPr>
              <a:xfrm>
                <a:off x="6460200" y="30564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0070c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57" name="Group 68"/>
            <p:cNvGrpSpPr/>
            <p:nvPr/>
          </p:nvGrpSpPr>
          <p:grpSpPr>
            <a:xfrm>
              <a:off x="5128920" y="2998440"/>
              <a:ext cx="2982600" cy="875520"/>
              <a:chOff x="5128920" y="2998440"/>
              <a:chExt cx="2982600" cy="875520"/>
            </a:xfrm>
          </p:grpSpPr>
          <p:sp>
            <p:nvSpPr>
              <p:cNvPr id="2658" name="CustomShape 69"/>
              <p:cNvSpPr/>
              <p:nvPr/>
            </p:nvSpPr>
            <p:spPr>
              <a:xfrm>
                <a:off x="5270400" y="34970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9" name="CustomShape 70"/>
              <p:cNvSpPr/>
              <p:nvPr/>
            </p:nvSpPr>
            <p:spPr>
              <a:xfrm>
                <a:off x="8036640" y="29984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0" name="CustomShape 71"/>
              <p:cNvSpPr/>
              <p:nvPr/>
            </p:nvSpPr>
            <p:spPr>
              <a:xfrm>
                <a:off x="7885440" y="30121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1" name="CustomShape 72"/>
              <p:cNvSpPr/>
              <p:nvPr/>
            </p:nvSpPr>
            <p:spPr>
              <a:xfrm>
                <a:off x="7706880" y="30265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2" name="CustomShape 73"/>
              <p:cNvSpPr/>
              <p:nvPr/>
            </p:nvSpPr>
            <p:spPr>
              <a:xfrm>
                <a:off x="7555680" y="30430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3" name="CustomShape 74"/>
              <p:cNvSpPr/>
              <p:nvPr/>
            </p:nvSpPr>
            <p:spPr>
              <a:xfrm>
                <a:off x="7636320" y="30362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4" name="CustomShape 75"/>
              <p:cNvSpPr/>
              <p:nvPr/>
            </p:nvSpPr>
            <p:spPr>
              <a:xfrm>
                <a:off x="7388280" y="30585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5" name="CustomShape 76"/>
              <p:cNvSpPr/>
              <p:nvPr/>
            </p:nvSpPr>
            <p:spPr>
              <a:xfrm>
                <a:off x="7309080" y="30639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6" name="CustomShape 77"/>
              <p:cNvSpPr/>
              <p:nvPr/>
            </p:nvSpPr>
            <p:spPr>
              <a:xfrm>
                <a:off x="7165080" y="30736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7" name="CustomShape 78"/>
              <p:cNvSpPr/>
              <p:nvPr/>
            </p:nvSpPr>
            <p:spPr>
              <a:xfrm>
                <a:off x="7040880" y="30808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8" name="CustomShape 79"/>
              <p:cNvSpPr/>
              <p:nvPr/>
            </p:nvSpPr>
            <p:spPr>
              <a:xfrm>
                <a:off x="6864480" y="30942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9" name="CustomShape 80"/>
              <p:cNvSpPr/>
              <p:nvPr/>
            </p:nvSpPr>
            <p:spPr>
              <a:xfrm>
                <a:off x="6780240" y="31118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0" name="CustomShape 81"/>
              <p:cNvSpPr/>
              <p:nvPr/>
            </p:nvSpPr>
            <p:spPr>
              <a:xfrm>
                <a:off x="6676200" y="31111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1" name="CustomShape 82"/>
              <p:cNvSpPr/>
              <p:nvPr/>
            </p:nvSpPr>
            <p:spPr>
              <a:xfrm>
                <a:off x="6579360" y="31168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2" name="CustomShape 83"/>
              <p:cNvSpPr/>
              <p:nvPr/>
            </p:nvSpPr>
            <p:spPr>
              <a:xfrm>
                <a:off x="6480360" y="31298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3" name="CustomShape 84"/>
              <p:cNvSpPr/>
              <p:nvPr/>
            </p:nvSpPr>
            <p:spPr>
              <a:xfrm>
                <a:off x="6406200" y="31438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4" name="CustomShape 85"/>
              <p:cNvSpPr/>
              <p:nvPr/>
            </p:nvSpPr>
            <p:spPr>
              <a:xfrm>
                <a:off x="6273720" y="317124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5" name="CustomShape 86"/>
              <p:cNvSpPr/>
              <p:nvPr/>
            </p:nvSpPr>
            <p:spPr>
              <a:xfrm>
                <a:off x="6192720" y="31870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6" name="CustomShape 87"/>
              <p:cNvSpPr/>
              <p:nvPr/>
            </p:nvSpPr>
            <p:spPr>
              <a:xfrm>
                <a:off x="6021720" y="32191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7" name="CustomShape 88"/>
              <p:cNvSpPr/>
              <p:nvPr/>
            </p:nvSpPr>
            <p:spPr>
              <a:xfrm>
                <a:off x="6128640" y="320040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8" name="CustomShape 89"/>
              <p:cNvSpPr/>
              <p:nvPr/>
            </p:nvSpPr>
            <p:spPr>
              <a:xfrm>
                <a:off x="5891040" y="32392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9" name="CustomShape 90"/>
              <p:cNvSpPr/>
              <p:nvPr/>
            </p:nvSpPr>
            <p:spPr>
              <a:xfrm>
                <a:off x="5781600" y="32626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0" name="CustomShape 91"/>
              <p:cNvSpPr/>
              <p:nvPr/>
            </p:nvSpPr>
            <p:spPr>
              <a:xfrm>
                <a:off x="5698800" y="32907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1" name="CustomShape 92"/>
              <p:cNvSpPr/>
              <p:nvPr/>
            </p:nvSpPr>
            <p:spPr>
              <a:xfrm>
                <a:off x="5616720" y="33087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2" name="CustomShape 93"/>
              <p:cNvSpPr/>
              <p:nvPr/>
            </p:nvSpPr>
            <p:spPr>
              <a:xfrm>
                <a:off x="5527800" y="334008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3" name="CustomShape 94"/>
              <p:cNvSpPr/>
              <p:nvPr/>
            </p:nvSpPr>
            <p:spPr>
              <a:xfrm>
                <a:off x="5468040" y="33753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4" name="CustomShape 95"/>
              <p:cNvSpPr/>
              <p:nvPr/>
            </p:nvSpPr>
            <p:spPr>
              <a:xfrm>
                <a:off x="5399280" y="340236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5" name="CustomShape 96"/>
              <p:cNvSpPr/>
              <p:nvPr/>
            </p:nvSpPr>
            <p:spPr>
              <a:xfrm>
                <a:off x="5342040" y="3438720"/>
                <a:ext cx="74880" cy="7488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6" name="CustomShape 97"/>
              <p:cNvSpPr/>
              <p:nvPr/>
            </p:nvSpPr>
            <p:spPr>
              <a:xfrm>
                <a:off x="5220720" y="3574080"/>
                <a:ext cx="75600" cy="7560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7" name="CustomShape 98"/>
              <p:cNvSpPr/>
              <p:nvPr/>
            </p:nvSpPr>
            <p:spPr>
              <a:xfrm>
                <a:off x="5166000" y="3682440"/>
                <a:ext cx="75600" cy="7560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8" name="CustomShape 99"/>
              <p:cNvSpPr/>
              <p:nvPr/>
            </p:nvSpPr>
            <p:spPr>
              <a:xfrm>
                <a:off x="5128920" y="3798360"/>
                <a:ext cx="75600" cy="75600"/>
              </a:xfrm>
              <a:prstGeom prst="ellipse">
                <a:avLst/>
              </a:prstGeom>
              <a:gradFill rotWithShape="0">
                <a:gsLst>
                  <a:gs pos="0">
                    <a:srgbClr val="c00000"/>
                  </a:gs>
                  <a:gs pos="100000">
                    <a:srgbClr val="fdfef1"/>
                  </a:gs>
                </a:gsLst>
                <a:lin ang="16200000"/>
              </a:gradFill>
              <a:ln w="64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89" name="CustomShape 100"/>
            <p:cNvSpPr/>
            <p:nvPr/>
          </p:nvSpPr>
          <p:spPr>
            <a:xfrm>
              <a:off x="4483800" y="1565640"/>
              <a:ext cx="3933000" cy="2607840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0" name="CustomShape 101"/>
            <p:cNvSpPr/>
            <p:nvPr/>
          </p:nvSpPr>
          <p:spPr>
            <a:xfrm>
              <a:off x="4701600" y="4289760"/>
              <a:ext cx="3436920" cy="24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9360" algn="ctr">
                <a:lnSpc>
                  <a:spcPct val="100000"/>
                </a:lnSpc>
                <a:spcAft>
                  <a:spcPts val="1199"/>
                </a:spcAft>
              </a:pPr>
              <a:r>
                <a:rPr b="0" lang="en-US" sz="1600" spc="-12" strike="noStrike">
                  <a:solidFill>
                    <a:srgbClr val="101010"/>
                  </a:solidFill>
                  <a:latin typeface="Avenir Book"/>
                  <a:ea typeface="Avenir Book"/>
                </a:rPr>
                <a:t>Budget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691" name="CustomShape 102"/>
            <p:cNvSpPr/>
            <p:nvPr/>
          </p:nvSpPr>
          <p:spPr>
            <a:xfrm rot="16200000">
              <a:off x="3052080" y="2729520"/>
              <a:ext cx="2645640" cy="24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9360" algn="ctr">
                <a:lnSpc>
                  <a:spcPct val="100000"/>
                </a:lnSpc>
                <a:spcAft>
                  <a:spcPts val="1199"/>
                </a:spcAft>
              </a:pPr>
              <a:r>
                <a:rPr b="0" lang="en-US" sz="1600" spc="-12" strike="noStrike">
                  <a:solidFill>
                    <a:srgbClr val="101010"/>
                  </a:solidFill>
                  <a:latin typeface="Avenir Book"/>
                  <a:ea typeface="Avenir Book"/>
                </a:rPr>
                <a:t>Box Office</a:t>
              </a:r>
              <a:endParaRPr b="0" lang="en-US" sz="1600" spc="-1" strike="noStrike">
                <a:latin typeface="Arial"/>
              </a:endParaRPr>
            </a:p>
          </p:txBody>
        </p:sp>
      </p:grpSp>
    </p:spTree>
  </p:cSld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CustomShape 1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Addition of Polynomial Features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693" name="CustomShape 2"/>
          <p:cNvSpPr/>
          <p:nvPr/>
        </p:nvSpPr>
        <p:spPr>
          <a:xfrm>
            <a:off x="359280" y="1520280"/>
            <a:ext cx="3641760" cy="18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236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12" strike="noStrike">
                <a:solidFill>
                  <a:srgbClr val="101010"/>
                </a:solidFill>
                <a:latin typeface="Avenir Book"/>
                <a:ea typeface="Avenir Book"/>
              </a:rPr>
              <a:t>Can also include variable interactions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080" indent="-34236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12" strike="noStrike">
                <a:solidFill>
                  <a:srgbClr val="101010"/>
                </a:solidFill>
                <a:latin typeface="Avenir Book"/>
                <a:ea typeface="Avenir Book"/>
              </a:rPr>
              <a:t>How is the correct functional form chosen?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94" name="CustomShape 3"/>
          <p:cNvSpPr/>
          <p:nvPr/>
        </p:nvSpPr>
        <p:spPr>
          <a:xfrm>
            <a:off x="4276800" y="1520280"/>
            <a:ext cx="47221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95" name="CustomShape 4"/>
          <p:cNvSpPr/>
          <p:nvPr/>
        </p:nvSpPr>
        <p:spPr>
          <a:xfrm>
            <a:off x="4276800" y="1520280"/>
            <a:ext cx="4722120" cy="401760"/>
          </a:xfrm>
          <a:prstGeom prst="rect">
            <a:avLst/>
          </a:prstGeom>
          <a:blipFill rotWithShape="0">
            <a:blip r:embed="rId1"/>
            <a:stretch>
              <a:fillRect l="-2319" t="-16666" r="0" b="-4392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96" name="CustomShape 5"/>
          <p:cNvSpPr/>
          <p:nvPr/>
        </p:nvSpPr>
        <p:spPr>
          <a:xfrm>
            <a:off x="4276800" y="2832120"/>
            <a:ext cx="578520" cy="448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>
              <a:alpha val="50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7" name="CustomShape 6"/>
          <p:cNvSpPr/>
          <p:nvPr/>
        </p:nvSpPr>
        <p:spPr>
          <a:xfrm>
            <a:off x="4953960" y="2749320"/>
            <a:ext cx="364176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  <a:spcAft>
                <a:spcPts val="1199"/>
              </a:spcAft>
            </a:pPr>
            <a:r>
              <a:rPr b="0" lang="en-US" sz="2000" spc="-12" strike="noStrike">
                <a:solidFill>
                  <a:srgbClr val="101010"/>
                </a:solidFill>
                <a:latin typeface="Avenir Book"/>
                <a:ea typeface="Avenir Book"/>
              </a:rPr>
              <a:t>Check relationship of each variable or with outcome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98" name="CustomShape 7"/>
          <p:cNvSpPr/>
          <p:nvPr/>
        </p:nvSpPr>
        <p:spPr>
          <a:xfrm>
            <a:off x="359280" y="2543400"/>
            <a:ext cx="8032320" cy="1641960"/>
          </a:xfrm>
          <a:prstGeom prst="rect">
            <a:avLst/>
          </a:prstGeom>
          <a:solidFill>
            <a:srgbClr val="fe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CustomShape 1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Addition of Polynomial Features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700" name="CustomShape 2"/>
          <p:cNvSpPr/>
          <p:nvPr/>
        </p:nvSpPr>
        <p:spPr>
          <a:xfrm>
            <a:off x="359280" y="1520280"/>
            <a:ext cx="3641760" cy="18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2080" indent="-34236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12" strike="noStrike">
                <a:solidFill>
                  <a:srgbClr val="101010"/>
                </a:solidFill>
                <a:latin typeface="Avenir Book"/>
                <a:ea typeface="Avenir Book"/>
              </a:rPr>
              <a:t>Can also include variable interactions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  <a:p>
            <a:pPr marL="352080" indent="-342360">
              <a:lnSpc>
                <a:spcPct val="100000"/>
              </a:lnSpc>
              <a:spcAft>
                <a:spcPts val="1199"/>
              </a:spcAft>
              <a:buClr>
                <a:srgbClr val="101010"/>
              </a:buClr>
              <a:buFont typeface="Arial"/>
              <a:buChar char="•"/>
            </a:pPr>
            <a:r>
              <a:rPr b="0" lang="en-US" sz="2000" spc="-12" strike="noStrike">
                <a:solidFill>
                  <a:srgbClr val="101010"/>
                </a:solidFill>
                <a:latin typeface="Avenir Book"/>
                <a:ea typeface="Avenir Book"/>
              </a:rPr>
              <a:t>How is the correct functional form chosen?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01" name="CustomShape 3"/>
          <p:cNvSpPr/>
          <p:nvPr/>
        </p:nvSpPr>
        <p:spPr>
          <a:xfrm>
            <a:off x="4276800" y="1520280"/>
            <a:ext cx="47221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02" name="CustomShape 4"/>
          <p:cNvSpPr/>
          <p:nvPr/>
        </p:nvSpPr>
        <p:spPr>
          <a:xfrm>
            <a:off x="4276800" y="1520280"/>
            <a:ext cx="4722120" cy="401760"/>
          </a:xfrm>
          <a:prstGeom prst="rect">
            <a:avLst/>
          </a:prstGeom>
          <a:blipFill rotWithShape="0">
            <a:blip r:embed="rId1"/>
            <a:stretch>
              <a:fillRect l="-2319" t="-16666" r="0" b="-4392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ea typeface="Arial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03" name="CustomShape 5"/>
          <p:cNvSpPr/>
          <p:nvPr/>
        </p:nvSpPr>
        <p:spPr>
          <a:xfrm>
            <a:off x="4953960" y="2749320"/>
            <a:ext cx="364176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  <a:spcAft>
                <a:spcPts val="1199"/>
              </a:spcAft>
            </a:pPr>
            <a:r>
              <a:rPr b="0" lang="en-US" sz="2000" spc="-12" strike="noStrike">
                <a:solidFill>
                  <a:srgbClr val="101010"/>
                </a:solidFill>
                <a:latin typeface="Avenir Book"/>
                <a:ea typeface="Avenir Book"/>
              </a:rPr>
              <a:t>Check relationship of each variable or with outcome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04" name="CustomShape 6"/>
          <p:cNvSpPr/>
          <p:nvPr/>
        </p:nvSpPr>
        <p:spPr>
          <a:xfrm>
            <a:off x="4109760" y="2749320"/>
            <a:ext cx="578520" cy="448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>
              <a:alpha val="50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CustomShape 1"/>
          <p:cNvSpPr/>
          <p:nvPr/>
        </p:nvSpPr>
        <p:spPr>
          <a:xfrm>
            <a:off x="398520" y="2962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Polynomial Features: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706" name="CustomShape 2"/>
          <p:cNvSpPr/>
          <p:nvPr/>
        </p:nvSpPr>
        <p:spPr>
          <a:xfrm>
            <a:off x="884520" y="931320"/>
            <a:ext cx="7951320" cy="31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transformation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from sklearn.preprocessing import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PolynomialFeatures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class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polyFeat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 =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PolynomialFeatures(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degree=2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the polynomial features and then transform the data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polyFeat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polyFeat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(X_data)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X_poly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polyFeat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transform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(X_data)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07" name="CustomShape 3"/>
          <p:cNvSpPr/>
          <p:nvPr/>
        </p:nvSpPr>
        <p:spPr>
          <a:xfrm>
            <a:off x="359280" y="1940400"/>
            <a:ext cx="8032320" cy="22446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CustomShape 1"/>
          <p:cNvSpPr/>
          <p:nvPr/>
        </p:nvSpPr>
        <p:spPr>
          <a:xfrm>
            <a:off x="398520" y="2962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Polynomial Features: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709" name="CustomShape 2"/>
          <p:cNvSpPr/>
          <p:nvPr/>
        </p:nvSpPr>
        <p:spPr>
          <a:xfrm>
            <a:off x="884520" y="931320"/>
            <a:ext cx="7951320" cy="31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transformation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from sklearn.preprocessing import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PolynomialFeatures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class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polyFeat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 =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PolynomialFeatures(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degree=2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the polynomial features and then transform the data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polyFeat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polyFeat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(X_data)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X_poly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polyFeat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transform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(X_data)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10" name="CustomShape 3"/>
          <p:cNvSpPr/>
          <p:nvPr/>
        </p:nvSpPr>
        <p:spPr>
          <a:xfrm>
            <a:off x="359280" y="2966760"/>
            <a:ext cx="8032320" cy="12182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CustomShape 1"/>
          <p:cNvSpPr/>
          <p:nvPr/>
        </p:nvSpPr>
        <p:spPr>
          <a:xfrm>
            <a:off x="398520" y="2962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Polynomial Features: The Syntax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712" name="CustomShape 2"/>
          <p:cNvSpPr/>
          <p:nvPr/>
        </p:nvSpPr>
        <p:spPr>
          <a:xfrm>
            <a:off x="884520" y="931320"/>
            <a:ext cx="7951320" cy="31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Import the class containing the transformation method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from sklearn.preprocessing import</a:t>
            </a: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PolynomialFeatures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an instance of the class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polyFeat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 = 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PolynomialFeatures(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degree=2</a:t>
            </a:r>
            <a:r>
              <a:rPr b="1" lang="en-US" sz="1600" spc="-1" strike="noStrike">
                <a:solidFill>
                  <a:srgbClr val="0070c0"/>
                </a:solidFill>
                <a:latin typeface="Monaco"/>
                <a:ea typeface="Monaco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Book"/>
                <a:ea typeface="Avenir Book"/>
              </a:rPr>
              <a:t>Create the polynomial features and then transform the data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polyFeat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polyFeat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fit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(X_data)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	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X_poly = </a:t>
            </a:r>
            <a:r>
              <a:rPr b="1" lang="en-US" sz="1600" spc="-1" strike="noStrike">
                <a:solidFill>
                  <a:srgbClr val="7030a0"/>
                </a:solidFill>
                <a:latin typeface="Monaco"/>
                <a:ea typeface="Monaco"/>
              </a:rPr>
              <a:t>polyFeat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.</a:t>
            </a:r>
            <a:r>
              <a:rPr b="1" lang="en-US" sz="1600" spc="-1" strike="noStrike">
                <a:solidFill>
                  <a:srgbClr val="c00000"/>
                </a:solidFill>
                <a:latin typeface="Monaco"/>
                <a:ea typeface="Monaco"/>
              </a:rPr>
              <a:t>transform</a:t>
            </a:r>
            <a:r>
              <a:rPr b="1" lang="en-US" sz="1600" spc="-1" strike="noStrike">
                <a:solidFill>
                  <a:srgbClr val="808080"/>
                </a:solidFill>
                <a:latin typeface="Monaco"/>
                <a:ea typeface="Monaco"/>
              </a:rPr>
              <a:t>(X_data)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0" name="Picture 4" descr=""/>
          <p:cNvPicPr/>
          <p:nvPr/>
        </p:nvPicPr>
        <p:blipFill>
          <a:blip r:embed="rId1"/>
          <a:stretch/>
        </p:blipFill>
        <p:spPr>
          <a:xfrm>
            <a:off x="1393560" y="1062360"/>
            <a:ext cx="5064120" cy="3156840"/>
          </a:xfrm>
          <a:prstGeom prst="rect">
            <a:avLst/>
          </a:prstGeom>
          <a:ln>
            <a:noFill/>
          </a:ln>
        </p:spPr>
      </p:pic>
      <p:sp>
        <p:nvSpPr>
          <p:cNvPr id="711" name="CustomShape 1"/>
          <p:cNvSpPr/>
          <p:nvPr/>
        </p:nvSpPr>
        <p:spPr>
          <a:xfrm>
            <a:off x="6472080" y="1250280"/>
            <a:ext cx="199800" cy="2114280"/>
          </a:xfrm>
          <a:prstGeom prst="rightBrace">
            <a:avLst>
              <a:gd name="adj1" fmla="val 86905"/>
              <a:gd name="adj2" fmla="val 50338"/>
            </a:avLst>
          </a:prstGeom>
          <a:noFill/>
          <a:ln w="2844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2"/>
          <p:cNvSpPr/>
          <p:nvPr/>
        </p:nvSpPr>
        <p:spPr>
          <a:xfrm>
            <a:off x="1407240" y="3364560"/>
            <a:ext cx="5014080" cy="854640"/>
          </a:xfrm>
          <a:prstGeom prst="rect">
            <a:avLst/>
          </a:prstGeom>
          <a:solidFill>
            <a:srgbClr val="c00000">
              <a:alpha val="10000"/>
            </a:srgbClr>
          </a:solidFill>
          <a:ln w="255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3"/>
          <p:cNvSpPr/>
          <p:nvPr/>
        </p:nvSpPr>
        <p:spPr>
          <a:xfrm>
            <a:off x="6486480" y="3364560"/>
            <a:ext cx="199800" cy="854640"/>
          </a:xfrm>
          <a:prstGeom prst="rightBrace">
            <a:avLst>
              <a:gd name="adj1" fmla="val 19048"/>
              <a:gd name="adj2" fmla="val 50338"/>
            </a:avLst>
          </a:prstGeom>
          <a:noFill/>
          <a:ln w="2844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CustomShape 4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Training and Test Splits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15" name="CustomShape 5"/>
          <p:cNvSpPr/>
          <p:nvPr/>
        </p:nvSpPr>
        <p:spPr>
          <a:xfrm>
            <a:off x="1407960" y="1250280"/>
            <a:ext cx="5014080" cy="2114280"/>
          </a:xfrm>
          <a:prstGeom prst="rect">
            <a:avLst/>
          </a:prstGeom>
          <a:solidFill>
            <a:srgbClr val="0070c0">
              <a:alpha val="10000"/>
            </a:srgbClr>
          </a:solidFill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CustomShape 6"/>
          <p:cNvSpPr/>
          <p:nvPr/>
        </p:nvSpPr>
        <p:spPr>
          <a:xfrm>
            <a:off x="6868440" y="1814400"/>
            <a:ext cx="1544040" cy="1023840"/>
          </a:xfrm>
          <a:prstGeom prst="roundRect">
            <a:avLst>
              <a:gd name="adj" fmla="val 16667"/>
            </a:avLst>
          </a:prstGeom>
          <a:solidFill>
            <a:srgbClr val="0070c0">
              <a:alpha val="51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Data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17" name="CustomShape 7"/>
          <p:cNvSpPr/>
          <p:nvPr/>
        </p:nvSpPr>
        <p:spPr>
          <a:xfrm>
            <a:off x="6868440" y="3286800"/>
            <a:ext cx="1544040" cy="1024560"/>
          </a:xfrm>
          <a:prstGeom prst="roundRect">
            <a:avLst>
              <a:gd name="adj" fmla="val 16667"/>
            </a:avLst>
          </a:prstGeom>
          <a:solidFill>
            <a:srgbClr val="c00000">
              <a:alpha val="51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Test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Data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CustomShape 1"/>
          <p:cNvSpPr/>
          <p:nvPr/>
        </p:nvSpPr>
        <p:spPr>
          <a:xfrm>
            <a:off x="3595320" y="1440000"/>
            <a:ext cx="251424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160" bIns="6876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venir Book"/>
                <a:ea typeface="Avenir Book"/>
              </a:rPr>
              <a:t>fit the model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19" name="CustomShape 2"/>
          <p:cNvSpPr/>
          <p:nvPr/>
        </p:nvSpPr>
        <p:spPr>
          <a:xfrm>
            <a:off x="3595320" y="2740320"/>
            <a:ext cx="375156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Avenir Book"/>
                <a:ea typeface="Avenir Book"/>
              </a:rPr>
              <a:t>measure performance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venir Book"/>
                <a:ea typeface="Avenir Book"/>
              </a:rPr>
              <a:t>- predict label with model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venir Book"/>
                <a:ea typeface="Avenir Book"/>
              </a:rPr>
              <a:t>- compare with actual value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venir Book"/>
                <a:ea typeface="Avenir Book"/>
              </a:rPr>
              <a:t>- measure error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20" name="CustomShape 3"/>
          <p:cNvSpPr/>
          <p:nvPr/>
        </p:nvSpPr>
        <p:spPr>
          <a:xfrm>
            <a:off x="1765800" y="2913840"/>
            <a:ext cx="1544040" cy="1024560"/>
          </a:xfrm>
          <a:prstGeom prst="roundRect">
            <a:avLst>
              <a:gd name="adj" fmla="val 16667"/>
            </a:avLst>
          </a:prstGeom>
          <a:solidFill>
            <a:srgbClr val="c00000">
              <a:alpha val="51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Test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Data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21" name="CustomShape 4"/>
          <p:cNvSpPr/>
          <p:nvPr/>
        </p:nvSpPr>
        <p:spPr>
          <a:xfrm>
            <a:off x="398520" y="307080"/>
            <a:ext cx="84373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60">
              <a:lnSpc>
                <a:spcPct val="100000"/>
              </a:lnSpc>
            </a:pPr>
            <a:r>
              <a:rPr b="0" lang="en-US" sz="3000" spc="-24" strike="noStrike">
                <a:solidFill>
                  <a:srgbClr val="000000"/>
                </a:solidFill>
                <a:latin typeface="Avenir Book"/>
                <a:ea typeface="Avenir Book"/>
              </a:rPr>
              <a:t>Using Training and Test Data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22" name="CustomShape 5"/>
          <p:cNvSpPr/>
          <p:nvPr/>
        </p:nvSpPr>
        <p:spPr>
          <a:xfrm>
            <a:off x="1765800" y="1503000"/>
            <a:ext cx="1544040" cy="1023840"/>
          </a:xfrm>
          <a:prstGeom prst="roundRect">
            <a:avLst>
              <a:gd name="adj" fmla="val 16667"/>
            </a:avLst>
          </a:prstGeom>
          <a:solidFill>
            <a:srgbClr val="0070c0">
              <a:alpha val="51000"/>
            </a:srgbClr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Training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ts val="21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Book"/>
                <a:ea typeface="Avenir Book"/>
              </a:rPr>
              <a:t>Data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lastPrinted>2017-03-22T04:26:38Z</cp:lastPrinted>
  <dcterms:modified xsi:type="dcterms:W3CDTF">2019-07-22T10:28:57Z</dcterms:modified>
  <cp:revision>301</cp:revision>
  <dc:subject/>
  <dc:title>Workshop &lt;Title&gt;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78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79</vt:i4>
  </property>
</Properties>
</file>