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7.xml.rels" ContentType="application/vnd.openxmlformats-package.relationships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38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slideMaster4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39.xml" ContentType="application/vnd.openxmlformats-officedocument.theme+xml"/>
  <Override PartName="/ppt/theme/theme14.xml" ContentType="application/vnd.openxmlformats-officedocument.theme+xml"/>
  <Override PartName="/ppt/theme/theme38.xml" ContentType="application/vnd.openxmlformats-officedocument.theme+xml"/>
  <Override PartName="/ppt/theme/theme13.xml" ContentType="application/vnd.openxmlformats-officedocument.theme+xml"/>
  <Override PartName="/ppt/theme/theme37.xml" ContentType="application/vnd.openxmlformats-officedocument.theme+xml"/>
  <Override PartName="/ppt/theme/theme12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10.xml" ContentType="application/vnd.openxmlformats-officedocument.theme+xml"/>
  <Override PartName="/ppt/theme/theme35.xml" ContentType="application/vnd.openxmlformats-officedocument.theme+xml"/>
  <Override PartName="/ppt/theme/theme11.xml" ContentType="application/vnd.openxmlformats-officedocument.theme+xml"/>
  <Override PartName="/ppt/theme/theme36.xml" ContentType="application/vnd.openxmlformats-officedocument.theme+xml"/>
  <Override PartName="/ppt/theme/theme25.xml" ContentType="application/vnd.openxmlformats-officedocument.theme+xml"/>
  <Override PartName="/ppt/theme/theme9.xml" ContentType="application/vnd.openxmlformats-officedocument.theme+xml"/>
  <Override PartName="/ppt/theme/theme24.xml" ContentType="application/vnd.openxmlformats-officedocument.theme+xml"/>
  <Override PartName="/ppt/theme/theme8.xml" ContentType="application/vnd.openxmlformats-officedocument.theme+xml"/>
  <Override PartName="/ppt/theme/theme23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0.xml" ContentType="application/vnd.openxmlformats-officedocument.theme+xml"/>
  <Override PartName="/ppt/theme/theme4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22.xml" ContentType="application/vnd.openxmlformats-officedocument.theme+xml"/>
  <Override PartName="/ppt/theme/theme6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80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_rels/slideLayout478.xml.rels" ContentType="application/vnd.openxmlformats-package.relationships+xml"/>
  <Override PartName="/ppt/slideLayouts/_rels/slideLayout477.xml.rels" ContentType="application/vnd.openxmlformats-package.relationships+xml"/>
  <Override PartName="/ppt/slideLayouts/_rels/slideLayout476.xml.rels" ContentType="application/vnd.openxmlformats-package.relationships+xml"/>
  <Override PartName="/ppt/slideLayouts/_rels/slideLayout475.xml.rels" ContentType="application/vnd.openxmlformats-package.relationships+xml"/>
  <Override PartName="/ppt/slideLayouts/_rels/slideLayout466.xml.rels" ContentType="application/vnd.openxmlformats-package.relationships+xml"/>
  <Override PartName="/ppt/slideLayouts/_rels/slideLayout465.xml.rels" ContentType="application/vnd.openxmlformats-package.relationships+xml"/>
  <Override PartName="/ppt/slideLayouts/_rels/slideLayout464.xml.rels" ContentType="application/vnd.openxmlformats-package.relationships+xml"/>
  <Override PartName="/ppt/slideLayouts/_rels/slideLayout463.xml.rels" ContentType="application/vnd.openxmlformats-package.relationships+xml"/>
  <Override PartName="/ppt/slideLayouts/_rels/slideLayout459.xml.rels" ContentType="application/vnd.openxmlformats-package.relationships+xml"/>
  <Override PartName="/ppt/slideLayouts/_rels/slideLayout458.xml.rels" ContentType="application/vnd.openxmlformats-package.relationships+xml"/>
  <Override PartName="/ppt/slideLayouts/_rels/slideLayout457.xml.rels" ContentType="application/vnd.openxmlformats-package.relationships+xml"/>
  <Override PartName="/ppt/slideLayouts/_rels/slideLayout456.xml.rels" ContentType="application/vnd.openxmlformats-package.relationships+xml"/>
  <Override PartName="/ppt/slideLayouts/_rels/slideLayout453.xml.rels" ContentType="application/vnd.openxmlformats-package.relationships+xml"/>
  <Override PartName="/ppt/slideLayouts/_rels/slideLayout452.xml.rels" ContentType="application/vnd.openxmlformats-package.relationships+xml"/>
  <Override PartName="/ppt/slideLayouts/_rels/slideLayout451.xml.rels" ContentType="application/vnd.openxmlformats-package.relationships+xml"/>
  <Override PartName="/ppt/slideLayouts/_rels/slideLayout450.xml.rels" ContentType="application/vnd.openxmlformats-package.relationships+xml"/>
  <Override PartName="/ppt/slideLayouts/_rels/slideLayout449.xml.rels" ContentType="application/vnd.openxmlformats-package.relationships+xml"/>
  <Override PartName="/ppt/slideLayouts/_rels/slideLayout448.xml.rels" ContentType="application/vnd.openxmlformats-package.relationships+xml"/>
  <Override PartName="/ppt/slideLayouts/_rels/slideLayout447.xml.rels" ContentType="application/vnd.openxmlformats-package.relationships+xml"/>
  <Override PartName="/ppt/slideLayouts/_rels/slideLayout446.xml.rels" ContentType="application/vnd.openxmlformats-package.relationships+xml"/>
  <Override PartName="/ppt/slideLayouts/_rels/slideLayout445.xml.rels" ContentType="application/vnd.openxmlformats-package.relationships+xml"/>
  <Override PartName="/ppt/slideLayouts/_rels/slideLayout444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434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7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73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474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47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47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480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47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46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46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62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46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46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6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454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455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329.xml.rels" ContentType="application/vnd.openxmlformats-package.relationships+xml"/>
  <Override PartName="/ppt/slideLayouts/slideLayout33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  <p:sldMasterId id="2147484129" r:id="rId39"/>
    <p:sldMasterId id="2147484142" r:id="rId40"/>
    <p:sldMasterId id="2147484155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slide" Target="slides/slide14.xml"/><Relationship Id="rId57" Type="http://schemas.openxmlformats.org/officeDocument/2006/relationships/slide" Target="slides/slide15.xml"/><Relationship Id="rId58" Type="http://schemas.openxmlformats.org/officeDocument/2006/relationships/slide" Target="slides/slide16.xml"/><Relationship Id="rId59" Type="http://schemas.openxmlformats.org/officeDocument/2006/relationships/slide" Target="slides/slide17.xml"/><Relationship Id="rId60" Type="http://schemas.openxmlformats.org/officeDocument/2006/relationships/slide" Target="slides/slide18.xml"/><Relationship Id="rId61" Type="http://schemas.openxmlformats.org/officeDocument/2006/relationships/slide" Target="slides/slide19.xml"/><Relationship Id="rId62" Type="http://schemas.openxmlformats.org/officeDocument/2006/relationships/slide" Target="slides/slide20.xml"/><Relationship Id="rId63" Type="http://schemas.openxmlformats.org/officeDocument/2006/relationships/slide" Target="slides/slide21.xml"/><Relationship Id="rId64" Type="http://schemas.openxmlformats.org/officeDocument/2006/relationships/slide" Target="slides/slide22.xml"/><Relationship Id="rId65" Type="http://schemas.openxmlformats.org/officeDocument/2006/relationships/slide" Target="slides/slide23.xml"/><Relationship Id="rId66" Type="http://schemas.openxmlformats.org/officeDocument/2006/relationships/slide" Target="slides/slide24.xml"/><Relationship Id="rId67" Type="http://schemas.openxmlformats.org/officeDocument/2006/relationships/slide" Target="slides/slide25.xml"/><Relationship Id="rId68" Type="http://schemas.openxmlformats.org/officeDocument/2006/relationships/slide" Target="slides/slide26.xml"/><Relationship Id="rId69" Type="http://schemas.openxmlformats.org/officeDocument/2006/relationships/slide" Target="slides/slide27.xml"/><Relationship Id="rId70" Type="http://schemas.openxmlformats.org/officeDocument/2006/relationships/slide" Target="slides/slide28.xml"/><Relationship Id="rId71" Type="http://schemas.openxmlformats.org/officeDocument/2006/relationships/slide" Target="slides/slide29.xml"/><Relationship Id="rId72" Type="http://schemas.openxmlformats.org/officeDocument/2006/relationships/slide" Target="slides/slide30.xml"/><Relationship Id="rId73" Type="http://schemas.openxmlformats.org/officeDocument/2006/relationships/slide" Target="slides/slide31.xml"/><Relationship Id="rId74" Type="http://schemas.openxmlformats.org/officeDocument/2006/relationships/slide" Target="slides/slide32.xml"/><Relationship Id="rId75" Type="http://schemas.openxmlformats.org/officeDocument/2006/relationships/slide" Target="slides/slide33.xml"/><Relationship Id="rId76" Type="http://schemas.openxmlformats.org/officeDocument/2006/relationships/slide" Target="slides/slide34.xml"/><Relationship Id="rId77" Type="http://schemas.openxmlformats.org/officeDocument/2006/relationships/slide" Target="slides/slide35.xml"/><Relationship Id="rId78" Type="http://schemas.openxmlformats.org/officeDocument/2006/relationships/slide" Target="slides/slide36.xml"/><Relationship Id="rId79" Type="http://schemas.openxmlformats.org/officeDocument/2006/relationships/slide" Target="slides/slide37.xml"/><Relationship Id="rId80" Type="http://schemas.openxmlformats.org/officeDocument/2006/relationships/slide" Target="slides/slide38.xml"/><Relationship Id="rId81" Type="http://schemas.openxmlformats.org/officeDocument/2006/relationships/slide" Target="slides/slide39.xml"/><Relationship Id="rId82" Type="http://schemas.openxmlformats.org/officeDocument/2006/relationships/slide" Target="slides/slide40.xml"/><Relationship Id="rId83" Type="http://schemas.openxmlformats.org/officeDocument/2006/relationships/slide" Target="slides/slide41.xml"/><Relationship Id="rId84" Type="http://schemas.openxmlformats.org/officeDocument/2006/relationships/slide" Target="slides/slide42.xml"/><Relationship Id="rId85" Type="http://schemas.openxmlformats.org/officeDocument/2006/relationships/slide" Target="slides/slide43.xml"/><Relationship Id="rId86" Type="http://schemas.openxmlformats.org/officeDocument/2006/relationships/slide" Target="slides/slide44.xml"/><Relationship Id="rId87" Type="http://schemas.openxmlformats.org/officeDocument/2006/relationships/slide" Target="slides/slide45.xml"/><Relationship Id="rId88" Type="http://schemas.openxmlformats.org/officeDocument/2006/relationships/slide" Target="slides/slide46.xml"/><Relationship Id="rId89" Type="http://schemas.openxmlformats.org/officeDocument/2006/relationships/slide" Target="slides/slide47.xml"/><Relationship Id="rId90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6240" cy="34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Also notice that, yb(x) is always going to be between 0 and 1, and the location where it hits 0.5 is meaningful!.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As opposed to the linear regression approach, which can take on any value (theoretically).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P(x) can be thought of the probability of this sample being a class1.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 to the negative t is 1 over e to the t, so, algebra implies this: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Some algebra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So, our linear prediction is not y any more, but it is some function of it.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 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Inverting that, we can recover what the algorithm thinks of y = p(x). (since it’s a value between 0 and 1, we think of it as a probability.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Back to our visual example. With one feature, the boundary is just a point, corresponding to y=0.5.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two features, it is a line.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In general the decision boundary is when B.x = 0, which is a hyperplane. So it is linear.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Don’t mind the little rerouting on the figure. It is linear.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Now we can predict new examples.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We can use this classifier (or more generally any binary clf) in a multi-class classification scenario too.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One technique to do that is called “One vs All”. The idea is: (next)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Here is a (BAD) idea: we can treat a binary classification problem as a regression problem, as follows: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Encode the binary classes 1/0, and fit a regression algorithm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When a new unlabeled record comes in, try to guess the value with a regression algorithm.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If the value is higher than the midpoint (0.5), declare the prediction to be the class 1, and vice versa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Let’s take one class, say “survived”, blue dots.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And declare all else to be the “other” class.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Fit logistic regression.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Do it again for the other classes.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 we end up with 3 logistic regression models, spitting out three probabilities. One for each class.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Get the highest one and predict that class!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Here is how to use LogReg in scikitlearn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Instantiate the class. It’s not fit yet.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Here, the parameters specify the regularization. (avoiding overfitting)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Penalty is the l2 norm, and c is the inverse of the regularization constant (higher c -&gt; less penalty)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Fit, predict as usual.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Sklearn comes with a nice Cross validation method, which allows us to try several parameters easily.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Once it exhausts the search on a CV split set, it refits a model with the best choice of params on the whole set.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In this lecture, we have extensively covered how models are selected based on splitting the data and calculating the error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Let's then move on to how to calculate this error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choice of the “right” error metric depends heavily on the question and the data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For example, assume we are classifying patients likely to get leukemia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In our training data, a large majority (99%) of patients are healthy 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Let's say we build a classifier and use accuracy as the metric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Visually, it looks like this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However, a simple model could be built that always predicts healthy </a:t>
            </a: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–</a:t>
            </a: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 USELESS model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And this model would result in 99% accuracy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Thus, we see the importance in understanding the data and choosing the appropriate metric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Accuracy is often not the right metric for a binary classification problem!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When thinking about errors with classification, we often talk about a confusion matrix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 vertical axis contains rows that correspond to the ground truth, either positive or negative here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And the horizontal axis corresponds to what the model predicts, either true or positive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 (blue) diagonal elements are correctly predicted values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The (red) off-diagonal elements correspond to errors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bottom left is a false positive, which is also sometimes called a type I error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top right is a false negative, which is also sometimes called a type II error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We can calculate accuracy as the sum of both correct predictions (positives and negatives) 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denominator is the total number of samples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is probably the most common error metric, but it can be deceiving in situations where the populations are skewed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Recall (or sensitivity) is another common error metric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Recall measures the percentage of the actual positive class that is correctly predicted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In other words, it is the capture rate. 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What percentage of the true leukemia cases is your model capturing?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Notice: you can easily achieve 100% recall by predicting everything to be positive. Everyone has leukemia =&gt; 100% recall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To balance that, enter precision: another error metric is precision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Precision measures the percentage of the the predicted positive class that is correct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When the model predicts leukemia, how often is it right?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If you always predict leukemia, then your recall is 100% but your precision will suffer a lot!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Notice: you can predict 1 really sure case to be leukemia, and everything else is non-leukemia, and achieve 100% precision.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 that case your recall will be very low! You only captured 1 true case!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So there is a trade-off here.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Next we have specificity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Specificity is concerned with how correctly the actual negative class is predicted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In other words, it is ”recall” for class 0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Putting these all together, we have accuracy and precision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And recall and specificity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last important metric is the F1 score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F1 score is 2 times the product of precision and recall over their some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is the harmonic mean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F1 score is a nice metric because it uses both precision and recall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It tries to capture that tradeoff between recall / precision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Optimizing F1 will not allow for the corner cases like predicting everything to be 1.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But what if our data looks like this? Notice the OLS line is slanted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Another method of evaluating a model is called the Receiver Operating Characteristic (ROC) curve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A ROC curve indicates sensitivity on the Y-axis and the False positive rate (1 – Specificity) on the X-axis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looks at the predict_proba() output which is a list of scores, not classes!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and plots the recall, fpr values for various score thresholds.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So we are not interested in the classes predicted, but how meaningful the class probabilities output by the model are!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diagonal of this matrix represents the value that can be obtained by random guessing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lower right portion we want to avoid—models that end up here are doing worse than guessing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almost never happens in real life.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top left is where we want to be and the closer to the top left corner the better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gives a measure of “how well are we separating the two classes”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0.5 is random – useless model.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1 is perfect classification.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is a “balanced” metric, as opposed to accuracy which can have an inflated value even with a useless (predict all 0s) model.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curve will always connect the bottom left to upper right. In practice, it will be mostly convex.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Similar to ROC curve, we can plot the precision – recall values for various score thresholds.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is an unbalanced metric.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This will mostly be a decreasing curve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The curve will end at recall=1 (predict all 1s) and precision =N1/(N0+N1)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latin typeface="Avenir Book"/>
              </a:rPr>
              <a:t>So area under the curve will depend on how unbalanced the dataset is.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Here is an example confusion matrix for a 3 class classification problem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 blue diagonal is the true predictions by the model.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Accuracy is the ratio of this diagonal by the total number of samples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There is no direct generalization of roc, precision recall etc.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We can look at precision, recall, specificity etc for each class as a one-vs-all approach.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It is important to pick / define the right metric for the problem in hand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What is the cost of misclassifying Class1 as Class2? Class3 as Class1? Etc.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 error metrics are located in the appropriately named metrics library of scikit-learn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They follow a similar syntax where the inputs are the actual and predicted labels, respectively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5200" cy="308592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There are many other error metrics and diagnostic tools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Some of them take in the predicted CLASSES (accuracy, f1, precision, recall), some of them take in the predicted PROBABILITIES (roc_auc_score, acerage_precision_score)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Read the docs.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The threshold x vaue corresponding to y= 0.5 now is more to the right!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 we are predicting false outcomes, in a simple example where the boundary between 0 and 1 is visually obvious!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We need a way to weight the samples that are faraway lower than the others in the objective function!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Enter the famous logistic function: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This function always takes values between 0 and 1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Smooths out the effect of high / low x values.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This way, our algorithm is not skewed by the samples and it manages to find the obvious visual threshold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tIns="91440" bIns="91440"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So instead of trying to fit 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venir Book"/>
              </a:rPr>
              <a:t>y = b0 + b1x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We can try to fit</a:t>
            </a:r>
            <a:endParaRPr b="0" lang="en-US" sz="11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y = f(b0 + b1x)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 resulting algorihtm is called “logistic regression”</a:t>
            </a:r>
            <a:endParaRPr b="0" lang="en-US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It is not a regression algorithm, it is a classification algorithm. Bad naming, unfortunate.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5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6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4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0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1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5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7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0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2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6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8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9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4674240" y="2761200"/>
            <a:ext cx="40158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302.xml"/><Relationship Id="rId5" Type="http://schemas.openxmlformats.org/officeDocument/2006/relationships/slideLayout" Target="../slideLayouts/slideLayout303.xml"/><Relationship Id="rId6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5.xml"/><Relationship Id="rId8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07.xml"/><Relationship Id="rId10" Type="http://schemas.openxmlformats.org/officeDocument/2006/relationships/slideLayout" Target="../slideLayouts/slideLayout308.xml"/><Relationship Id="rId11" Type="http://schemas.openxmlformats.org/officeDocument/2006/relationships/slideLayout" Target="../slideLayouts/slideLayout309.xml"/><Relationship Id="rId12" Type="http://schemas.openxmlformats.org/officeDocument/2006/relationships/slideLayout" Target="../slideLayouts/slideLayout310.xml"/><Relationship Id="rId13" Type="http://schemas.openxmlformats.org/officeDocument/2006/relationships/slideLayout" Target="../slideLayouts/slideLayout311.xml"/><Relationship Id="rId14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8.xml"/><Relationship Id="rId9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20.xml"/><Relationship Id="rId11" Type="http://schemas.openxmlformats.org/officeDocument/2006/relationships/slideLayout" Target="../slideLayouts/slideLayout321.xml"/><Relationship Id="rId12" Type="http://schemas.openxmlformats.org/officeDocument/2006/relationships/slideLayout" Target="../slideLayouts/slideLayout322.xml"/><Relationship Id="rId13" Type="http://schemas.openxmlformats.org/officeDocument/2006/relationships/slideLayout" Target="../slideLayouts/slideLayout323.xml"/><Relationship Id="rId14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25.xml"/><Relationship Id="rId4" Type="http://schemas.openxmlformats.org/officeDocument/2006/relationships/slideLayout" Target="../slideLayouts/slideLayout326.xml"/><Relationship Id="rId5" Type="http://schemas.openxmlformats.org/officeDocument/2006/relationships/slideLayout" Target="../slideLayouts/slideLayout327.xml"/><Relationship Id="rId6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29.xml"/><Relationship Id="rId8" Type="http://schemas.openxmlformats.org/officeDocument/2006/relationships/slideLayout" Target="../slideLayouts/slideLayout330.xml"/><Relationship Id="rId9" Type="http://schemas.openxmlformats.org/officeDocument/2006/relationships/slideLayout" Target="../slideLayouts/slideLayout331.xml"/><Relationship Id="rId10" Type="http://schemas.openxmlformats.org/officeDocument/2006/relationships/slideLayout" Target="../slideLayouts/slideLayout332.xml"/><Relationship Id="rId11" Type="http://schemas.openxmlformats.org/officeDocument/2006/relationships/slideLayout" Target="../slideLayouts/slideLayout333.xml"/><Relationship Id="rId12" Type="http://schemas.openxmlformats.org/officeDocument/2006/relationships/slideLayout" Target="../slideLayouts/slideLayout334.xml"/><Relationship Id="rId13" Type="http://schemas.openxmlformats.org/officeDocument/2006/relationships/slideLayout" Target="../slideLayouts/slideLayout335.xml"/><Relationship Id="rId14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37.xml"/><Relationship Id="rId4" Type="http://schemas.openxmlformats.org/officeDocument/2006/relationships/slideLayout" Target="../slideLayouts/slideLayout338.xml"/><Relationship Id="rId5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341.xml"/><Relationship Id="rId8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3.xml"/><Relationship Id="rId10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5.xml"/><Relationship Id="rId12" Type="http://schemas.openxmlformats.org/officeDocument/2006/relationships/slideLayout" Target="../slideLayouts/slideLayout346.xml"/><Relationship Id="rId13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49.xml"/><Relationship Id="rId4" Type="http://schemas.openxmlformats.org/officeDocument/2006/relationships/slideLayout" Target="../slideLayouts/slideLayout350.xml"/><Relationship Id="rId5" Type="http://schemas.openxmlformats.org/officeDocument/2006/relationships/slideLayout" Target="../slideLayouts/slideLayout351.xml"/><Relationship Id="rId6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3.xml"/><Relationship Id="rId8" Type="http://schemas.openxmlformats.org/officeDocument/2006/relationships/slideLayout" Target="../slideLayouts/slideLayout354.xml"/><Relationship Id="rId9" Type="http://schemas.openxmlformats.org/officeDocument/2006/relationships/slideLayout" Target="../slideLayouts/slideLayout355.xml"/><Relationship Id="rId10" Type="http://schemas.openxmlformats.org/officeDocument/2006/relationships/slideLayout" Target="../slideLayouts/slideLayout356.xml"/><Relationship Id="rId11" Type="http://schemas.openxmlformats.org/officeDocument/2006/relationships/slideLayout" Target="../slideLayouts/slideLayout357.xml"/><Relationship Id="rId12" Type="http://schemas.openxmlformats.org/officeDocument/2006/relationships/slideLayout" Target="../slideLayouts/slideLayout358.xml"/><Relationship Id="rId13" Type="http://schemas.openxmlformats.org/officeDocument/2006/relationships/slideLayout" Target="../slideLayouts/slideLayout359.xml"/><Relationship Id="rId14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65.xml"/><Relationship Id="rId8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69.xml"/><Relationship Id="rId12" Type="http://schemas.openxmlformats.org/officeDocument/2006/relationships/slideLayout" Target="../slideLayouts/slideLayout370.xml"/><Relationship Id="rId13" Type="http://schemas.openxmlformats.org/officeDocument/2006/relationships/slideLayout" Target="../slideLayouts/slideLayout371.xml"/><Relationship Id="rId14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7.xml"/><Relationship Id="rId6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89.xml"/><Relationship Id="rId8" Type="http://schemas.openxmlformats.org/officeDocument/2006/relationships/slideLayout" Target="../slideLayouts/slideLayout390.xml"/><Relationship Id="rId9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92.xml"/><Relationship Id="rId11" Type="http://schemas.openxmlformats.org/officeDocument/2006/relationships/slideLayout" Target="../slideLayouts/slideLayout393.xml"/><Relationship Id="rId12" Type="http://schemas.openxmlformats.org/officeDocument/2006/relationships/slideLayout" Target="../slideLayouts/slideLayout394.xml"/><Relationship Id="rId13" Type="http://schemas.openxmlformats.org/officeDocument/2006/relationships/slideLayout" Target="../slideLayouts/slideLayout395.xml"/><Relationship Id="rId14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409.xml"/><Relationship Id="rId4" Type="http://schemas.openxmlformats.org/officeDocument/2006/relationships/slideLayout" Target="../slideLayouts/slideLayout410.xml"/><Relationship Id="rId5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2.xml"/><Relationship Id="rId7" Type="http://schemas.openxmlformats.org/officeDocument/2006/relationships/slideLayout" Target="../slideLayouts/slideLayout413.xml"/><Relationship Id="rId8" Type="http://schemas.openxmlformats.org/officeDocument/2006/relationships/slideLayout" Target="../slideLayouts/slideLayout414.xml"/><Relationship Id="rId9" Type="http://schemas.openxmlformats.org/officeDocument/2006/relationships/slideLayout" Target="../slideLayouts/slideLayout415.xml"/><Relationship Id="rId10" Type="http://schemas.openxmlformats.org/officeDocument/2006/relationships/slideLayout" Target="../slideLayouts/slideLayout416.xml"/><Relationship Id="rId11" Type="http://schemas.openxmlformats.org/officeDocument/2006/relationships/slideLayout" Target="../slideLayouts/slideLayout417.xml"/><Relationship Id="rId12" Type="http://schemas.openxmlformats.org/officeDocument/2006/relationships/slideLayout" Target="../slideLayouts/slideLayout418.xml"/><Relationship Id="rId13" Type="http://schemas.openxmlformats.org/officeDocument/2006/relationships/slideLayout" Target="../slideLayouts/slideLayout419.xml"/><Relationship Id="rId14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5.xml"/><Relationship Id="rId8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30.xml"/><Relationship Id="rId13" Type="http://schemas.openxmlformats.org/officeDocument/2006/relationships/slideLayout" Target="../slideLayouts/slideLayout431.xml"/><Relationship Id="rId14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37.xml"/><Relationship Id="rId8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39.xml"/><Relationship Id="rId10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1.xml"/><Relationship Id="rId12" Type="http://schemas.openxmlformats.org/officeDocument/2006/relationships/slideLayout" Target="../slideLayouts/slideLayout442.xml"/><Relationship Id="rId13" Type="http://schemas.openxmlformats.org/officeDocument/2006/relationships/slideLayout" Target="../slideLayouts/slideLayout443.xml"/><Relationship Id="rId14" Type="http://schemas.openxmlformats.org/officeDocument/2006/relationships/slideLayout" Target="../slideLayouts/slideLayout4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445.xml"/><Relationship Id="rId4" Type="http://schemas.openxmlformats.org/officeDocument/2006/relationships/slideLayout" Target="../slideLayouts/slideLayout446.xml"/><Relationship Id="rId5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49.xml"/><Relationship Id="rId8" Type="http://schemas.openxmlformats.org/officeDocument/2006/relationships/slideLayout" Target="../slideLayouts/slideLayout450.xml"/><Relationship Id="rId9" Type="http://schemas.openxmlformats.org/officeDocument/2006/relationships/slideLayout" Target="../slideLayouts/slideLayout451.xml"/><Relationship Id="rId10" Type="http://schemas.openxmlformats.org/officeDocument/2006/relationships/slideLayout" Target="../slideLayouts/slideLayout452.xml"/><Relationship Id="rId11" Type="http://schemas.openxmlformats.org/officeDocument/2006/relationships/slideLayout" Target="../slideLayouts/slideLayout453.xml"/><Relationship Id="rId12" Type="http://schemas.openxmlformats.org/officeDocument/2006/relationships/slideLayout" Target="../slideLayouts/slideLayout454.xml"/><Relationship Id="rId13" Type="http://schemas.openxmlformats.org/officeDocument/2006/relationships/slideLayout" Target="../slideLayouts/slideLayout455.xml"/><Relationship Id="rId14" Type="http://schemas.openxmlformats.org/officeDocument/2006/relationships/slideLayout" Target="../slideLayouts/slideLayout45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57.xml"/><Relationship Id="rId4" Type="http://schemas.openxmlformats.org/officeDocument/2006/relationships/slideLayout" Target="../slideLayouts/slideLayout458.xml"/><Relationship Id="rId5" Type="http://schemas.openxmlformats.org/officeDocument/2006/relationships/slideLayout" Target="../slideLayouts/slideLayout459.xml"/><Relationship Id="rId6" Type="http://schemas.openxmlformats.org/officeDocument/2006/relationships/slideLayout" Target="../slideLayouts/slideLayout460.xml"/><Relationship Id="rId7" Type="http://schemas.openxmlformats.org/officeDocument/2006/relationships/slideLayout" Target="../slideLayouts/slideLayout461.xml"/><Relationship Id="rId8" Type="http://schemas.openxmlformats.org/officeDocument/2006/relationships/slideLayout" Target="../slideLayouts/slideLayout462.xml"/><Relationship Id="rId9" Type="http://schemas.openxmlformats.org/officeDocument/2006/relationships/slideLayout" Target="../slideLayouts/slideLayout463.xml"/><Relationship Id="rId10" Type="http://schemas.openxmlformats.org/officeDocument/2006/relationships/slideLayout" Target="../slideLayouts/slideLayout464.xml"/><Relationship Id="rId11" Type="http://schemas.openxmlformats.org/officeDocument/2006/relationships/slideLayout" Target="../slideLayouts/slideLayout465.xml"/><Relationship Id="rId12" Type="http://schemas.openxmlformats.org/officeDocument/2006/relationships/slideLayout" Target="../slideLayouts/slideLayout466.xml"/><Relationship Id="rId13" Type="http://schemas.openxmlformats.org/officeDocument/2006/relationships/slideLayout" Target="../slideLayouts/slideLayout467.xml"/><Relationship Id="rId14" Type="http://schemas.openxmlformats.org/officeDocument/2006/relationships/slideLayout" Target="../slideLayouts/slideLayout46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69.xml"/><Relationship Id="rId4" Type="http://schemas.openxmlformats.org/officeDocument/2006/relationships/slideLayout" Target="../slideLayouts/slideLayout470.xml"/><Relationship Id="rId5" Type="http://schemas.openxmlformats.org/officeDocument/2006/relationships/slideLayout" Target="../slideLayouts/slideLayout471.xml"/><Relationship Id="rId6" Type="http://schemas.openxmlformats.org/officeDocument/2006/relationships/slideLayout" Target="../slideLayouts/slideLayout472.xml"/><Relationship Id="rId7" Type="http://schemas.openxmlformats.org/officeDocument/2006/relationships/slideLayout" Target="../slideLayouts/slideLayout473.xml"/><Relationship Id="rId8" Type="http://schemas.openxmlformats.org/officeDocument/2006/relationships/slideLayout" Target="../slideLayouts/slideLayout474.xml"/><Relationship Id="rId9" Type="http://schemas.openxmlformats.org/officeDocument/2006/relationships/slideLayout" Target="../slideLayouts/slideLayout475.xml"/><Relationship Id="rId10" Type="http://schemas.openxmlformats.org/officeDocument/2006/relationships/slideLayout" Target="../slideLayouts/slideLayout476.xml"/><Relationship Id="rId11" Type="http://schemas.openxmlformats.org/officeDocument/2006/relationships/slideLayout" Target="../slideLayouts/slideLayout477.xml"/><Relationship Id="rId12" Type="http://schemas.openxmlformats.org/officeDocument/2006/relationships/slideLayout" Target="../slideLayouts/slideLayout478.xml"/><Relationship Id="rId13" Type="http://schemas.openxmlformats.org/officeDocument/2006/relationships/slideLayout" Target="../slideLayouts/slideLayout479.xml"/><Relationship Id="rId14" Type="http://schemas.openxmlformats.org/officeDocument/2006/relationships/slideLayout" Target="../slideLayouts/slideLayout48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5760" y="30996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endParaRPr b="0" lang="en-US" sz="1800" spc="-1" strike="noStrike">
              <a:latin typeface="Arial"/>
            </a:endParaRPr>
          </a:p>
          <a:p>
            <a:pPr lvl="1" marL="225360" indent="-225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endParaRPr b="0" lang="en-US" sz="1600" spc="-1" strike="noStrike">
              <a:latin typeface="Arial"/>
            </a:endParaRPr>
          </a:p>
          <a:p>
            <a:pPr lvl="2" marL="57168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sub-bullet</a:t>
            </a:r>
            <a:endParaRPr b="0" lang="en-US" sz="1600" spc="-1" strike="noStrike">
              <a:latin typeface="Arial"/>
            </a:endParaRPr>
          </a:p>
          <a:p>
            <a:pPr lvl="3" marL="969840" indent="-228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fourth level</a:t>
            </a:r>
            <a:endParaRPr b="0" lang="en-US" sz="1400" spc="-1" strike="noStrike">
              <a:latin typeface="Arial"/>
            </a:endParaRPr>
          </a:p>
          <a:p>
            <a:pPr lvl="4" marL="1319040" indent="-228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fifth level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313D448-103C-44FD-B43A-25E8B8B58B03}" type="slidenum">
              <a:rPr b="0" lang="en-US" sz="1000" spc="-1" strike="noStrike">
                <a:solidFill>
                  <a:srgbClr val="b1bab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6" name="Line 6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392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393" name="PlaceHolder 3"/>
          <p:cNvSpPr>
            <a:spLocks noGrp="1"/>
          </p:cNvSpPr>
          <p:nvPr>
            <p:ph type="title"/>
          </p:nvPr>
        </p:nvSpPr>
        <p:spPr>
          <a:xfrm>
            <a:off x="4678200" y="0"/>
            <a:ext cx="4465800" cy="475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title"/>
          </p:nvPr>
        </p:nvSpPr>
        <p:spPr>
          <a:xfrm>
            <a:off x="455760" y="308880"/>
            <a:ext cx="40068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sldNum"/>
          </p:nvPr>
        </p:nvSpPr>
        <p:spPr>
          <a:xfrm>
            <a:off x="8725680" y="4795560"/>
            <a:ext cx="28044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F3E6EDD-725F-4CAD-96CB-9E9F5D5EDC03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title"/>
          </p:nvPr>
        </p:nvSpPr>
        <p:spPr>
          <a:xfrm>
            <a:off x="455760" y="132516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5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436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437" name="PlaceHolder 3"/>
          <p:cNvSpPr>
            <a:spLocks noGrp="1"/>
          </p:cNvSpPr>
          <p:nvPr>
            <p:ph type="title"/>
          </p:nvPr>
        </p:nvSpPr>
        <p:spPr>
          <a:xfrm>
            <a:off x="455760" y="21081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3c71"/>
                </a:solidFill>
                <a:latin typeface="Intel Clear Pro"/>
                <a:ea typeface="Intel Clear Light"/>
              </a:rPr>
              <a:t>54pt Intel Clear Pro</a:t>
            </a:r>
            <a:br/>
            <a:r>
              <a:rPr b="0" lang="en-US" sz="5400" spc="-1" strike="noStrike">
                <a:solidFill>
                  <a:srgbClr val="003c71"/>
                </a:solidFill>
                <a:latin typeface="Intel Clear Pro"/>
                <a:ea typeface="Intel Clear Light"/>
              </a:rPr>
              <a:t>white section break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55760" y="32410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1c5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6C0AB8A-C387-4DAC-A393-43873DAB7888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5760" y="21081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54pt Intel Clear Pro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blue section break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5760" y="32410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3d54e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6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517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455760" y="22348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71c5"/>
                </a:solidFill>
                <a:latin typeface="Intel Clear Light"/>
                <a:ea typeface="Intel Clear Light"/>
              </a:rPr>
              <a:t>40pt Intel Clear Light Body.</a:t>
            </a:r>
            <a:br/>
            <a:r>
              <a:rPr b="0" lang="en-US" sz="4000" spc="-1" strike="noStrike">
                <a:solidFill>
                  <a:srgbClr val="0071c5"/>
                </a:solidFill>
                <a:latin typeface="Intel Clear Light"/>
                <a:ea typeface="Intel Clear Light"/>
              </a:rPr>
              <a:t>For content that is not a section, but has a big idea in text only.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E047400-2824-4263-94C2-6C592906EAA6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title"/>
          </p:nvPr>
        </p:nvSpPr>
        <p:spPr>
          <a:xfrm>
            <a:off x="455760" y="11019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4000" spc="-1" strike="noStrike">
                <a:solidFill>
                  <a:srgbClr val="003c71"/>
                </a:solidFill>
                <a:latin typeface="Intel Clear"/>
                <a:ea typeface="Intel Clear"/>
              </a:rPr>
              <a:t>40pt Intel Clear Heading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5760" y="226008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54pt Intel Clear Pro blue section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5760" y="334872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3d54e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74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8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599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600" name="PlaceHolder 3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37BC0D0-2D07-41BB-BDB2-7A3E585FF40E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title"/>
          </p:nvPr>
        </p:nvSpPr>
        <p:spPr>
          <a:xfrm>
            <a:off x="455760" y="30996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Click to edit Master title style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0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641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642" name="PlaceHolder 3"/>
          <p:cNvSpPr>
            <a:spLocks noGrp="1"/>
          </p:cNvSpPr>
          <p:nvPr>
            <p:ph type="ftr"/>
          </p:nvPr>
        </p:nvSpPr>
        <p:spPr>
          <a:xfrm>
            <a:off x="3124080" y="484236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sldNum"/>
          </p:nvPr>
        </p:nvSpPr>
        <p:spPr>
          <a:xfrm>
            <a:off x="8744040" y="477972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2A7DD92-485A-4CE1-9214-F066393B7149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6" descr="StackedISWhite.png"/>
          <p:cNvPicPr/>
          <p:nvPr/>
        </p:nvPicPr>
        <p:blipFill>
          <a:blip r:embed="rId2"/>
          <a:stretch/>
        </p:blipFill>
        <p:spPr>
          <a:xfrm>
            <a:off x="3488760" y="1881360"/>
            <a:ext cx="2085120" cy="1960560"/>
          </a:xfrm>
          <a:prstGeom prst="rect">
            <a:avLst/>
          </a:prstGeom>
          <a:ln w="25560">
            <a:noFill/>
          </a:ln>
        </p:spPr>
      </p:pic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0" y="0"/>
            <a:ext cx="9144000" cy="47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1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0" name="Picture 4" descr="StackedISWhite.png"/>
          <p:cNvPicPr/>
          <p:nvPr/>
        </p:nvPicPr>
        <p:blipFill>
          <a:blip r:embed="rId2"/>
          <a:stretch/>
        </p:blipFill>
        <p:spPr>
          <a:xfrm>
            <a:off x="3488760" y="1881360"/>
            <a:ext cx="2085120" cy="1960560"/>
          </a:xfrm>
          <a:prstGeom prst="rect">
            <a:avLst/>
          </a:prstGeom>
          <a:ln w="255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8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759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760" name="PlaceHolder 3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8000" cy="179064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Click to edit Master title style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400" cy="273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CCA79AF-7995-4848-A3B1-C959C0578A04}" type="datetime">
              <a:rPr b="0" lang="en-US" sz="1400" spc="-1" strike="noStrike">
                <a:solidFill>
                  <a:srgbClr val="898989"/>
                </a:solidFill>
                <a:latin typeface="Arial"/>
                <a:ea typeface="Arial"/>
              </a:rPr>
              <a:t>9/9/19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5741315-916B-4162-AB98-E43F7170AB3E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3040" cy="1102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radial gradient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44" name="Picture 10" descr="StackedISWhite.png"/>
          <p:cNvPicPr/>
          <p:nvPr/>
        </p:nvPicPr>
        <p:blipFill>
          <a:blip r:embed="rId2"/>
          <a:stretch/>
        </p:blipFill>
        <p:spPr>
          <a:xfrm>
            <a:off x="462600" y="399960"/>
            <a:ext cx="1230840" cy="1157400"/>
          </a:xfrm>
          <a:prstGeom prst="rect">
            <a:avLst/>
          </a:prstGeom>
          <a:ln w="2556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1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802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8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455760" y="30996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endParaRPr b="0" lang="en-US" sz="1800" spc="-1" strike="noStrike">
              <a:latin typeface="Arial"/>
            </a:endParaRPr>
          </a:p>
          <a:p>
            <a:pPr lvl="1" marL="225360" indent="-225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endParaRPr b="0" lang="en-US" sz="1600" spc="-1" strike="noStrike">
              <a:latin typeface="Arial"/>
            </a:endParaRPr>
          </a:p>
          <a:p>
            <a:pPr lvl="2" marL="571680" indent="-22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sub-bullet</a:t>
            </a:r>
            <a:endParaRPr b="0" lang="en-US" sz="1600" spc="-1" strike="noStrike">
              <a:latin typeface="Arial"/>
            </a:endParaRPr>
          </a:p>
          <a:p>
            <a:pPr lvl="3" marL="969840" indent="-228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fourth level</a:t>
            </a:r>
            <a:endParaRPr b="0" lang="en-US" sz="1400" spc="-1" strike="noStrike">
              <a:latin typeface="Arial"/>
            </a:endParaRPr>
          </a:p>
          <a:p>
            <a:pPr lvl="4" marL="1319040" indent="-228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fifth level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E09D3FA-C298-4CE5-8EAD-853374DF7FDD}" type="slidenum">
              <a:rPr b="0" lang="en-US" sz="1000" spc="-1" strike="noStrike">
                <a:solidFill>
                  <a:srgbClr val="b1babf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46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847" name="Line 6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3040" cy="1102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radial gradient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885" name="Picture 10" descr="StackedISWhite.png"/>
          <p:cNvPicPr/>
          <p:nvPr/>
        </p:nvPicPr>
        <p:blipFill>
          <a:blip r:embed="rId2"/>
          <a:stretch/>
        </p:blipFill>
        <p:spPr>
          <a:xfrm>
            <a:off x="462600" y="399960"/>
            <a:ext cx="1230840" cy="1157400"/>
          </a:xfrm>
          <a:prstGeom prst="rect">
            <a:avLst/>
          </a:prstGeom>
          <a:ln w="255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3040" cy="1102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image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924" name="Picture 2" descr=""/>
          <p:cNvPicPr/>
          <p:nvPr/>
        </p:nvPicPr>
        <p:blipFill>
          <a:blip r:embed="rId2"/>
          <a:stretch/>
        </p:blipFill>
        <p:spPr>
          <a:xfrm>
            <a:off x="219240" y="225720"/>
            <a:ext cx="1406880" cy="1153800"/>
          </a:xfrm>
          <a:prstGeom prst="rect">
            <a:avLst/>
          </a:prstGeom>
          <a:ln w="25560">
            <a:noFill/>
          </a:ln>
        </p:spPr>
      </p:pic>
      <p:sp>
        <p:nvSpPr>
          <p:cNvPr id="925" name="CustomShape 3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7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A8336CB-F0F0-42AF-9195-14BC93EF2E53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928" name="Picture 57" descr="StackedISWhite.png"/>
          <p:cNvPicPr/>
          <p:nvPr/>
        </p:nvPicPr>
        <p:blipFill>
          <a:blip r:embed="rId3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929" name="Line 6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7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968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969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333C280-07C3-4EEA-9643-2462F05E71B0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971" name="PlaceHolder 5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2" name="PlaceHolder 6"/>
          <p:cNvSpPr>
            <a:spLocks noGrp="1"/>
          </p:cNvSpPr>
          <p:nvPr>
            <p:ph type="title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bullet one</a:t>
            </a:r>
            <a:br/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sub-bullet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fourth level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fifth level</a:t>
            </a:r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0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011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012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F68815A-1A37-48ED-94DF-C77CF725E47A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5" name="PlaceHolder 6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6" name="PlaceHolder 7"/>
          <p:cNvSpPr>
            <a:spLocks noGrp="1"/>
          </p:cNvSpPr>
          <p:nvPr>
            <p:ph type="title"/>
          </p:nvPr>
        </p:nvSpPr>
        <p:spPr>
          <a:xfrm>
            <a:off x="4830840" y="943560"/>
            <a:ext cx="3180960" cy="1671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100" spc="-1" strike="noStrike">
                <a:solidFill>
                  <a:srgbClr val="0071c5"/>
                </a:solidFill>
                <a:latin typeface="Arial"/>
              </a:rPr>
              <a:t>Drag picture to placeholder or click icon to add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17" name="PlaceHolder 8"/>
          <p:cNvSpPr>
            <a:spLocks noGrp="1"/>
          </p:cNvSpPr>
          <p:nvPr>
            <p:ph type="title"/>
          </p:nvPr>
        </p:nvSpPr>
        <p:spPr>
          <a:xfrm>
            <a:off x="4830840" y="2844000"/>
            <a:ext cx="3180960" cy="1671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100" spc="-1" strike="noStrike">
                <a:solidFill>
                  <a:srgbClr val="0071c5"/>
                </a:solidFill>
                <a:latin typeface="Arial"/>
              </a:rPr>
              <a:t>Drag picture to placeholder or click icon to add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5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056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057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DE6072A-DBCF-4FB7-8792-0D36308A34AE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059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0" name="PlaceHolder 6"/>
          <p:cNvSpPr>
            <a:spLocks noGrp="1"/>
          </p:cNvSpPr>
          <p:nvPr>
            <p:ph type="title"/>
          </p:nvPr>
        </p:nvSpPr>
        <p:spPr>
          <a:xfrm>
            <a:off x="4678200" y="1203480"/>
            <a:ext cx="400536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1" name="PlaceHolder 7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9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100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101" name="PlaceHolder 3"/>
          <p:cNvSpPr>
            <a:spLocks noGrp="1"/>
          </p:cNvSpPr>
          <p:nvPr>
            <p:ph type="title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 anchor="ctr"/>
          <a:p>
            <a:pPr marL="190440" indent="-190440">
              <a:lnSpc>
                <a:spcPct val="100000"/>
              </a:lnSpc>
              <a:spcBef>
                <a:spcPts val="1199"/>
              </a:spcBef>
            </a:pPr>
            <a:r>
              <a:rPr b="1" lang="en-US" sz="3600" spc="-1" strike="noStrike">
                <a:solidFill>
                  <a:srgbClr val="0071c5"/>
                </a:solidFill>
                <a:latin typeface="Intel Clear"/>
              </a:rPr>
              <a:t>“</a:t>
            </a:r>
            <a:r>
              <a:rPr b="1" lang="en-US" sz="3600" spc="-1" strike="noStrike">
                <a:solidFill>
                  <a:srgbClr val="0071c5"/>
                </a:solidFill>
                <a:latin typeface="Intel Clear"/>
              </a:rPr>
              <a:t>36pt Intel Clear Bold Text”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Attribution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Third level</a:t>
            </a:r>
            <a:br/>
            <a:r>
              <a:rPr b="0" lang="en-US" sz="1100" spc="-1" strike="noStrike">
                <a:solidFill>
                  <a:srgbClr val="003c71"/>
                </a:solidFill>
                <a:latin typeface="Intel Clear"/>
              </a:rPr>
              <a:t>Fourth level</a:t>
            </a:r>
            <a:br/>
            <a:r>
              <a:rPr b="0" lang="en-US" sz="1050" spc="-1" strike="noStrike">
                <a:solidFill>
                  <a:srgbClr val="003c71"/>
                </a:solidFill>
                <a:latin typeface="Intel Clear"/>
              </a:rPr>
              <a:t>Fifth level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02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03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D74E7F4-05D1-4A06-BD32-2994F3E23225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04" name="PlaceHolder 6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2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143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144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2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5" name="PlaceHolder 4"/>
          <p:cNvSpPr>
            <a:spLocks noGrp="1"/>
          </p:cNvSpPr>
          <p:nvPr>
            <p:ph type="sldNum"/>
          </p:nvPr>
        </p:nvSpPr>
        <p:spPr>
          <a:xfrm>
            <a:off x="8717760" y="4795560"/>
            <a:ext cx="28836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9D83B88-9F67-4010-B511-0BC3377EB2F1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46" name="PlaceHolder 5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7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4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6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187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188" name="PlaceHolder 3"/>
          <p:cNvSpPr>
            <a:spLocks noGrp="1"/>
          </p:cNvSpPr>
          <p:nvPr>
            <p:ph type="title"/>
          </p:nvPr>
        </p:nvSpPr>
        <p:spPr>
          <a:xfrm>
            <a:off x="0" y="2574000"/>
            <a:ext cx="9144000" cy="2188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9" name="PlaceHolder 4"/>
          <p:cNvSpPr>
            <a:spLocks noGrp="1"/>
          </p:cNvSpPr>
          <p:nvPr>
            <p:ph type="sldNum"/>
          </p:nvPr>
        </p:nvSpPr>
        <p:spPr>
          <a:xfrm>
            <a:off x="8717760" y="4795560"/>
            <a:ext cx="28836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7C011C7-2C25-4139-A04E-D7050A63B74A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90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1" name="PlaceHolder 6"/>
          <p:cNvSpPr>
            <a:spLocks noGrp="1"/>
          </p:cNvSpPr>
          <p:nvPr>
            <p:ph type="title"/>
          </p:nvPr>
        </p:nvSpPr>
        <p:spPr>
          <a:xfrm>
            <a:off x="4678200" y="1203480"/>
            <a:ext cx="400536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2" name="TextShape 7"/>
          <p:cNvSpPr txBox="1"/>
          <p:nvPr/>
        </p:nvSpPr>
        <p:spPr>
          <a:xfrm>
            <a:off x="1009440" y="4975920"/>
            <a:ext cx="18468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1193" name="PlaceHolder 8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4" name="PlaceHolder 9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3040" cy="1102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image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219240" y="225720"/>
            <a:ext cx="1406880" cy="1153800"/>
          </a:xfrm>
          <a:prstGeom prst="rect">
            <a:avLst/>
          </a:prstGeom>
          <a:ln w="2556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FEC1988-8783-40F2-949A-2DFDF3FD4C04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88" name="Picture 57" descr="StackedISWhite.png"/>
          <p:cNvPicPr/>
          <p:nvPr/>
        </p:nvPicPr>
        <p:blipFill>
          <a:blip r:embed="rId3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89" name="Line 6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2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233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234" name="PlaceHolder 3"/>
          <p:cNvSpPr>
            <a:spLocks noGrp="1"/>
          </p:cNvSpPr>
          <p:nvPr>
            <p:ph type="title"/>
          </p:nvPr>
        </p:nvSpPr>
        <p:spPr>
          <a:xfrm>
            <a:off x="4678200" y="0"/>
            <a:ext cx="4465800" cy="475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5" name="PlaceHolder 4"/>
          <p:cNvSpPr>
            <a:spLocks noGrp="1"/>
          </p:cNvSpPr>
          <p:nvPr>
            <p:ph type="title"/>
          </p:nvPr>
        </p:nvSpPr>
        <p:spPr>
          <a:xfrm>
            <a:off x="455760" y="308880"/>
            <a:ext cx="40068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6" name="PlaceHolder 5"/>
          <p:cNvSpPr>
            <a:spLocks noGrp="1"/>
          </p:cNvSpPr>
          <p:nvPr>
            <p:ph type="sldNum"/>
          </p:nvPr>
        </p:nvSpPr>
        <p:spPr>
          <a:xfrm>
            <a:off x="8725680" y="4795560"/>
            <a:ext cx="28044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EC6E2E5-0B1B-48C4-8B17-E10D9C4267D7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37" name="PlaceHolder 6"/>
          <p:cNvSpPr>
            <a:spLocks noGrp="1"/>
          </p:cNvSpPr>
          <p:nvPr>
            <p:ph type="title"/>
          </p:nvPr>
        </p:nvSpPr>
        <p:spPr>
          <a:xfrm>
            <a:off x="455760" y="132516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8" name="PlaceHolder 7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6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277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278" name="PlaceHolder 3"/>
          <p:cNvSpPr>
            <a:spLocks noGrp="1"/>
          </p:cNvSpPr>
          <p:nvPr>
            <p:ph type="title"/>
          </p:nvPr>
        </p:nvSpPr>
        <p:spPr>
          <a:xfrm>
            <a:off x="455760" y="21081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3c71"/>
                </a:solidFill>
                <a:latin typeface="Intel Clear Pro"/>
                <a:ea typeface="Intel Clear Light"/>
              </a:rPr>
              <a:t>54pt Intel Clear Pro</a:t>
            </a:r>
            <a:br/>
            <a:r>
              <a:rPr b="0" lang="en-US" sz="5400" spc="-1" strike="noStrike">
                <a:solidFill>
                  <a:srgbClr val="003c71"/>
                </a:solidFill>
                <a:latin typeface="Intel Clear Pro"/>
                <a:ea typeface="Intel Clear Light"/>
              </a:rPr>
              <a:t>white section break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 type="body"/>
          </p:nvPr>
        </p:nvSpPr>
        <p:spPr>
          <a:xfrm>
            <a:off x="455760" y="32410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1c5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0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B1B654D-B187-4980-9957-15EAC1323983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81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455760" y="21081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54pt Intel Clear Pro</a:t>
            </a:r>
            <a:br/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blue section break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 type="body"/>
          </p:nvPr>
        </p:nvSpPr>
        <p:spPr>
          <a:xfrm>
            <a:off x="455760" y="32410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3d54e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7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358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59" name="PlaceHolder 3"/>
          <p:cNvSpPr>
            <a:spLocks noGrp="1"/>
          </p:cNvSpPr>
          <p:nvPr>
            <p:ph type="body"/>
          </p:nvPr>
        </p:nvSpPr>
        <p:spPr>
          <a:xfrm>
            <a:off x="455760" y="223488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71c5"/>
                </a:solidFill>
                <a:latin typeface="Intel Clear Light"/>
                <a:ea typeface="Intel Clear Light"/>
              </a:rPr>
              <a:t>40pt Intel Clear Light Body.</a:t>
            </a:r>
            <a:br/>
            <a:r>
              <a:rPr b="0" lang="en-US" sz="4000" spc="-1" strike="noStrike">
                <a:solidFill>
                  <a:srgbClr val="0071c5"/>
                </a:solidFill>
                <a:latin typeface="Intel Clear Light"/>
                <a:ea typeface="Intel Clear Light"/>
              </a:rPr>
              <a:t>For content that is not a section, but has a big idea in text only.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0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F8DA8F7-26C5-435E-97C1-D8DD9DD3C5F5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61" name="PlaceHolder 5"/>
          <p:cNvSpPr>
            <a:spLocks noGrp="1"/>
          </p:cNvSpPr>
          <p:nvPr>
            <p:ph type="title"/>
          </p:nvPr>
        </p:nvSpPr>
        <p:spPr>
          <a:xfrm>
            <a:off x="455760" y="110196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4000" spc="-1" strike="noStrike">
                <a:solidFill>
                  <a:srgbClr val="003c71"/>
                </a:solidFill>
                <a:latin typeface="Intel Clear"/>
                <a:ea typeface="Intel Clear"/>
              </a:rPr>
              <a:t>40pt Intel Clear Heading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2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455760" y="2260080"/>
            <a:ext cx="7772400" cy="1021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54pt Intel Clear Pro blue section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00" name="PlaceHolder 2"/>
          <p:cNvSpPr>
            <a:spLocks noGrp="1"/>
          </p:cNvSpPr>
          <p:nvPr>
            <p:ph type="body"/>
          </p:nvPr>
        </p:nvSpPr>
        <p:spPr>
          <a:xfrm>
            <a:off x="455760" y="3348720"/>
            <a:ext cx="7772400" cy="112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3d54e"/>
                </a:solidFill>
                <a:latin typeface="Intel Clear"/>
              </a:rPr>
              <a:t>16pt Intel Clear Subhead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1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74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9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440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41" name="PlaceHolder 3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134C1AD-43CA-4C68-8A38-ECD95189A8D7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42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43" name="PlaceHolder 5"/>
          <p:cNvSpPr>
            <a:spLocks noGrp="1"/>
          </p:cNvSpPr>
          <p:nvPr>
            <p:ph type="title"/>
          </p:nvPr>
        </p:nvSpPr>
        <p:spPr>
          <a:xfrm>
            <a:off x="455760" y="30996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Click to edit Master title style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1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482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83" name="PlaceHolder 3"/>
          <p:cNvSpPr>
            <a:spLocks noGrp="1"/>
          </p:cNvSpPr>
          <p:nvPr>
            <p:ph type="ftr"/>
          </p:nvPr>
        </p:nvSpPr>
        <p:spPr>
          <a:xfrm>
            <a:off x="3124080" y="484236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4" name="PlaceHolder 4"/>
          <p:cNvSpPr>
            <a:spLocks noGrp="1"/>
          </p:cNvSpPr>
          <p:nvPr>
            <p:ph type="sldNum"/>
          </p:nvPr>
        </p:nvSpPr>
        <p:spPr>
          <a:xfrm>
            <a:off x="8744040" y="477972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6D9441F-17D8-4FB1-B833-60B360D12A4D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Picture 6" descr="StackedISWhite.png"/>
          <p:cNvPicPr/>
          <p:nvPr/>
        </p:nvPicPr>
        <p:blipFill>
          <a:blip r:embed="rId2"/>
          <a:stretch/>
        </p:blipFill>
        <p:spPr>
          <a:xfrm>
            <a:off x="3488760" y="1881360"/>
            <a:ext cx="2085120" cy="1960560"/>
          </a:xfrm>
          <a:prstGeom prst="rect">
            <a:avLst/>
          </a:prstGeom>
          <a:ln w="255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CustomShape 1"/>
          <p:cNvSpPr/>
          <p:nvPr/>
        </p:nvSpPr>
        <p:spPr>
          <a:xfrm>
            <a:off x="0" y="0"/>
            <a:ext cx="9144000" cy="47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1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9" name="Picture 4" descr="StackedISWhite.png"/>
          <p:cNvPicPr/>
          <p:nvPr/>
        </p:nvPicPr>
        <p:blipFill>
          <a:blip r:embed="rId2"/>
          <a:stretch/>
        </p:blipFill>
        <p:spPr>
          <a:xfrm>
            <a:off x="3488760" y="1881360"/>
            <a:ext cx="2085120" cy="1960560"/>
          </a:xfrm>
          <a:prstGeom prst="rect">
            <a:avLst/>
          </a:prstGeom>
          <a:ln w="255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7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598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599" name="PlaceHolder 3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8000" cy="1790640"/>
          </a:xfrm>
          <a:prstGeom prst="rect">
            <a:avLst/>
          </a:prstGeom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Click to edit Master title style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00" name="PlaceHolder 4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400" cy="273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BC83FB2-A9D2-4626-A33A-4C22F985AAA4}" type="datetime">
              <a:rPr b="0" lang="en-US" sz="1400" spc="-1" strike="noStrike">
                <a:solidFill>
                  <a:srgbClr val="898989"/>
                </a:solidFill>
                <a:latin typeface="Arial"/>
                <a:ea typeface="Arial"/>
              </a:rPr>
              <a:t>9/9/19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01" name="PlaceHolder 5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02" name="PlaceHolder 6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4524084-E432-4277-A8F2-45E2DA13E288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28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29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2C16CCA-43F0-4AEA-BAF9-58EEB26F72E8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title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bullet one</a:t>
            </a:r>
            <a:br/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sub-bullet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fourth level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fifth level</a:t>
            </a:r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0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641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  <p:sldLayoutId id="2147484167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171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72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0460C38-4E24-4467-9D06-F85A55BBEC73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title"/>
          </p:nvPr>
        </p:nvSpPr>
        <p:spPr>
          <a:xfrm>
            <a:off x="4830840" y="943560"/>
            <a:ext cx="3180960" cy="1671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100" spc="-1" strike="noStrike">
                <a:solidFill>
                  <a:srgbClr val="0071c5"/>
                </a:solidFill>
                <a:latin typeface="Arial"/>
              </a:rPr>
              <a:t>Drag picture to placeholder or click icon to add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" name="PlaceHolder 8"/>
          <p:cNvSpPr>
            <a:spLocks noGrp="1"/>
          </p:cNvSpPr>
          <p:nvPr>
            <p:ph type="title"/>
          </p:nvPr>
        </p:nvSpPr>
        <p:spPr>
          <a:xfrm>
            <a:off x="4830840" y="2844000"/>
            <a:ext cx="3180960" cy="1671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100" spc="-1" strike="noStrike">
                <a:solidFill>
                  <a:srgbClr val="0071c5"/>
                </a:solidFill>
                <a:latin typeface="Arial"/>
              </a:rPr>
              <a:t>Drag picture to placeholder or click icon to add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216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217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FE7D075-E75D-4DFB-9AB9-F9C8A906BFCB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title"/>
          </p:nvPr>
        </p:nvSpPr>
        <p:spPr>
          <a:xfrm>
            <a:off x="4678200" y="1203480"/>
            <a:ext cx="4005360" cy="3425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260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261" name="PlaceHolder 3"/>
          <p:cNvSpPr>
            <a:spLocks noGrp="1"/>
          </p:cNvSpPr>
          <p:nvPr>
            <p:ph type="title"/>
          </p:nvPr>
        </p:nvSpPr>
        <p:spPr>
          <a:xfrm>
            <a:off x="455760" y="1203480"/>
            <a:ext cx="8228160" cy="3425760"/>
          </a:xfrm>
          <a:prstGeom prst="rect">
            <a:avLst/>
          </a:prstGeom>
        </p:spPr>
        <p:txBody>
          <a:bodyPr lIns="0" rIns="0" tIns="0" bIns="0" anchor="ctr"/>
          <a:p>
            <a:pPr marL="190440" indent="-190440">
              <a:lnSpc>
                <a:spcPct val="100000"/>
              </a:lnSpc>
              <a:spcBef>
                <a:spcPts val="1199"/>
              </a:spcBef>
            </a:pPr>
            <a:r>
              <a:rPr b="1" lang="en-US" sz="3600" spc="-1" strike="noStrike">
                <a:solidFill>
                  <a:srgbClr val="0071c5"/>
                </a:solidFill>
                <a:latin typeface="Intel Clear"/>
              </a:rPr>
              <a:t>“</a:t>
            </a:r>
            <a:r>
              <a:rPr b="1" lang="en-US" sz="3600" spc="-1" strike="noStrike">
                <a:solidFill>
                  <a:srgbClr val="0071c5"/>
                </a:solidFill>
                <a:latin typeface="Intel Clear"/>
              </a:rPr>
              <a:t>36pt Intel Clear Bold Text”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Attribution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Third level</a:t>
            </a:r>
            <a:br/>
            <a:r>
              <a:rPr b="0" lang="en-US" sz="1100" spc="-1" strike="noStrike">
                <a:solidFill>
                  <a:srgbClr val="003c71"/>
                </a:solidFill>
                <a:latin typeface="Intel Clear"/>
              </a:rPr>
              <a:t>Fourth level</a:t>
            </a:r>
            <a:br/>
            <a:r>
              <a:rPr b="0" lang="en-US" sz="1050" spc="-1" strike="noStrike">
                <a:solidFill>
                  <a:srgbClr val="003c71"/>
                </a:solidFill>
                <a:latin typeface="Intel Clear"/>
              </a:rPr>
              <a:t>Fifth level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2080" cy="246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725EDE0-A819-4652-B95D-60708530CEDD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303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304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2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sldNum"/>
          </p:nvPr>
        </p:nvSpPr>
        <p:spPr>
          <a:xfrm>
            <a:off x="8717760" y="4795560"/>
            <a:ext cx="28836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424AC51-F739-4F1E-997C-09A285473D4C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4766040"/>
            <a:ext cx="9144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003c71"/>
              </a:gs>
              <a:gs pos="100000">
                <a:srgbClr val="0071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Picture 15" descr="StackedISWhite.png"/>
          <p:cNvPicPr/>
          <p:nvPr/>
        </p:nvPicPr>
        <p:blipFill>
          <a:blip r:embed="rId2"/>
          <a:stretch/>
        </p:blipFill>
        <p:spPr>
          <a:xfrm>
            <a:off x="8294400" y="4806000"/>
            <a:ext cx="314640" cy="295920"/>
          </a:xfrm>
          <a:prstGeom prst="rect">
            <a:avLst/>
          </a:prstGeom>
          <a:ln w="25560">
            <a:noFill/>
          </a:ln>
        </p:spPr>
      </p:pic>
      <p:cxnSp>
        <p:nvCxnSpPr>
          <p:cNvPr id="346" name="Line 2"/>
          <p:cNvCxnSpPr/>
          <p:nvPr/>
        </p:nvCxnSpPr>
        <p:spPr>
          <a:xfrm>
            <a:off x="8731440" y="4813560"/>
            <a:ext cx="360" cy="285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347" name="PlaceHolder 3"/>
          <p:cNvSpPr>
            <a:spLocks noGrp="1"/>
          </p:cNvSpPr>
          <p:nvPr>
            <p:ph type="title"/>
          </p:nvPr>
        </p:nvSpPr>
        <p:spPr>
          <a:xfrm>
            <a:off x="0" y="2574000"/>
            <a:ext cx="9144000" cy="2188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Insert photo here. Drag picture to placeholder or click icon to add.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sldNum"/>
          </p:nvPr>
        </p:nvSpPr>
        <p:spPr>
          <a:xfrm>
            <a:off x="8717760" y="4795560"/>
            <a:ext cx="288360" cy="2739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1F1F0DE-96F1-45C6-A157-BAC00D41A694}" type="slidenum">
              <a:rPr b="0" lang="en-US" sz="800" spc="-1" strike="noStrike">
                <a:solidFill>
                  <a:srgbClr val="898989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title"/>
          </p:nvPr>
        </p:nvSpPr>
        <p:spPr>
          <a:xfrm>
            <a:off x="455760" y="1203480"/>
            <a:ext cx="400680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title"/>
          </p:nvPr>
        </p:nvSpPr>
        <p:spPr>
          <a:xfrm>
            <a:off x="4678200" y="1203480"/>
            <a:ext cx="400536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br/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bullet one</a:t>
            </a:r>
            <a:br/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third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fourth level</a:t>
            </a:r>
            <a:br/>
            <a:r>
              <a:rPr b="0" lang="en-US" sz="1200" spc="-1" strike="noStrike">
                <a:solidFill>
                  <a:srgbClr val="003c71"/>
                </a:solidFill>
                <a:latin typeface="Intel Clear"/>
              </a:rPr>
              <a:t>12pt Intel Clear fifth level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TextShape 7"/>
          <p:cNvSpPr txBox="1"/>
          <p:nvPr/>
        </p:nvSpPr>
        <p:spPr>
          <a:xfrm>
            <a:off x="1009440" y="4975920"/>
            <a:ext cx="18468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PlaceHolder 8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600" cy="868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PlaceHolder 9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480" cy="250920"/>
          </a:xfrm>
          <a:prstGeom prst="rect">
            <a:avLst/>
          </a:prstGeom>
        </p:spPr>
        <p:txBody>
          <a:bodyPr anchor="ctr" anchorCtr="1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3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" name="Picture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4762800"/>
          </a:xfrm>
          <a:prstGeom prst="rect">
            <a:avLst/>
          </a:prstGeom>
          <a:ln>
            <a:noFill/>
          </a:ln>
        </p:spPr>
      </p:pic>
      <p:sp>
        <p:nvSpPr>
          <p:cNvPr id="1681" name="TextShape 1"/>
          <p:cNvSpPr txBox="1"/>
          <p:nvPr/>
        </p:nvSpPr>
        <p:spPr>
          <a:xfrm>
            <a:off x="455760" y="308880"/>
            <a:ext cx="8229600" cy="868680"/>
          </a:xfrm>
          <a:prstGeom prst="rect">
            <a:avLst/>
          </a:prstGeom>
          <a:noFill/>
          <a:ln w="25560"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Avenir Book"/>
                <a:ea typeface="Intel Clear Light"/>
              </a:rPr>
              <a:t>Logistic Regression</a:t>
            </a:r>
            <a:endParaRPr b="0" lang="en-US" sz="5000" spc="-1" strike="noStrike">
              <a:latin typeface="Arial"/>
            </a:endParaRPr>
          </a:p>
        </p:txBody>
      </p:sp>
      <p:cxnSp>
        <p:nvCxnSpPr>
          <p:cNvPr id="1682" name="Line 2"/>
          <p:cNvCxnSpPr/>
          <p:nvPr/>
        </p:nvCxnSpPr>
        <p:spPr>
          <a:xfrm>
            <a:off x="609480" y="2679120"/>
            <a:ext cx="6265080" cy="360"/>
          </a:xfrm>
          <a:prstGeom prst="straightConnector1">
            <a:avLst/>
          </a:prstGeom>
          <a:ln w="19080">
            <a:solidFill>
              <a:srgbClr val="3a9ed9"/>
            </a:solidFill>
            <a:round/>
          </a:ln>
        </p:spPr>
      </p:cxn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The Decision Boundary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870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71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881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82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83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84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85" name="TextShape 18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86" name="CustomShape 19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20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21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22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23"/>
          <p:cNvSpPr/>
          <p:nvPr/>
        </p:nvSpPr>
        <p:spPr>
          <a:xfrm>
            <a:off x="3002760" y="1967400"/>
            <a:ext cx="4993920" cy="1215360"/>
          </a:xfrm>
          <a:custGeom>
            <a:avLst/>
            <a:gdLst/>
            <a:ahLst/>
            <a:rect l="l" t="t" r="r" b="b"/>
            <a:pathLst>
              <a:path w="6658154" h="1620128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TextShape 24"/>
          <p:cNvSpPr txBox="1"/>
          <p:nvPr/>
        </p:nvSpPr>
        <p:spPr>
          <a:xfrm>
            <a:off x="3061080" y="3935160"/>
            <a:ext cx="416736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2" name="CustomShape 25"/>
          <p:cNvSpPr/>
          <p:nvPr/>
        </p:nvSpPr>
        <p:spPr>
          <a:xfrm>
            <a:off x="2784240" y="1967400"/>
            <a:ext cx="2047680" cy="119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26"/>
          <p:cNvSpPr/>
          <p:nvPr/>
        </p:nvSpPr>
        <p:spPr>
          <a:xfrm>
            <a:off x="4868280" y="1967400"/>
            <a:ext cx="2997000" cy="119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894" name="Line 27"/>
          <p:cNvCxnSpPr/>
          <p:nvPr/>
        </p:nvCxnSpPr>
        <p:spPr>
          <a:xfrm flipV="1">
            <a:off x="4859640" y="1697760"/>
            <a:ext cx="360" cy="1712520"/>
          </a:xfrm>
          <a:prstGeom prst="straightConnector1">
            <a:avLst/>
          </a:prstGeom>
          <a:ln w="54000">
            <a:solidFill>
              <a:srgbClr val="7030a0"/>
            </a:solidFill>
            <a:custDash>
              <a:ds d="100000" sp="100000"/>
            </a:custDash>
            <a:round/>
          </a:ln>
        </p:spPr>
      </p:cxn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Relationship of Logistic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6" name="TextShape 2"/>
          <p:cNvSpPr txBox="1"/>
          <p:nvPr/>
        </p:nvSpPr>
        <p:spPr>
          <a:xfrm>
            <a:off x="614520" y="137124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Logistic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7" name="TextShape 3"/>
          <p:cNvSpPr txBox="1"/>
          <p:nvPr/>
        </p:nvSpPr>
        <p:spPr>
          <a:xfrm>
            <a:off x="3533040" y="1218600"/>
            <a:ext cx="3873600" cy="861480"/>
          </a:xfrm>
          <a:prstGeom prst="rect">
            <a:avLst/>
          </a:prstGeom>
          <a:noFill/>
          <a:ln>
            <a:noFill/>
          </a:ln>
        </p:spPr>
      </p:sp>
      <p:sp>
        <p:nvSpPr>
          <p:cNvPr id="1898" name="TextShape 4"/>
          <p:cNvSpPr txBox="1"/>
          <p:nvPr/>
        </p:nvSpPr>
        <p:spPr>
          <a:xfrm>
            <a:off x="3533040" y="2434680"/>
            <a:ext cx="3462120" cy="79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Relationship of Logistic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0" name="TextShape 2"/>
          <p:cNvSpPr txBox="1"/>
          <p:nvPr/>
        </p:nvSpPr>
        <p:spPr>
          <a:xfrm>
            <a:off x="3533040" y="1218600"/>
            <a:ext cx="3821040" cy="79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1" name="TextShape 3"/>
          <p:cNvSpPr txBox="1"/>
          <p:nvPr/>
        </p:nvSpPr>
        <p:spPr>
          <a:xfrm>
            <a:off x="2935440" y="3211200"/>
            <a:ext cx="4038120" cy="1025280"/>
          </a:xfrm>
          <a:prstGeom prst="rect">
            <a:avLst/>
          </a:prstGeom>
          <a:noFill/>
          <a:ln>
            <a:noFill/>
          </a:ln>
        </p:spPr>
      </p:sp>
      <p:sp>
        <p:nvSpPr>
          <p:cNvPr id="1902" name="TextShape 4"/>
          <p:cNvSpPr txBox="1"/>
          <p:nvPr/>
        </p:nvSpPr>
        <p:spPr>
          <a:xfrm>
            <a:off x="614520" y="137124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Logistic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3" name="TextShape 5"/>
          <p:cNvSpPr txBox="1"/>
          <p:nvPr/>
        </p:nvSpPr>
        <p:spPr>
          <a:xfrm>
            <a:off x="614520" y="335484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Odds</a:t>
            </a:r>
            <a:endParaRPr b="0" lang="en-US" sz="24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Ratio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4" name="CustomShape 6"/>
          <p:cNvSpPr/>
          <p:nvPr/>
        </p:nvSpPr>
        <p:spPr>
          <a:xfrm>
            <a:off x="4760640" y="2376000"/>
            <a:ext cx="376560" cy="656280"/>
          </a:xfrm>
          <a:custGeom>
            <a:avLst/>
            <a:gdLst/>
            <a:ahLst/>
            <a:rect l="0" t="0" r="r" b="b"/>
            <a:pathLst>
              <a:path w="1048" h="1825">
                <a:moveTo>
                  <a:pt x="261" y="0"/>
                </a:moveTo>
                <a:lnTo>
                  <a:pt x="261" y="1300"/>
                </a:lnTo>
                <a:lnTo>
                  <a:pt x="0" y="1300"/>
                </a:lnTo>
                <a:lnTo>
                  <a:pt x="523" y="1824"/>
                </a:lnTo>
                <a:lnTo>
                  <a:pt x="1047" y="1300"/>
                </a:lnTo>
                <a:lnTo>
                  <a:pt x="785" y="1300"/>
                </a:lnTo>
                <a:lnTo>
                  <a:pt x="785" y="0"/>
                </a:lnTo>
                <a:lnTo>
                  <a:pt x="261" y="0"/>
                </a:lnTo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TextShape 1"/>
          <p:cNvSpPr txBox="1"/>
          <p:nvPr/>
        </p:nvSpPr>
        <p:spPr>
          <a:xfrm>
            <a:off x="2027160" y="3229920"/>
            <a:ext cx="4928400" cy="1095840"/>
          </a:xfrm>
          <a:prstGeom prst="rect">
            <a:avLst/>
          </a:prstGeom>
          <a:noFill/>
          <a:ln>
            <a:noFill/>
          </a:ln>
        </p:spPr>
      </p:sp>
      <p:sp>
        <p:nvSpPr>
          <p:cNvPr id="1906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Relationship of Logistic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7" name="TextShape 3"/>
          <p:cNvSpPr txBox="1"/>
          <p:nvPr/>
        </p:nvSpPr>
        <p:spPr>
          <a:xfrm>
            <a:off x="3551040" y="1218600"/>
            <a:ext cx="3821040" cy="79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8" name="TextShape 4"/>
          <p:cNvSpPr txBox="1"/>
          <p:nvPr/>
        </p:nvSpPr>
        <p:spPr>
          <a:xfrm>
            <a:off x="614520" y="137124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Logistic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9" name="TextShape 5"/>
          <p:cNvSpPr txBox="1"/>
          <p:nvPr/>
        </p:nvSpPr>
        <p:spPr>
          <a:xfrm>
            <a:off x="614520" y="340848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</a:t>
            </a:r>
            <a:endParaRPr b="0" lang="en-US" sz="24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Odds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0" name="CustomShape 6"/>
          <p:cNvSpPr/>
          <p:nvPr/>
        </p:nvSpPr>
        <p:spPr>
          <a:xfrm>
            <a:off x="4778640" y="2376000"/>
            <a:ext cx="376560" cy="656280"/>
          </a:xfrm>
          <a:custGeom>
            <a:avLst/>
            <a:gdLst/>
            <a:ahLst/>
            <a:rect l="0" t="0" r="r" b="b"/>
            <a:pathLst>
              <a:path w="1048" h="1825">
                <a:moveTo>
                  <a:pt x="261" y="0"/>
                </a:moveTo>
                <a:lnTo>
                  <a:pt x="261" y="1300"/>
                </a:lnTo>
                <a:lnTo>
                  <a:pt x="0" y="1300"/>
                </a:lnTo>
                <a:lnTo>
                  <a:pt x="523" y="1824"/>
                </a:lnTo>
                <a:lnTo>
                  <a:pt x="1047" y="1300"/>
                </a:lnTo>
                <a:lnTo>
                  <a:pt x="785" y="1300"/>
                </a:lnTo>
                <a:lnTo>
                  <a:pt x="785" y="0"/>
                </a:lnTo>
                <a:lnTo>
                  <a:pt x="261" y="0"/>
                </a:lnTo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TextShape 1"/>
          <p:cNvSpPr txBox="1"/>
          <p:nvPr/>
        </p:nvSpPr>
        <p:spPr>
          <a:xfrm>
            <a:off x="2027160" y="3229920"/>
            <a:ext cx="4928400" cy="1095840"/>
          </a:xfrm>
          <a:prstGeom prst="rect">
            <a:avLst/>
          </a:prstGeom>
          <a:noFill/>
          <a:ln>
            <a:noFill/>
          </a:ln>
        </p:spPr>
      </p:sp>
      <p:sp>
        <p:nvSpPr>
          <p:cNvPr id="1912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Relationship of Logistic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13" name="TextShape 3"/>
          <p:cNvSpPr txBox="1"/>
          <p:nvPr/>
        </p:nvSpPr>
        <p:spPr>
          <a:xfrm>
            <a:off x="3551040" y="1218600"/>
            <a:ext cx="3821040" cy="79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4" name="TextShape 4"/>
          <p:cNvSpPr txBox="1"/>
          <p:nvPr/>
        </p:nvSpPr>
        <p:spPr>
          <a:xfrm>
            <a:off x="614520" y="137124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Logistic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5" name="TextShape 5"/>
          <p:cNvSpPr txBox="1"/>
          <p:nvPr/>
        </p:nvSpPr>
        <p:spPr>
          <a:xfrm>
            <a:off x="614520" y="3408480"/>
            <a:ext cx="1474200" cy="73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Log</a:t>
            </a:r>
            <a:endParaRPr b="0" lang="en-US" sz="24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2400" spc="-4" strike="noStrike">
                <a:solidFill>
                  <a:srgbClr val="0070c0"/>
                </a:solidFill>
                <a:latin typeface="Avenir Book"/>
                <a:ea typeface="Avenir Book"/>
              </a:rPr>
              <a:t>Odds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6" name="CustomShape 6"/>
          <p:cNvSpPr/>
          <p:nvPr/>
        </p:nvSpPr>
        <p:spPr>
          <a:xfrm>
            <a:off x="4778640" y="2376000"/>
            <a:ext cx="376560" cy="656280"/>
          </a:xfrm>
          <a:custGeom>
            <a:avLst/>
            <a:gdLst/>
            <a:ahLst/>
            <a:rect l="0" t="0" r="r" b="b"/>
            <a:pathLst>
              <a:path w="1048" h="1825">
                <a:moveTo>
                  <a:pt x="261" y="0"/>
                </a:moveTo>
                <a:lnTo>
                  <a:pt x="261" y="1300"/>
                </a:lnTo>
                <a:lnTo>
                  <a:pt x="0" y="1300"/>
                </a:lnTo>
                <a:lnTo>
                  <a:pt x="523" y="1824"/>
                </a:lnTo>
                <a:lnTo>
                  <a:pt x="1047" y="1300"/>
                </a:lnTo>
                <a:lnTo>
                  <a:pt x="785" y="1300"/>
                </a:lnTo>
                <a:lnTo>
                  <a:pt x="785" y="0"/>
                </a:lnTo>
                <a:lnTo>
                  <a:pt x="261" y="0"/>
                </a:lnTo>
              </a:path>
            </a:pathLst>
          </a:custGeom>
          <a:solidFill>
            <a:srgbClr val="c0000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7"/>
          <p:cNvSpPr/>
          <p:nvPr/>
        </p:nvSpPr>
        <p:spPr>
          <a:xfrm>
            <a:off x="5164200" y="3229920"/>
            <a:ext cx="1791360" cy="1095840"/>
          </a:xfrm>
          <a:custGeom>
            <a:avLst/>
            <a:gdLst/>
            <a:ahLst/>
            <a:rect l="l" t="t" r="r" b="b"/>
            <a:pathLst>
              <a:path w="35305" h="21600">
                <a:moveTo>
                  <a:pt x="3600" y="0"/>
                </a:moveTo>
                <a:lnTo>
                  <a:pt x="0" y="18000"/>
                </a:lnTo>
                <a:lnTo>
                  <a:pt x="31705" y="21600"/>
                </a:lnTo>
                <a:lnTo>
                  <a:pt x="35305" y="3600"/>
                </a:lnTo>
                <a:close/>
              </a:path>
            </a:pathLst>
          </a:custGeom>
          <a:noFill/>
          <a:ln w="4428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with Logistic Regression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920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921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931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932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33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34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35" name="TextShape 18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36" name="CustomShape 19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20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21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22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23"/>
          <p:cNvSpPr/>
          <p:nvPr/>
        </p:nvSpPr>
        <p:spPr>
          <a:xfrm>
            <a:off x="3002760" y="1967400"/>
            <a:ext cx="4993920" cy="1215360"/>
          </a:xfrm>
          <a:custGeom>
            <a:avLst/>
            <a:gdLst/>
            <a:ahLst/>
            <a:rect l="l" t="t" r="r" b="b"/>
            <a:pathLst>
              <a:path w="6658154" h="1620128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TextShape 24"/>
          <p:cNvSpPr txBox="1"/>
          <p:nvPr/>
        </p:nvSpPr>
        <p:spPr>
          <a:xfrm>
            <a:off x="380520" y="788760"/>
            <a:ext cx="300024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One feature (nodes)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labels (survived, lost)</a:t>
            </a:r>
            <a:endParaRPr b="0" lang="en-US" sz="1729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TextShape 1"/>
          <p:cNvSpPr txBox="1"/>
          <p:nvPr/>
        </p:nvSpPr>
        <p:spPr>
          <a:xfrm>
            <a:off x="3543120" y="442440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43" name="TextShape 2"/>
          <p:cNvSpPr txBox="1"/>
          <p:nvPr/>
        </p:nvSpPr>
        <p:spPr>
          <a:xfrm>
            <a:off x="2841840" y="418788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4" name="TextShape 3"/>
          <p:cNvSpPr txBox="1"/>
          <p:nvPr/>
        </p:nvSpPr>
        <p:spPr>
          <a:xfrm>
            <a:off x="1753200" y="254052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45" name="TextShape 4"/>
          <p:cNvSpPr txBox="1"/>
          <p:nvPr/>
        </p:nvSpPr>
        <p:spPr>
          <a:xfrm>
            <a:off x="2617920" y="1060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6" name="TextShape 5"/>
          <p:cNvSpPr txBox="1"/>
          <p:nvPr/>
        </p:nvSpPr>
        <p:spPr>
          <a:xfrm>
            <a:off x="2617920" y="2113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7" name="TextShape 6"/>
          <p:cNvSpPr txBox="1"/>
          <p:nvPr/>
        </p:nvSpPr>
        <p:spPr>
          <a:xfrm>
            <a:off x="2617920" y="3166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8" name="TextShape 7"/>
          <p:cNvSpPr txBox="1"/>
          <p:nvPr/>
        </p:nvSpPr>
        <p:spPr>
          <a:xfrm>
            <a:off x="4573440" y="418788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9" name="TextShape 8"/>
          <p:cNvSpPr txBox="1"/>
          <p:nvPr/>
        </p:nvSpPr>
        <p:spPr>
          <a:xfrm>
            <a:off x="6396120" y="418788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1950" name="Line 9"/>
          <p:cNvCxnSpPr/>
          <p:nvPr/>
        </p:nvCxnSpPr>
        <p:spPr>
          <a:xfrm flipV="1">
            <a:off x="2900880" y="128196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951" name="Line 10"/>
          <p:cNvCxnSpPr/>
          <p:nvPr/>
        </p:nvCxnSpPr>
        <p:spPr>
          <a:xfrm flipV="1">
            <a:off x="2894040" y="424980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952" name="CustomShape 11"/>
          <p:cNvSpPr/>
          <p:nvPr/>
        </p:nvSpPr>
        <p:spPr>
          <a:xfrm>
            <a:off x="4911120" y="3419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CustomShape 12"/>
          <p:cNvSpPr/>
          <p:nvPr/>
        </p:nvSpPr>
        <p:spPr>
          <a:xfrm>
            <a:off x="5786280" y="2842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13"/>
          <p:cNvSpPr/>
          <p:nvPr/>
        </p:nvSpPr>
        <p:spPr>
          <a:xfrm>
            <a:off x="5057640" y="2554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CustomShape 14"/>
          <p:cNvSpPr/>
          <p:nvPr/>
        </p:nvSpPr>
        <p:spPr>
          <a:xfrm>
            <a:off x="4950000" y="2188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15"/>
          <p:cNvSpPr/>
          <p:nvPr/>
        </p:nvSpPr>
        <p:spPr>
          <a:xfrm>
            <a:off x="4740840" y="1787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7" name="CustomShape 16"/>
          <p:cNvSpPr/>
          <p:nvPr/>
        </p:nvSpPr>
        <p:spPr>
          <a:xfrm>
            <a:off x="5294880" y="1413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17"/>
          <p:cNvSpPr/>
          <p:nvPr/>
        </p:nvSpPr>
        <p:spPr>
          <a:xfrm>
            <a:off x="5605560" y="1696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18"/>
          <p:cNvSpPr/>
          <p:nvPr/>
        </p:nvSpPr>
        <p:spPr>
          <a:xfrm>
            <a:off x="5779440" y="2185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19"/>
          <p:cNvSpPr/>
          <p:nvPr/>
        </p:nvSpPr>
        <p:spPr>
          <a:xfrm>
            <a:off x="5441400" y="22982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1" name="CustomShape 20"/>
          <p:cNvSpPr/>
          <p:nvPr/>
        </p:nvSpPr>
        <p:spPr>
          <a:xfrm>
            <a:off x="6153480" y="18997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CustomShape 21"/>
          <p:cNvSpPr/>
          <p:nvPr/>
        </p:nvSpPr>
        <p:spPr>
          <a:xfrm>
            <a:off x="5845680" y="12805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CustomShape 22"/>
          <p:cNvSpPr/>
          <p:nvPr/>
        </p:nvSpPr>
        <p:spPr>
          <a:xfrm>
            <a:off x="6407280" y="1491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23"/>
          <p:cNvSpPr/>
          <p:nvPr/>
        </p:nvSpPr>
        <p:spPr>
          <a:xfrm>
            <a:off x="7225560" y="1700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CustomShape 24"/>
          <p:cNvSpPr/>
          <p:nvPr/>
        </p:nvSpPr>
        <p:spPr>
          <a:xfrm>
            <a:off x="6837840" y="2170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25"/>
          <p:cNvSpPr/>
          <p:nvPr/>
        </p:nvSpPr>
        <p:spPr>
          <a:xfrm>
            <a:off x="6489000" y="2553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26"/>
          <p:cNvSpPr/>
          <p:nvPr/>
        </p:nvSpPr>
        <p:spPr>
          <a:xfrm>
            <a:off x="6971760" y="2724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CustomShape 27"/>
          <p:cNvSpPr/>
          <p:nvPr/>
        </p:nvSpPr>
        <p:spPr>
          <a:xfrm>
            <a:off x="4394160" y="3130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CustomShape 28"/>
          <p:cNvSpPr/>
          <p:nvPr/>
        </p:nvSpPr>
        <p:spPr>
          <a:xfrm>
            <a:off x="4024800" y="28479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CustomShape 29"/>
          <p:cNvSpPr/>
          <p:nvPr/>
        </p:nvSpPr>
        <p:spPr>
          <a:xfrm>
            <a:off x="4376520" y="24264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30"/>
          <p:cNvSpPr/>
          <p:nvPr/>
        </p:nvSpPr>
        <p:spPr>
          <a:xfrm>
            <a:off x="5043240" y="300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31"/>
          <p:cNvSpPr/>
          <p:nvPr/>
        </p:nvSpPr>
        <p:spPr>
          <a:xfrm>
            <a:off x="5538960" y="3165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32"/>
          <p:cNvSpPr/>
          <p:nvPr/>
        </p:nvSpPr>
        <p:spPr>
          <a:xfrm>
            <a:off x="6111720" y="2385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CustomShape 33"/>
          <p:cNvSpPr/>
          <p:nvPr/>
        </p:nvSpPr>
        <p:spPr>
          <a:xfrm>
            <a:off x="5537520" y="3594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34"/>
          <p:cNvSpPr/>
          <p:nvPr/>
        </p:nvSpPr>
        <p:spPr>
          <a:xfrm>
            <a:off x="5181480" y="395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35"/>
          <p:cNvSpPr/>
          <p:nvPr/>
        </p:nvSpPr>
        <p:spPr>
          <a:xfrm>
            <a:off x="5814000" y="3951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CustomShape 36"/>
          <p:cNvSpPr/>
          <p:nvPr/>
        </p:nvSpPr>
        <p:spPr>
          <a:xfrm>
            <a:off x="4535280" y="36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8" name="CustomShape 37"/>
          <p:cNvSpPr/>
          <p:nvPr/>
        </p:nvSpPr>
        <p:spPr>
          <a:xfrm>
            <a:off x="4063680" y="3836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9" name="CustomShape 38"/>
          <p:cNvSpPr/>
          <p:nvPr/>
        </p:nvSpPr>
        <p:spPr>
          <a:xfrm>
            <a:off x="3569760" y="372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CustomShape 39"/>
          <p:cNvSpPr/>
          <p:nvPr/>
        </p:nvSpPr>
        <p:spPr>
          <a:xfrm>
            <a:off x="3128760" y="3706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CustomShape 40"/>
          <p:cNvSpPr/>
          <p:nvPr/>
        </p:nvSpPr>
        <p:spPr>
          <a:xfrm>
            <a:off x="3722760" y="323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41"/>
          <p:cNvSpPr/>
          <p:nvPr/>
        </p:nvSpPr>
        <p:spPr>
          <a:xfrm>
            <a:off x="3486240" y="2845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3" name="CustomShape 42"/>
          <p:cNvSpPr/>
          <p:nvPr/>
        </p:nvSpPr>
        <p:spPr>
          <a:xfrm>
            <a:off x="3814920" y="216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4" name="CustomShape 43"/>
          <p:cNvSpPr/>
          <p:nvPr/>
        </p:nvSpPr>
        <p:spPr>
          <a:xfrm>
            <a:off x="3027240" y="2637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44"/>
          <p:cNvSpPr/>
          <p:nvPr/>
        </p:nvSpPr>
        <p:spPr>
          <a:xfrm>
            <a:off x="3384360" y="1776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TextShape 45"/>
          <p:cNvSpPr txBox="1"/>
          <p:nvPr/>
        </p:nvSpPr>
        <p:spPr>
          <a:xfrm>
            <a:off x="380520" y="788760"/>
            <a:ext cx="300024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features (nodes, 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labels (survived, lost)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87" name="TextShape 46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with Logistic Regression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TextShape 1"/>
          <p:cNvSpPr txBox="1"/>
          <p:nvPr/>
        </p:nvSpPr>
        <p:spPr>
          <a:xfrm>
            <a:off x="3543120" y="442440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89" name="TextShape 2"/>
          <p:cNvSpPr txBox="1"/>
          <p:nvPr/>
        </p:nvSpPr>
        <p:spPr>
          <a:xfrm>
            <a:off x="2841840" y="416124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0" name="TextShape 3"/>
          <p:cNvSpPr txBox="1"/>
          <p:nvPr/>
        </p:nvSpPr>
        <p:spPr>
          <a:xfrm>
            <a:off x="1753200" y="252720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991" name="TextShape 4"/>
          <p:cNvSpPr txBox="1"/>
          <p:nvPr/>
        </p:nvSpPr>
        <p:spPr>
          <a:xfrm>
            <a:off x="2617920" y="1046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2" name="TextShape 5"/>
          <p:cNvSpPr txBox="1"/>
          <p:nvPr/>
        </p:nvSpPr>
        <p:spPr>
          <a:xfrm>
            <a:off x="2617920" y="2099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3" name="TextShape 6"/>
          <p:cNvSpPr txBox="1"/>
          <p:nvPr/>
        </p:nvSpPr>
        <p:spPr>
          <a:xfrm>
            <a:off x="2617920" y="3152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4" name="TextShape 7"/>
          <p:cNvSpPr txBox="1"/>
          <p:nvPr/>
        </p:nvSpPr>
        <p:spPr>
          <a:xfrm>
            <a:off x="4573440" y="416124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5" name="TextShape 8"/>
          <p:cNvSpPr txBox="1"/>
          <p:nvPr/>
        </p:nvSpPr>
        <p:spPr>
          <a:xfrm>
            <a:off x="6396120" y="416124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1996" name="Line 9"/>
          <p:cNvCxnSpPr/>
          <p:nvPr/>
        </p:nvCxnSpPr>
        <p:spPr>
          <a:xfrm flipV="1">
            <a:off x="2900880" y="126864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997" name="Line 10"/>
          <p:cNvCxnSpPr/>
          <p:nvPr/>
        </p:nvCxnSpPr>
        <p:spPr>
          <a:xfrm flipV="1">
            <a:off x="2894040" y="423648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998" name="CustomShape 11"/>
          <p:cNvSpPr/>
          <p:nvPr/>
        </p:nvSpPr>
        <p:spPr>
          <a:xfrm>
            <a:off x="4911120" y="3406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12"/>
          <p:cNvSpPr/>
          <p:nvPr/>
        </p:nvSpPr>
        <p:spPr>
          <a:xfrm>
            <a:off x="5786280" y="2828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13"/>
          <p:cNvSpPr/>
          <p:nvPr/>
        </p:nvSpPr>
        <p:spPr>
          <a:xfrm>
            <a:off x="5057640" y="2540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14"/>
          <p:cNvSpPr/>
          <p:nvPr/>
        </p:nvSpPr>
        <p:spPr>
          <a:xfrm>
            <a:off x="4950000" y="2175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5"/>
          <p:cNvSpPr/>
          <p:nvPr/>
        </p:nvSpPr>
        <p:spPr>
          <a:xfrm>
            <a:off x="4740840" y="177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6"/>
          <p:cNvSpPr/>
          <p:nvPr/>
        </p:nvSpPr>
        <p:spPr>
          <a:xfrm>
            <a:off x="5294880" y="1399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17"/>
          <p:cNvSpPr/>
          <p:nvPr/>
        </p:nvSpPr>
        <p:spPr>
          <a:xfrm>
            <a:off x="5605560" y="1683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8"/>
          <p:cNvSpPr/>
          <p:nvPr/>
        </p:nvSpPr>
        <p:spPr>
          <a:xfrm>
            <a:off x="5779440" y="2172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19"/>
          <p:cNvSpPr/>
          <p:nvPr/>
        </p:nvSpPr>
        <p:spPr>
          <a:xfrm>
            <a:off x="5441400" y="2284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7" name="CustomShape 20"/>
          <p:cNvSpPr/>
          <p:nvPr/>
        </p:nvSpPr>
        <p:spPr>
          <a:xfrm>
            <a:off x="6153480" y="1886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21"/>
          <p:cNvSpPr/>
          <p:nvPr/>
        </p:nvSpPr>
        <p:spPr>
          <a:xfrm>
            <a:off x="5845680" y="1267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22"/>
          <p:cNvSpPr/>
          <p:nvPr/>
        </p:nvSpPr>
        <p:spPr>
          <a:xfrm>
            <a:off x="6407280" y="1477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CustomShape 23"/>
          <p:cNvSpPr/>
          <p:nvPr/>
        </p:nvSpPr>
        <p:spPr>
          <a:xfrm>
            <a:off x="7225560" y="1687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24"/>
          <p:cNvSpPr/>
          <p:nvPr/>
        </p:nvSpPr>
        <p:spPr>
          <a:xfrm>
            <a:off x="6837840" y="2157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25"/>
          <p:cNvSpPr/>
          <p:nvPr/>
        </p:nvSpPr>
        <p:spPr>
          <a:xfrm>
            <a:off x="6489000" y="254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CustomShape 26"/>
          <p:cNvSpPr/>
          <p:nvPr/>
        </p:nvSpPr>
        <p:spPr>
          <a:xfrm>
            <a:off x="6971760" y="2711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27"/>
          <p:cNvSpPr/>
          <p:nvPr/>
        </p:nvSpPr>
        <p:spPr>
          <a:xfrm>
            <a:off x="4394160" y="3116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28"/>
          <p:cNvSpPr/>
          <p:nvPr/>
        </p:nvSpPr>
        <p:spPr>
          <a:xfrm>
            <a:off x="4024800" y="2834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CustomShape 29"/>
          <p:cNvSpPr/>
          <p:nvPr/>
        </p:nvSpPr>
        <p:spPr>
          <a:xfrm>
            <a:off x="4376520" y="2413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30"/>
          <p:cNvSpPr/>
          <p:nvPr/>
        </p:nvSpPr>
        <p:spPr>
          <a:xfrm>
            <a:off x="5043240" y="299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31"/>
          <p:cNvSpPr/>
          <p:nvPr/>
        </p:nvSpPr>
        <p:spPr>
          <a:xfrm>
            <a:off x="5538960" y="3151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32"/>
          <p:cNvSpPr/>
          <p:nvPr/>
        </p:nvSpPr>
        <p:spPr>
          <a:xfrm>
            <a:off x="6111720" y="2372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33"/>
          <p:cNvSpPr/>
          <p:nvPr/>
        </p:nvSpPr>
        <p:spPr>
          <a:xfrm>
            <a:off x="5537520" y="3581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34"/>
          <p:cNvSpPr/>
          <p:nvPr/>
        </p:nvSpPr>
        <p:spPr>
          <a:xfrm>
            <a:off x="5181480" y="394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35"/>
          <p:cNvSpPr/>
          <p:nvPr/>
        </p:nvSpPr>
        <p:spPr>
          <a:xfrm>
            <a:off x="5814000" y="3937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36"/>
          <p:cNvSpPr/>
          <p:nvPr/>
        </p:nvSpPr>
        <p:spPr>
          <a:xfrm>
            <a:off x="4535280" y="3672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37"/>
          <p:cNvSpPr/>
          <p:nvPr/>
        </p:nvSpPr>
        <p:spPr>
          <a:xfrm>
            <a:off x="4063680" y="38228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38"/>
          <p:cNvSpPr/>
          <p:nvPr/>
        </p:nvSpPr>
        <p:spPr>
          <a:xfrm>
            <a:off x="3569760" y="3709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39"/>
          <p:cNvSpPr/>
          <p:nvPr/>
        </p:nvSpPr>
        <p:spPr>
          <a:xfrm>
            <a:off x="3128760" y="369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40"/>
          <p:cNvSpPr/>
          <p:nvPr/>
        </p:nvSpPr>
        <p:spPr>
          <a:xfrm>
            <a:off x="3722760" y="322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41"/>
          <p:cNvSpPr/>
          <p:nvPr/>
        </p:nvSpPr>
        <p:spPr>
          <a:xfrm>
            <a:off x="3486240" y="2832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42"/>
          <p:cNvSpPr/>
          <p:nvPr/>
        </p:nvSpPr>
        <p:spPr>
          <a:xfrm>
            <a:off x="3814920" y="2149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43"/>
          <p:cNvSpPr/>
          <p:nvPr/>
        </p:nvSpPr>
        <p:spPr>
          <a:xfrm>
            <a:off x="3027240" y="2624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CustomShape 44"/>
          <p:cNvSpPr/>
          <p:nvPr/>
        </p:nvSpPr>
        <p:spPr>
          <a:xfrm>
            <a:off x="3384360" y="1763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TextShape 45"/>
          <p:cNvSpPr txBox="1"/>
          <p:nvPr/>
        </p:nvSpPr>
        <p:spPr>
          <a:xfrm>
            <a:off x="380520" y="788760"/>
            <a:ext cx="300024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features (nodes, 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labels (survived, lost)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33" name="TextShape 46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with Logistic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4" name="CustomShape 47"/>
          <p:cNvSpPr/>
          <p:nvPr/>
        </p:nvSpPr>
        <p:spPr>
          <a:xfrm>
            <a:off x="3308040" y="1370160"/>
            <a:ext cx="3989160" cy="2734200"/>
          </a:xfrm>
          <a:custGeom>
            <a:avLst/>
            <a:gdLst/>
            <a:ahLst/>
            <a:rect l="l" t="t" r="r" b="b"/>
            <a:pathLst>
              <a:path w="3989295" h="2734235">
                <a:moveTo>
                  <a:pt x="0" y="0"/>
                </a:moveTo>
                <a:lnTo>
                  <a:pt x="1640542" y="1281952"/>
                </a:lnTo>
                <a:lnTo>
                  <a:pt x="1703295" y="1506070"/>
                </a:lnTo>
                <a:lnTo>
                  <a:pt x="2052918" y="1568823"/>
                </a:lnTo>
                <a:lnTo>
                  <a:pt x="2384612" y="1676400"/>
                </a:lnTo>
                <a:lnTo>
                  <a:pt x="3989295" y="2734235"/>
                </a:lnTo>
                <a:lnTo>
                  <a:pt x="3989295" y="2734235"/>
                </a:lnTo>
              </a:path>
            </a:pathLst>
          </a:custGeom>
          <a:noFill/>
          <a:ln w="5076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TextShape 48"/>
          <p:cNvSpPr txBox="1"/>
          <p:nvPr/>
        </p:nvSpPr>
        <p:spPr>
          <a:xfrm>
            <a:off x="6733440" y="3255480"/>
            <a:ext cx="1474200" cy="6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000" spc="-4" strike="noStrike">
                <a:solidFill>
                  <a:srgbClr val="7030a0"/>
                </a:solidFill>
                <a:latin typeface="Avenir Book"/>
                <a:ea typeface="Avenir Book"/>
              </a:rPr>
              <a:t>Decision Boundary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TextShape 1"/>
          <p:cNvSpPr txBox="1"/>
          <p:nvPr/>
        </p:nvSpPr>
        <p:spPr>
          <a:xfrm>
            <a:off x="3543120" y="442440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37" name="TextShape 2"/>
          <p:cNvSpPr txBox="1"/>
          <p:nvPr/>
        </p:nvSpPr>
        <p:spPr>
          <a:xfrm>
            <a:off x="2841840" y="416124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8" name="TextShape 3"/>
          <p:cNvSpPr txBox="1"/>
          <p:nvPr/>
        </p:nvSpPr>
        <p:spPr>
          <a:xfrm>
            <a:off x="1753200" y="252720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39" name="TextShape 4"/>
          <p:cNvSpPr txBox="1"/>
          <p:nvPr/>
        </p:nvSpPr>
        <p:spPr>
          <a:xfrm>
            <a:off x="2617920" y="1046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0" name="TextShape 5"/>
          <p:cNvSpPr txBox="1"/>
          <p:nvPr/>
        </p:nvSpPr>
        <p:spPr>
          <a:xfrm>
            <a:off x="2617920" y="2099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1" name="TextShape 6"/>
          <p:cNvSpPr txBox="1"/>
          <p:nvPr/>
        </p:nvSpPr>
        <p:spPr>
          <a:xfrm>
            <a:off x="2617920" y="3152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2" name="TextShape 7"/>
          <p:cNvSpPr txBox="1"/>
          <p:nvPr/>
        </p:nvSpPr>
        <p:spPr>
          <a:xfrm>
            <a:off x="4573440" y="416124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3" name="TextShape 8"/>
          <p:cNvSpPr txBox="1"/>
          <p:nvPr/>
        </p:nvSpPr>
        <p:spPr>
          <a:xfrm>
            <a:off x="6396120" y="416124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044" name="Line 9"/>
          <p:cNvCxnSpPr/>
          <p:nvPr/>
        </p:nvCxnSpPr>
        <p:spPr>
          <a:xfrm flipV="1">
            <a:off x="2900880" y="126864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45" name="Line 10"/>
          <p:cNvCxnSpPr/>
          <p:nvPr/>
        </p:nvCxnSpPr>
        <p:spPr>
          <a:xfrm flipV="1">
            <a:off x="2894040" y="423648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046" name="CustomShape 11"/>
          <p:cNvSpPr/>
          <p:nvPr/>
        </p:nvSpPr>
        <p:spPr>
          <a:xfrm>
            <a:off x="4911120" y="3406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CustomShape 12"/>
          <p:cNvSpPr/>
          <p:nvPr/>
        </p:nvSpPr>
        <p:spPr>
          <a:xfrm>
            <a:off x="5786280" y="2828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13"/>
          <p:cNvSpPr/>
          <p:nvPr/>
        </p:nvSpPr>
        <p:spPr>
          <a:xfrm>
            <a:off x="5057640" y="2540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CustomShape 14"/>
          <p:cNvSpPr/>
          <p:nvPr/>
        </p:nvSpPr>
        <p:spPr>
          <a:xfrm>
            <a:off x="4950000" y="2175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15"/>
          <p:cNvSpPr/>
          <p:nvPr/>
        </p:nvSpPr>
        <p:spPr>
          <a:xfrm>
            <a:off x="4740840" y="177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16"/>
          <p:cNvSpPr/>
          <p:nvPr/>
        </p:nvSpPr>
        <p:spPr>
          <a:xfrm>
            <a:off x="5294880" y="1399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CustomShape 17"/>
          <p:cNvSpPr/>
          <p:nvPr/>
        </p:nvSpPr>
        <p:spPr>
          <a:xfrm>
            <a:off x="5605560" y="1683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CustomShape 18"/>
          <p:cNvSpPr/>
          <p:nvPr/>
        </p:nvSpPr>
        <p:spPr>
          <a:xfrm>
            <a:off x="5779440" y="2172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CustomShape 19"/>
          <p:cNvSpPr/>
          <p:nvPr/>
        </p:nvSpPr>
        <p:spPr>
          <a:xfrm>
            <a:off x="5441400" y="2284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20"/>
          <p:cNvSpPr/>
          <p:nvPr/>
        </p:nvSpPr>
        <p:spPr>
          <a:xfrm>
            <a:off x="6153480" y="1886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CustomShape 21"/>
          <p:cNvSpPr/>
          <p:nvPr/>
        </p:nvSpPr>
        <p:spPr>
          <a:xfrm>
            <a:off x="5845680" y="1267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CustomShape 22"/>
          <p:cNvSpPr/>
          <p:nvPr/>
        </p:nvSpPr>
        <p:spPr>
          <a:xfrm>
            <a:off x="6407280" y="1477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CustomShape 23"/>
          <p:cNvSpPr/>
          <p:nvPr/>
        </p:nvSpPr>
        <p:spPr>
          <a:xfrm>
            <a:off x="7225560" y="1687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24"/>
          <p:cNvSpPr/>
          <p:nvPr/>
        </p:nvSpPr>
        <p:spPr>
          <a:xfrm>
            <a:off x="6837840" y="2157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25"/>
          <p:cNvSpPr/>
          <p:nvPr/>
        </p:nvSpPr>
        <p:spPr>
          <a:xfrm>
            <a:off x="6489000" y="254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CustomShape 26"/>
          <p:cNvSpPr/>
          <p:nvPr/>
        </p:nvSpPr>
        <p:spPr>
          <a:xfrm>
            <a:off x="6971760" y="2711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27"/>
          <p:cNvSpPr/>
          <p:nvPr/>
        </p:nvSpPr>
        <p:spPr>
          <a:xfrm>
            <a:off x="4394160" y="3116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28"/>
          <p:cNvSpPr/>
          <p:nvPr/>
        </p:nvSpPr>
        <p:spPr>
          <a:xfrm>
            <a:off x="4024800" y="2834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CustomShape 29"/>
          <p:cNvSpPr/>
          <p:nvPr/>
        </p:nvSpPr>
        <p:spPr>
          <a:xfrm>
            <a:off x="4376520" y="2413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30"/>
          <p:cNvSpPr/>
          <p:nvPr/>
        </p:nvSpPr>
        <p:spPr>
          <a:xfrm>
            <a:off x="5043240" y="299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31"/>
          <p:cNvSpPr/>
          <p:nvPr/>
        </p:nvSpPr>
        <p:spPr>
          <a:xfrm>
            <a:off x="5538960" y="3151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32"/>
          <p:cNvSpPr/>
          <p:nvPr/>
        </p:nvSpPr>
        <p:spPr>
          <a:xfrm>
            <a:off x="6111720" y="2372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33"/>
          <p:cNvSpPr/>
          <p:nvPr/>
        </p:nvSpPr>
        <p:spPr>
          <a:xfrm>
            <a:off x="5537520" y="3581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34"/>
          <p:cNvSpPr/>
          <p:nvPr/>
        </p:nvSpPr>
        <p:spPr>
          <a:xfrm>
            <a:off x="5181480" y="394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35"/>
          <p:cNvSpPr/>
          <p:nvPr/>
        </p:nvSpPr>
        <p:spPr>
          <a:xfrm>
            <a:off x="5814000" y="3937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36"/>
          <p:cNvSpPr/>
          <p:nvPr/>
        </p:nvSpPr>
        <p:spPr>
          <a:xfrm>
            <a:off x="4535280" y="3672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CustomShape 37"/>
          <p:cNvSpPr/>
          <p:nvPr/>
        </p:nvSpPr>
        <p:spPr>
          <a:xfrm>
            <a:off x="4063680" y="38228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CustomShape 38"/>
          <p:cNvSpPr/>
          <p:nvPr/>
        </p:nvSpPr>
        <p:spPr>
          <a:xfrm>
            <a:off x="3569760" y="3709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39"/>
          <p:cNvSpPr/>
          <p:nvPr/>
        </p:nvSpPr>
        <p:spPr>
          <a:xfrm>
            <a:off x="3128760" y="369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40"/>
          <p:cNvSpPr/>
          <p:nvPr/>
        </p:nvSpPr>
        <p:spPr>
          <a:xfrm>
            <a:off x="3722760" y="322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6" name="CustomShape 41"/>
          <p:cNvSpPr/>
          <p:nvPr/>
        </p:nvSpPr>
        <p:spPr>
          <a:xfrm>
            <a:off x="3486240" y="2832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CustomShape 42"/>
          <p:cNvSpPr/>
          <p:nvPr/>
        </p:nvSpPr>
        <p:spPr>
          <a:xfrm>
            <a:off x="3814920" y="2149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CustomShape 43"/>
          <p:cNvSpPr/>
          <p:nvPr/>
        </p:nvSpPr>
        <p:spPr>
          <a:xfrm>
            <a:off x="3027240" y="2624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44"/>
          <p:cNvSpPr/>
          <p:nvPr/>
        </p:nvSpPr>
        <p:spPr>
          <a:xfrm>
            <a:off x="3384360" y="1763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TextShape 45"/>
          <p:cNvSpPr txBox="1"/>
          <p:nvPr/>
        </p:nvSpPr>
        <p:spPr>
          <a:xfrm>
            <a:off x="380520" y="788760"/>
            <a:ext cx="300024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features (nodes, 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labels (survived, lost)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81" name="CustomShape 46"/>
          <p:cNvSpPr/>
          <p:nvPr/>
        </p:nvSpPr>
        <p:spPr>
          <a:xfrm>
            <a:off x="4329360" y="3349080"/>
            <a:ext cx="335160" cy="411480"/>
          </a:xfrm>
          <a:custGeom>
            <a:avLst/>
            <a:gdLst/>
            <a:ahLst/>
            <a:rect l="l" t="t" r="r" b="b"/>
            <a:pathLst>
              <a:path w="21600" h="26513">
                <a:moveTo>
                  <a:pt x="0" y="13257"/>
                </a:moveTo>
                <a:lnTo>
                  <a:pt x="10800" y="0"/>
                </a:lnTo>
                <a:lnTo>
                  <a:pt x="21600" y="13257"/>
                </a:lnTo>
                <a:lnTo>
                  <a:pt x="10800" y="26513"/>
                </a:ln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f8d44c"/>
              </a:gs>
            </a:gsLst>
            <a:lin ang="5400000"/>
          </a:gradFill>
          <a:ln w="25560">
            <a:solidFill>
              <a:srgbClr val="eabb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TextShape 47"/>
          <p:cNvSpPr txBox="1"/>
          <p:nvPr/>
        </p:nvSpPr>
        <p:spPr>
          <a:xfrm>
            <a:off x="412920" y="3609720"/>
            <a:ext cx="154368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new example 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(predict)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2083" name="Line 48"/>
          <p:cNvCxnSpPr/>
          <p:nvPr/>
        </p:nvCxnSpPr>
        <p:spPr>
          <a:xfrm flipV="1">
            <a:off x="1777320" y="3632040"/>
            <a:ext cx="2474640" cy="288000"/>
          </a:xfrm>
          <a:prstGeom prst="straightConnector1">
            <a:avLst/>
          </a:prstGeom>
          <a:ln w="3168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084" name="TextShape 49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with Logistic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5" name="CustomShape 50"/>
          <p:cNvSpPr/>
          <p:nvPr/>
        </p:nvSpPr>
        <p:spPr>
          <a:xfrm>
            <a:off x="3308040" y="1370160"/>
            <a:ext cx="3989160" cy="2734200"/>
          </a:xfrm>
          <a:custGeom>
            <a:avLst/>
            <a:gdLst/>
            <a:ahLst/>
            <a:rect l="l" t="t" r="r" b="b"/>
            <a:pathLst>
              <a:path w="3989295" h="2734235">
                <a:moveTo>
                  <a:pt x="0" y="0"/>
                </a:moveTo>
                <a:lnTo>
                  <a:pt x="1640542" y="1281952"/>
                </a:lnTo>
                <a:lnTo>
                  <a:pt x="1703295" y="1506070"/>
                </a:lnTo>
                <a:lnTo>
                  <a:pt x="2052918" y="1568823"/>
                </a:lnTo>
                <a:lnTo>
                  <a:pt x="2384612" y="1676400"/>
                </a:lnTo>
                <a:lnTo>
                  <a:pt x="3989295" y="2734235"/>
                </a:lnTo>
                <a:lnTo>
                  <a:pt x="3989295" y="2734235"/>
                </a:lnTo>
              </a:path>
            </a:pathLst>
          </a:custGeom>
          <a:noFill/>
          <a:ln w="5076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TextShape 51"/>
          <p:cNvSpPr txBox="1"/>
          <p:nvPr/>
        </p:nvSpPr>
        <p:spPr>
          <a:xfrm>
            <a:off x="6733440" y="3255480"/>
            <a:ext cx="1474200" cy="6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2000" spc="-4" strike="noStrike">
                <a:solidFill>
                  <a:srgbClr val="7030a0"/>
                </a:solidFill>
                <a:latin typeface="Avenir Book"/>
                <a:ea typeface="Avenir Book"/>
              </a:rPr>
              <a:t>Decision Boundary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TextShape 1"/>
          <p:cNvSpPr txBox="1"/>
          <p:nvPr/>
        </p:nvSpPr>
        <p:spPr>
          <a:xfrm>
            <a:off x="3543120" y="443772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88" name="TextShape 2"/>
          <p:cNvSpPr txBox="1"/>
          <p:nvPr/>
        </p:nvSpPr>
        <p:spPr>
          <a:xfrm>
            <a:off x="2841840" y="417456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9" name="TextShape 3"/>
          <p:cNvSpPr txBox="1"/>
          <p:nvPr/>
        </p:nvSpPr>
        <p:spPr>
          <a:xfrm>
            <a:off x="1753200" y="254052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090" name="TextShape 4"/>
          <p:cNvSpPr txBox="1"/>
          <p:nvPr/>
        </p:nvSpPr>
        <p:spPr>
          <a:xfrm>
            <a:off x="2617920" y="1060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1" name="TextShape 5"/>
          <p:cNvSpPr txBox="1"/>
          <p:nvPr/>
        </p:nvSpPr>
        <p:spPr>
          <a:xfrm>
            <a:off x="2617920" y="2113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2" name="TextShape 6"/>
          <p:cNvSpPr txBox="1"/>
          <p:nvPr/>
        </p:nvSpPr>
        <p:spPr>
          <a:xfrm>
            <a:off x="2617920" y="3166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3" name="TextShape 7"/>
          <p:cNvSpPr txBox="1"/>
          <p:nvPr/>
        </p:nvSpPr>
        <p:spPr>
          <a:xfrm>
            <a:off x="4573440" y="417456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4" name="TextShape 8"/>
          <p:cNvSpPr txBox="1"/>
          <p:nvPr/>
        </p:nvSpPr>
        <p:spPr>
          <a:xfrm>
            <a:off x="6396120" y="417456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095" name="Line 9"/>
          <p:cNvCxnSpPr/>
          <p:nvPr/>
        </p:nvCxnSpPr>
        <p:spPr>
          <a:xfrm flipV="1">
            <a:off x="2900880" y="128196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96" name="Line 10"/>
          <p:cNvCxnSpPr/>
          <p:nvPr/>
        </p:nvCxnSpPr>
        <p:spPr>
          <a:xfrm flipV="1">
            <a:off x="2894040" y="424980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097" name="CustomShape 11"/>
          <p:cNvSpPr/>
          <p:nvPr/>
        </p:nvSpPr>
        <p:spPr>
          <a:xfrm>
            <a:off x="4911120" y="3419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8" name="CustomShape 12"/>
          <p:cNvSpPr/>
          <p:nvPr/>
        </p:nvSpPr>
        <p:spPr>
          <a:xfrm>
            <a:off x="5786280" y="2842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9" name="CustomShape 13"/>
          <p:cNvSpPr/>
          <p:nvPr/>
        </p:nvSpPr>
        <p:spPr>
          <a:xfrm>
            <a:off x="5057640" y="2554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0" name="CustomShape 14"/>
          <p:cNvSpPr/>
          <p:nvPr/>
        </p:nvSpPr>
        <p:spPr>
          <a:xfrm>
            <a:off x="4950000" y="2188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1" name="CustomShape 15"/>
          <p:cNvSpPr/>
          <p:nvPr/>
        </p:nvSpPr>
        <p:spPr>
          <a:xfrm>
            <a:off x="4740840" y="1787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CustomShape 16"/>
          <p:cNvSpPr/>
          <p:nvPr/>
        </p:nvSpPr>
        <p:spPr>
          <a:xfrm>
            <a:off x="5294880" y="1413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CustomShape 17"/>
          <p:cNvSpPr/>
          <p:nvPr/>
        </p:nvSpPr>
        <p:spPr>
          <a:xfrm>
            <a:off x="5605560" y="1696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18"/>
          <p:cNvSpPr/>
          <p:nvPr/>
        </p:nvSpPr>
        <p:spPr>
          <a:xfrm>
            <a:off x="5779440" y="2185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19"/>
          <p:cNvSpPr/>
          <p:nvPr/>
        </p:nvSpPr>
        <p:spPr>
          <a:xfrm>
            <a:off x="5441400" y="22982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6" name="CustomShape 20"/>
          <p:cNvSpPr/>
          <p:nvPr/>
        </p:nvSpPr>
        <p:spPr>
          <a:xfrm>
            <a:off x="6153480" y="18997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CustomShape 21"/>
          <p:cNvSpPr/>
          <p:nvPr/>
        </p:nvSpPr>
        <p:spPr>
          <a:xfrm>
            <a:off x="5845680" y="12805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22"/>
          <p:cNvSpPr/>
          <p:nvPr/>
        </p:nvSpPr>
        <p:spPr>
          <a:xfrm>
            <a:off x="6407280" y="1491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9" name="CustomShape 23"/>
          <p:cNvSpPr/>
          <p:nvPr/>
        </p:nvSpPr>
        <p:spPr>
          <a:xfrm>
            <a:off x="7225560" y="1700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24"/>
          <p:cNvSpPr/>
          <p:nvPr/>
        </p:nvSpPr>
        <p:spPr>
          <a:xfrm>
            <a:off x="6837840" y="2170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25"/>
          <p:cNvSpPr/>
          <p:nvPr/>
        </p:nvSpPr>
        <p:spPr>
          <a:xfrm>
            <a:off x="6489000" y="2553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CustomShape 26"/>
          <p:cNvSpPr/>
          <p:nvPr/>
        </p:nvSpPr>
        <p:spPr>
          <a:xfrm>
            <a:off x="6971760" y="2724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3" name="CustomShape 27"/>
          <p:cNvSpPr/>
          <p:nvPr/>
        </p:nvSpPr>
        <p:spPr>
          <a:xfrm>
            <a:off x="4394160" y="3130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4" name="CustomShape 28"/>
          <p:cNvSpPr/>
          <p:nvPr/>
        </p:nvSpPr>
        <p:spPr>
          <a:xfrm>
            <a:off x="4024800" y="28479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5" name="CustomShape 29"/>
          <p:cNvSpPr/>
          <p:nvPr/>
        </p:nvSpPr>
        <p:spPr>
          <a:xfrm>
            <a:off x="4376520" y="24264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6" name="CustomShape 30"/>
          <p:cNvSpPr/>
          <p:nvPr/>
        </p:nvSpPr>
        <p:spPr>
          <a:xfrm>
            <a:off x="5043240" y="300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7" name="CustomShape 31"/>
          <p:cNvSpPr/>
          <p:nvPr/>
        </p:nvSpPr>
        <p:spPr>
          <a:xfrm>
            <a:off x="5538960" y="3165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8" name="CustomShape 32"/>
          <p:cNvSpPr/>
          <p:nvPr/>
        </p:nvSpPr>
        <p:spPr>
          <a:xfrm>
            <a:off x="6111720" y="2385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9" name="CustomShape 33"/>
          <p:cNvSpPr/>
          <p:nvPr/>
        </p:nvSpPr>
        <p:spPr>
          <a:xfrm>
            <a:off x="5537520" y="3594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34"/>
          <p:cNvSpPr/>
          <p:nvPr/>
        </p:nvSpPr>
        <p:spPr>
          <a:xfrm>
            <a:off x="5181480" y="395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1" name="CustomShape 35"/>
          <p:cNvSpPr/>
          <p:nvPr/>
        </p:nvSpPr>
        <p:spPr>
          <a:xfrm>
            <a:off x="5814000" y="3951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36"/>
          <p:cNvSpPr/>
          <p:nvPr/>
        </p:nvSpPr>
        <p:spPr>
          <a:xfrm>
            <a:off x="4535280" y="36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37"/>
          <p:cNvSpPr/>
          <p:nvPr/>
        </p:nvSpPr>
        <p:spPr>
          <a:xfrm>
            <a:off x="4063680" y="3836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38"/>
          <p:cNvSpPr/>
          <p:nvPr/>
        </p:nvSpPr>
        <p:spPr>
          <a:xfrm>
            <a:off x="3569760" y="372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39"/>
          <p:cNvSpPr/>
          <p:nvPr/>
        </p:nvSpPr>
        <p:spPr>
          <a:xfrm>
            <a:off x="3128760" y="3706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40"/>
          <p:cNvSpPr/>
          <p:nvPr/>
        </p:nvSpPr>
        <p:spPr>
          <a:xfrm>
            <a:off x="3722760" y="323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41"/>
          <p:cNvSpPr/>
          <p:nvPr/>
        </p:nvSpPr>
        <p:spPr>
          <a:xfrm>
            <a:off x="3486240" y="2845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42"/>
          <p:cNvSpPr/>
          <p:nvPr/>
        </p:nvSpPr>
        <p:spPr>
          <a:xfrm>
            <a:off x="3814920" y="216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43"/>
          <p:cNvSpPr/>
          <p:nvPr/>
        </p:nvSpPr>
        <p:spPr>
          <a:xfrm>
            <a:off x="3027240" y="2637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0" name="CustomShape 44"/>
          <p:cNvSpPr/>
          <p:nvPr/>
        </p:nvSpPr>
        <p:spPr>
          <a:xfrm>
            <a:off x="3384360" y="1776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TextShape 45"/>
          <p:cNvSpPr txBox="1"/>
          <p:nvPr/>
        </p:nvSpPr>
        <p:spPr>
          <a:xfrm>
            <a:off x="380520" y="658800"/>
            <a:ext cx="4123080" cy="7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Two features (nodes, age)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Three labels (survived, complications, lost)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32" name="TextShape 46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2600" spc="-26" strike="noStrike">
                <a:solidFill>
                  <a:srgbClr val="000000"/>
                </a:solidFill>
                <a:latin typeface="Avenir Book"/>
                <a:ea typeface="Avenir Book"/>
              </a:rPr>
              <a:t>Multiclass Classification with Logistic Regression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3" name="Line 1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84" name="CustomShape 2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3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4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5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6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7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8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9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10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TextShape 1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Logistic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94" name="TextShape 12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695" name="Line 13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96" name="TextShape 14"/>
          <p:cNvSpPr txBox="1"/>
          <p:nvPr/>
        </p:nvSpPr>
        <p:spPr>
          <a:xfrm>
            <a:off x="41544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97" name="TextShape 15"/>
          <p:cNvSpPr txBox="1"/>
          <p:nvPr/>
        </p:nvSpPr>
        <p:spPr>
          <a:xfrm>
            <a:off x="1645920" y="2914920"/>
            <a:ext cx="1004040" cy="52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698" name="TextShape 16"/>
          <p:cNvSpPr txBox="1"/>
          <p:nvPr/>
        </p:nvSpPr>
        <p:spPr>
          <a:xfrm>
            <a:off x="2181960" y="1897920"/>
            <a:ext cx="5508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</a:t>
            </a:r>
            <a:endParaRPr b="0" lang="en-US" sz="1729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CustomShape 1"/>
          <p:cNvSpPr/>
          <p:nvPr/>
        </p:nvSpPr>
        <p:spPr>
          <a:xfrm>
            <a:off x="2923200" y="1202760"/>
            <a:ext cx="1898640" cy="3052800"/>
          </a:xfrm>
          <a:custGeom>
            <a:avLst/>
            <a:gdLst/>
            <a:ahLst/>
            <a:rect l="l" t="t" r="r" b="b"/>
            <a:pathLst>
              <a:path w="2603500" h="4064000">
                <a:moveTo>
                  <a:pt x="0" y="21167"/>
                </a:moveTo>
                <a:lnTo>
                  <a:pt x="2603500" y="0"/>
                </a:lnTo>
                <a:lnTo>
                  <a:pt x="2159000" y="4064000"/>
                </a:lnTo>
                <a:lnTo>
                  <a:pt x="0" y="4064000"/>
                </a:lnTo>
              </a:path>
            </a:pathLst>
          </a:custGeom>
          <a:noFill/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4" name="CustomShape 2"/>
          <p:cNvSpPr/>
          <p:nvPr/>
        </p:nvSpPr>
        <p:spPr>
          <a:xfrm>
            <a:off x="4513680" y="1202760"/>
            <a:ext cx="3045960" cy="3063240"/>
          </a:xfrm>
          <a:custGeom>
            <a:avLst/>
            <a:gdLst/>
            <a:ahLst/>
            <a:rect l="l" t="t" r="r" b="b"/>
            <a:pathLst>
              <a:path w="4064000" h="4106334">
                <a:moveTo>
                  <a:pt x="444500" y="0"/>
                </a:moveTo>
                <a:lnTo>
                  <a:pt x="4000500" y="0"/>
                </a:lnTo>
                <a:lnTo>
                  <a:pt x="4064000" y="4064000"/>
                </a:lnTo>
                <a:lnTo>
                  <a:pt x="0" y="4106334"/>
                </a:lnTo>
              </a:path>
            </a:pathLst>
          </a:custGeom>
          <a:noFill/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5" name="TextShape 3"/>
          <p:cNvSpPr txBox="1"/>
          <p:nvPr/>
        </p:nvSpPr>
        <p:spPr>
          <a:xfrm>
            <a:off x="3543120" y="443772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36" name="TextShape 4"/>
          <p:cNvSpPr txBox="1"/>
          <p:nvPr/>
        </p:nvSpPr>
        <p:spPr>
          <a:xfrm>
            <a:off x="2841840" y="417456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7" name="TextShape 5"/>
          <p:cNvSpPr txBox="1"/>
          <p:nvPr/>
        </p:nvSpPr>
        <p:spPr>
          <a:xfrm>
            <a:off x="1753200" y="254052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38" name="TextShape 6"/>
          <p:cNvSpPr txBox="1"/>
          <p:nvPr/>
        </p:nvSpPr>
        <p:spPr>
          <a:xfrm>
            <a:off x="2617920" y="1060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9" name="TextShape 7"/>
          <p:cNvSpPr txBox="1"/>
          <p:nvPr/>
        </p:nvSpPr>
        <p:spPr>
          <a:xfrm>
            <a:off x="2617920" y="2113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0" name="TextShape 8"/>
          <p:cNvSpPr txBox="1"/>
          <p:nvPr/>
        </p:nvSpPr>
        <p:spPr>
          <a:xfrm>
            <a:off x="2617920" y="3166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1" name="TextShape 9"/>
          <p:cNvSpPr txBox="1"/>
          <p:nvPr/>
        </p:nvSpPr>
        <p:spPr>
          <a:xfrm>
            <a:off x="4573440" y="417456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2" name="TextShape 10"/>
          <p:cNvSpPr txBox="1"/>
          <p:nvPr/>
        </p:nvSpPr>
        <p:spPr>
          <a:xfrm>
            <a:off x="6396120" y="417456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143" name="Line 11"/>
          <p:cNvCxnSpPr/>
          <p:nvPr/>
        </p:nvCxnSpPr>
        <p:spPr>
          <a:xfrm flipV="1">
            <a:off x="2900880" y="128196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44" name="Line 12"/>
          <p:cNvCxnSpPr/>
          <p:nvPr/>
        </p:nvCxnSpPr>
        <p:spPr>
          <a:xfrm flipV="1">
            <a:off x="2894040" y="424980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45" name="CustomShape 13"/>
          <p:cNvSpPr/>
          <p:nvPr/>
        </p:nvSpPr>
        <p:spPr>
          <a:xfrm>
            <a:off x="4911120" y="3419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14"/>
          <p:cNvSpPr/>
          <p:nvPr/>
        </p:nvSpPr>
        <p:spPr>
          <a:xfrm>
            <a:off x="5786280" y="2842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15"/>
          <p:cNvSpPr/>
          <p:nvPr/>
        </p:nvSpPr>
        <p:spPr>
          <a:xfrm>
            <a:off x="5057640" y="2554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16"/>
          <p:cNvSpPr/>
          <p:nvPr/>
        </p:nvSpPr>
        <p:spPr>
          <a:xfrm>
            <a:off x="4950000" y="2188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17"/>
          <p:cNvSpPr/>
          <p:nvPr/>
        </p:nvSpPr>
        <p:spPr>
          <a:xfrm>
            <a:off x="4740840" y="1787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18"/>
          <p:cNvSpPr/>
          <p:nvPr/>
        </p:nvSpPr>
        <p:spPr>
          <a:xfrm>
            <a:off x="5294880" y="1413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1" name="CustomShape 19"/>
          <p:cNvSpPr/>
          <p:nvPr/>
        </p:nvSpPr>
        <p:spPr>
          <a:xfrm>
            <a:off x="5605560" y="1696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20"/>
          <p:cNvSpPr/>
          <p:nvPr/>
        </p:nvSpPr>
        <p:spPr>
          <a:xfrm>
            <a:off x="5779440" y="2185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CustomShape 21"/>
          <p:cNvSpPr/>
          <p:nvPr/>
        </p:nvSpPr>
        <p:spPr>
          <a:xfrm>
            <a:off x="5441400" y="22982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4" name="CustomShape 22"/>
          <p:cNvSpPr/>
          <p:nvPr/>
        </p:nvSpPr>
        <p:spPr>
          <a:xfrm>
            <a:off x="6153480" y="18997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5" name="CustomShape 23"/>
          <p:cNvSpPr/>
          <p:nvPr/>
        </p:nvSpPr>
        <p:spPr>
          <a:xfrm>
            <a:off x="5845680" y="12805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CustomShape 24"/>
          <p:cNvSpPr/>
          <p:nvPr/>
        </p:nvSpPr>
        <p:spPr>
          <a:xfrm>
            <a:off x="6407280" y="1491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7" name="CustomShape 25"/>
          <p:cNvSpPr/>
          <p:nvPr/>
        </p:nvSpPr>
        <p:spPr>
          <a:xfrm>
            <a:off x="7225560" y="1700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CustomShape 26"/>
          <p:cNvSpPr/>
          <p:nvPr/>
        </p:nvSpPr>
        <p:spPr>
          <a:xfrm>
            <a:off x="6837840" y="2170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CustomShape 27"/>
          <p:cNvSpPr/>
          <p:nvPr/>
        </p:nvSpPr>
        <p:spPr>
          <a:xfrm>
            <a:off x="6489000" y="2553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CustomShape 28"/>
          <p:cNvSpPr/>
          <p:nvPr/>
        </p:nvSpPr>
        <p:spPr>
          <a:xfrm>
            <a:off x="6971760" y="2724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CustomShape 29"/>
          <p:cNvSpPr/>
          <p:nvPr/>
        </p:nvSpPr>
        <p:spPr>
          <a:xfrm>
            <a:off x="4394160" y="3130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30"/>
          <p:cNvSpPr/>
          <p:nvPr/>
        </p:nvSpPr>
        <p:spPr>
          <a:xfrm>
            <a:off x="4024800" y="28479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3" name="CustomShape 31"/>
          <p:cNvSpPr/>
          <p:nvPr/>
        </p:nvSpPr>
        <p:spPr>
          <a:xfrm>
            <a:off x="4376520" y="24264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CustomShape 32"/>
          <p:cNvSpPr/>
          <p:nvPr/>
        </p:nvSpPr>
        <p:spPr>
          <a:xfrm>
            <a:off x="5043240" y="300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33"/>
          <p:cNvSpPr/>
          <p:nvPr/>
        </p:nvSpPr>
        <p:spPr>
          <a:xfrm>
            <a:off x="5538960" y="3165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CustomShape 34"/>
          <p:cNvSpPr/>
          <p:nvPr/>
        </p:nvSpPr>
        <p:spPr>
          <a:xfrm>
            <a:off x="6111720" y="2385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7" name="CustomShape 35"/>
          <p:cNvSpPr/>
          <p:nvPr/>
        </p:nvSpPr>
        <p:spPr>
          <a:xfrm>
            <a:off x="5537520" y="3594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36"/>
          <p:cNvSpPr/>
          <p:nvPr/>
        </p:nvSpPr>
        <p:spPr>
          <a:xfrm>
            <a:off x="5181480" y="395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CustomShape 37"/>
          <p:cNvSpPr/>
          <p:nvPr/>
        </p:nvSpPr>
        <p:spPr>
          <a:xfrm>
            <a:off x="5814000" y="3951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38"/>
          <p:cNvSpPr/>
          <p:nvPr/>
        </p:nvSpPr>
        <p:spPr>
          <a:xfrm>
            <a:off x="4535280" y="36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39"/>
          <p:cNvSpPr/>
          <p:nvPr/>
        </p:nvSpPr>
        <p:spPr>
          <a:xfrm>
            <a:off x="4063680" y="3836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40"/>
          <p:cNvSpPr/>
          <p:nvPr/>
        </p:nvSpPr>
        <p:spPr>
          <a:xfrm>
            <a:off x="3569760" y="372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41"/>
          <p:cNvSpPr/>
          <p:nvPr/>
        </p:nvSpPr>
        <p:spPr>
          <a:xfrm>
            <a:off x="3128760" y="3706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42"/>
          <p:cNvSpPr/>
          <p:nvPr/>
        </p:nvSpPr>
        <p:spPr>
          <a:xfrm>
            <a:off x="3722760" y="323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5" name="CustomShape 43"/>
          <p:cNvSpPr/>
          <p:nvPr/>
        </p:nvSpPr>
        <p:spPr>
          <a:xfrm>
            <a:off x="3486240" y="2845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44"/>
          <p:cNvSpPr/>
          <p:nvPr/>
        </p:nvSpPr>
        <p:spPr>
          <a:xfrm>
            <a:off x="3814920" y="216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CustomShape 45"/>
          <p:cNvSpPr/>
          <p:nvPr/>
        </p:nvSpPr>
        <p:spPr>
          <a:xfrm>
            <a:off x="3027240" y="2637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CustomShape 46"/>
          <p:cNvSpPr/>
          <p:nvPr/>
        </p:nvSpPr>
        <p:spPr>
          <a:xfrm>
            <a:off x="3384360" y="1776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9" name="TextShape 47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One vs All: </a:t>
            </a:r>
            <a:r>
              <a:rPr b="0" lang="en-US" sz="3000" spc="-26" strike="noStrike">
                <a:solidFill>
                  <a:srgbClr val="0070c0"/>
                </a:solidFill>
                <a:latin typeface="Avenir Book"/>
                <a:ea typeface="Avenir Book"/>
              </a:rPr>
              <a:t>Survived</a:t>
            </a: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 vs All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CustomShape 1"/>
          <p:cNvSpPr/>
          <p:nvPr/>
        </p:nvSpPr>
        <p:spPr>
          <a:xfrm>
            <a:off x="2909160" y="2792160"/>
            <a:ext cx="4619520" cy="1452240"/>
          </a:xfrm>
          <a:custGeom>
            <a:avLst/>
            <a:gdLst/>
            <a:ahLst/>
            <a:rect l="l" t="t" r="r" b="b"/>
            <a:pathLst>
              <a:path w="6307667" h="1905000">
                <a:moveTo>
                  <a:pt x="21167" y="1143000"/>
                </a:moveTo>
                <a:lnTo>
                  <a:pt x="6307667" y="0"/>
                </a:lnTo>
                <a:lnTo>
                  <a:pt x="6265333" y="1905000"/>
                </a:lnTo>
                <a:lnTo>
                  <a:pt x="0" y="1905000"/>
                </a:lnTo>
              </a:path>
            </a:pathLst>
          </a:custGeom>
          <a:noFill/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1" name="CustomShape 2"/>
          <p:cNvSpPr/>
          <p:nvPr/>
        </p:nvSpPr>
        <p:spPr>
          <a:xfrm>
            <a:off x="2900880" y="1095120"/>
            <a:ext cx="4666320" cy="2525040"/>
          </a:xfrm>
          <a:custGeom>
            <a:avLst/>
            <a:gdLst/>
            <a:ahLst/>
            <a:rect l="l" t="t" r="r" b="b"/>
            <a:pathLst>
              <a:path w="6371167" h="3386667">
                <a:moveTo>
                  <a:pt x="0" y="3386667"/>
                </a:moveTo>
                <a:lnTo>
                  <a:pt x="6350000" y="2243667"/>
                </a:lnTo>
                <a:lnTo>
                  <a:pt x="6371167" y="0"/>
                </a:lnTo>
                <a:lnTo>
                  <a:pt x="21167" y="21167"/>
                </a:lnTo>
                <a:lnTo>
                  <a:pt x="21167" y="21167"/>
                </a:lnTo>
              </a:path>
            </a:pathLst>
          </a:custGeom>
          <a:noFill/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2" name="TextShape 3"/>
          <p:cNvSpPr txBox="1"/>
          <p:nvPr/>
        </p:nvSpPr>
        <p:spPr>
          <a:xfrm>
            <a:off x="3543120" y="443772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83" name="TextShape 4"/>
          <p:cNvSpPr txBox="1"/>
          <p:nvPr/>
        </p:nvSpPr>
        <p:spPr>
          <a:xfrm>
            <a:off x="2841840" y="417456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4" name="TextShape 5"/>
          <p:cNvSpPr txBox="1"/>
          <p:nvPr/>
        </p:nvSpPr>
        <p:spPr>
          <a:xfrm>
            <a:off x="1753200" y="254052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185" name="TextShape 6"/>
          <p:cNvSpPr txBox="1"/>
          <p:nvPr/>
        </p:nvSpPr>
        <p:spPr>
          <a:xfrm>
            <a:off x="2617920" y="1060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6" name="TextShape 7"/>
          <p:cNvSpPr txBox="1"/>
          <p:nvPr/>
        </p:nvSpPr>
        <p:spPr>
          <a:xfrm>
            <a:off x="2617920" y="2113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7" name="TextShape 8"/>
          <p:cNvSpPr txBox="1"/>
          <p:nvPr/>
        </p:nvSpPr>
        <p:spPr>
          <a:xfrm>
            <a:off x="2617920" y="316620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8" name="TextShape 9"/>
          <p:cNvSpPr txBox="1"/>
          <p:nvPr/>
        </p:nvSpPr>
        <p:spPr>
          <a:xfrm>
            <a:off x="4573440" y="417456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9" name="TextShape 10"/>
          <p:cNvSpPr txBox="1"/>
          <p:nvPr/>
        </p:nvSpPr>
        <p:spPr>
          <a:xfrm>
            <a:off x="6396120" y="417456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190" name="Line 11"/>
          <p:cNvCxnSpPr/>
          <p:nvPr/>
        </p:nvCxnSpPr>
        <p:spPr>
          <a:xfrm flipV="1">
            <a:off x="2900880" y="128196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91" name="Line 12"/>
          <p:cNvCxnSpPr/>
          <p:nvPr/>
        </p:nvCxnSpPr>
        <p:spPr>
          <a:xfrm flipV="1">
            <a:off x="2894040" y="424980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92" name="CustomShape 13"/>
          <p:cNvSpPr/>
          <p:nvPr/>
        </p:nvSpPr>
        <p:spPr>
          <a:xfrm>
            <a:off x="4911120" y="3419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3" name="CustomShape 14"/>
          <p:cNvSpPr/>
          <p:nvPr/>
        </p:nvSpPr>
        <p:spPr>
          <a:xfrm>
            <a:off x="5786280" y="2842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15"/>
          <p:cNvSpPr/>
          <p:nvPr/>
        </p:nvSpPr>
        <p:spPr>
          <a:xfrm>
            <a:off x="5057640" y="2554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16"/>
          <p:cNvSpPr/>
          <p:nvPr/>
        </p:nvSpPr>
        <p:spPr>
          <a:xfrm>
            <a:off x="4950000" y="2188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17"/>
          <p:cNvSpPr/>
          <p:nvPr/>
        </p:nvSpPr>
        <p:spPr>
          <a:xfrm>
            <a:off x="4740840" y="1787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18"/>
          <p:cNvSpPr/>
          <p:nvPr/>
        </p:nvSpPr>
        <p:spPr>
          <a:xfrm>
            <a:off x="5294880" y="1413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19"/>
          <p:cNvSpPr/>
          <p:nvPr/>
        </p:nvSpPr>
        <p:spPr>
          <a:xfrm>
            <a:off x="5605560" y="1696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CustomShape 20"/>
          <p:cNvSpPr/>
          <p:nvPr/>
        </p:nvSpPr>
        <p:spPr>
          <a:xfrm>
            <a:off x="5779440" y="2185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CustomShape 21"/>
          <p:cNvSpPr/>
          <p:nvPr/>
        </p:nvSpPr>
        <p:spPr>
          <a:xfrm>
            <a:off x="5441400" y="22982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CustomShape 22"/>
          <p:cNvSpPr/>
          <p:nvPr/>
        </p:nvSpPr>
        <p:spPr>
          <a:xfrm>
            <a:off x="6153480" y="18997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2" name="CustomShape 23"/>
          <p:cNvSpPr/>
          <p:nvPr/>
        </p:nvSpPr>
        <p:spPr>
          <a:xfrm>
            <a:off x="5845680" y="12805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CustomShape 24"/>
          <p:cNvSpPr/>
          <p:nvPr/>
        </p:nvSpPr>
        <p:spPr>
          <a:xfrm>
            <a:off x="6407280" y="1491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CustomShape 25"/>
          <p:cNvSpPr/>
          <p:nvPr/>
        </p:nvSpPr>
        <p:spPr>
          <a:xfrm>
            <a:off x="7225560" y="1700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26"/>
          <p:cNvSpPr/>
          <p:nvPr/>
        </p:nvSpPr>
        <p:spPr>
          <a:xfrm>
            <a:off x="6837840" y="2170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27"/>
          <p:cNvSpPr/>
          <p:nvPr/>
        </p:nvSpPr>
        <p:spPr>
          <a:xfrm>
            <a:off x="6489000" y="2553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28"/>
          <p:cNvSpPr/>
          <p:nvPr/>
        </p:nvSpPr>
        <p:spPr>
          <a:xfrm>
            <a:off x="6971760" y="2724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29"/>
          <p:cNvSpPr/>
          <p:nvPr/>
        </p:nvSpPr>
        <p:spPr>
          <a:xfrm>
            <a:off x="4394160" y="3130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CustomShape 30"/>
          <p:cNvSpPr/>
          <p:nvPr/>
        </p:nvSpPr>
        <p:spPr>
          <a:xfrm>
            <a:off x="4024800" y="28479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31"/>
          <p:cNvSpPr/>
          <p:nvPr/>
        </p:nvSpPr>
        <p:spPr>
          <a:xfrm>
            <a:off x="4376520" y="24264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1" name="CustomShape 32"/>
          <p:cNvSpPr/>
          <p:nvPr/>
        </p:nvSpPr>
        <p:spPr>
          <a:xfrm>
            <a:off x="5043240" y="300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CustomShape 33"/>
          <p:cNvSpPr/>
          <p:nvPr/>
        </p:nvSpPr>
        <p:spPr>
          <a:xfrm>
            <a:off x="5538960" y="3165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34"/>
          <p:cNvSpPr/>
          <p:nvPr/>
        </p:nvSpPr>
        <p:spPr>
          <a:xfrm>
            <a:off x="6111720" y="2385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35"/>
          <p:cNvSpPr/>
          <p:nvPr/>
        </p:nvSpPr>
        <p:spPr>
          <a:xfrm>
            <a:off x="5537520" y="3594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36"/>
          <p:cNvSpPr/>
          <p:nvPr/>
        </p:nvSpPr>
        <p:spPr>
          <a:xfrm>
            <a:off x="5181480" y="395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CustomShape 37"/>
          <p:cNvSpPr/>
          <p:nvPr/>
        </p:nvSpPr>
        <p:spPr>
          <a:xfrm>
            <a:off x="5814000" y="3951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CustomShape 38"/>
          <p:cNvSpPr/>
          <p:nvPr/>
        </p:nvSpPr>
        <p:spPr>
          <a:xfrm>
            <a:off x="4535280" y="36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39"/>
          <p:cNvSpPr/>
          <p:nvPr/>
        </p:nvSpPr>
        <p:spPr>
          <a:xfrm>
            <a:off x="4063680" y="3836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40"/>
          <p:cNvSpPr/>
          <p:nvPr/>
        </p:nvSpPr>
        <p:spPr>
          <a:xfrm>
            <a:off x="3569760" y="3723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41"/>
          <p:cNvSpPr/>
          <p:nvPr/>
        </p:nvSpPr>
        <p:spPr>
          <a:xfrm>
            <a:off x="3128760" y="3706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42"/>
          <p:cNvSpPr/>
          <p:nvPr/>
        </p:nvSpPr>
        <p:spPr>
          <a:xfrm>
            <a:off x="3722760" y="3238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43"/>
          <p:cNvSpPr/>
          <p:nvPr/>
        </p:nvSpPr>
        <p:spPr>
          <a:xfrm>
            <a:off x="3486240" y="2845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44"/>
          <p:cNvSpPr/>
          <p:nvPr/>
        </p:nvSpPr>
        <p:spPr>
          <a:xfrm>
            <a:off x="3814920" y="216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45"/>
          <p:cNvSpPr/>
          <p:nvPr/>
        </p:nvSpPr>
        <p:spPr>
          <a:xfrm>
            <a:off x="3027240" y="2637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46"/>
          <p:cNvSpPr/>
          <p:nvPr/>
        </p:nvSpPr>
        <p:spPr>
          <a:xfrm>
            <a:off x="3384360" y="1776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6" name="TextShape 47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One vs All: </a:t>
            </a:r>
            <a:r>
              <a:rPr b="0" lang="en-US" sz="3000" spc="-26" strike="noStrike">
                <a:solidFill>
                  <a:srgbClr val="7030a0"/>
                </a:solidFill>
                <a:latin typeface="Avenir Book"/>
                <a:ea typeface="Avenir Book"/>
              </a:rPr>
              <a:t>Complications</a:t>
            </a: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 vs All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CustomShape 1"/>
          <p:cNvSpPr/>
          <p:nvPr/>
        </p:nvSpPr>
        <p:spPr>
          <a:xfrm flipH="1" flipV="1">
            <a:off x="2920680" y="1242360"/>
            <a:ext cx="4621680" cy="2967120"/>
          </a:xfrm>
          <a:custGeom>
            <a:avLst/>
            <a:gdLst/>
            <a:ahLst/>
            <a:rect l="l" t="t" r="r" b="b"/>
            <a:pathLst>
              <a:path w="6053667" h="3915833">
                <a:moveTo>
                  <a:pt x="0" y="0"/>
                </a:moveTo>
                <a:lnTo>
                  <a:pt x="0" y="3915833"/>
                </a:lnTo>
                <a:lnTo>
                  <a:pt x="6053667" y="3915833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8" name="CustomShape 2"/>
          <p:cNvSpPr/>
          <p:nvPr/>
        </p:nvSpPr>
        <p:spPr>
          <a:xfrm>
            <a:off x="2908080" y="1302480"/>
            <a:ext cx="4533120" cy="2932200"/>
          </a:xfrm>
          <a:custGeom>
            <a:avLst/>
            <a:gdLst/>
            <a:ahLst/>
            <a:rect l="l" t="t" r="r" b="b"/>
            <a:pathLst>
              <a:path w="6053667" h="3915833">
                <a:moveTo>
                  <a:pt x="0" y="0"/>
                </a:moveTo>
                <a:lnTo>
                  <a:pt x="0" y="3915833"/>
                </a:lnTo>
                <a:lnTo>
                  <a:pt x="6053667" y="3915833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25000"/>
            </a:srgbClr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9" name="TextShape 3"/>
          <p:cNvSpPr txBox="1"/>
          <p:nvPr/>
        </p:nvSpPr>
        <p:spPr>
          <a:xfrm>
            <a:off x="3543120" y="442440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30" name="TextShape 4"/>
          <p:cNvSpPr txBox="1"/>
          <p:nvPr/>
        </p:nvSpPr>
        <p:spPr>
          <a:xfrm>
            <a:off x="2841840" y="416124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1" name="TextShape 5"/>
          <p:cNvSpPr txBox="1"/>
          <p:nvPr/>
        </p:nvSpPr>
        <p:spPr>
          <a:xfrm>
            <a:off x="1753200" y="252720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32" name="TextShape 6"/>
          <p:cNvSpPr txBox="1"/>
          <p:nvPr/>
        </p:nvSpPr>
        <p:spPr>
          <a:xfrm>
            <a:off x="2617920" y="1046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3" name="TextShape 7"/>
          <p:cNvSpPr txBox="1"/>
          <p:nvPr/>
        </p:nvSpPr>
        <p:spPr>
          <a:xfrm>
            <a:off x="2617920" y="2099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4" name="TextShape 8"/>
          <p:cNvSpPr txBox="1"/>
          <p:nvPr/>
        </p:nvSpPr>
        <p:spPr>
          <a:xfrm>
            <a:off x="2617920" y="3152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5" name="TextShape 9"/>
          <p:cNvSpPr txBox="1"/>
          <p:nvPr/>
        </p:nvSpPr>
        <p:spPr>
          <a:xfrm>
            <a:off x="4573440" y="416124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6" name="TextShape 10"/>
          <p:cNvSpPr txBox="1"/>
          <p:nvPr/>
        </p:nvSpPr>
        <p:spPr>
          <a:xfrm>
            <a:off x="6396120" y="416124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237" name="Line 11"/>
          <p:cNvCxnSpPr/>
          <p:nvPr/>
        </p:nvCxnSpPr>
        <p:spPr>
          <a:xfrm flipV="1">
            <a:off x="2900880" y="126864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38" name="Line 12"/>
          <p:cNvCxnSpPr/>
          <p:nvPr/>
        </p:nvCxnSpPr>
        <p:spPr>
          <a:xfrm flipV="1">
            <a:off x="2894040" y="423648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39" name="CustomShape 13"/>
          <p:cNvSpPr/>
          <p:nvPr/>
        </p:nvSpPr>
        <p:spPr>
          <a:xfrm>
            <a:off x="4911120" y="3406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CustomShape 14"/>
          <p:cNvSpPr/>
          <p:nvPr/>
        </p:nvSpPr>
        <p:spPr>
          <a:xfrm>
            <a:off x="5786280" y="2828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1" name="CustomShape 15"/>
          <p:cNvSpPr/>
          <p:nvPr/>
        </p:nvSpPr>
        <p:spPr>
          <a:xfrm>
            <a:off x="5057640" y="2540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CustomShape 16"/>
          <p:cNvSpPr/>
          <p:nvPr/>
        </p:nvSpPr>
        <p:spPr>
          <a:xfrm>
            <a:off x="4950000" y="2175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17"/>
          <p:cNvSpPr/>
          <p:nvPr/>
        </p:nvSpPr>
        <p:spPr>
          <a:xfrm>
            <a:off x="4740840" y="177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18"/>
          <p:cNvSpPr/>
          <p:nvPr/>
        </p:nvSpPr>
        <p:spPr>
          <a:xfrm>
            <a:off x="5294880" y="1399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19"/>
          <p:cNvSpPr/>
          <p:nvPr/>
        </p:nvSpPr>
        <p:spPr>
          <a:xfrm>
            <a:off x="5605560" y="1683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20"/>
          <p:cNvSpPr/>
          <p:nvPr/>
        </p:nvSpPr>
        <p:spPr>
          <a:xfrm>
            <a:off x="5779440" y="2172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21"/>
          <p:cNvSpPr/>
          <p:nvPr/>
        </p:nvSpPr>
        <p:spPr>
          <a:xfrm>
            <a:off x="5441400" y="2284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22"/>
          <p:cNvSpPr/>
          <p:nvPr/>
        </p:nvSpPr>
        <p:spPr>
          <a:xfrm>
            <a:off x="6153480" y="1886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23"/>
          <p:cNvSpPr/>
          <p:nvPr/>
        </p:nvSpPr>
        <p:spPr>
          <a:xfrm>
            <a:off x="5845680" y="1267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24"/>
          <p:cNvSpPr/>
          <p:nvPr/>
        </p:nvSpPr>
        <p:spPr>
          <a:xfrm>
            <a:off x="6407280" y="1477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25"/>
          <p:cNvSpPr/>
          <p:nvPr/>
        </p:nvSpPr>
        <p:spPr>
          <a:xfrm>
            <a:off x="7225560" y="1687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26"/>
          <p:cNvSpPr/>
          <p:nvPr/>
        </p:nvSpPr>
        <p:spPr>
          <a:xfrm>
            <a:off x="6837840" y="2157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27"/>
          <p:cNvSpPr/>
          <p:nvPr/>
        </p:nvSpPr>
        <p:spPr>
          <a:xfrm>
            <a:off x="6489000" y="254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28"/>
          <p:cNvSpPr/>
          <p:nvPr/>
        </p:nvSpPr>
        <p:spPr>
          <a:xfrm>
            <a:off x="6971760" y="2711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29"/>
          <p:cNvSpPr/>
          <p:nvPr/>
        </p:nvSpPr>
        <p:spPr>
          <a:xfrm>
            <a:off x="4394160" y="3116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30"/>
          <p:cNvSpPr/>
          <p:nvPr/>
        </p:nvSpPr>
        <p:spPr>
          <a:xfrm>
            <a:off x="4024800" y="2834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31"/>
          <p:cNvSpPr/>
          <p:nvPr/>
        </p:nvSpPr>
        <p:spPr>
          <a:xfrm>
            <a:off x="4376520" y="2413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32"/>
          <p:cNvSpPr/>
          <p:nvPr/>
        </p:nvSpPr>
        <p:spPr>
          <a:xfrm>
            <a:off x="5043240" y="299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33"/>
          <p:cNvSpPr/>
          <p:nvPr/>
        </p:nvSpPr>
        <p:spPr>
          <a:xfrm>
            <a:off x="5538960" y="3151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34"/>
          <p:cNvSpPr/>
          <p:nvPr/>
        </p:nvSpPr>
        <p:spPr>
          <a:xfrm>
            <a:off x="6111720" y="2372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35"/>
          <p:cNvSpPr/>
          <p:nvPr/>
        </p:nvSpPr>
        <p:spPr>
          <a:xfrm>
            <a:off x="5537520" y="3581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CustomShape 36"/>
          <p:cNvSpPr/>
          <p:nvPr/>
        </p:nvSpPr>
        <p:spPr>
          <a:xfrm>
            <a:off x="5181480" y="394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3" name="CustomShape 37"/>
          <p:cNvSpPr/>
          <p:nvPr/>
        </p:nvSpPr>
        <p:spPr>
          <a:xfrm>
            <a:off x="5814000" y="3937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4" name="CustomShape 38"/>
          <p:cNvSpPr/>
          <p:nvPr/>
        </p:nvSpPr>
        <p:spPr>
          <a:xfrm>
            <a:off x="4535280" y="3672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5" name="CustomShape 39"/>
          <p:cNvSpPr/>
          <p:nvPr/>
        </p:nvSpPr>
        <p:spPr>
          <a:xfrm>
            <a:off x="4063680" y="38228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CustomShape 40"/>
          <p:cNvSpPr/>
          <p:nvPr/>
        </p:nvSpPr>
        <p:spPr>
          <a:xfrm>
            <a:off x="3569760" y="3709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CustomShape 41"/>
          <p:cNvSpPr/>
          <p:nvPr/>
        </p:nvSpPr>
        <p:spPr>
          <a:xfrm>
            <a:off x="3128760" y="369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8" name="CustomShape 42"/>
          <p:cNvSpPr/>
          <p:nvPr/>
        </p:nvSpPr>
        <p:spPr>
          <a:xfrm>
            <a:off x="3722760" y="322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9" name="CustomShape 43"/>
          <p:cNvSpPr/>
          <p:nvPr/>
        </p:nvSpPr>
        <p:spPr>
          <a:xfrm>
            <a:off x="3486240" y="2832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0" name="CustomShape 44"/>
          <p:cNvSpPr/>
          <p:nvPr/>
        </p:nvSpPr>
        <p:spPr>
          <a:xfrm>
            <a:off x="3814920" y="2149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1" name="CustomShape 45"/>
          <p:cNvSpPr/>
          <p:nvPr/>
        </p:nvSpPr>
        <p:spPr>
          <a:xfrm>
            <a:off x="3027240" y="2624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2" name="CustomShape 46"/>
          <p:cNvSpPr/>
          <p:nvPr/>
        </p:nvSpPr>
        <p:spPr>
          <a:xfrm>
            <a:off x="3384360" y="1763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3" name="TextShape 47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One vs All: </a:t>
            </a:r>
            <a:r>
              <a:rPr b="0" lang="en-US" sz="3000" spc="-26" strike="noStrike">
                <a:solidFill>
                  <a:srgbClr val="c00000"/>
                </a:solidFill>
                <a:latin typeface="Avenir Book"/>
                <a:ea typeface="Avenir Book"/>
              </a:rPr>
              <a:t>Loss</a:t>
            </a: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 vs All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CustomShape 1"/>
          <p:cNvSpPr/>
          <p:nvPr/>
        </p:nvSpPr>
        <p:spPr>
          <a:xfrm>
            <a:off x="2916000" y="1232640"/>
            <a:ext cx="4762440" cy="3000240"/>
          </a:xfrm>
          <a:custGeom>
            <a:avLst/>
            <a:gdLst/>
            <a:ahLst/>
            <a:rect l="l" t="t" r="r" b="b"/>
            <a:pathLst>
              <a:path w="6350000" h="4000500">
                <a:moveTo>
                  <a:pt x="0" y="0"/>
                </a:moveTo>
                <a:lnTo>
                  <a:pt x="6286500" y="0"/>
                </a:lnTo>
                <a:lnTo>
                  <a:pt x="6350000" y="4000500"/>
                </a:lnTo>
                <a:lnTo>
                  <a:pt x="6350000" y="4000500"/>
                </a:lnTo>
                <a:lnTo>
                  <a:pt x="3979334" y="2540000"/>
                </a:lnTo>
                <a:lnTo>
                  <a:pt x="2751667" y="2222500"/>
                </a:lnTo>
                <a:lnTo>
                  <a:pt x="2413000" y="1608667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5" name="CustomShape 2"/>
          <p:cNvSpPr/>
          <p:nvPr/>
        </p:nvSpPr>
        <p:spPr>
          <a:xfrm>
            <a:off x="4503600" y="2915640"/>
            <a:ext cx="3165480" cy="1333440"/>
          </a:xfrm>
          <a:custGeom>
            <a:avLst/>
            <a:gdLst/>
            <a:ahLst/>
            <a:rect l="l" t="t" r="r" b="b"/>
            <a:pathLst>
              <a:path w="4148667" h="1778000">
                <a:moveTo>
                  <a:pt x="4085167" y="1756833"/>
                </a:moveTo>
                <a:lnTo>
                  <a:pt x="1841500" y="317500"/>
                </a:lnTo>
                <a:lnTo>
                  <a:pt x="613833" y="0"/>
                </a:lnTo>
                <a:lnTo>
                  <a:pt x="105833" y="613833"/>
                </a:lnTo>
                <a:lnTo>
                  <a:pt x="0" y="1735666"/>
                </a:lnTo>
                <a:lnTo>
                  <a:pt x="4148667" y="1778000"/>
                </a:lnTo>
              </a:path>
            </a:pathLst>
          </a:custGeom>
          <a:noFill/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6" name="CustomShape 3"/>
          <p:cNvSpPr/>
          <p:nvPr/>
        </p:nvSpPr>
        <p:spPr>
          <a:xfrm>
            <a:off x="2932200" y="1280520"/>
            <a:ext cx="2028240" cy="2952720"/>
          </a:xfrm>
          <a:custGeom>
            <a:avLst/>
            <a:gdLst/>
            <a:ahLst/>
            <a:rect l="l" t="t" r="r" b="b"/>
            <a:pathLst>
              <a:path w="2688167" h="3937000">
                <a:moveTo>
                  <a:pt x="0" y="0"/>
                </a:moveTo>
                <a:lnTo>
                  <a:pt x="2328333" y="1566333"/>
                </a:lnTo>
                <a:lnTo>
                  <a:pt x="2688167" y="2137833"/>
                </a:lnTo>
                <a:lnTo>
                  <a:pt x="2137833" y="2772833"/>
                </a:lnTo>
                <a:lnTo>
                  <a:pt x="2053167" y="3915833"/>
                </a:lnTo>
                <a:lnTo>
                  <a:pt x="0" y="3937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7" name="TextShape 4"/>
          <p:cNvSpPr txBox="1"/>
          <p:nvPr/>
        </p:nvSpPr>
        <p:spPr>
          <a:xfrm>
            <a:off x="3543120" y="4424400"/>
            <a:ext cx="3314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78" name="TextShape 5"/>
          <p:cNvSpPr txBox="1"/>
          <p:nvPr/>
        </p:nvSpPr>
        <p:spPr>
          <a:xfrm>
            <a:off x="2841840" y="4161240"/>
            <a:ext cx="18504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9" name="TextShape 6"/>
          <p:cNvSpPr txBox="1"/>
          <p:nvPr/>
        </p:nvSpPr>
        <p:spPr>
          <a:xfrm>
            <a:off x="1753200" y="2527200"/>
            <a:ext cx="6958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ts val="2849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280" name="TextShape 7"/>
          <p:cNvSpPr txBox="1"/>
          <p:nvPr/>
        </p:nvSpPr>
        <p:spPr>
          <a:xfrm>
            <a:off x="2617920" y="1046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1" name="TextShape 8"/>
          <p:cNvSpPr txBox="1"/>
          <p:nvPr/>
        </p:nvSpPr>
        <p:spPr>
          <a:xfrm>
            <a:off x="2617920" y="2099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2" name="TextShape 9"/>
          <p:cNvSpPr txBox="1"/>
          <p:nvPr/>
        </p:nvSpPr>
        <p:spPr>
          <a:xfrm>
            <a:off x="2617920" y="3152880"/>
            <a:ext cx="228600" cy="72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3" name="TextShape 10"/>
          <p:cNvSpPr txBox="1"/>
          <p:nvPr/>
        </p:nvSpPr>
        <p:spPr>
          <a:xfrm>
            <a:off x="4573440" y="4161240"/>
            <a:ext cx="27648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4" name="TextShape 11"/>
          <p:cNvSpPr txBox="1"/>
          <p:nvPr/>
        </p:nvSpPr>
        <p:spPr>
          <a:xfrm>
            <a:off x="6396120" y="4161240"/>
            <a:ext cx="281520" cy="3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ts val="2849"/>
              </a:lnSpc>
            </a:pPr>
            <a:r>
              <a:rPr b="0" lang="en-US" sz="1400" spc="-4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2285" name="Line 12"/>
          <p:cNvCxnSpPr/>
          <p:nvPr/>
        </p:nvCxnSpPr>
        <p:spPr>
          <a:xfrm flipV="1">
            <a:off x="2900880" y="1268640"/>
            <a:ext cx="360" cy="299052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86" name="Line 13"/>
          <p:cNvCxnSpPr/>
          <p:nvPr/>
        </p:nvCxnSpPr>
        <p:spPr>
          <a:xfrm flipV="1">
            <a:off x="2894040" y="4236480"/>
            <a:ext cx="4613760" cy="165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87" name="CustomShape 14"/>
          <p:cNvSpPr/>
          <p:nvPr/>
        </p:nvSpPr>
        <p:spPr>
          <a:xfrm>
            <a:off x="4911120" y="3406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CustomShape 15"/>
          <p:cNvSpPr/>
          <p:nvPr/>
        </p:nvSpPr>
        <p:spPr>
          <a:xfrm>
            <a:off x="5786280" y="2828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CustomShape 16"/>
          <p:cNvSpPr/>
          <p:nvPr/>
        </p:nvSpPr>
        <p:spPr>
          <a:xfrm>
            <a:off x="5057640" y="2540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CustomShape 17"/>
          <p:cNvSpPr/>
          <p:nvPr/>
        </p:nvSpPr>
        <p:spPr>
          <a:xfrm>
            <a:off x="4950000" y="2175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1" name="CustomShape 18"/>
          <p:cNvSpPr/>
          <p:nvPr/>
        </p:nvSpPr>
        <p:spPr>
          <a:xfrm>
            <a:off x="4740840" y="177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2" name="CustomShape 19"/>
          <p:cNvSpPr/>
          <p:nvPr/>
        </p:nvSpPr>
        <p:spPr>
          <a:xfrm>
            <a:off x="5294880" y="1399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3" name="CustomShape 20"/>
          <p:cNvSpPr/>
          <p:nvPr/>
        </p:nvSpPr>
        <p:spPr>
          <a:xfrm>
            <a:off x="5605560" y="16833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4" name="CustomShape 21"/>
          <p:cNvSpPr/>
          <p:nvPr/>
        </p:nvSpPr>
        <p:spPr>
          <a:xfrm>
            <a:off x="5779440" y="21726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5" name="CustomShape 22"/>
          <p:cNvSpPr/>
          <p:nvPr/>
        </p:nvSpPr>
        <p:spPr>
          <a:xfrm>
            <a:off x="5441400" y="2284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6" name="CustomShape 23"/>
          <p:cNvSpPr/>
          <p:nvPr/>
        </p:nvSpPr>
        <p:spPr>
          <a:xfrm>
            <a:off x="6153480" y="18867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CustomShape 24"/>
          <p:cNvSpPr/>
          <p:nvPr/>
        </p:nvSpPr>
        <p:spPr>
          <a:xfrm>
            <a:off x="5845680" y="12672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25"/>
          <p:cNvSpPr/>
          <p:nvPr/>
        </p:nvSpPr>
        <p:spPr>
          <a:xfrm>
            <a:off x="6407280" y="1477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26"/>
          <p:cNvSpPr/>
          <p:nvPr/>
        </p:nvSpPr>
        <p:spPr>
          <a:xfrm>
            <a:off x="7225560" y="1687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CustomShape 27"/>
          <p:cNvSpPr/>
          <p:nvPr/>
        </p:nvSpPr>
        <p:spPr>
          <a:xfrm>
            <a:off x="6837840" y="21574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1" name="CustomShape 28"/>
          <p:cNvSpPr/>
          <p:nvPr/>
        </p:nvSpPr>
        <p:spPr>
          <a:xfrm>
            <a:off x="6489000" y="254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2" name="CustomShape 29"/>
          <p:cNvSpPr/>
          <p:nvPr/>
        </p:nvSpPr>
        <p:spPr>
          <a:xfrm>
            <a:off x="6971760" y="2711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3" name="CustomShape 30"/>
          <p:cNvSpPr/>
          <p:nvPr/>
        </p:nvSpPr>
        <p:spPr>
          <a:xfrm>
            <a:off x="4394160" y="3116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4" name="CustomShape 31"/>
          <p:cNvSpPr/>
          <p:nvPr/>
        </p:nvSpPr>
        <p:spPr>
          <a:xfrm>
            <a:off x="4024800" y="28346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5" name="CustomShape 32"/>
          <p:cNvSpPr/>
          <p:nvPr/>
        </p:nvSpPr>
        <p:spPr>
          <a:xfrm>
            <a:off x="4376520" y="24130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6" name="CustomShape 33"/>
          <p:cNvSpPr/>
          <p:nvPr/>
        </p:nvSpPr>
        <p:spPr>
          <a:xfrm>
            <a:off x="5043240" y="299016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7" name="CustomShape 34"/>
          <p:cNvSpPr/>
          <p:nvPr/>
        </p:nvSpPr>
        <p:spPr>
          <a:xfrm>
            <a:off x="5538960" y="3151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CustomShape 35"/>
          <p:cNvSpPr/>
          <p:nvPr/>
        </p:nvSpPr>
        <p:spPr>
          <a:xfrm>
            <a:off x="6111720" y="2372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CustomShape 36"/>
          <p:cNvSpPr/>
          <p:nvPr/>
        </p:nvSpPr>
        <p:spPr>
          <a:xfrm>
            <a:off x="5537520" y="3581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CustomShape 37"/>
          <p:cNvSpPr/>
          <p:nvPr/>
        </p:nvSpPr>
        <p:spPr>
          <a:xfrm>
            <a:off x="5181480" y="394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CustomShape 38"/>
          <p:cNvSpPr/>
          <p:nvPr/>
        </p:nvSpPr>
        <p:spPr>
          <a:xfrm>
            <a:off x="5814000" y="39376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CustomShape 39"/>
          <p:cNvSpPr/>
          <p:nvPr/>
        </p:nvSpPr>
        <p:spPr>
          <a:xfrm>
            <a:off x="4535280" y="36720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3" name="CustomShape 40"/>
          <p:cNvSpPr/>
          <p:nvPr/>
        </p:nvSpPr>
        <p:spPr>
          <a:xfrm>
            <a:off x="4063680" y="38228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CustomShape 41"/>
          <p:cNvSpPr/>
          <p:nvPr/>
        </p:nvSpPr>
        <p:spPr>
          <a:xfrm>
            <a:off x="3569760" y="370980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7030a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5" name="CustomShape 42"/>
          <p:cNvSpPr/>
          <p:nvPr/>
        </p:nvSpPr>
        <p:spPr>
          <a:xfrm>
            <a:off x="3128760" y="3692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6" name="CustomShape 43"/>
          <p:cNvSpPr/>
          <p:nvPr/>
        </p:nvSpPr>
        <p:spPr>
          <a:xfrm>
            <a:off x="3722760" y="32248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44"/>
          <p:cNvSpPr/>
          <p:nvPr/>
        </p:nvSpPr>
        <p:spPr>
          <a:xfrm>
            <a:off x="3486240" y="28321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45"/>
          <p:cNvSpPr/>
          <p:nvPr/>
        </p:nvSpPr>
        <p:spPr>
          <a:xfrm>
            <a:off x="3814920" y="21499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9" name="CustomShape 46"/>
          <p:cNvSpPr/>
          <p:nvPr/>
        </p:nvSpPr>
        <p:spPr>
          <a:xfrm>
            <a:off x="3027240" y="26240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47"/>
          <p:cNvSpPr/>
          <p:nvPr/>
        </p:nvSpPr>
        <p:spPr>
          <a:xfrm>
            <a:off x="3384360" y="176328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TextShape 48"/>
          <p:cNvSpPr txBox="1"/>
          <p:nvPr/>
        </p:nvSpPr>
        <p:spPr>
          <a:xfrm>
            <a:off x="380520" y="790560"/>
            <a:ext cx="44690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Assign most probable class to each region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22" name="TextShape 49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Multiclass Decision Boundary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CustomShape 1"/>
          <p:cNvSpPr/>
          <p:nvPr/>
        </p:nvSpPr>
        <p:spPr>
          <a:xfrm>
            <a:off x="497880" y="931320"/>
            <a:ext cx="8465040" cy="41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(penalty='l2', c=10.0)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Tune regularization parameters with cross-validation: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LogisticRegressionCV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4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5" name="CustomShape 3"/>
          <p:cNvSpPr/>
          <p:nvPr/>
        </p:nvSpPr>
        <p:spPr>
          <a:xfrm>
            <a:off x="398520" y="1809360"/>
            <a:ext cx="8100360" cy="28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CustomShape 1"/>
          <p:cNvSpPr/>
          <p:nvPr/>
        </p:nvSpPr>
        <p:spPr>
          <a:xfrm>
            <a:off x="497880" y="931320"/>
            <a:ext cx="8465040" cy="41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(penalty='l2', c=10.0)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Tune regularization parameters with cross-validation: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LogisticRegressionCV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7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8" name="CustomShape 3"/>
          <p:cNvSpPr/>
          <p:nvPr/>
        </p:nvSpPr>
        <p:spPr>
          <a:xfrm>
            <a:off x="398520" y="2752200"/>
            <a:ext cx="8100360" cy="18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CustomShape 1"/>
          <p:cNvSpPr/>
          <p:nvPr/>
        </p:nvSpPr>
        <p:spPr>
          <a:xfrm>
            <a:off x="497880" y="931320"/>
            <a:ext cx="8465040" cy="41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(penalty='l2', c=10.0)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Tune regularization parameters with cross-validation: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LogisticRegressionCV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0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31" name="CustomShape 3"/>
          <p:cNvSpPr/>
          <p:nvPr/>
        </p:nvSpPr>
        <p:spPr>
          <a:xfrm>
            <a:off x="398520" y="2752200"/>
            <a:ext cx="8100360" cy="18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TextShape 4"/>
          <p:cNvSpPr txBox="1"/>
          <p:nvPr/>
        </p:nvSpPr>
        <p:spPr>
          <a:xfrm>
            <a:off x="6874920" y="2221200"/>
            <a:ext cx="162360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regularization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parameters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2333" name="CustomShape 5"/>
          <p:cNvSpPr/>
          <p:nvPr/>
        </p:nvSpPr>
        <p:spPr>
          <a:xfrm>
            <a:off x="6475680" y="2293920"/>
            <a:ext cx="466200" cy="385560"/>
          </a:xfrm>
          <a:custGeom>
            <a:avLst/>
            <a:gdLst/>
            <a:ahLst/>
            <a:rect l="0" t="0" r="r" b="b"/>
            <a:pathLst>
              <a:path w="1297" h="1073">
                <a:moveTo>
                  <a:pt x="1296" y="268"/>
                </a:moveTo>
                <a:lnTo>
                  <a:pt x="535" y="268"/>
                </a:lnTo>
                <a:lnTo>
                  <a:pt x="535" y="0"/>
                </a:lnTo>
                <a:lnTo>
                  <a:pt x="0" y="536"/>
                </a:lnTo>
                <a:lnTo>
                  <a:pt x="535" y="1072"/>
                </a:lnTo>
                <a:lnTo>
                  <a:pt x="535" y="804"/>
                </a:lnTo>
                <a:lnTo>
                  <a:pt x="1296" y="804"/>
                </a:lnTo>
                <a:lnTo>
                  <a:pt x="1296" y="268"/>
                </a:lnTo>
              </a:path>
            </a:pathLst>
          </a:custGeom>
          <a:solidFill>
            <a:srgbClr val="0070c0">
              <a:alpha val="75000"/>
            </a:srgbClr>
          </a:solidFill>
          <a:ln w="15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CustomShape 1"/>
          <p:cNvSpPr/>
          <p:nvPr/>
        </p:nvSpPr>
        <p:spPr>
          <a:xfrm>
            <a:off x="497880" y="931320"/>
            <a:ext cx="8465040" cy="41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(penalty='l2', c=10.0)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Tune regularization parameters with cross-validation: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LogisticRegressionCV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5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36" name="CustomShape 3"/>
          <p:cNvSpPr/>
          <p:nvPr/>
        </p:nvSpPr>
        <p:spPr>
          <a:xfrm>
            <a:off x="398520" y="4105800"/>
            <a:ext cx="810036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TextShape 1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38" name="CustomShape 2"/>
          <p:cNvSpPr/>
          <p:nvPr/>
        </p:nvSpPr>
        <p:spPr>
          <a:xfrm>
            <a:off x="497880" y="731520"/>
            <a:ext cx="8371800" cy="386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classification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=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(penalty='l2', c=10.0)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Tune regularization parameters with cross-validation: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LogisticRegressionCV</a:t>
            </a: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TextShape 1"/>
          <p:cNvSpPr txBox="1"/>
          <p:nvPr/>
        </p:nvSpPr>
        <p:spPr>
          <a:xfrm>
            <a:off x="987480" y="1323720"/>
            <a:ext cx="6676200" cy="22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You are asked to build a classifier for leukemia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Training data</a:t>
            </a: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: 1% patients with </a:t>
            </a:r>
            <a:r>
              <a:rPr b="0" lang="en-US" sz="2000" spc="-9" strike="noStrike">
                <a:solidFill>
                  <a:srgbClr val="212121"/>
                </a:solidFill>
                <a:latin typeface="Avenir Book"/>
                <a:ea typeface="Avenir Book"/>
              </a:rPr>
              <a:t>l</a:t>
            </a: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u</a:t>
            </a: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kem</a:t>
            </a:r>
            <a:r>
              <a:rPr b="0" lang="en-US" sz="2000" spc="-9" strike="noStrike">
                <a:solidFill>
                  <a:srgbClr val="212121"/>
                </a:solidFill>
                <a:latin typeface="Avenir Book"/>
                <a:ea typeface="Avenir Book"/>
              </a:rPr>
              <a:t>ia,</a:t>
            </a: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US" sz="2000" spc="-21" strike="noStrike">
                <a:solidFill>
                  <a:srgbClr val="212121"/>
                </a:solidFill>
                <a:latin typeface="Avenir Book"/>
                <a:ea typeface="Avenir Book"/>
              </a:rPr>
              <a:t>9</a:t>
            </a: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9%</a:t>
            </a: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h</a:t>
            </a: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althy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Measure accuracy</a:t>
            </a:r>
            <a:r>
              <a:rPr b="0" lang="en-US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: total % of predictions that are correct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0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Error Measurement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 for Classification?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700" name="Line 2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01" name="CustomShape 3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4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5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6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7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8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9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10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11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TextShape 12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711" name="Line 13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12" name="TextShape 14"/>
          <p:cNvSpPr txBox="1"/>
          <p:nvPr/>
        </p:nvSpPr>
        <p:spPr>
          <a:xfrm>
            <a:off x="1645920" y="2914920"/>
            <a:ext cx="1004040" cy="52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13" name="TextShape 15"/>
          <p:cNvSpPr txBox="1"/>
          <p:nvPr/>
        </p:nvSpPr>
        <p:spPr>
          <a:xfrm>
            <a:off x="2181960" y="1897920"/>
            <a:ext cx="5508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14" name="TextShape 16"/>
          <p:cNvSpPr txBox="1"/>
          <p:nvPr/>
        </p:nvSpPr>
        <p:spPr>
          <a:xfrm>
            <a:off x="41544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15" name="CustomShape 17"/>
          <p:cNvSpPr/>
          <p:nvPr/>
        </p:nvSpPr>
        <p:spPr>
          <a:xfrm>
            <a:off x="4150440" y="1897920"/>
            <a:ext cx="2384640" cy="128484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TextShape 18"/>
          <p:cNvSpPr txBox="1"/>
          <p:nvPr/>
        </p:nvSpPr>
        <p:spPr>
          <a:xfrm>
            <a:off x="3061080" y="3935160"/>
            <a:ext cx="3739320" cy="53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TextShape 1"/>
          <p:cNvSpPr txBox="1"/>
          <p:nvPr/>
        </p:nvSpPr>
        <p:spPr>
          <a:xfrm>
            <a:off x="914400" y="914040"/>
            <a:ext cx="6676200" cy="36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You are asked to build a classifier for leukemia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Training data</a:t>
            </a: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: 1% patients with </a:t>
            </a:r>
            <a:r>
              <a:rPr b="0" lang="en-GB" sz="2000" spc="-9" strike="noStrike">
                <a:solidFill>
                  <a:srgbClr val="212121"/>
                </a:solidFill>
                <a:latin typeface="Avenir Book"/>
                <a:ea typeface="Avenir Book"/>
              </a:rPr>
              <a:t>l</a:t>
            </a: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u</a:t>
            </a: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kem</a:t>
            </a:r>
            <a:r>
              <a:rPr b="0" lang="en-GB" sz="2000" spc="-9" strike="noStrike">
                <a:solidFill>
                  <a:srgbClr val="212121"/>
                </a:solidFill>
                <a:latin typeface="Avenir Book"/>
                <a:ea typeface="Avenir Book"/>
              </a:rPr>
              <a:t>ia,</a:t>
            </a: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GB" sz="2000" spc="-21" strike="noStrike">
                <a:solidFill>
                  <a:srgbClr val="212121"/>
                </a:solidFill>
                <a:latin typeface="Avenir Book"/>
                <a:ea typeface="Avenir Book"/>
              </a:rPr>
              <a:t>9</a:t>
            </a: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9%</a:t>
            </a: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h</a:t>
            </a: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GB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althy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Measure accuracy</a:t>
            </a: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: total % of predictions that are correct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5" strike="noStrike">
                <a:solidFill>
                  <a:srgbClr val="212121"/>
                </a:solidFill>
                <a:latin typeface="Avenir Book"/>
                <a:ea typeface="Avenir Book"/>
              </a:rPr>
              <a:t>Build a simple model that always predicts "healthy"</a:t>
            </a:r>
            <a:endParaRPr b="0" lang="en-US" sz="2000" spc="-1" strike="noStrike">
              <a:latin typeface="Arial"/>
            </a:endParaRPr>
          </a:p>
          <a:p>
            <a:pPr marL="35244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Accuracy will be 99%...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2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Choosing the Right Error Measurement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344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5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6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47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8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9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0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1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2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53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354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Confusion Matrix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TextShape 1"/>
          <p:cNvSpPr txBox="1"/>
          <p:nvPr/>
        </p:nvSpPr>
        <p:spPr>
          <a:xfrm>
            <a:off x="2647440" y="1185480"/>
            <a:ext cx="1839240" cy="71892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Positive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6" name="TextShape 2"/>
          <p:cNvSpPr txBox="1"/>
          <p:nvPr/>
        </p:nvSpPr>
        <p:spPr>
          <a:xfrm>
            <a:off x="4403880" y="1185480"/>
            <a:ext cx="1927080" cy="71892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Negative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7" name="TextShape 3"/>
          <p:cNvSpPr txBox="1"/>
          <p:nvPr/>
        </p:nvSpPr>
        <p:spPr>
          <a:xfrm>
            <a:off x="2647440" y="1904400"/>
            <a:ext cx="1839240" cy="718920"/>
          </a:xfrm>
          <a:prstGeom prst="rect">
            <a:avLst/>
          </a:prstGeom>
          <a:solidFill>
            <a:srgbClr val="0070c0">
              <a:alpha val="45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Positive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(TP)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8" name="TextShape 4"/>
          <p:cNvSpPr txBox="1"/>
          <p:nvPr/>
        </p:nvSpPr>
        <p:spPr>
          <a:xfrm>
            <a:off x="4486680" y="1904400"/>
            <a:ext cx="1844280" cy="718920"/>
          </a:xfrm>
          <a:prstGeom prst="rect">
            <a:avLst/>
          </a:prstGeom>
          <a:solidFill>
            <a:srgbClr val="c00000">
              <a:alpha val="55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False Negative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(FN)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9" name="TextShape 5"/>
          <p:cNvSpPr txBox="1"/>
          <p:nvPr/>
        </p:nvSpPr>
        <p:spPr>
          <a:xfrm>
            <a:off x="1523160" y="1904400"/>
            <a:ext cx="1124280" cy="71892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Positive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0" name="TextShape 6"/>
          <p:cNvSpPr txBox="1"/>
          <p:nvPr/>
        </p:nvSpPr>
        <p:spPr>
          <a:xfrm>
            <a:off x="2647440" y="2623320"/>
            <a:ext cx="1839240" cy="718920"/>
          </a:xfrm>
          <a:prstGeom prst="rect">
            <a:avLst/>
          </a:prstGeom>
          <a:solidFill>
            <a:srgbClr val="c00000">
              <a:alpha val="55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False Positive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(FP)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1" name="TextShape 7"/>
          <p:cNvSpPr txBox="1"/>
          <p:nvPr/>
        </p:nvSpPr>
        <p:spPr>
          <a:xfrm>
            <a:off x="4486680" y="2623320"/>
            <a:ext cx="1844280" cy="718920"/>
          </a:xfrm>
          <a:prstGeom prst="rect">
            <a:avLst/>
          </a:prstGeom>
          <a:solidFill>
            <a:srgbClr val="0070c0">
              <a:alpha val="45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Negative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(TN)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2" name="TextShape 8"/>
          <p:cNvSpPr txBox="1"/>
          <p:nvPr/>
        </p:nvSpPr>
        <p:spPr>
          <a:xfrm>
            <a:off x="1523160" y="2623320"/>
            <a:ext cx="1124280" cy="71892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Negative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3" name="TextShape 9"/>
          <p:cNvSpPr txBox="1"/>
          <p:nvPr/>
        </p:nvSpPr>
        <p:spPr>
          <a:xfrm>
            <a:off x="2846880" y="3759120"/>
            <a:ext cx="1433880" cy="4564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Type I Error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4" name="TextShape 10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365" name="TextShape 1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Confusion Matrix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66" name="TextShape 12"/>
          <p:cNvSpPr txBox="1"/>
          <p:nvPr/>
        </p:nvSpPr>
        <p:spPr>
          <a:xfrm>
            <a:off x="6736320" y="2035800"/>
            <a:ext cx="1433880" cy="4564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Type II Error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67" name="Line 13"/>
          <p:cNvCxnSpPr/>
          <p:nvPr/>
        </p:nvCxnSpPr>
        <p:spPr>
          <a:xfrm flipH="1">
            <a:off x="6367680" y="2264040"/>
            <a:ext cx="467640" cy="360"/>
          </a:xfrm>
          <a:prstGeom prst="straightConnector1">
            <a:avLst/>
          </a:prstGeom>
          <a:ln w="507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68" name="Line 14"/>
          <p:cNvCxnSpPr/>
          <p:nvPr/>
        </p:nvCxnSpPr>
        <p:spPr>
          <a:xfrm flipH="1" flipV="1">
            <a:off x="3599280" y="3452760"/>
            <a:ext cx="8640" cy="306720"/>
          </a:xfrm>
          <a:prstGeom prst="straightConnector1">
            <a:avLst/>
          </a:prstGeom>
          <a:ln w="50760">
            <a:solidFill>
              <a:srgbClr val="000000"/>
            </a:solidFill>
            <a:round/>
            <a:tailEnd len="med" type="triangle" w="med"/>
          </a:ln>
        </p:spPr>
      </p:cxn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370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1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2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73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4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5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6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7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8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79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380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Accuracy: Predicting Correctly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1" name="TextShape 13"/>
          <p:cNvSpPr txBox="1"/>
          <p:nvPr/>
        </p:nvSpPr>
        <p:spPr>
          <a:xfrm>
            <a:off x="1920240" y="3873240"/>
            <a:ext cx="189072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2" name="TextShape 14"/>
          <p:cNvSpPr txBox="1"/>
          <p:nvPr/>
        </p:nvSpPr>
        <p:spPr>
          <a:xfrm>
            <a:off x="3894480" y="3731400"/>
            <a:ext cx="22582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TN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3" name="TextShape 15"/>
          <p:cNvSpPr txBox="1"/>
          <p:nvPr/>
        </p:nvSpPr>
        <p:spPr>
          <a:xfrm>
            <a:off x="3894480" y="4057920"/>
            <a:ext cx="250632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 + FP + TN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384" name="Line 16"/>
          <p:cNvCxnSpPr/>
          <p:nvPr/>
        </p:nvCxnSpPr>
        <p:spPr>
          <a:xfrm>
            <a:off x="3902040" y="4145760"/>
            <a:ext cx="225900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386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87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88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89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0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1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2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3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4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95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396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Recall: Identifying All Positive Instances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97" name="TextShape 13"/>
          <p:cNvSpPr txBox="1"/>
          <p:nvPr/>
        </p:nvSpPr>
        <p:spPr>
          <a:xfrm>
            <a:off x="3064320" y="3841560"/>
            <a:ext cx="1352880" cy="6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Recall or Sensitivity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8" name="TextShape 14"/>
          <p:cNvSpPr txBox="1"/>
          <p:nvPr/>
        </p:nvSpPr>
        <p:spPr>
          <a:xfrm>
            <a:off x="4616640" y="3692160"/>
            <a:ext cx="95040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9" name="TextShape 15"/>
          <p:cNvSpPr txBox="1"/>
          <p:nvPr/>
        </p:nvSpPr>
        <p:spPr>
          <a:xfrm>
            <a:off x="4616640" y="4057200"/>
            <a:ext cx="123552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400" name="Line 16"/>
          <p:cNvCxnSpPr/>
          <p:nvPr/>
        </p:nvCxnSpPr>
        <p:spPr>
          <a:xfrm>
            <a:off x="4624560" y="4091040"/>
            <a:ext cx="95076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01" name="TextShape 17"/>
          <p:cNvSpPr txBox="1"/>
          <p:nvPr/>
        </p:nvSpPr>
        <p:spPr>
          <a:xfrm>
            <a:off x="4349520" y="3841560"/>
            <a:ext cx="188280" cy="45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2" name="CustomShape 18"/>
          <p:cNvSpPr/>
          <p:nvPr/>
        </p:nvSpPr>
        <p:spPr>
          <a:xfrm>
            <a:off x="2571120" y="1837800"/>
            <a:ext cx="3847680" cy="8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7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404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5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6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07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8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9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0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1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2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13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14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Precision: Identifying Only Positive Instances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15" name="TextShape 13"/>
          <p:cNvSpPr txBox="1"/>
          <p:nvPr/>
        </p:nvSpPr>
        <p:spPr>
          <a:xfrm>
            <a:off x="2651760" y="3807000"/>
            <a:ext cx="166860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6" name="TextShape 14"/>
          <p:cNvSpPr txBox="1"/>
          <p:nvPr/>
        </p:nvSpPr>
        <p:spPr>
          <a:xfrm>
            <a:off x="4403880" y="3610800"/>
            <a:ext cx="1033920" cy="45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7" name="TextShape 15"/>
          <p:cNvSpPr txBox="1"/>
          <p:nvPr/>
        </p:nvSpPr>
        <p:spPr>
          <a:xfrm>
            <a:off x="4403880" y="3991680"/>
            <a:ext cx="1033920" cy="45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FP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418" name="Line 16"/>
          <p:cNvCxnSpPr/>
          <p:nvPr/>
        </p:nvCxnSpPr>
        <p:spPr>
          <a:xfrm>
            <a:off x="4411800" y="4025520"/>
            <a:ext cx="10342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19" name="CustomShape 17"/>
          <p:cNvSpPr/>
          <p:nvPr/>
        </p:nvSpPr>
        <p:spPr>
          <a:xfrm>
            <a:off x="2580120" y="1846800"/>
            <a:ext cx="1966680" cy="15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7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421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2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3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24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5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6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7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8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9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30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31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Specificity: Avoiding False Alarms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32" name="TextShape 13"/>
          <p:cNvSpPr txBox="1"/>
          <p:nvPr/>
        </p:nvSpPr>
        <p:spPr>
          <a:xfrm>
            <a:off x="2651760" y="3856680"/>
            <a:ext cx="180252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Specificity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3" name="TextShape 14"/>
          <p:cNvSpPr txBox="1"/>
          <p:nvPr/>
        </p:nvSpPr>
        <p:spPr>
          <a:xfrm>
            <a:off x="4486680" y="3722760"/>
            <a:ext cx="1007280" cy="45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4" name="TextShape 15"/>
          <p:cNvSpPr txBox="1"/>
          <p:nvPr/>
        </p:nvSpPr>
        <p:spPr>
          <a:xfrm>
            <a:off x="4486680" y="4103280"/>
            <a:ext cx="127404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FP + TN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435" name="Line 16"/>
          <p:cNvCxnSpPr/>
          <p:nvPr/>
        </p:nvCxnSpPr>
        <p:spPr>
          <a:xfrm>
            <a:off x="4494600" y="4137120"/>
            <a:ext cx="1007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36" name="CustomShape 17"/>
          <p:cNvSpPr/>
          <p:nvPr/>
        </p:nvSpPr>
        <p:spPr>
          <a:xfrm>
            <a:off x="2580120" y="2562120"/>
            <a:ext cx="384768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7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438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9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0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41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2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3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4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5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6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47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48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Error Measurements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49" name="TextShape 13"/>
          <p:cNvSpPr txBox="1"/>
          <p:nvPr/>
        </p:nvSpPr>
        <p:spPr>
          <a:xfrm>
            <a:off x="274320" y="3664080"/>
            <a:ext cx="12211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0" name="TextShape 14"/>
          <p:cNvSpPr txBox="1"/>
          <p:nvPr/>
        </p:nvSpPr>
        <p:spPr>
          <a:xfrm>
            <a:off x="1578960" y="3553200"/>
            <a:ext cx="18475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TN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1" name="TextShape 15"/>
          <p:cNvSpPr txBox="1"/>
          <p:nvPr/>
        </p:nvSpPr>
        <p:spPr>
          <a:xfrm>
            <a:off x="1578960" y="3848760"/>
            <a:ext cx="198720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 + FP + TN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52" name="Line 16"/>
          <p:cNvCxnSpPr/>
          <p:nvPr/>
        </p:nvCxnSpPr>
        <p:spPr>
          <a:xfrm>
            <a:off x="1586520" y="3882240"/>
            <a:ext cx="18482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53" name="TextShape 17"/>
          <p:cNvSpPr txBox="1"/>
          <p:nvPr/>
        </p:nvSpPr>
        <p:spPr>
          <a:xfrm>
            <a:off x="182880" y="4275360"/>
            <a:ext cx="131256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4" name="TextShape 18"/>
          <p:cNvSpPr txBox="1"/>
          <p:nvPr/>
        </p:nvSpPr>
        <p:spPr>
          <a:xfrm>
            <a:off x="1578960" y="416448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5" name="TextShape 19"/>
          <p:cNvSpPr txBox="1"/>
          <p:nvPr/>
        </p:nvSpPr>
        <p:spPr>
          <a:xfrm>
            <a:off x="1578960" y="446004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FP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56" name="Line 20"/>
          <p:cNvCxnSpPr/>
          <p:nvPr/>
        </p:nvCxnSpPr>
        <p:spPr>
          <a:xfrm>
            <a:off x="1586520" y="4493880"/>
            <a:ext cx="1034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458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9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0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61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2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3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4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5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6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67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68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Error Measurements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69" name="TextShape 13"/>
          <p:cNvSpPr txBox="1"/>
          <p:nvPr/>
        </p:nvSpPr>
        <p:spPr>
          <a:xfrm>
            <a:off x="274320" y="3664080"/>
            <a:ext cx="12211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0" name="TextShape 14"/>
          <p:cNvSpPr txBox="1"/>
          <p:nvPr/>
        </p:nvSpPr>
        <p:spPr>
          <a:xfrm>
            <a:off x="1578960" y="3553200"/>
            <a:ext cx="18475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TN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1" name="TextShape 15"/>
          <p:cNvSpPr txBox="1"/>
          <p:nvPr/>
        </p:nvSpPr>
        <p:spPr>
          <a:xfrm>
            <a:off x="1578960" y="3848760"/>
            <a:ext cx="198720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 + FP + TN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72" name="Line 16"/>
          <p:cNvCxnSpPr/>
          <p:nvPr/>
        </p:nvCxnSpPr>
        <p:spPr>
          <a:xfrm>
            <a:off x="1586520" y="3882240"/>
            <a:ext cx="18482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73" name="TextShape 17"/>
          <p:cNvSpPr txBox="1"/>
          <p:nvPr/>
        </p:nvSpPr>
        <p:spPr>
          <a:xfrm>
            <a:off x="274320" y="4275360"/>
            <a:ext cx="12211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4" name="TextShape 18"/>
          <p:cNvSpPr txBox="1"/>
          <p:nvPr/>
        </p:nvSpPr>
        <p:spPr>
          <a:xfrm>
            <a:off x="1578960" y="417780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5" name="TextShape 19"/>
          <p:cNvSpPr txBox="1"/>
          <p:nvPr/>
        </p:nvSpPr>
        <p:spPr>
          <a:xfrm>
            <a:off x="1578960" y="446004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FP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76" name="Line 20"/>
          <p:cNvCxnSpPr/>
          <p:nvPr/>
        </p:nvCxnSpPr>
        <p:spPr>
          <a:xfrm>
            <a:off x="1586520" y="4493880"/>
            <a:ext cx="1034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77" name="TextShape 21"/>
          <p:cNvSpPr txBox="1"/>
          <p:nvPr/>
        </p:nvSpPr>
        <p:spPr>
          <a:xfrm>
            <a:off x="3840480" y="4275360"/>
            <a:ext cx="13010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Specificity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8" name="TextShape 22"/>
          <p:cNvSpPr txBox="1"/>
          <p:nvPr/>
        </p:nvSpPr>
        <p:spPr>
          <a:xfrm>
            <a:off x="5163480" y="4172760"/>
            <a:ext cx="1007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9" name="TextShape 23"/>
          <p:cNvSpPr txBox="1"/>
          <p:nvPr/>
        </p:nvSpPr>
        <p:spPr>
          <a:xfrm>
            <a:off x="5173920" y="4460040"/>
            <a:ext cx="1007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FP + TN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80" name="Line 24"/>
          <p:cNvCxnSpPr/>
          <p:nvPr/>
        </p:nvCxnSpPr>
        <p:spPr>
          <a:xfrm>
            <a:off x="5181480" y="4493880"/>
            <a:ext cx="100800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81" name="TextShape 25"/>
          <p:cNvSpPr txBox="1"/>
          <p:nvPr/>
        </p:nvSpPr>
        <p:spPr>
          <a:xfrm>
            <a:off x="3921480" y="3733200"/>
            <a:ext cx="1096920" cy="49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Recall or Sensitivity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2" name="TextShape 26"/>
          <p:cNvSpPr txBox="1"/>
          <p:nvPr/>
        </p:nvSpPr>
        <p:spPr>
          <a:xfrm>
            <a:off x="5173920" y="3622320"/>
            <a:ext cx="92376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3" name="TextShape 27"/>
          <p:cNvSpPr txBox="1"/>
          <p:nvPr/>
        </p:nvSpPr>
        <p:spPr>
          <a:xfrm>
            <a:off x="5173920" y="3917880"/>
            <a:ext cx="92376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484" name="Line 28"/>
          <p:cNvCxnSpPr/>
          <p:nvPr/>
        </p:nvCxnSpPr>
        <p:spPr>
          <a:xfrm>
            <a:off x="5181480" y="3951720"/>
            <a:ext cx="9244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485" name="TextShape 29"/>
          <p:cNvSpPr txBox="1"/>
          <p:nvPr/>
        </p:nvSpPr>
        <p:spPr>
          <a:xfrm>
            <a:off x="4953240" y="3733200"/>
            <a:ext cx="188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=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6" name="Group 1"/>
          <p:cNvGrpSpPr/>
          <p:nvPr/>
        </p:nvGrpSpPr>
        <p:grpSpPr>
          <a:xfrm>
            <a:off x="891000" y="1185480"/>
            <a:ext cx="5439960" cy="2156760"/>
            <a:chOff x="891000" y="1185480"/>
            <a:chExt cx="5439960" cy="2156760"/>
          </a:xfrm>
        </p:grpSpPr>
        <p:sp>
          <p:nvSpPr>
            <p:cNvPr id="2487" name="TextShape 2"/>
            <p:cNvSpPr txBox="1"/>
            <p:nvPr/>
          </p:nvSpPr>
          <p:spPr>
            <a:xfrm>
              <a:off x="2647440" y="1185480"/>
              <a:ext cx="183924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Positive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8" name="TextShape 3"/>
            <p:cNvSpPr txBox="1"/>
            <p:nvPr/>
          </p:nvSpPr>
          <p:spPr>
            <a:xfrm>
              <a:off x="4403880" y="1185480"/>
              <a:ext cx="1927080" cy="718920"/>
            </a:xfrm>
            <a:prstGeom prst="rect">
              <a:avLst/>
            </a:prstGeom>
            <a:noFill/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Predicted Negative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9" name="TextShape 4"/>
            <p:cNvSpPr txBox="1"/>
            <p:nvPr/>
          </p:nvSpPr>
          <p:spPr>
            <a:xfrm>
              <a:off x="891000" y="1185480"/>
              <a:ext cx="1756440" cy="7189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90" name="TextShape 5"/>
            <p:cNvSpPr txBox="1"/>
            <p:nvPr/>
          </p:nvSpPr>
          <p:spPr>
            <a:xfrm>
              <a:off x="2647440" y="1904400"/>
              <a:ext cx="183924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1" name="TextShape 6"/>
            <p:cNvSpPr txBox="1"/>
            <p:nvPr/>
          </p:nvSpPr>
          <p:spPr>
            <a:xfrm>
              <a:off x="4486680" y="1904400"/>
              <a:ext cx="184428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2" name="TextShape 7"/>
            <p:cNvSpPr txBox="1"/>
            <p:nvPr/>
          </p:nvSpPr>
          <p:spPr>
            <a:xfrm>
              <a:off x="1523160" y="190440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Positive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3" name="TextShape 8"/>
            <p:cNvSpPr txBox="1"/>
            <p:nvPr/>
          </p:nvSpPr>
          <p:spPr>
            <a:xfrm>
              <a:off x="2647440" y="2623320"/>
              <a:ext cx="1839240" cy="718920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False Positive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(FP)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4" name="TextShape 9"/>
            <p:cNvSpPr txBox="1"/>
            <p:nvPr/>
          </p:nvSpPr>
          <p:spPr>
            <a:xfrm>
              <a:off x="4486680" y="2623320"/>
              <a:ext cx="1844280" cy="718920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560">
              <a:solidFill>
                <a:srgbClr val="000000"/>
              </a:solidFill>
              <a:round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True Negative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(TN)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95" name="TextShape 10"/>
            <p:cNvSpPr txBox="1"/>
            <p:nvPr/>
          </p:nvSpPr>
          <p:spPr>
            <a:xfrm>
              <a:off x="1523160" y="2623320"/>
              <a:ext cx="1124280" cy="718920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txBody>
            <a:bodyPr lIns="57240" rIns="57240" tIns="57240" bIns="57240" anchor="ctr" anchorCtr="1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Actual Negative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96" name="TextShape 11"/>
          <p:cNvSpPr txBox="1"/>
          <p:nvPr/>
        </p:nvSpPr>
        <p:spPr>
          <a:xfrm>
            <a:off x="0" y="318960"/>
            <a:ext cx="6041880" cy="345960"/>
          </a:xfrm>
          <a:prstGeom prst="rect">
            <a:avLst/>
          </a:prstGeom>
          <a:noFill/>
          <a:ln w="25560"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1" lang="en-GB" sz="2250" spc="-1" strike="noStrike">
                <a:solidFill>
                  <a:srgbClr val="feffff"/>
                </a:solidFill>
                <a:latin typeface="Avenir Book"/>
                <a:ea typeface="Intel Clear Light"/>
              </a:rPr>
              <a:t>C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onf</a:t>
            </a:r>
            <a:r>
              <a:rPr b="1" lang="en-GB" sz="2250" spc="-12" strike="noStrike">
                <a:solidFill>
                  <a:srgbClr val="feffff"/>
                </a:solidFill>
                <a:latin typeface="Avenir Book"/>
                <a:ea typeface="Intel Clear Light"/>
              </a:rPr>
              <a:t>usion </a:t>
            </a:r>
            <a:r>
              <a:rPr b="1" lang="en-GB" sz="2250" spc="-15" strike="noStrike">
                <a:solidFill>
                  <a:srgbClr val="feffff"/>
                </a:solidFill>
                <a:latin typeface="Avenir Book"/>
                <a:ea typeface="Intel Clear Light"/>
              </a:rPr>
              <a:t>Matr</a:t>
            </a:r>
            <a:r>
              <a:rPr b="1" lang="en-GB" sz="2250" spc="-9" strike="noStrike">
                <a:solidFill>
                  <a:srgbClr val="feffff"/>
                </a:solidFill>
                <a:latin typeface="Avenir Book"/>
                <a:ea typeface="Intel Clear Light"/>
              </a:rPr>
              <a:t>ix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97" name="TextShape 1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Error Measurements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98" name="TextShape 13"/>
          <p:cNvSpPr txBox="1"/>
          <p:nvPr/>
        </p:nvSpPr>
        <p:spPr>
          <a:xfrm>
            <a:off x="274320" y="3664080"/>
            <a:ext cx="12211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9" name="TextShape 14"/>
          <p:cNvSpPr txBox="1"/>
          <p:nvPr/>
        </p:nvSpPr>
        <p:spPr>
          <a:xfrm>
            <a:off x="1578960" y="3553200"/>
            <a:ext cx="18475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TN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0" name="TextShape 15"/>
          <p:cNvSpPr txBox="1"/>
          <p:nvPr/>
        </p:nvSpPr>
        <p:spPr>
          <a:xfrm>
            <a:off x="1578960" y="3848760"/>
            <a:ext cx="18475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 + FP + TN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501" name="Line 16"/>
          <p:cNvCxnSpPr/>
          <p:nvPr/>
        </p:nvCxnSpPr>
        <p:spPr>
          <a:xfrm>
            <a:off x="1586520" y="3882240"/>
            <a:ext cx="18482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502" name="TextShape 17"/>
          <p:cNvSpPr txBox="1"/>
          <p:nvPr/>
        </p:nvSpPr>
        <p:spPr>
          <a:xfrm>
            <a:off x="274320" y="4262040"/>
            <a:ext cx="12211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3" name="TextShape 18"/>
          <p:cNvSpPr txBox="1"/>
          <p:nvPr/>
        </p:nvSpPr>
        <p:spPr>
          <a:xfrm>
            <a:off x="1578960" y="415116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4" name="TextShape 19"/>
          <p:cNvSpPr txBox="1"/>
          <p:nvPr/>
        </p:nvSpPr>
        <p:spPr>
          <a:xfrm>
            <a:off x="1578960" y="4446720"/>
            <a:ext cx="103392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FP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505" name="Line 20"/>
          <p:cNvCxnSpPr/>
          <p:nvPr/>
        </p:nvCxnSpPr>
        <p:spPr>
          <a:xfrm>
            <a:off x="1586520" y="4480560"/>
            <a:ext cx="1034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506" name="TextShape 21"/>
          <p:cNvSpPr txBox="1"/>
          <p:nvPr/>
        </p:nvSpPr>
        <p:spPr>
          <a:xfrm>
            <a:off x="3840480" y="4262040"/>
            <a:ext cx="13010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Specificity 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7" name="TextShape 22"/>
          <p:cNvSpPr txBox="1"/>
          <p:nvPr/>
        </p:nvSpPr>
        <p:spPr>
          <a:xfrm>
            <a:off x="5173920" y="4151160"/>
            <a:ext cx="1007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8" name="TextShape 23"/>
          <p:cNvSpPr txBox="1"/>
          <p:nvPr/>
        </p:nvSpPr>
        <p:spPr>
          <a:xfrm>
            <a:off x="5173920" y="4446720"/>
            <a:ext cx="1007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FP + TN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509" name="Line 24"/>
          <p:cNvCxnSpPr/>
          <p:nvPr/>
        </p:nvCxnSpPr>
        <p:spPr>
          <a:xfrm>
            <a:off x="5181480" y="4480560"/>
            <a:ext cx="100800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510" name="TextShape 25"/>
          <p:cNvSpPr txBox="1"/>
          <p:nvPr/>
        </p:nvSpPr>
        <p:spPr>
          <a:xfrm>
            <a:off x="3921480" y="3733200"/>
            <a:ext cx="1096920" cy="49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Recall or Sensitivity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1" name="TextShape 26"/>
          <p:cNvSpPr txBox="1"/>
          <p:nvPr/>
        </p:nvSpPr>
        <p:spPr>
          <a:xfrm>
            <a:off x="5173920" y="3622320"/>
            <a:ext cx="92376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2" name="TextShape 27"/>
          <p:cNvSpPr txBox="1"/>
          <p:nvPr/>
        </p:nvSpPr>
        <p:spPr>
          <a:xfrm>
            <a:off x="5173920" y="3917880"/>
            <a:ext cx="92376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TP + FN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513" name="Line 28"/>
          <p:cNvCxnSpPr/>
          <p:nvPr/>
        </p:nvCxnSpPr>
        <p:spPr>
          <a:xfrm>
            <a:off x="5181480" y="3951720"/>
            <a:ext cx="9244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514" name="TextShape 29"/>
          <p:cNvSpPr txBox="1"/>
          <p:nvPr/>
        </p:nvSpPr>
        <p:spPr>
          <a:xfrm>
            <a:off x="4953240" y="3733200"/>
            <a:ext cx="18828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5" name="TextShape 30"/>
          <p:cNvSpPr txBox="1"/>
          <p:nvPr/>
        </p:nvSpPr>
        <p:spPr>
          <a:xfrm>
            <a:off x="6217920" y="4008600"/>
            <a:ext cx="7873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F1 =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6" name="TextShape 31"/>
          <p:cNvSpPr txBox="1"/>
          <p:nvPr/>
        </p:nvSpPr>
        <p:spPr>
          <a:xfrm>
            <a:off x="7005240" y="3861360"/>
            <a:ext cx="204732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* Recall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7" name="TextShape 32"/>
          <p:cNvSpPr txBox="1"/>
          <p:nvPr/>
        </p:nvSpPr>
        <p:spPr>
          <a:xfrm>
            <a:off x="6978240" y="4156920"/>
            <a:ext cx="198288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1600" spc="-12" strike="noStrike">
                <a:solidFill>
                  <a:srgbClr val="212121"/>
                </a:solidFill>
                <a:latin typeface="Avenir Book"/>
                <a:ea typeface="Avenir Book"/>
              </a:rPr>
              <a:t>Precision + Recall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2518" name="Line 33"/>
          <p:cNvCxnSpPr/>
          <p:nvPr/>
        </p:nvCxnSpPr>
        <p:spPr>
          <a:xfrm>
            <a:off x="7197840" y="4226760"/>
            <a:ext cx="16714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 for Classification?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718" name="Line 2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19" name="CustomShape 3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4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5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6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7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8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9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10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11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TextShape 12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729" name="Line 13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30" name="TextShape 14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31" name="TextShape 15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32" name="TextShape 16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33" name="TextShape 17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34" name="CustomShape 18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19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20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21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22"/>
          <p:cNvSpPr/>
          <p:nvPr/>
        </p:nvSpPr>
        <p:spPr>
          <a:xfrm>
            <a:off x="4150440" y="1972440"/>
            <a:ext cx="3245400" cy="12103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TextShape 23"/>
          <p:cNvSpPr txBox="1"/>
          <p:nvPr/>
        </p:nvSpPr>
        <p:spPr>
          <a:xfrm>
            <a:off x="3061080" y="3935160"/>
            <a:ext cx="3739320" cy="53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CustomShape 1"/>
          <p:cNvSpPr/>
          <p:nvPr/>
        </p:nvSpPr>
        <p:spPr>
          <a:xfrm>
            <a:off x="3052080" y="1131480"/>
            <a:ext cx="2876400" cy="2552760"/>
          </a:xfrm>
          <a:custGeom>
            <a:avLst/>
            <a:gdLst/>
            <a:ahLst/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noFill/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2"/>
          <p:cNvSpPr/>
          <p:nvPr/>
        </p:nvSpPr>
        <p:spPr>
          <a:xfrm>
            <a:off x="3059280" y="1126800"/>
            <a:ext cx="2878920" cy="2550240"/>
          </a:xfrm>
          <a:custGeom>
            <a:avLst/>
            <a:gdLst/>
            <a:ahLst/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noFill/>
          <a:ln w="19080">
            <a:solidFill>
              <a:srgbClr val="0118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3"/>
          <p:cNvSpPr/>
          <p:nvPr/>
        </p:nvSpPr>
        <p:spPr>
          <a:xfrm>
            <a:off x="5447520" y="293832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4"/>
          <p:cNvSpPr/>
          <p:nvPr/>
        </p:nvSpPr>
        <p:spPr>
          <a:xfrm>
            <a:off x="3285360" y="196740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TextShape 5"/>
          <p:cNvSpPr txBox="1"/>
          <p:nvPr/>
        </p:nvSpPr>
        <p:spPr>
          <a:xfrm>
            <a:off x="4565520" y="2324520"/>
            <a:ext cx="63180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11893"/>
                </a:solidFill>
                <a:latin typeface="Avenir Book"/>
                <a:ea typeface="Avenir Book"/>
              </a:rPr>
              <a:t>Random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11893"/>
                </a:solidFill>
                <a:latin typeface="Avenir Book"/>
                <a:ea typeface="Avenir Book"/>
              </a:rPr>
              <a:t>Guess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4" name="TextShape 6"/>
          <p:cNvSpPr txBox="1"/>
          <p:nvPr/>
        </p:nvSpPr>
        <p:spPr>
          <a:xfrm>
            <a:off x="5167800" y="3243960"/>
            <a:ext cx="48096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12121"/>
                </a:solidFill>
                <a:latin typeface="Avenir Book"/>
                <a:ea typeface="Avenir Book"/>
              </a:rPr>
              <a:t>Worse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5" name="TextShape 7"/>
          <p:cNvSpPr txBox="1"/>
          <p:nvPr/>
        </p:nvSpPr>
        <p:spPr>
          <a:xfrm>
            <a:off x="3730320" y="1755360"/>
            <a:ext cx="47628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Avenir Book"/>
                <a:ea typeface="Avenir Book"/>
              </a:rPr>
              <a:t>Better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6" name="TextShape 8"/>
          <p:cNvSpPr txBox="1"/>
          <p:nvPr/>
        </p:nvSpPr>
        <p:spPr>
          <a:xfrm>
            <a:off x="2717640" y="30816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7" name="TextShape 9"/>
          <p:cNvSpPr txBox="1"/>
          <p:nvPr/>
        </p:nvSpPr>
        <p:spPr>
          <a:xfrm>
            <a:off x="2717640" y="256932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8" name="TextShape 10"/>
          <p:cNvSpPr txBox="1"/>
          <p:nvPr/>
        </p:nvSpPr>
        <p:spPr>
          <a:xfrm>
            <a:off x="2717640" y="205812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9" name="TextShape 11"/>
          <p:cNvSpPr txBox="1"/>
          <p:nvPr/>
        </p:nvSpPr>
        <p:spPr>
          <a:xfrm>
            <a:off x="2717640" y="154764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0" name="TextShape 12"/>
          <p:cNvSpPr txBox="1"/>
          <p:nvPr/>
        </p:nvSpPr>
        <p:spPr>
          <a:xfrm>
            <a:off x="2717640" y="103428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1" name="TextShape 13"/>
          <p:cNvSpPr txBox="1"/>
          <p:nvPr/>
        </p:nvSpPr>
        <p:spPr>
          <a:xfrm>
            <a:off x="350136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2" name="TextShape 14"/>
          <p:cNvSpPr txBox="1"/>
          <p:nvPr/>
        </p:nvSpPr>
        <p:spPr>
          <a:xfrm>
            <a:off x="407520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3" name="TextShape 15"/>
          <p:cNvSpPr txBox="1"/>
          <p:nvPr/>
        </p:nvSpPr>
        <p:spPr>
          <a:xfrm>
            <a:off x="465264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4" name="TextShape 16"/>
          <p:cNvSpPr txBox="1"/>
          <p:nvPr/>
        </p:nvSpPr>
        <p:spPr>
          <a:xfrm>
            <a:off x="523728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5" name="TextShape 17"/>
          <p:cNvSpPr txBox="1"/>
          <p:nvPr/>
        </p:nvSpPr>
        <p:spPr>
          <a:xfrm>
            <a:off x="580428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2536" name="Line 18"/>
          <p:cNvCxnSpPr/>
          <p:nvPr/>
        </p:nvCxnSpPr>
        <p:spPr>
          <a:xfrm>
            <a:off x="3021840" y="113148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37" name="Line 19"/>
          <p:cNvCxnSpPr/>
          <p:nvPr/>
        </p:nvCxnSpPr>
        <p:spPr>
          <a:xfrm>
            <a:off x="3021840" y="13874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38" name="Line 20"/>
          <p:cNvCxnSpPr/>
          <p:nvPr/>
        </p:nvCxnSpPr>
        <p:spPr>
          <a:xfrm>
            <a:off x="3021840" y="16437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39" name="Line 21"/>
          <p:cNvCxnSpPr/>
          <p:nvPr/>
        </p:nvCxnSpPr>
        <p:spPr>
          <a:xfrm>
            <a:off x="3021840" y="18997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0" name="Line 22"/>
          <p:cNvCxnSpPr/>
          <p:nvPr/>
        </p:nvCxnSpPr>
        <p:spPr>
          <a:xfrm>
            <a:off x="3021840" y="21560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1" name="Line 23"/>
          <p:cNvCxnSpPr/>
          <p:nvPr/>
        </p:nvCxnSpPr>
        <p:spPr>
          <a:xfrm>
            <a:off x="3021840" y="24123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2" name="Line 24"/>
          <p:cNvCxnSpPr/>
          <p:nvPr/>
        </p:nvCxnSpPr>
        <p:spPr>
          <a:xfrm>
            <a:off x="3021840" y="26683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3" name="Line 25"/>
          <p:cNvCxnSpPr/>
          <p:nvPr/>
        </p:nvCxnSpPr>
        <p:spPr>
          <a:xfrm>
            <a:off x="3021840" y="29246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4" name="Line 26"/>
          <p:cNvCxnSpPr/>
          <p:nvPr/>
        </p:nvCxnSpPr>
        <p:spPr>
          <a:xfrm>
            <a:off x="3021840" y="318060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5" name="Line 27"/>
          <p:cNvCxnSpPr/>
          <p:nvPr/>
        </p:nvCxnSpPr>
        <p:spPr>
          <a:xfrm>
            <a:off x="3021840" y="34369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6" name="Line 28"/>
          <p:cNvCxnSpPr/>
          <p:nvPr/>
        </p:nvCxnSpPr>
        <p:spPr>
          <a:xfrm flipV="1">
            <a:off x="334692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7" name="Line 29"/>
          <p:cNvCxnSpPr/>
          <p:nvPr/>
        </p:nvCxnSpPr>
        <p:spPr>
          <a:xfrm flipV="1">
            <a:off x="363492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8" name="Line 30"/>
          <p:cNvCxnSpPr/>
          <p:nvPr/>
        </p:nvCxnSpPr>
        <p:spPr>
          <a:xfrm flipV="1">
            <a:off x="392256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49" name="Line 31"/>
          <p:cNvCxnSpPr/>
          <p:nvPr/>
        </p:nvCxnSpPr>
        <p:spPr>
          <a:xfrm flipV="1">
            <a:off x="421020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0" name="Line 32"/>
          <p:cNvCxnSpPr/>
          <p:nvPr/>
        </p:nvCxnSpPr>
        <p:spPr>
          <a:xfrm flipV="1">
            <a:off x="449784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1" name="Line 33"/>
          <p:cNvCxnSpPr/>
          <p:nvPr/>
        </p:nvCxnSpPr>
        <p:spPr>
          <a:xfrm flipV="1">
            <a:off x="478584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2" name="Line 34"/>
          <p:cNvCxnSpPr/>
          <p:nvPr/>
        </p:nvCxnSpPr>
        <p:spPr>
          <a:xfrm flipV="1">
            <a:off x="507348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3" name="Line 35"/>
          <p:cNvCxnSpPr/>
          <p:nvPr/>
        </p:nvCxnSpPr>
        <p:spPr>
          <a:xfrm flipV="1">
            <a:off x="536112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4" name="Line 36"/>
          <p:cNvCxnSpPr/>
          <p:nvPr/>
        </p:nvCxnSpPr>
        <p:spPr>
          <a:xfrm flipV="1">
            <a:off x="564876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555" name="Line 37"/>
          <p:cNvCxnSpPr/>
          <p:nvPr/>
        </p:nvCxnSpPr>
        <p:spPr>
          <a:xfrm flipV="1">
            <a:off x="593640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sp>
        <p:nvSpPr>
          <p:cNvPr id="2556" name="CustomShape 38"/>
          <p:cNvSpPr/>
          <p:nvPr/>
        </p:nvSpPr>
        <p:spPr>
          <a:xfrm>
            <a:off x="3018240" y="1060920"/>
            <a:ext cx="2980440" cy="26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TextShape 39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Receiver Operating Characteristic (ROC)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58" name="CustomShape 40"/>
          <p:cNvSpPr/>
          <p:nvPr/>
        </p:nvSpPr>
        <p:spPr>
          <a:xfrm>
            <a:off x="4446000" y="237240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41"/>
          <p:cNvSpPr/>
          <p:nvPr/>
        </p:nvSpPr>
        <p:spPr>
          <a:xfrm>
            <a:off x="4732200" y="297900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0" name="CustomShape 42"/>
          <p:cNvSpPr/>
          <p:nvPr/>
        </p:nvSpPr>
        <p:spPr>
          <a:xfrm>
            <a:off x="4329360" y="328392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43"/>
          <p:cNvSpPr/>
          <p:nvPr/>
        </p:nvSpPr>
        <p:spPr>
          <a:xfrm>
            <a:off x="5412960" y="210456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44"/>
          <p:cNvSpPr/>
          <p:nvPr/>
        </p:nvSpPr>
        <p:spPr>
          <a:xfrm>
            <a:off x="3730320" y="299232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45"/>
          <p:cNvSpPr/>
          <p:nvPr/>
        </p:nvSpPr>
        <p:spPr>
          <a:xfrm>
            <a:off x="5412960" y="149868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46"/>
          <p:cNvSpPr/>
          <p:nvPr/>
        </p:nvSpPr>
        <p:spPr>
          <a:xfrm>
            <a:off x="3294000" y="234972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47"/>
          <p:cNvSpPr/>
          <p:nvPr/>
        </p:nvSpPr>
        <p:spPr>
          <a:xfrm>
            <a:off x="4037760" y="229140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48"/>
          <p:cNvSpPr/>
          <p:nvPr/>
        </p:nvSpPr>
        <p:spPr>
          <a:xfrm>
            <a:off x="4594320" y="154800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CustomShape 49"/>
          <p:cNvSpPr/>
          <p:nvPr/>
        </p:nvSpPr>
        <p:spPr>
          <a:xfrm>
            <a:off x="4026600" y="126684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8" name="TextShape 50"/>
          <p:cNvSpPr txBox="1"/>
          <p:nvPr/>
        </p:nvSpPr>
        <p:spPr>
          <a:xfrm>
            <a:off x="1342800" y="4364640"/>
            <a:ext cx="6526800" cy="34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GB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Evaluation </a:t>
            </a:r>
            <a:r>
              <a:rPr b="0" lang="en-GB" sz="2250" spc="-15" strike="noStrike">
                <a:solidFill>
                  <a:srgbClr val="212121"/>
                </a:solidFill>
                <a:latin typeface="Avenir Book"/>
                <a:ea typeface="Avenir Book"/>
              </a:rPr>
              <a:t>o</a:t>
            </a:r>
            <a:r>
              <a:rPr b="0" lang="en-GB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f model </a:t>
            </a:r>
            <a:r>
              <a:rPr b="0" lang="en-GB" sz="2250" spc="-12" strike="noStrike">
                <a:solidFill>
                  <a:srgbClr val="212121"/>
                </a:solidFill>
                <a:latin typeface="Avenir Book"/>
                <a:ea typeface="Avenir Book"/>
              </a:rPr>
              <a:t>at </a:t>
            </a:r>
            <a:r>
              <a:rPr b="0" lang="en-GB" sz="2250" spc="-9" strike="noStrike">
                <a:solidFill>
                  <a:srgbClr val="212121"/>
                </a:solidFill>
                <a:latin typeface="Avenir Book"/>
                <a:ea typeface="Avenir Book"/>
              </a:rPr>
              <a:t>all</a:t>
            </a:r>
            <a:r>
              <a:rPr b="0" lang="en-GB" sz="2250" spc="-4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GB" sz="2250" spc="-15" strike="noStrike">
                <a:solidFill>
                  <a:srgbClr val="212121"/>
                </a:solidFill>
                <a:latin typeface="Avenir Book"/>
                <a:ea typeface="Avenir Book"/>
              </a:rPr>
              <a:t>possibl</a:t>
            </a:r>
            <a:r>
              <a:rPr b="0" lang="en-GB" sz="2250" spc="-12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GB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 </a:t>
            </a:r>
            <a:r>
              <a:rPr b="0" lang="en-GB" sz="2250" spc="-15" strike="noStrike">
                <a:solidFill>
                  <a:srgbClr val="212121"/>
                </a:solidFill>
                <a:latin typeface="Avenir Book"/>
                <a:ea typeface="Avenir Book"/>
              </a:rPr>
              <a:t>th</a:t>
            </a:r>
            <a:r>
              <a:rPr b="0" lang="en-GB" sz="2250" spc="-12" strike="noStrike">
                <a:solidFill>
                  <a:srgbClr val="212121"/>
                </a:solidFill>
                <a:latin typeface="Avenir Book"/>
                <a:ea typeface="Avenir Book"/>
              </a:rPr>
              <a:t>r</a:t>
            </a:r>
            <a:r>
              <a:rPr b="0" lang="en-GB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e</a:t>
            </a:r>
            <a:r>
              <a:rPr b="0" lang="en-GB" sz="2250" spc="-15" strike="noStrike">
                <a:solidFill>
                  <a:srgbClr val="212121"/>
                </a:solidFill>
                <a:latin typeface="Avenir Book"/>
                <a:ea typeface="Avenir Book"/>
              </a:rPr>
              <a:t>sholds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569" name="CustomShape 51"/>
          <p:cNvSpPr/>
          <p:nvPr/>
        </p:nvSpPr>
        <p:spPr>
          <a:xfrm>
            <a:off x="3052080" y="109836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7030a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0" name="TextShape 52"/>
          <p:cNvSpPr txBox="1"/>
          <p:nvPr/>
        </p:nvSpPr>
        <p:spPr>
          <a:xfrm>
            <a:off x="3147120" y="1174680"/>
            <a:ext cx="540360" cy="36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030a0"/>
                </a:solidFill>
                <a:latin typeface="Avenir Book"/>
                <a:ea typeface="Avenir Book"/>
              </a:rPr>
              <a:t>Perfect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7030a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1" name="TextShape 53"/>
          <p:cNvSpPr txBox="1"/>
          <p:nvPr/>
        </p:nvSpPr>
        <p:spPr>
          <a:xfrm>
            <a:off x="3158280" y="3926160"/>
            <a:ext cx="266472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False Positive Rate (1 – Specificity)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2" name="TextShape 54"/>
          <p:cNvSpPr txBox="1"/>
          <p:nvPr/>
        </p:nvSpPr>
        <p:spPr>
          <a:xfrm rot="16200000">
            <a:off x="1383840" y="2240640"/>
            <a:ext cx="234936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Positive Rate (Sensitivity)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TextShape 1"/>
          <p:cNvSpPr txBox="1"/>
          <p:nvPr/>
        </p:nvSpPr>
        <p:spPr>
          <a:xfrm>
            <a:off x="1342800" y="4364640"/>
            <a:ext cx="6526800" cy="34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Measures total area under ROC curve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574" name="CustomShape 2"/>
          <p:cNvSpPr/>
          <p:nvPr/>
        </p:nvSpPr>
        <p:spPr>
          <a:xfrm>
            <a:off x="3052080" y="1131480"/>
            <a:ext cx="2876400" cy="2552760"/>
          </a:xfrm>
          <a:custGeom>
            <a:avLst/>
            <a:gdLst/>
            <a:ahLst/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noFill/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5" name="TextShape 3"/>
          <p:cNvSpPr txBox="1"/>
          <p:nvPr/>
        </p:nvSpPr>
        <p:spPr>
          <a:xfrm>
            <a:off x="3158280" y="3926160"/>
            <a:ext cx="266472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False Positive Rate (1 – Specificity)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6" name="TextShape 4"/>
          <p:cNvSpPr txBox="1"/>
          <p:nvPr/>
        </p:nvSpPr>
        <p:spPr>
          <a:xfrm rot="16200000">
            <a:off x="1383840" y="2240640"/>
            <a:ext cx="234936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Positive Rate (Sensitivity)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7" name="CustomShape 5"/>
          <p:cNvSpPr/>
          <p:nvPr/>
        </p:nvSpPr>
        <p:spPr>
          <a:xfrm>
            <a:off x="3059280" y="1126800"/>
            <a:ext cx="2878920" cy="2550240"/>
          </a:xfrm>
          <a:custGeom>
            <a:avLst/>
            <a:gdLst/>
            <a:ahLst/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noFill/>
          <a:ln w="19080">
            <a:solidFill>
              <a:srgbClr val="0118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8" name="CustomShape 6"/>
          <p:cNvSpPr/>
          <p:nvPr/>
        </p:nvSpPr>
        <p:spPr>
          <a:xfrm>
            <a:off x="3052080" y="1126800"/>
            <a:ext cx="2886120" cy="2550240"/>
          </a:xfrm>
          <a:custGeom>
            <a:avLst/>
            <a:gdLst/>
            <a:ahLst/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9" name="CustomShape 7"/>
          <p:cNvSpPr/>
          <p:nvPr/>
        </p:nvSpPr>
        <p:spPr>
          <a:xfrm>
            <a:off x="3052080" y="1126800"/>
            <a:ext cx="2886120" cy="2550240"/>
          </a:xfrm>
          <a:custGeom>
            <a:avLst/>
            <a:gdLst/>
            <a:ahLst/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noFill/>
          <a:ln w="190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0" name="CustomShape 8"/>
          <p:cNvSpPr/>
          <p:nvPr/>
        </p:nvSpPr>
        <p:spPr>
          <a:xfrm>
            <a:off x="3288960" y="339228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1" name="CustomShape 9"/>
          <p:cNvSpPr/>
          <p:nvPr/>
        </p:nvSpPr>
        <p:spPr>
          <a:xfrm>
            <a:off x="3576600" y="314064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2" name="CustomShape 10"/>
          <p:cNvSpPr/>
          <p:nvPr/>
        </p:nvSpPr>
        <p:spPr>
          <a:xfrm>
            <a:off x="3867840" y="288360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CustomShape 11"/>
          <p:cNvSpPr/>
          <p:nvPr/>
        </p:nvSpPr>
        <p:spPr>
          <a:xfrm>
            <a:off x="4158720" y="262800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12"/>
          <p:cNvSpPr/>
          <p:nvPr/>
        </p:nvSpPr>
        <p:spPr>
          <a:xfrm>
            <a:off x="4446000" y="237240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CustomShape 13"/>
          <p:cNvSpPr/>
          <p:nvPr/>
        </p:nvSpPr>
        <p:spPr>
          <a:xfrm>
            <a:off x="4731840" y="211716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CustomShape 14"/>
          <p:cNvSpPr/>
          <p:nvPr/>
        </p:nvSpPr>
        <p:spPr>
          <a:xfrm>
            <a:off x="5017320" y="185256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15"/>
          <p:cNvSpPr/>
          <p:nvPr/>
        </p:nvSpPr>
        <p:spPr>
          <a:xfrm>
            <a:off x="5306760" y="159696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16"/>
          <p:cNvSpPr/>
          <p:nvPr/>
        </p:nvSpPr>
        <p:spPr>
          <a:xfrm>
            <a:off x="5598000" y="1338120"/>
            <a:ext cx="86040" cy="97560"/>
          </a:xfrm>
          <a:custGeom>
            <a:avLst/>
            <a:gdLst/>
            <a:ahLst/>
            <a:rect l="l" t="t" r="r" b="b"/>
            <a:pathLst>
              <a:path w="21600" h="24480">
                <a:moveTo>
                  <a:pt x="0" y="12240"/>
                </a:moveTo>
                <a:lnTo>
                  <a:pt x="10800" y="0"/>
                </a:lnTo>
                <a:lnTo>
                  <a:pt x="21600" y="12240"/>
                </a:lnTo>
                <a:lnTo>
                  <a:pt x="10800" y="2448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CustomShape 17"/>
          <p:cNvSpPr/>
          <p:nvPr/>
        </p:nvSpPr>
        <p:spPr>
          <a:xfrm>
            <a:off x="5910840" y="1088280"/>
            <a:ext cx="68400" cy="77760"/>
          </a:xfrm>
          <a:custGeom>
            <a:avLst/>
            <a:gdLst/>
            <a:ahLst/>
            <a:rect l="l" t="t" r="r" b="b"/>
            <a:pathLst>
              <a:path w="21600" h="24540">
                <a:moveTo>
                  <a:pt x="0" y="12270"/>
                </a:moveTo>
                <a:lnTo>
                  <a:pt x="10800" y="0"/>
                </a:lnTo>
                <a:lnTo>
                  <a:pt x="21600" y="12270"/>
                </a:lnTo>
                <a:lnTo>
                  <a:pt x="10800" y="24540"/>
                </a:lnTo>
                <a:close/>
              </a:path>
            </a:pathLst>
          </a:custGeom>
          <a:solidFill>
            <a:srgbClr val="011893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0" name="CustomShape 18"/>
          <p:cNvSpPr/>
          <p:nvPr/>
        </p:nvSpPr>
        <p:spPr>
          <a:xfrm>
            <a:off x="5574600" y="114012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1" name="CustomShape 19"/>
          <p:cNvSpPr/>
          <p:nvPr/>
        </p:nvSpPr>
        <p:spPr>
          <a:xfrm>
            <a:off x="5282640" y="119016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CustomShape 20"/>
          <p:cNvSpPr/>
          <p:nvPr/>
        </p:nvSpPr>
        <p:spPr>
          <a:xfrm>
            <a:off x="4995000" y="127116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3" name="CustomShape 21"/>
          <p:cNvSpPr/>
          <p:nvPr/>
        </p:nvSpPr>
        <p:spPr>
          <a:xfrm>
            <a:off x="4705560" y="134244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4" name="CustomShape 22"/>
          <p:cNvSpPr/>
          <p:nvPr/>
        </p:nvSpPr>
        <p:spPr>
          <a:xfrm>
            <a:off x="4420800" y="142956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5" name="CustomShape 23"/>
          <p:cNvSpPr/>
          <p:nvPr/>
        </p:nvSpPr>
        <p:spPr>
          <a:xfrm>
            <a:off x="4135320" y="160704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CustomShape 24"/>
          <p:cNvSpPr/>
          <p:nvPr/>
        </p:nvSpPr>
        <p:spPr>
          <a:xfrm>
            <a:off x="3842640" y="198864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7" name="CustomShape 25"/>
          <p:cNvSpPr/>
          <p:nvPr/>
        </p:nvSpPr>
        <p:spPr>
          <a:xfrm>
            <a:off x="3557160" y="250308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8" name="CustomShape 26"/>
          <p:cNvSpPr/>
          <p:nvPr/>
        </p:nvSpPr>
        <p:spPr>
          <a:xfrm>
            <a:off x="3261960" y="3083400"/>
            <a:ext cx="106560" cy="102600"/>
          </a:xfrm>
          <a:custGeom>
            <a:avLst/>
            <a:gdLst/>
            <a:ahLst/>
            <a:rect l="l" t="t" r="r" b="b"/>
            <a:pathLst>
              <a:path w="22431" h="21600">
                <a:moveTo>
                  <a:pt x="0" y="10800"/>
                </a:moveTo>
                <a:lnTo>
                  <a:pt x="11215" y="0"/>
                </a:lnTo>
                <a:lnTo>
                  <a:pt x="22431" y="10800"/>
                </a:lnTo>
                <a:lnTo>
                  <a:pt x="11215" y="2160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71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9" name="CustomShape 27"/>
          <p:cNvSpPr/>
          <p:nvPr/>
        </p:nvSpPr>
        <p:spPr>
          <a:xfrm>
            <a:off x="3285360" y="196740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28"/>
          <p:cNvSpPr/>
          <p:nvPr/>
        </p:nvSpPr>
        <p:spPr>
          <a:xfrm>
            <a:off x="3576960" y="157968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1" name="CustomShape 29"/>
          <p:cNvSpPr/>
          <p:nvPr/>
        </p:nvSpPr>
        <p:spPr>
          <a:xfrm>
            <a:off x="3862080" y="132480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CustomShape 30"/>
          <p:cNvSpPr/>
          <p:nvPr/>
        </p:nvSpPr>
        <p:spPr>
          <a:xfrm>
            <a:off x="4154760" y="121032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CustomShape 31"/>
          <p:cNvSpPr/>
          <p:nvPr/>
        </p:nvSpPr>
        <p:spPr>
          <a:xfrm>
            <a:off x="4443480" y="115092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CustomShape 32"/>
          <p:cNvSpPr/>
          <p:nvPr/>
        </p:nvSpPr>
        <p:spPr>
          <a:xfrm>
            <a:off x="4725360" y="112428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33"/>
          <p:cNvSpPr/>
          <p:nvPr/>
        </p:nvSpPr>
        <p:spPr>
          <a:xfrm>
            <a:off x="5014440" y="109368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34"/>
          <p:cNvSpPr/>
          <p:nvPr/>
        </p:nvSpPr>
        <p:spPr>
          <a:xfrm>
            <a:off x="5302080" y="107244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35"/>
          <p:cNvSpPr/>
          <p:nvPr/>
        </p:nvSpPr>
        <p:spPr>
          <a:xfrm>
            <a:off x="5594040" y="1072440"/>
            <a:ext cx="106200" cy="120600"/>
          </a:xfrm>
          <a:custGeom>
            <a:avLst/>
            <a:gdLst/>
            <a:ahLst/>
            <a:rect l="l" t="t" r="r" b="b"/>
            <a:pathLst>
              <a:path w="21600" h="24519">
                <a:moveTo>
                  <a:pt x="0" y="12259"/>
                </a:moveTo>
                <a:lnTo>
                  <a:pt x="10800" y="0"/>
                </a:lnTo>
                <a:lnTo>
                  <a:pt x="21600" y="12259"/>
                </a:lnTo>
                <a:lnTo>
                  <a:pt x="10800" y="24519"/>
                </a:lnTo>
                <a:close/>
              </a:path>
            </a:pathLst>
          </a:custGeom>
          <a:solidFill>
            <a:srgbClr val="c00000"/>
          </a:solidFill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TextShape 36"/>
          <p:cNvSpPr txBox="1"/>
          <p:nvPr/>
        </p:nvSpPr>
        <p:spPr>
          <a:xfrm>
            <a:off x="4275000" y="2569320"/>
            <a:ext cx="61488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11893"/>
                </a:solidFill>
                <a:latin typeface="Avenir Book"/>
                <a:ea typeface="Avenir Book"/>
              </a:rPr>
              <a:t>AUC 0.5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9" name="TextShape 37"/>
          <p:cNvSpPr txBox="1"/>
          <p:nvPr/>
        </p:nvSpPr>
        <p:spPr>
          <a:xfrm>
            <a:off x="4250160" y="1609200"/>
            <a:ext cx="712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12121"/>
                </a:solidFill>
                <a:latin typeface="Avenir Book"/>
                <a:ea typeface="Avenir Book"/>
              </a:rPr>
              <a:t>AUC 0.75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0" name="TextShape 38"/>
          <p:cNvSpPr txBox="1"/>
          <p:nvPr/>
        </p:nvSpPr>
        <p:spPr>
          <a:xfrm>
            <a:off x="3223440" y="1291320"/>
            <a:ext cx="61488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00000"/>
                </a:solidFill>
                <a:latin typeface="Avenir Book"/>
                <a:ea typeface="Avenir Book"/>
              </a:rPr>
              <a:t>AUC 0.9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1" name="TextShape 39"/>
          <p:cNvSpPr txBox="1"/>
          <p:nvPr/>
        </p:nvSpPr>
        <p:spPr>
          <a:xfrm>
            <a:off x="2717640" y="30816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2" name="TextShape 40"/>
          <p:cNvSpPr txBox="1"/>
          <p:nvPr/>
        </p:nvSpPr>
        <p:spPr>
          <a:xfrm>
            <a:off x="2717640" y="256932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3" name="TextShape 41"/>
          <p:cNvSpPr txBox="1"/>
          <p:nvPr/>
        </p:nvSpPr>
        <p:spPr>
          <a:xfrm>
            <a:off x="2717640" y="205812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4" name="TextShape 42"/>
          <p:cNvSpPr txBox="1"/>
          <p:nvPr/>
        </p:nvSpPr>
        <p:spPr>
          <a:xfrm>
            <a:off x="2717640" y="154764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5" name="TextShape 43"/>
          <p:cNvSpPr txBox="1"/>
          <p:nvPr/>
        </p:nvSpPr>
        <p:spPr>
          <a:xfrm>
            <a:off x="2717640" y="103428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6" name="TextShape 44"/>
          <p:cNvSpPr txBox="1"/>
          <p:nvPr/>
        </p:nvSpPr>
        <p:spPr>
          <a:xfrm>
            <a:off x="350136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7" name="TextShape 45"/>
          <p:cNvSpPr txBox="1"/>
          <p:nvPr/>
        </p:nvSpPr>
        <p:spPr>
          <a:xfrm>
            <a:off x="407520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8" name="TextShape 46"/>
          <p:cNvSpPr txBox="1"/>
          <p:nvPr/>
        </p:nvSpPr>
        <p:spPr>
          <a:xfrm>
            <a:off x="465264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9" name="TextShape 47"/>
          <p:cNvSpPr txBox="1"/>
          <p:nvPr/>
        </p:nvSpPr>
        <p:spPr>
          <a:xfrm>
            <a:off x="523728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0" name="TextShape 48"/>
          <p:cNvSpPr txBox="1"/>
          <p:nvPr/>
        </p:nvSpPr>
        <p:spPr>
          <a:xfrm>
            <a:off x="5804280" y="372600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2621" name="Line 49"/>
          <p:cNvCxnSpPr/>
          <p:nvPr/>
        </p:nvCxnSpPr>
        <p:spPr>
          <a:xfrm>
            <a:off x="3021840" y="113148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2" name="Line 50"/>
          <p:cNvCxnSpPr/>
          <p:nvPr/>
        </p:nvCxnSpPr>
        <p:spPr>
          <a:xfrm>
            <a:off x="3021840" y="13874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3" name="Line 51"/>
          <p:cNvCxnSpPr/>
          <p:nvPr/>
        </p:nvCxnSpPr>
        <p:spPr>
          <a:xfrm>
            <a:off x="3021840" y="16437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4" name="Line 52"/>
          <p:cNvCxnSpPr/>
          <p:nvPr/>
        </p:nvCxnSpPr>
        <p:spPr>
          <a:xfrm>
            <a:off x="3021840" y="18997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5" name="Line 53"/>
          <p:cNvCxnSpPr/>
          <p:nvPr/>
        </p:nvCxnSpPr>
        <p:spPr>
          <a:xfrm>
            <a:off x="3021840" y="21560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6" name="Line 54"/>
          <p:cNvCxnSpPr/>
          <p:nvPr/>
        </p:nvCxnSpPr>
        <p:spPr>
          <a:xfrm>
            <a:off x="3021840" y="24123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7" name="Line 55"/>
          <p:cNvCxnSpPr/>
          <p:nvPr/>
        </p:nvCxnSpPr>
        <p:spPr>
          <a:xfrm>
            <a:off x="3021840" y="26683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8" name="Line 56"/>
          <p:cNvCxnSpPr/>
          <p:nvPr/>
        </p:nvCxnSpPr>
        <p:spPr>
          <a:xfrm>
            <a:off x="3021840" y="29246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29" name="Line 57"/>
          <p:cNvCxnSpPr/>
          <p:nvPr/>
        </p:nvCxnSpPr>
        <p:spPr>
          <a:xfrm>
            <a:off x="3021840" y="318060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0" name="Line 58"/>
          <p:cNvCxnSpPr/>
          <p:nvPr/>
        </p:nvCxnSpPr>
        <p:spPr>
          <a:xfrm>
            <a:off x="3021840" y="34369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1" name="Line 59"/>
          <p:cNvCxnSpPr/>
          <p:nvPr/>
        </p:nvCxnSpPr>
        <p:spPr>
          <a:xfrm flipV="1">
            <a:off x="334692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2" name="Line 60"/>
          <p:cNvCxnSpPr/>
          <p:nvPr/>
        </p:nvCxnSpPr>
        <p:spPr>
          <a:xfrm flipV="1">
            <a:off x="363492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3" name="Line 61"/>
          <p:cNvCxnSpPr/>
          <p:nvPr/>
        </p:nvCxnSpPr>
        <p:spPr>
          <a:xfrm flipV="1">
            <a:off x="392256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4" name="Line 62"/>
          <p:cNvCxnSpPr/>
          <p:nvPr/>
        </p:nvCxnSpPr>
        <p:spPr>
          <a:xfrm flipV="1">
            <a:off x="421020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5" name="Line 63"/>
          <p:cNvCxnSpPr/>
          <p:nvPr/>
        </p:nvCxnSpPr>
        <p:spPr>
          <a:xfrm flipV="1">
            <a:off x="449784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6" name="Line 64"/>
          <p:cNvCxnSpPr/>
          <p:nvPr/>
        </p:nvCxnSpPr>
        <p:spPr>
          <a:xfrm flipV="1">
            <a:off x="478584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7" name="Line 65"/>
          <p:cNvCxnSpPr/>
          <p:nvPr/>
        </p:nvCxnSpPr>
        <p:spPr>
          <a:xfrm flipV="1">
            <a:off x="5073480" y="368388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8" name="Line 66"/>
          <p:cNvCxnSpPr/>
          <p:nvPr/>
        </p:nvCxnSpPr>
        <p:spPr>
          <a:xfrm flipV="1">
            <a:off x="536112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39" name="Line 67"/>
          <p:cNvCxnSpPr/>
          <p:nvPr/>
        </p:nvCxnSpPr>
        <p:spPr>
          <a:xfrm flipV="1">
            <a:off x="564876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40" name="Line 68"/>
          <p:cNvCxnSpPr/>
          <p:nvPr/>
        </p:nvCxnSpPr>
        <p:spPr>
          <a:xfrm flipV="1">
            <a:off x="5936400" y="36842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sp>
        <p:nvSpPr>
          <p:cNvPr id="2641" name="CustomShape 69"/>
          <p:cNvSpPr/>
          <p:nvPr/>
        </p:nvSpPr>
        <p:spPr>
          <a:xfrm>
            <a:off x="3018240" y="1060920"/>
            <a:ext cx="2980440" cy="26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TextShape 70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Area Under Curve (AUC)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CustomShape 1"/>
          <p:cNvSpPr/>
          <p:nvPr/>
        </p:nvSpPr>
        <p:spPr>
          <a:xfrm>
            <a:off x="3052080" y="1171080"/>
            <a:ext cx="2876400" cy="2552760"/>
          </a:xfrm>
          <a:custGeom>
            <a:avLst/>
            <a:gdLst/>
            <a:ahLst/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noFill/>
          <a:ln w="9360">
            <a:solidFill>
              <a:srgbClr val="fe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TextShape 2"/>
          <p:cNvSpPr txBox="1"/>
          <p:nvPr/>
        </p:nvSpPr>
        <p:spPr>
          <a:xfrm>
            <a:off x="4259160" y="3965760"/>
            <a:ext cx="46260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Recall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5" name="TextShape 3"/>
          <p:cNvSpPr txBox="1"/>
          <p:nvPr/>
        </p:nvSpPr>
        <p:spPr>
          <a:xfrm rot="16200000">
            <a:off x="2215440" y="2280960"/>
            <a:ext cx="68652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Precision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6" name="TextShape 4"/>
          <p:cNvSpPr txBox="1"/>
          <p:nvPr/>
        </p:nvSpPr>
        <p:spPr>
          <a:xfrm>
            <a:off x="2717640" y="31215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7" name="TextShape 5"/>
          <p:cNvSpPr txBox="1"/>
          <p:nvPr/>
        </p:nvSpPr>
        <p:spPr>
          <a:xfrm>
            <a:off x="2717640" y="260892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8" name="TextShape 6"/>
          <p:cNvSpPr txBox="1"/>
          <p:nvPr/>
        </p:nvSpPr>
        <p:spPr>
          <a:xfrm>
            <a:off x="2717640" y="209808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9" name="TextShape 7"/>
          <p:cNvSpPr txBox="1"/>
          <p:nvPr/>
        </p:nvSpPr>
        <p:spPr>
          <a:xfrm>
            <a:off x="2717640" y="158724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0" name="TextShape 8"/>
          <p:cNvSpPr txBox="1"/>
          <p:nvPr/>
        </p:nvSpPr>
        <p:spPr>
          <a:xfrm>
            <a:off x="2717640" y="107424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1" name="TextShape 9"/>
          <p:cNvSpPr txBox="1"/>
          <p:nvPr/>
        </p:nvSpPr>
        <p:spPr>
          <a:xfrm>
            <a:off x="3501360" y="37659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2" name="TextShape 10"/>
          <p:cNvSpPr txBox="1"/>
          <p:nvPr/>
        </p:nvSpPr>
        <p:spPr>
          <a:xfrm>
            <a:off x="4075200" y="37659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3" name="TextShape 11"/>
          <p:cNvSpPr txBox="1"/>
          <p:nvPr/>
        </p:nvSpPr>
        <p:spPr>
          <a:xfrm>
            <a:off x="4652640" y="37659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4" name="TextShape 12"/>
          <p:cNvSpPr txBox="1"/>
          <p:nvPr/>
        </p:nvSpPr>
        <p:spPr>
          <a:xfrm>
            <a:off x="5237280" y="37659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5" name="TextShape 13"/>
          <p:cNvSpPr txBox="1"/>
          <p:nvPr/>
        </p:nvSpPr>
        <p:spPr>
          <a:xfrm>
            <a:off x="5804280" y="3765960"/>
            <a:ext cx="24444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2656" name="Line 14"/>
          <p:cNvCxnSpPr/>
          <p:nvPr/>
        </p:nvCxnSpPr>
        <p:spPr>
          <a:xfrm>
            <a:off x="3021840" y="117108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57" name="Line 15"/>
          <p:cNvCxnSpPr/>
          <p:nvPr/>
        </p:nvCxnSpPr>
        <p:spPr>
          <a:xfrm>
            <a:off x="3021840" y="142740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58" name="Line 16"/>
          <p:cNvCxnSpPr/>
          <p:nvPr/>
        </p:nvCxnSpPr>
        <p:spPr>
          <a:xfrm>
            <a:off x="3021840" y="16833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59" name="Line 17"/>
          <p:cNvCxnSpPr/>
          <p:nvPr/>
        </p:nvCxnSpPr>
        <p:spPr>
          <a:xfrm>
            <a:off x="3021840" y="193968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0" name="Line 18"/>
          <p:cNvCxnSpPr/>
          <p:nvPr/>
        </p:nvCxnSpPr>
        <p:spPr>
          <a:xfrm>
            <a:off x="3021840" y="21956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1" name="Line 19"/>
          <p:cNvCxnSpPr/>
          <p:nvPr/>
        </p:nvCxnSpPr>
        <p:spPr>
          <a:xfrm>
            <a:off x="3021840" y="24519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2" name="Line 20"/>
          <p:cNvCxnSpPr/>
          <p:nvPr/>
        </p:nvCxnSpPr>
        <p:spPr>
          <a:xfrm>
            <a:off x="3021840" y="270828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3" name="Line 21"/>
          <p:cNvCxnSpPr/>
          <p:nvPr/>
        </p:nvCxnSpPr>
        <p:spPr>
          <a:xfrm>
            <a:off x="3021840" y="296424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4" name="Line 22"/>
          <p:cNvCxnSpPr/>
          <p:nvPr/>
        </p:nvCxnSpPr>
        <p:spPr>
          <a:xfrm>
            <a:off x="3021840" y="322056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5" name="Line 23"/>
          <p:cNvCxnSpPr/>
          <p:nvPr/>
        </p:nvCxnSpPr>
        <p:spPr>
          <a:xfrm>
            <a:off x="3021840" y="3476520"/>
            <a:ext cx="30600" cy="3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6" name="Line 24"/>
          <p:cNvCxnSpPr/>
          <p:nvPr/>
        </p:nvCxnSpPr>
        <p:spPr>
          <a:xfrm flipV="1">
            <a:off x="334692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7" name="Line 25"/>
          <p:cNvCxnSpPr/>
          <p:nvPr/>
        </p:nvCxnSpPr>
        <p:spPr>
          <a:xfrm flipV="1">
            <a:off x="3634560" y="372384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8" name="Line 26"/>
          <p:cNvCxnSpPr/>
          <p:nvPr/>
        </p:nvCxnSpPr>
        <p:spPr>
          <a:xfrm flipV="1">
            <a:off x="3922200" y="372384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69" name="Line 27"/>
          <p:cNvCxnSpPr/>
          <p:nvPr/>
        </p:nvCxnSpPr>
        <p:spPr>
          <a:xfrm flipV="1">
            <a:off x="421020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0" name="Line 28"/>
          <p:cNvCxnSpPr/>
          <p:nvPr/>
        </p:nvCxnSpPr>
        <p:spPr>
          <a:xfrm flipV="1">
            <a:off x="449784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1" name="Line 29"/>
          <p:cNvCxnSpPr/>
          <p:nvPr/>
        </p:nvCxnSpPr>
        <p:spPr>
          <a:xfrm flipV="1">
            <a:off x="4785480" y="372384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2" name="Line 30"/>
          <p:cNvCxnSpPr/>
          <p:nvPr/>
        </p:nvCxnSpPr>
        <p:spPr>
          <a:xfrm flipV="1">
            <a:off x="5073120" y="3723840"/>
            <a:ext cx="360" cy="3096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3" name="Line 31"/>
          <p:cNvCxnSpPr/>
          <p:nvPr/>
        </p:nvCxnSpPr>
        <p:spPr>
          <a:xfrm flipV="1">
            <a:off x="536112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4" name="Line 32"/>
          <p:cNvCxnSpPr/>
          <p:nvPr/>
        </p:nvCxnSpPr>
        <p:spPr>
          <a:xfrm flipV="1">
            <a:off x="564876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cxnSp>
        <p:nvCxnSpPr>
          <p:cNvPr id="2675" name="Line 33"/>
          <p:cNvCxnSpPr/>
          <p:nvPr/>
        </p:nvCxnSpPr>
        <p:spPr>
          <a:xfrm flipV="1">
            <a:off x="5936400" y="3723840"/>
            <a:ext cx="360" cy="30600"/>
          </a:xfrm>
          <a:prstGeom prst="straightConnector1">
            <a:avLst/>
          </a:prstGeom>
          <a:ln w="9360">
            <a:solidFill>
              <a:srgbClr val="feffff"/>
            </a:solidFill>
            <a:round/>
          </a:ln>
        </p:spPr>
      </p:cxnSp>
      <p:sp>
        <p:nvSpPr>
          <p:cNvPr id="2676" name="CustomShape 34"/>
          <p:cNvSpPr/>
          <p:nvPr/>
        </p:nvSpPr>
        <p:spPr>
          <a:xfrm>
            <a:off x="3018240" y="1100520"/>
            <a:ext cx="2980440" cy="263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7" name="TextShape 35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Precision Recall Curve (PR Curve)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78" name="CustomShape 36"/>
          <p:cNvSpPr/>
          <p:nvPr/>
        </p:nvSpPr>
        <p:spPr>
          <a:xfrm>
            <a:off x="3153600" y="1187280"/>
            <a:ext cx="2799000" cy="2533320"/>
          </a:xfrm>
          <a:custGeom>
            <a:avLst/>
            <a:gdLst/>
            <a:ahLst/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9" name="CustomShape 37"/>
          <p:cNvSpPr/>
          <p:nvPr/>
        </p:nvSpPr>
        <p:spPr>
          <a:xfrm>
            <a:off x="3074400" y="1695960"/>
            <a:ext cx="2859840" cy="2019960"/>
          </a:xfrm>
          <a:custGeom>
            <a:avLst/>
            <a:gdLst/>
            <a:ahLst/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80" name="Line 38"/>
          <p:cNvCxnSpPr/>
          <p:nvPr/>
        </p:nvCxnSpPr>
        <p:spPr>
          <a:xfrm>
            <a:off x="5361120" y="1469160"/>
            <a:ext cx="459000" cy="360"/>
          </a:xfrm>
          <a:prstGeom prst="straightConnector1">
            <a:avLst/>
          </a:prstGeom>
          <a:ln w="25560">
            <a:solidFill>
              <a:srgbClr val="c00000"/>
            </a:solidFill>
            <a:round/>
          </a:ln>
        </p:spPr>
      </p:cxnSp>
      <p:cxnSp>
        <p:nvCxnSpPr>
          <p:cNvPr id="2681" name="Line 39"/>
          <p:cNvCxnSpPr/>
          <p:nvPr/>
        </p:nvCxnSpPr>
        <p:spPr>
          <a:xfrm>
            <a:off x="5361120" y="1301400"/>
            <a:ext cx="459000" cy="360"/>
          </a:xfrm>
          <a:prstGeom prst="straightConnector1">
            <a:avLst/>
          </a:prstGeom>
          <a:ln w="25560">
            <a:solidFill>
              <a:srgbClr val="0070c0"/>
            </a:solidFill>
            <a:round/>
          </a:ln>
        </p:spPr>
      </p:cxnSp>
      <p:sp>
        <p:nvSpPr>
          <p:cNvPr id="2682" name="TextShape 40"/>
          <p:cNvSpPr txBox="1"/>
          <p:nvPr/>
        </p:nvSpPr>
        <p:spPr>
          <a:xfrm>
            <a:off x="4713840" y="1211400"/>
            <a:ext cx="60408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3" name="TextShape 41"/>
          <p:cNvSpPr txBox="1"/>
          <p:nvPr/>
        </p:nvSpPr>
        <p:spPr>
          <a:xfrm>
            <a:off x="4713840" y="1383840"/>
            <a:ext cx="604080" cy="18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4" name="TextShape 42"/>
          <p:cNvSpPr txBox="1"/>
          <p:nvPr/>
        </p:nvSpPr>
        <p:spPr>
          <a:xfrm>
            <a:off x="1342800" y="4364640"/>
            <a:ext cx="652680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2250" spc="-1" strike="noStrike">
                <a:solidFill>
                  <a:srgbClr val="212121"/>
                </a:solidFill>
                <a:latin typeface="Avenir Book"/>
                <a:ea typeface="Avenir Book"/>
              </a:rPr>
              <a:t>Measures trade-off between precision and recall</a:t>
            </a:r>
            <a:endParaRPr b="0" lang="en-US" sz="225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Multiple Class Error Metrics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86" name="TextShape 2"/>
          <p:cNvSpPr txBox="1"/>
          <p:nvPr/>
        </p:nvSpPr>
        <p:spPr>
          <a:xfrm>
            <a:off x="4907160" y="1581840"/>
            <a:ext cx="131580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7" name="TextShape 3"/>
          <p:cNvSpPr txBox="1"/>
          <p:nvPr/>
        </p:nvSpPr>
        <p:spPr>
          <a:xfrm>
            <a:off x="6306480" y="1440000"/>
            <a:ext cx="22582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TP1 + TP2 + TP3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8" name="TextShape 4"/>
          <p:cNvSpPr txBox="1"/>
          <p:nvPr/>
        </p:nvSpPr>
        <p:spPr>
          <a:xfrm>
            <a:off x="6321960" y="1525320"/>
            <a:ext cx="2258280" cy="1117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89" name="Line 5"/>
          <p:cNvCxnSpPr/>
          <p:nvPr/>
        </p:nvCxnSpPr>
        <p:spPr>
          <a:xfrm>
            <a:off x="6314040" y="1854720"/>
            <a:ext cx="2258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690" name="TextShape 6"/>
          <p:cNvSpPr txBox="1"/>
          <p:nvPr/>
        </p:nvSpPr>
        <p:spPr>
          <a:xfrm>
            <a:off x="1346040" y="1064880"/>
            <a:ext cx="108540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1" name="TextShape 7"/>
          <p:cNvSpPr txBox="1"/>
          <p:nvPr/>
        </p:nvSpPr>
        <p:spPr>
          <a:xfrm>
            <a:off x="2423880" y="1064880"/>
            <a:ext cx="10882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2" name="TextShape 8"/>
          <p:cNvSpPr txBox="1"/>
          <p:nvPr/>
        </p:nvSpPr>
        <p:spPr>
          <a:xfrm>
            <a:off x="1346040" y="1670760"/>
            <a:ext cx="108540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3" name="TextShape 9"/>
          <p:cNvSpPr txBox="1"/>
          <p:nvPr/>
        </p:nvSpPr>
        <p:spPr>
          <a:xfrm>
            <a:off x="242388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94" name="TextShape 10"/>
          <p:cNvSpPr txBox="1"/>
          <p:nvPr/>
        </p:nvSpPr>
        <p:spPr>
          <a:xfrm>
            <a:off x="398520" y="167076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5" name="TextShape 11"/>
          <p:cNvSpPr txBox="1"/>
          <p:nvPr/>
        </p:nvSpPr>
        <p:spPr>
          <a:xfrm>
            <a:off x="1346040" y="257220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96" name="TextShape 12"/>
          <p:cNvSpPr txBox="1"/>
          <p:nvPr/>
        </p:nvSpPr>
        <p:spPr>
          <a:xfrm>
            <a:off x="2423880" y="257220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7" name="TextShape 13"/>
          <p:cNvSpPr txBox="1"/>
          <p:nvPr/>
        </p:nvSpPr>
        <p:spPr>
          <a:xfrm>
            <a:off x="398520" y="257220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8" name="TextShape 14"/>
          <p:cNvSpPr txBox="1"/>
          <p:nvPr/>
        </p:nvSpPr>
        <p:spPr>
          <a:xfrm>
            <a:off x="3509280" y="1064880"/>
            <a:ext cx="10900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9" name="TextShape 15"/>
          <p:cNvSpPr txBox="1"/>
          <p:nvPr/>
        </p:nvSpPr>
        <p:spPr>
          <a:xfrm>
            <a:off x="351180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00" name="TextShape 16"/>
          <p:cNvSpPr txBox="1"/>
          <p:nvPr/>
        </p:nvSpPr>
        <p:spPr>
          <a:xfrm>
            <a:off x="3511800" y="257220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01" name="TextShape 17"/>
          <p:cNvSpPr txBox="1"/>
          <p:nvPr/>
        </p:nvSpPr>
        <p:spPr>
          <a:xfrm>
            <a:off x="1346040" y="347328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02" name="TextShape 18"/>
          <p:cNvSpPr txBox="1"/>
          <p:nvPr/>
        </p:nvSpPr>
        <p:spPr>
          <a:xfrm>
            <a:off x="2423880" y="347328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03" name="TextShape 19"/>
          <p:cNvSpPr txBox="1"/>
          <p:nvPr/>
        </p:nvSpPr>
        <p:spPr>
          <a:xfrm>
            <a:off x="398520" y="347328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4" name="TextShape 20"/>
          <p:cNvSpPr txBox="1"/>
          <p:nvPr/>
        </p:nvSpPr>
        <p:spPr>
          <a:xfrm>
            <a:off x="3511800" y="347328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5" name="TextShape 21"/>
          <p:cNvSpPr txBox="1"/>
          <p:nvPr/>
        </p:nvSpPr>
        <p:spPr>
          <a:xfrm>
            <a:off x="5963400" y="2856960"/>
            <a:ext cx="2587320" cy="182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Most multi-class error metrics are similar to binary versions—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just expand elements as a 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6" name="CustomShape 22"/>
          <p:cNvSpPr/>
          <p:nvPr/>
        </p:nvSpPr>
        <p:spPr>
          <a:xfrm>
            <a:off x="4907160" y="3193920"/>
            <a:ext cx="884160" cy="730080"/>
          </a:xfrm>
          <a:custGeom>
            <a:avLst/>
            <a:gdLst/>
            <a:ahLst/>
            <a:rect l="0" t="0" r="r" b="b"/>
            <a:pathLst>
              <a:path w="2458" h="2030">
                <a:moveTo>
                  <a:pt x="0" y="507"/>
                </a:moveTo>
                <a:lnTo>
                  <a:pt x="1442" y="507"/>
                </a:lnTo>
                <a:lnTo>
                  <a:pt x="1442" y="0"/>
                </a:lnTo>
                <a:lnTo>
                  <a:pt x="2457" y="1014"/>
                </a:lnTo>
                <a:lnTo>
                  <a:pt x="1442" y="2029"/>
                </a:lnTo>
                <a:lnTo>
                  <a:pt x="1442" y="1521"/>
                </a:lnTo>
                <a:lnTo>
                  <a:pt x="0" y="1521"/>
                </a:lnTo>
                <a:lnTo>
                  <a:pt x="0" y="507"/>
                </a:lnTo>
              </a:path>
            </a:pathLst>
          </a:custGeom>
          <a:solidFill>
            <a:srgbClr val="ffc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TextShape 23"/>
          <p:cNvSpPr txBox="1"/>
          <p:nvPr/>
        </p:nvSpPr>
        <p:spPr>
          <a:xfrm>
            <a:off x="6699240" y="1901880"/>
            <a:ext cx="185148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Incorrect</a:t>
            </a:r>
            <a:endParaRPr b="0" lang="en-US" sz="2000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Classifications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8" name="CustomShape 24"/>
          <p:cNvSpPr/>
          <p:nvPr/>
        </p:nvSpPr>
        <p:spPr>
          <a:xfrm>
            <a:off x="4907160" y="1440000"/>
            <a:ext cx="3711600" cy="293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Multiple Class Error Metrics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10" name="TextShape 2"/>
          <p:cNvSpPr txBox="1"/>
          <p:nvPr/>
        </p:nvSpPr>
        <p:spPr>
          <a:xfrm>
            <a:off x="4907160" y="1581840"/>
            <a:ext cx="131580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1" name="TextShape 3"/>
          <p:cNvSpPr txBox="1"/>
          <p:nvPr/>
        </p:nvSpPr>
        <p:spPr>
          <a:xfrm>
            <a:off x="6306480" y="1440000"/>
            <a:ext cx="22582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TP1 + TP2 + TP3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712" name="Line 4"/>
          <p:cNvCxnSpPr/>
          <p:nvPr/>
        </p:nvCxnSpPr>
        <p:spPr>
          <a:xfrm>
            <a:off x="6314040" y="1854720"/>
            <a:ext cx="2258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713" name="TextShape 5"/>
          <p:cNvSpPr txBox="1"/>
          <p:nvPr/>
        </p:nvSpPr>
        <p:spPr>
          <a:xfrm>
            <a:off x="1346040" y="1064880"/>
            <a:ext cx="108540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4" name="TextShape 6"/>
          <p:cNvSpPr txBox="1"/>
          <p:nvPr/>
        </p:nvSpPr>
        <p:spPr>
          <a:xfrm>
            <a:off x="2423880" y="1064880"/>
            <a:ext cx="10882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5" name="TextShape 7"/>
          <p:cNvSpPr txBox="1"/>
          <p:nvPr/>
        </p:nvSpPr>
        <p:spPr>
          <a:xfrm>
            <a:off x="1346040" y="1670760"/>
            <a:ext cx="108540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6" name="TextShape 8"/>
          <p:cNvSpPr txBox="1"/>
          <p:nvPr/>
        </p:nvSpPr>
        <p:spPr>
          <a:xfrm>
            <a:off x="242388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17" name="TextShape 9"/>
          <p:cNvSpPr txBox="1"/>
          <p:nvPr/>
        </p:nvSpPr>
        <p:spPr>
          <a:xfrm>
            <a:off x="398520" y="167076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8" name="TextShape 10"/>
          <p:cNvSpPr txBox="1"/>
          <p:nvPr/>
        </p:nvSpPr>
        <p:spPr>
          <a:xfrm>
            <a:off x="1346040" y="257220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19" name="TextShape 11"/>
          <p:cNvSpPr txBox="1"/>
          <p:nvPr/>
        </p:nvSpPr>
        <p:spPr>
          <a:xfrm>
            <a:off x="2423880" y="257220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0" name="TextShape 12"/>
          <p:cNvSpPr txBox="1"/>
          <p:nvPr/>
        </p:nvSpPr>
        <p:spPr>
          <a:xfrm>
            <a:off x="398520" y="257220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1" name="TextShape 13"/>
          <p:cNvSpPr txBox="1"/>
          <p:nvPr/>
        </p:nvSpPr>
        <p:spPr>
          <a:xfrm>
            <a:off x="3509280" y="1064880"/>
            <a:ext cx="10900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2" name="TextShape 14"/>
          <p:cNvSpPr txBox="1"/>
          <p:nvPr/>
        </p:nvSpPr>
        <p:spPr>
          <a:xfrm>
            <a:off x="351180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23" name="TextShape 15"/>
          <p:cNvSpPr txBox="1"/>
          <p:nvPr/>
        </p:nvSpPr>
        <p:spPr>
          <a:xfrm>
            <a:off x="3511800" y="257220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24" name="TextShape 16"/>
          <p:cNvSpPr txBox="1"/>
          <p:nvPr/>
        </p:nvSpPr>
        <p:spPr>
          <a:xfrm>
            <a:off x="1346040" y="347328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25" name="TextShape 17"/>
          <p:cNvSpPr txBox="1"/>
          <p:nvPr/>
        </p:nvSpPr>
        <p:spPr>
          <a:xfrm>
            <a:off x="2423880" y="347328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26" name="TextShape 18"/>
          <p:cNvSpPr txBox="1"/>
          <p:nvPr/>
        </p:nvSpPr>
        <p:spPr>
          <a:xfrm>
            <a:off x="398520" y="347328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7" name="TextShape 19"/>
          <p:cNvSpPr txBox="1"/>
          <p:nvPr/>
        </p:nvSpPr>
        <p:spPr>
          <a:xfrm>
            <a:off x="3511800" y="347328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8" name="TextShape 20"/>
          <p:cNvSpPr txBox="1"/>
          <p:nvPr/>
        </p:nvSpPr>
        <p:spPr>
          <a:xfrm>
            <a:off x="5963400" y="2856960"/>
            <a:ext cx="2587320" cy="182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Most multi-class error metrics are similar to binary versions—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just expand elements as a 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9" name="CustomShape 21"/>
          <p:cNvSpPr/>
          <p:nvPr/>
        </p:nvSpPr>
        <p:spPr>
          <a:xfrm>
            <a:off x="4907160" y="3193920"/>
            <a:ext cx="884160" cy="730080"/>
          </a:xfrm>
          <a:custGeom>
            <a:avLst/>
            <a:gdLst/>
            <a:ahLst/>
            <a:rect l="0" t="0" r="r" b="b"/>
            <a:pathLst>
              <a:path w="2458" h="2030">
                <a:moveTo>
                  <a:pt x="0" y="507"/>
                </a:moveTo>
                <a:lnTo>
                  <a:pt x="1442" y="507"/>
                </a:lnTo>
                <a:lnTo>
                  <a:pt x="1442" y="0"/>
                </a:lnTo>
                <a:lnTo>
                  <a:pt x="2457" y="1014"/>
                </a:lnTo>
                <a:lnTo>
                  <a:pt x="1442" y="2029"/>
                </a:lnTo>
                <a:lnTo>
                  <a:pt x="1442" y="1521"/>
                </a:lnTo>
                <a:lnTo>
                  <a:pt x="0" y="1521"/>
                </a:lnTo>
                <a:lnTo>
                  <a:pt x="0" y="507"/>
                </a:lnTo>
              </a:path>
            </a:pathLst>
          </a:custGeom>
          <a:solidFill>
            <a:srgbClr val="ffc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0" name="TextShape 22"/>
          <p:cNvSpPr txBox="1"/>
          <p:nvPr/>
        </p:nvSpPr>
        <p:spPr>
          <a:xfrm>
            <a:off x="6513840" y="1901880"/>
            <a:ext cx="185148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Total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1" name="CustomShape 23"/>
          <p:cNvSpPr/>
          <p:nvPr/>
        </p:nvSpPr>
        <p:spPr>
          <a:xfrm>
            <a:off x="4907160" y="2736000"/>
            <a:ext cx="3711600" cy="165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Multiple Class Error Metrics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33" name="TextShape 2"/>
          <p:cNvSpPr txBox="1"/>
          <p:nvPr/>
        </p:nvSpPr>
        <p:spPr>
          <a:xfrm>
            <a:off x="1346040" y="1064880"/>
            <a:ext cx="108540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4" name="TextShape 3"/>
          <p:cNvSpPr txBox="1"/>
          <p:nvPr/>
        </p:nvSpPr>
        <p:spPr>
          <a:xfrm>
            <a:off x="2423880" y="1064880"/>
            <a:ext cx="10882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5" name="TextShape 4"/>
          <p:cNvSpPr txBox="1"/>
          <p:nvPr/>
        </p:nvSpPr>
        <p:spPr>
          <a:xfrm>
            <a:off x="1346040" y="1670760"/>
            <a:ext cx="108540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6" name="TextShape 5"/>
          <p:cNvSpPr txBox="1"/>
          <p:nvPr/>
        </p:nvSpPr>
        <p:spPr>
          <a:xfrm>
            <a:off x="242388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37" name="TextShape 6"/>
          <p:cNvSpPr txBox="1"/>
          <p:nvPr/>
        </p:nvSpPr>
        <p:spPr>
          <a:xfrm>
            <a:off x="398520" y="167076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8" name="TextShape 7"/>
          <p:cNvSpPr txBox="1"/>
          <p:nvPr/>
        </p:nvSpPr>
        <p:spPr>
          <a:xfrm>
            <a:off x="1346040" y="257220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39" name="TextShape 8"/>
          <p:cNvSpPr txBox="1"/>
          <p:nvPr/>
        </p:nvSpPr>
        <p:spPr>
          <a:xfrm>
            <a:off x="2423880" y="257220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0" name="TextShape 9"/>
          <p:cNvSpPr txBox="1"/>
          <p:nvPr/>
        </p:nvSpPr>
        <p:spPr>
          <a:xfrm>
            <a:off x="398520" y="257220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1" name="TextShape 10"/>
          <p:cNvSpPr txBox="1"/>
          <p:nvPr/>
        </p:nvSpPr>
        <p:spPr>
          <a:xfrm>
            <a:off x="3509280" y="1064880"/>
            <a:ext cx="1090080" cy="605880"/>
          </a:xfrm>
          <a:prstGeom prst="rect">
            <a:avLst/>
          </a:prstGeom>
          <a:noFill/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2" name="TextShape 11"/>
          <p:cNvSpPr txBox="1"/>
          <p:nvPr/>
        </p:nvSpPr>
        <p:spPr>
          <a:xfrm>
            <a:off x="3511800" y="167076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43" name="TextShape 12"/>
          <p:cNvSpPr txBox="1"/>
          <p:nvPr/>
        </p:nvSpPr>
        <p:spPr>
          <a:xfrm>
            <a:off x="3511800" y="257220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44" name="TextShape 13"/>
          <p:cNvSpPr txBox="1"/>
          <p:nvPr/>
        </p:nvSpPr>
        <p:spPr>
          <a:xfrm>
            <a:off x="1346040" y="3473280"/>
            <a:ext cx="108540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45" name="TextShape 14"/>
          <p:cNvSpPr txBox="1"/>
          <p:nvPr/>
        </p:nvSpPr>
        <p:spPr>
          <a:xfrm>
            <a:off x="2423880" y="3473280"/>
            <a:ext cx="1088280" cy="901080"/>
          </a:xfrm>
          <a:prstGeom prst="rect">
            <a:avLst/>
          </a:prstGeom>
          <a:solidFill>
            <a:srgbClr val="fe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46" name="TextShape 15"/>
          <p:cNvSpPr txBox="1"/>
          <p:nvPr/>
        </p:nvSpPr>
        <p:spPr>
          <a:xfrm>
            <a:off x="398520" y="3473280"/>
            <a:ext cx="947880" cy="90108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Actual Class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7" name="TextShape 16"/>
          <p:cNvSpPr txBox="1"/>
          <p:nvPr/>
        </p:nvSpPr>
        <p:spPr>
          <a:xfrm>
            <a:off x="3511800" y="3473280"/>
            <a:ext cx="1088280" cy="901080"/>
          </a:xfrm>
          <a:prstGeom prst="rect">
            <a:avLst/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txBody>
          <a:bodyPr lIns="57240" rIns="57240" tIns="57240" bIns="5724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TP3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8" name="TextShape 17"/>
          <p:cNvSpPr txBox="1"/>
          <p:nvPr/>
        </p:nvSpPr>
        <p:spPr>
          <a:xfrm>
            <a:off x="5963400" y="2856960"/>
            <a:ext cx="2587320" cy="182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Most multi-class error metrics are similar to binary versions—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just expand elements as a sum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9" name="CustomShape 18"/>
          <p:cNvSpPr/>
          <p:nvPr/>
        </p:nvSpPr>
        <p:spPr>
          <a:xfrm>
            <a:off x="4907160" y="3193920"/>
            <a:ext cx="884160" cy="730080"/>
          </a:xfrm>
          <a:custGeom>
            <a:avLst/>
            <a:gdLst/>
            <a:ahLst/>
            <a:rect l="0" t="0" r="r" b="b"/>
            <a:pathLst>
              <a:path w="2458" h="2030">
                <a:moveTo>
                  <a:pt x="0" y="507"/>
                </a:moveTo>
                <a:lnTo>
                  <a:pt x="1442" y="507"/>
                </a:lnTo>
                <a:lnTo>
                  <a:pt x="1442" y="0"/>
                </a:lnTo>
                <a:lnTo>
                  <a:pt x="2457" y="1014"/>
                </a:lnTo>
                <a:lnTo>
                  <a:pt x="1442" y="2029"/>
                </a:lnTo>
                <a:lnTo>
                  <a:pt x="1442" y="1521"/>
                </a:lnTo>
                <a:lnTo>
                  <a:pt x="0" y="1521"/>
                </a:lnTo>
                <a:lnTo>
                  <a:pt x="0" y="507"/>
                </a:lnTo>
              </a:path>
            </a:pathLst>
          </a:custGeom>
          <a:solidFill>
            <a:srgbClr val="ffc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0" name="TextShape 19"/>
          <p:cNvSpPr txBox="1"/>
          <p:nvPr/>
        </p:nvSpPr>
        <p:spPr>
          <a:xfrm>
            <a:off x="4907160" y="1581840"/>
            <a:ext cx="1315800" cy="9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Accuracy 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1" name="TextShape 20"/>
          <p:cNvSpPr txBox="1"/>
          <p:nvPr/>
        </p:nvSpPr>
        <p:spPr>
          <a:xfrm>
            <a:off x="6306480" y="1440000"/>
            <a:ext cx="22582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5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TP1 + TP2 + TP3</a:t>
            </a:r>
            <a:endParaRPr b="0" lang="en-US" sz="2000" spc="-1" strike="noStrike">
              <a:latin typeface="Arial"/>
            </a:endParaRPr>
          </a:p>
        </p:txBody>
      </p:sp>
      <p:cxnSp>
        <p:nvCxnSpPr>
          <p:cNvPr id="2752" name="Line 21"/>
          <p:cNvCxnSpPr/>
          <p:nvPr/>
        </p:nvCxnSpPr>
        <p:spPr>
          <a:xfrm>
            <a:off x="6314040" y="1854720"/>
            <a:ext cx="225864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</a:ln>
        </p:spPr>
      </p:cxnSp>
      <p:sp>
        <p:nvSpPr>
          <p:cNvPr id="2753" name="TextShape 22"/>
          <p:cNvSpPr txBox="1"/>
          <p:nvPr/>
        </p:nvSpPr>
        <p:spPr>
          <a:xfrm>
            <a:off x="6513840" y="1901880"/>
            <a:ext cx="185148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Ctr="1"/>
          <a:p>
            <a:pPr marL="9360" algn="ctr">
              <a:lnSpc>
                <a:spcPct val="100000"/>
              </a:lnSpc>
            </a:pPr>
            <a:r>
              <a:rPr b="0" lang="en-US" sz="2000" spc="-12" strike="noStrike">
                <a:solidFill>
                  <a:srgbClr val="212121"/>
                </a:solidFill>
                <a:latin typeface="Avenir Book"/>
                <a:ea typeface="Avenir Book"/>
              </a:rPr>
              <a:t>Total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CustomShape 1"/>
          <p:cNvSpPr/>
          <p:nvPr/>
        </p:nvSpPr>
        <p:spPr>
          <a:xfrm>
            <a:off x="706320" y="931320"/>
            <a:ext cx="7912800" cy="10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desired error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accuracy_score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755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Error Metrics: The Syntax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CustomShape 1"/>
          <p:cNvSpPr/>
          <p:nvPr/>
        </p:nvSpPr>
        <p:spPr>
          <a:xfrm>
            <a:off x="706320" y="931320"/>
            <a:ext cx="7912800" cy="203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desired error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accuracy_score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error on the test and predicted data sets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accuracy_value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accuracy_score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(y_test, y_pred)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757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Error Metrics: The Syntax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CustomShape 1"/>
          <p:cNvSpPr/>
          <p:nvPr/>
        </p:nvSpPr>
        <p:spPr>
          <a:xfrm>
            <a:off x="706320" y="931320"/>
            <a:ext cx="7912800" cy="386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desired error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accuracy_score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Calculate the error on the test and predicted data sets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accuracy_value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accuracy_score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(y_test, y_pred)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Lots of other error metrics and diagnostic tools: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7f7f7f"/>
                </a:solidFill>
                <a:latin typeface="Monaco"/>
                <a:ea typeface="Monaco"/>
              </a:rPr>
              <a:t>from sklearn.metrics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precision_score, recall_score, 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f1_score, roc_auc_score,      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confusion_matrix, roc_curve,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precision_recall_curve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9" name="TextShape 2"/>
          <p:cNvSpPr txBox="1"/>
          <p:nvPr/>
        </p:nvSpPr>
        <p:spPr>
          <a:xfrm>
            <a:off x="398520" y="2962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Classification Error Metrics: The Syntax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 for Classification?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742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43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753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54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55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56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57" name="TextShape 18"/>
          <p:cNvSpPr txBox="1"/>
          <p:nvPr/>
        </p:nvSpPr>
        <p:spPr>
          <a:xfrm>
            <a:off x="3222360" y="3882960"/>
            <a:ext cx="3881880" cy="7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If model result &gt; 0.5: predict lost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If model result &lt; 0.5: predict survived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58" name="TextShape 19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59" name="CustomShape 20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21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22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23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24"/>
          <p:cNvSpPr/>
          <p:nvPr/>
        </p:nvSpPr>
        <p:spPr>
          <a:xfrm>
            <a:off x="4150440" y="1972440"/>
            <a:ext cx="3245400" cy="12103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 for Classification?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766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67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777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78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79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80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81" name="TextShape 18"/>
          <p:cNvSpPr txBox="1"/>
          <p:nvPr/>
        </p:nvSpPr>
        <p:spPr>
          <a:xfrm>
            <a:off x="3222360" y="3882960"/>
            <a:ext cx="3881880" cy="7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If model result &gt; 0.5: predict lost</a:t>
            </a:r>
            <a:endParaRPr b="0" lang="en-US" sz="1729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If model result &lt; 0.5: predict survived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82" name="TextShape 19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83" name="CustomShape 20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21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22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23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24"/>
          <p:cNvSpPr/>
          <p:nvPr/>
        </p:nvSpPr>
        <p:spPr>
          <a:xfrm>
            <a:off x="4150440" y="2073240"/>
            <a:ext cx="2953440" cy="110916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TextShape 25"/>
          <p:cNvSpPr txBox="1"/>
          <p:nvPr/>
        </p:nvSpPr>
        <p:spPr>
          <a:xfrm>
            <a:off x="532656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89" name="TextShape 26"/>
          <p:cNvSpPr txBox="1"/>
          <p:nvPr/>
        </p:nvSpPr>
        <p:spPr>
          <a:xfrm>
            <a:off x="583812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0" name="TextShape 27"/>
          <p:cNvSpPr txBox="1"/>
          <p:nvPr/>
        </p:nvSpPr>
        <p:spPr>
          <a:xfrm>
            <a:off x="4435560" y="275328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1" name="TextShape 28"/>
          <p:cNvSpPr txBox="1"/>
          <p:nvPr/>
        </p:nvSpPr>
        <p:spPr>
          <a:xfrm>
            <a:off x="4032360" y="275328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2" name="TextShape 29"/>
          <p:cNvSpPr txBox="1"/>
          <p:nvPr/>
        </p:nvSpPr>
        <p:spPr>
          <a:xfrm>
            <a:off x="3743640" y="275328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3" name="TextShape 30"/>
          <p:cNvSpPr txBox="1"/>
          <p:nvPr/>
        </p:nvSpPr>
        <p:spPr>
          <a:xfrm>
            <a:off x="3157560" y="275328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4" name="TextShape 31"/>
          <p:cNvSpPr txBox="1"/>
          <p:nvPr/>
        </p:nvSpPr>
        <p:spPr>
          <a:xfrm>
            <a:off x="645444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5" name="TextShape 32"/>
          <p:cNvSpPr txBox="1"/>
          <p:nvPr/>
        </p:nvSpPr>
        <p:spPr>
          <a:xfrm>
            <a:off x="666108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6" name="TextShape 33"/>
          <p:cNvSpPr txBox="1"/>
          <p:nvPr/>
        </p:nvSpPr>
        <p:spPr>
          <a:xfrm>
            <a:off x="683748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7" name="TextShape 34"/>
          <p:cNvSpPr txBox="1"/>
          <p:nvPr/>
        </p:nvSpPr>
        <p:spPr>
          <a:xfrm>
            <a:off x="702936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8" name="TextShape 35"/>
          <p:cNvSpPr txBox="1"/>
          <p:nvPr/>
        </p:nvSpPr>
        <p:spPr>
          <a:xfrm>
            <a:off x="722052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799" name="TextShape 36"/>
          <p:cNvSpPr txBox="1"/>
          <p:nvPr/>
        </p:nvSpPr>
        <p:spPr>
          <a:xfrm>
            <a:off x="742428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0" name="TextShape 37"/>
          <p:cNvSpPr txBox="1"/>
          <p:nvPr/>
        </p:nvSpPr>
        <p:spPr>
          <a:xfrm>
            <a:off x="7694640" y="1538640"/>
            <a:ext cx="2134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1" name="TextShape 38"/>
          <p:cNvSpPr txBox="1"/>
          <p:nvPr/>
        </p:nvSpPr>
        <p:spPr>
          <a:xfrm>
            <a:off x="5860080" y="1233360"/>
            <a:ext cx="11934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Prediction</a:t>
            </a:r>
            <a:endParaRPr b="0" lang="en-US" sz="1729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TextShape 1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What is this Function?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803" name="Line 2"/>
          <p:cNvCxnSpPr/>
          <p:nvPr/>
        </p:nvCxnSpPr>
        <p:spPr>
          <a:xfrm flipV="1">
            <a:off x="1927800" y="3850560"/>
            <a:ext cx="5331960" cy="900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04" name="Line 3"/>
          <p:cNvCxnSpPr/>
          <p:nvPr/>
        </p:nvCxnSpPr>
        <p:spPr>
          <a:xfrm flipH="1" flipV="1">
            <a:off x="1943640" y="1472040"/>
            <a:ext cx="12240" cy="236952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05" name="TextShape 4"/>
          <p:cNvSpPr txBox="1"/>
          <p:nvPr/>
        </p:nvSpPr>
        <p:spPr>
          <a:xfrm>
            <a:off x="1558080" y="372204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6" name="TextShape 5"/>
          <p:cNvSpPr txBox="1"/>
          <p:nvPr/>
        </p:nvSpPr>
        <p:spPr>
          <a:xfrm>
            <a:off x="1558080" y="160308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7" name="TextShape 6"/>
          <p:cNvSpPr txBox="1"/>
          <p:nvPr/>
        </p:nvSpPr>
        <p:spPr>
          <a:xfrm>
            <a:off x="1558080" y="328428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0.2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8" name="TextShape 7"/>
          <p:cNvSpPr txBox="1"/>
          <p:nvPr/>
        </p:nvSpPr>
        <p:spPr>
          <a:xfrm>
            <a:off x="1558080" y="287496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0.4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09" name="TextShape 8"/>
          <p:cNvSpPr txBox="1"/>
          <p:nvPr/>
        </p:nvSpPr>
        <p:spPr>
          <a:xfrm>
            <a:off x="1558080" y="241776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0.6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0" name="TextShape 9"/>
          <p:cNvSpPr txBox="1"/>
          <p:nvPr/>
        </p:nvSpPr>
        <p:spPr>
          <a:xfrm>
            <a:off x="1558080" y="198432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0.8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1" name="TextShape 10"/>
          <p:cNvSpPr txBox="1"/>
          <p:nvPr/>
        </p:nvSpPr>
        <p:spPr>
          <a:xfrm>
            <a:off x="4429080" y="385452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2" name="TextShape 11"/>
          <p:cNvSpPr txBox="1"/>
          <p:nvPr/>
        </p:nvSpPr>
        <p:spPr>
          <a:xfrm>
            <a:off x="3130920" y="385452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-5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3" name="TextShape 12"/>
          <p:cNvSpPr txBox="1"/>
          <p:nvPr/>
        </p:nvSpPr>
        <p:spPr>
          <a:xfrm>
            <a:off x="1865520" y="3723480"/>
            <a:ext cx="36468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-10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4" name="TextShape 13"/>
          <p:cNvSpPr txBox="1"/>
          <p:nvPr/>
        </p:nvSpPr>
        <p:spPr>
          <a:xfrm>
            <a:off x="5759640" y="385452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15" name="TextShape 14"/>
          <p:cNvSpPr txBox="1"/>
          <p:nvPr/>
        </p:nvSpPr>
        <p:spPr>
          <a:xfrm>
            <a:off x="7076880" y="3854520"/>
            <a:ext cx="36468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816" name="Line 15"/>
          <p:cNvCxnSpPr/>
          <p:nvPr/>
        </p:nvCxnSpPr>
        <p:spPr>
          <a:xfrm flipV="1">
            <a:off x="4605480" y="1675080"/>
            <a:ext cx="6480" cy="2166480"/>
          </a:xfrm>
          <a:prstGeom prst="straightConnector1">
            <a:avLst/>
          </a:prstGeom>
          <a:ln w="38160">
            <a:solidFill>
              <a:srgbClr val="7f7f7f"/>
            </a:solidFill>
            <a:custDash>
              <a:ds d="100000" sp="100000"/>
            </a:custDash>
            <a:round/>
          </a:ln>
        </p:spPr>
      </p:cxnSp>
      <p:sp>
        <p:nvSpPr>
          <p:cNvPr id="1817" name="CustomShape 16"/>
          <p:cNvSpPr/>
          <p:nvPr/>
        </p:nvSpPr>
        <p:spPr>
          <a:xfrm>
            <a:off x="1965960" y="1700640"/>
            <a:ext cx="5230440" cy="2130480"/>
          </a:xfrm>
          <a:custGeom>
            <a:avLst/>
            <a:gdLst/>
            <a:ahLst/>
            <a:rect l="l" t="t" r="r" b="b"/>
            <a:pathLst>
              <a:path w="5230368" h="2130552">
                <a:moveTo>
                  <a:pt x="0" y="2130552"/>
                </a:moveTo>
                <a:lnTo>
                  <a:pt x="1545336" y="2112264"/>
                </a:lnTo>
                <a:cubicBezTo>
                  <a:pt x="1880616" y="2086356"/>
                  <a:pt x="1879092" y="2058924"/>
                  <a:pt x="2011680" y="1975104"/>
                </a:cubicBezTo>
                <a:cubicBezTo>
                  <a:pt x="2144268" y="1891284"/>
                  <a:pt x="2177796" y="1863852"/>
                  <a:pt x="2340864" y="1609344"/>
                </a:cubicBezTo>
                <a:cubicBezTo>
                  <a:pt x="2503932" y="1354836"/>
                  <a:pt x="2827020" y="693420"/>
                  <a:pt x="2990088" y="448056"/>
                </a:cubicBezTo>
                <a:cubicBezTo>
                  <a:pt x="3153156" y="202692"/>
                  <a:pt x="3241548" y="179832"/>
                  <a:pt x="3319272" y="137160"/>
                </a:cubicBezTo>
                <a:cubicBezTo>
                  <a:pt x="3396996" y="94488"/>
                  <a:pt x="3467100" y="50292"/>
                  <a:pt x="3785616" y="27432"/>
                </a:cubicBezTo>
                <a:cubicBezTo>
                  <a:pt x="4104132" y="4572"/>
                  <a:pt x="5230368" y="0"/>
                  <a:pt x="5230368" y="0"/>
                </a:cubicBezTo>
              </a:path>
            </a:pathLst>
          </a:custGeom>
          <a:noFill/>
          <a:ln w="507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TextShape 17"/>
          <p:cNvSpPr txBox="1"/>
          <p:nvPr/>
        </p:nvSpPr>
        <p:spPr>
          <a:xfrm>
            <a:off x="5239440" y="1852200"/>
            <a:ext cx="2011680" cy="69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The Decision Boundary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821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22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832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33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34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35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36" name="TextShape 18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37" name="CustomShape 19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20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21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22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23"/>
          <p:cNvSpPr/>
          <p:nvPr/>
        </p:nvSpPr>
        <p:spPr>
          <a:xfrm>
            <a:off x="3002760" y="1967400"/>
            <a:ext cx="4993920" cy="1215360"/>
          </a:xfrm>
          <a:custGeom>
            <a:avLst/>
            <a:gdLst/>
            <a:ahLst/>
            <a:rect l="l" t="t" r="r" b="b"/>
            <a:pathLst>
              <a:path w="6658154" h="1620128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TextShape 24"/>
          <p:cNvSpPr txBox="1"/>
          <p:nvPr/>
        </p:nvSpPr>
        <p:spPr>
          <a:xfrm>
            <a:off x="3061080" y="3935160"/>
            <a:ext cx="416736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cxnSp>
        <p:nvCxnSpPr>
          <p:cNvPr id="1843" name="Line 25"/>
          <p:cNvCxnSpPr/>
          <p:nvPr/>
        </p:nvCxnSpPr>
        <p:spPr>
          <a:xfrm flipV="1">
            <a:off x="4859640" y="1697760"/>
            <a:ext cx="360" cy="1712520"/>
          </a:xfrm>
          <a:prstGeom prst="straightConnector1">
            <a:avLst/>
          </a:prstGeom>
          <a:ln w="54000">
            <a:solidFill>
              <a:srgbClr val="7030a0"/>
            </a:solidFill>
            <a:custDash>
              <a:ds d="100000" sp="100000"/>
            </a:custDash>
            <a:round/>
          </a:ln>
        </p:spPr>
      </p:cxn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CustomShape 1"/>
          <p:cNvSpPr/>
          <p:nvPr/>
        </p:nvSpPr>
        <p:spPr>
          <a:xfrm>
            <a:off x="2803320" y="2500920"/>
            <a:ext cx="5001120" cy="45720"/>
          </a:xfrm>
          <a:custGeom>
            <a:avLst/>
            <a:gdLst/>
            <a:ahLst/>
            <a:rect l="l" t="t" r="r" b="b"/>
            <a:pathLst>
              <a:path w="2429579" h="1770601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noFill/>
          <a:ln w="3492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TextShape 2"/>
          <p:cNvSpPr txBox="1"/>
          <p:nvPr/>
        </p:nvSpPr>
        <p:spPr>
          <a:xfrm>
            <a:off x="398520" y="307080"/>
            <a:ext cx="843768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6" strike="noStrike">
                <a:solidFill>
                  <a:srgbClr val="000000"/>
                </a:solidFill>
                <a:latin typeface="Avenir Book"/>
                <a:ea typeface="Avenir Book"/>
              </a:rPr>
              <a:t>Logistic Regression</a:t>
            </a:r>
            <a:endParaRPr b="0" lang="en-US" sz="3000" spc="-1" strike="noStrike">
              <a:latin typeface="Arial"/>
            </a:endParaRPr>
          </a:p>
        </p:txBody>
      </p:sp>
      <p:cxnSp>
        <p:nvCxnSpPr>
          <p:cNvPr id="1846" name="Line 3"/>
          <p:cNvCxnSpPr/>
          <p:nvPr/>
        </p:nvCxnSpPr>
        <p:spPr>
          <a:xfrm flipV="1">
            <a:off x="2787480" y="3164760"/>
            <a:ext cx="5149440" cy="1836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47" name="CustomShape 4"/>
          <p:cNvSpPr/>
          <p:nvPr/>
        </p:nvSpPr>
        <p:spPr>
          <a:xfrm>
            <a:off x="312912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5"/>
          <p:cNvSpPr/>
          <p:nvPr/>
        </p:nvSpPr>
        <p:spPr>
          <a:xfrm>
            <a:off x="373140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6"/>
          <p:cNvSpPr/>
          <p:nvPr/>
        </p:nvSpPr>
        <p:spPr>
          <a:xfrm>
            <a:off x="40550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CustomShape 7"/>
          <p:cNvSpPr/>
          <p:nvPr/>
        </p:nvSpPr>
        <p:spPr>
          <a:xfrm>
            <a:off x="4395240" y="303444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CustomShape 8"/>
          <p:cNvSpPr/>
          <p:nvPr/>
        </p:nvSpPr>
        <p:spPr>
          <a:xfrm>
            <a:off x="529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CustomShape 9"/>
          <p:cNvSpPr/>
          <p:nvPr/>
        </p:nvSpPr>
        <p:spPr>
          <a:xfrm>
            <a:off x="58381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10"/>
          <p:cNvSpPr/>
          <p:nvPr/>
        </p:nvSpPr>
        <p:spPr>
          <a:xfrm>
            <a:off x="64544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11"/>
          <p:cNvSpPr/>
          <p:nvPr/>
        </p:nvSpPr>
        <p:spPr>
          <a:xfrm>
            <a:off x="683532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12"/>
          <p:cNvSpPr/>
          <p:nvPr/>
        </p:nvSpPr>
        <p:spPr>
          <a:xfrm>
            <a:off x="72288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TextShape 13"/>
          <p:cNvSpPr txBox="1"/>
          <p:nvPr/>
        </p:nvSpPr>
        <p:spPr>
          <a:xfrm>
            <a:off x="3731400" y="3526920"/>
            <a:ext cx="300024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Number of Positive Nodes</a:t>
            </a:r>
            <a:endParaRPr b="0" lang="en-US" sz="1729" spc="-1" strike="noStrike">
              <a:latin typeface="Arial"/>
            </a:endParaRPr>
          </a:p>
        </p:txBody>
      </p:sp>
      <p:cxnSp>
        <p:nvCxnSpPr>
          <p:cNvPr id="1857" name="Line 14"/>
          <p:cNvCxnSpPr/>
          <p:nvPr/>
        </p:nvCxnSpPr>
        <p:spPr>
          <a:xfrm flipH="1" flipV="1">
            <a:off x="2809440" y="1520280"/>
            <a:ext cx="6120" cy="1644840"/>
          </a:xfrm>
          <a:prstGeom prst="straightConnector1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58" name="TextShape 15"/>
          <p:cNvSpPr txBox="1"/>
          <p:nvPr/>
        </p:nvSpPr>
        <p:spPr>
          <a:xfrm>
            <a:off x="1341360" y="2914200"/>
            <a:ext cx="138564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Survived: 0.0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59" name="TextShape 16"/>
          <p:cNvSpPr txBox="1"/>
          <p:nvPr/>
        </p:nvSpPr>
        <p:spPr>
          <a:xfrm>
            <a:off x="1809360" y="1766880"/>
            <a:ext cx="918000" cy="52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Lost: 1.0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60" name="TextShape 17"/>
          <p:cNvSpPr txBox="1"/>
          <p:nvPr/>
        </p:nvSpPr>
        <p:spPr>
          <a:xfrm>
            <a:off x="362520" y="1972440"/>
            <a:ext cx="1217160" cy="10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Patient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Status</a:t>
            </a:r>
            <a:endParaRPr b="0" lang="en-US" sz="1729" spc="-1" strike="noStrike">
              <a:latin typeface="Arial"/>
            </a:endParaRPr>
          </a:p>
          <a:p>
            <a:pPr marL="9360" algn="ctr">
              <a:lnSpc>
                <a:spcPct val="100000"/>
              </a:lnSpc>
            </a:pPr>
            <a:r>
              <a:rPr b="0" lang="en-GB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After Five Years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61" name="TextShape 18"/>
          <p:cNvSpPr txBox="1"/>
          <p:nvPr/>
        </p:nvSpPr>
        <p:spPr>
          <a:xfrm>
            <a:off x="1809360" y="2421360"/>
            <a:ext cx="918000" cy="26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9360" algn="r">
              <a:lnSpc>
                <a:spcPct val="100000"/>
              </a:lnSpc>
            </a:pPr>
            <a:r>
              <a:rPr b="0" lang="en-US" sz="1729" spc="-4" strike="noStrike">
                <a:solidFill>
                  <a:srgbClr val="000000"/>
                </a:solidFill>
                <a:latin typeface="Avenir Book"/>
                <a:ea typeface="Avenir Book"/>
              </a:rPr>
              <a:t>0.5</a:t>
            </a:r>
            <a:endParaRPr b="0" lang="en-US" sz="1729" spc="-1" strike="noStrike">
              <a:latin typeface="Arial"/>
            </a:endParaRPr>
          </a:p>
        </p:txBody>
      </p:sp>
      <p:sp>
        <p:nvSpPr>
          <p:cNvPr id="1862" name="CustomShape 19"/>
          <p:cNvSpPr/>
          <p:nvPr/>
        </p:nvSpPr>
        <p:spPr>
          <a:xfrm>
            <a:off x="766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20"/>
          <p:cNvSpPr/>
          <p:nvPr/>
        </p:nvSpPr>
        <p:spPr>
          <a:xfrm>
            <a:off x="700128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CustomShape 21"/>
          <p:cNvSpPr/>
          <p:nvPr/>
        </p:nvSpPr>
        <p:spPr>
          <a:xfrm>
            <a:off x="667404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22"/>
          <p:cNvSpPr/>
          <p:nvPr/>
        </p:nvSpPr>
        <p:spPr>
          <a:xfrm>
            <a:off x="7396200" y="1885320"/>
            <a:ext cx="27000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lose/>
              </a:path>
            </a:pathLst>
          </a:cu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23"/>
          <p:cNvSpPr/>
          <p:nvPr/>
        </p:nvSpPr>
        <p:spPr>
          <a:xfrm>
            <a:off x="3002760" y="1967400"/>
            <a:ext cx="4993920" cy="1215360"/>
          </a:xfrm>
          <a:custGeom>
            <a:avLst/>
            <a:gdLst/>
            <a:ahLst/>
            <a:rect l="l" t="t" r="r" b="b"/>
            <a:pathLst>
              <a:path w="6658154" h="1620128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noFill/>
          <a:ln w="38160">
            <a:solidFill>
              <a:srgbClr val="faa7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TextShape 24"/>
          <p:cNvSpPr txBox="1"/>
          <p:nvPr/>
        </p:nvSpPr>
        <p:spPr>
          <a:xfrm>
            <a:off x="3061080" y="3935160"/>
            <a:ext cx="416736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2019-07-21T16:31:27Z</dcterms:created>
  <dc:creator>Dina</dc:creator>
  <dc:description/>
  <dc:language>en-US</dc:language>
  <cp:lastModifiedBy/>
  <cp:lastPrinted>2017-03-12T03:34:29Z</cp:lastPrinted>
  <dcterms:modified xsi:type="dcterms:W3CDTF">2019-07-25T19:55:44Z</dcterms:modified>
  <cp:revision>205</cp:revision>
  <dc:subject/>
  <dc:title>Workshop &lt;Title&gt;</dc:title>
</cp:coreProperties>
</file>