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7.xml.rels" ContentType="application/vnd.openxmlformats-package.relationships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6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3D7FF5-ED96-40A7-86B3-9C7250B342B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 practice, </a:t>
            </a:r>
            <a:r>
              <a:rPr b="0" lang="en-US" sz="1100" spc="-1" strike="noStrike">
                <a:latin typeface="Avenir Book"/>
              </a:rPr>
              <a:t>computing/</a:t>
            </a:r>
            <a:r>
              <a:rPr b="0" lang="en-US" sz="1100" spc="-1" strike="noStrike">
                <a:latin typeface="Avenir Book"/>
              </a:rPr>
              <a:t>estimating </a:t>
            </a:r>
            <a:r>
              <a:rPr b="0" lang="en-US" sz="1100" spc="-1" strike="noStrike">
                <a:latin typeface="Avenir Book"/>
              </a:rPr>
              <a:t>the </a:t>
            </a:r>
            <a:r>
              <a:rPr b="0" lang="en-US" sz="1100" spc="-1" strike="noStrike">
                <a:latin typeface="Avenir Book"/>
              </a:rPr>
              <a:t>denominat</a:t>
            </a:r>
            <a:r>
              <a:rPr b="0" lang="en-US" sz="1100" spc="-1" strike="noStrike">
                <a:latin typeface="Avenir Book"/>
              </a:rPr>
              <a:t>or directly </a:t>
            </a:r>
            <a:r>
              <a:rPr b="0" lang="en-US" sz="1100" spc="-1" strike="noStrike">
                <a:latin typeface="Avenir Book"/>
              </a:rPr>
              <a:t>is often </a:t>
            </a:r>
            <a:r>
              <a:rPr b="0" lang="en-US" sz="1100" spc="-1" strike="noStrike">
                <a:latin typeface="Avenir Book"/>
              </a:rPr>
              <a:t>difficult.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Practical </a:t>
            </a:r>
            <a:r>
              <a:rPr b="0" lang="en-US" sz="1100" spc="-1" strike="noStrike">
                <a:latin typeface="+mn-lt"/>
              </a:rPr>
              <a:t>trick to </a:t>
            </a:r>
            <a:r>
              <a:rPr b="0" lang="en-US" sz="1100" spc="-1" strike="noStrike">
                <a:latin typeface="+mn-lt"/>
              </a:rPr>
              <a:t>compute </a:t>
            </a:r>
            <a:r>
              <a:rPr b="0" lang="en-US" sz="1100" spc="-1" strike="noStrike">
                <a:latin typeface="+mn-lt"/>
              </a:rPr>
              <a:t>P(X) is: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Ident</a:t>
            </a:r>
            <a:r>
              <a:rPr b="0" lang="en-US" sz="1100" spc="-1" strike="noStrike">
                <a:latin typeface="+mn-lt"/>
              </a:rPr>
              <a:t>ify </a:t>
            </a:r>
            <a:r>
              <a:rPr b="0" lang="en-US" sz="1100" spc="-1" strike="noStrike">
                <a:latin typeface="+mn-lt"/>
              </a:rPr>
              <a:t>even</a:t>
            </a:r>
            <a:r>
              <a:rPr b="0" lang="en-US" sz="1100" spc="-1" strike="noStrike">
                <a:latin typeface="+mn-lt"/>
              </a:rPr>
              <a:t>ts </a:t>
            </a:r>
            <a:r>
              <a:rPr b="0" lang="en-US" sz="1100" spc="-1" strike="noStrike">
                <a:latin typeface="+mn-lt"/>
              </a:rPr>
              <a:t>Z1, </a:t>
            </a:r>
            <a:r>
              <a:rPr b="0" lang="en-US" sz="1100" spc="-1" strike="noStrike">
                <a:latin typeface="+mn-lt"/>
              </a:rPr>
              <a:t>Z2, .</a:t>
            </a:r>
            <a:r>
              <a:rPr b="0" lang="en-US" sz="1100" spc="-1" strike="noStrike">
                <a:latin typeface="+mn-lt"/>
              </a:rPr>
              <a:t>. </a:t>
            </a:r>
            <a:r>
              <a:rPr b="0" lang="en-US" sz="1100" spc="-1" strike="noStrike">
                <a:latin typeface="+mn-lt"/>
              </a:rPr>
              <a:t>That </a:t>
            </a:r>
            <a:r>
              <a:rPr b="0" lang="en-US" sz="1100" spc="-1" strike="noStrike">
                <a:latin typeface="+mn-lt"/>
              </a:rPr>
              <a:t>are </a:t>
            </a:r>
            <a:r>
              <a:rPr b="0" lang="en-US" sz="1100" spc="-1" strike="noStrike">
                <a:latin typeface="+mn-lt"/>
              </a:rPr>
              <a:t>DISJ</a:t>
            </a:r>
            <a:r>
              <a:rPr b="0" lang="en-US" sz="1100" spc="-1" strike="noStrike">
                <a:latin typeface="+mn-lt"/>
              </a:rPr>
              <a:t>OINT </a:t>
            </a:r>
            <a:r>
              <a:rPr b="0" lang="en-US" sz="1100" spc="-1" strike="noStrike">
                <a:latin typeface="+mn-lt"/>
              </a:rPr>
              <a:t>(if </a:t>
            </a:r>
            <a:r>
              <a:rPr b="0" lang="en-US" sz="1100" spc="-1" strike="noStrike">
                <a:latin typeface="+mn-lt"/>
              </a:rPr>
              <a:t>one </a:t>
            </a:r>
            <a:r>
              <a:rPr b="0" lang="en-US" sz="1100" spc="-1" strike="noStrike">
                <a:latin typeface="+mn-lt"/>
              </a:rPr>
              <a:t>happ</a:t>
            </a:r>
            <a:r>
              <a:rPr b="0" lang="en-US" sz="1100" spc="-1" strike="noStrike">
                <a:latin typeface="+mn-lt"/>
              </a:rPr>
              <a:t>ens, </a:t>
            </a:r>
            <a:r>
              <a:rPr b="0" lang="en-US" sz="1100" spc="-1" strike="noStrike">
                <a:latin typeface="+mn-lt"/>
              </a:rPr>
              <a:t>then </a:t>
            </a:r>
            <a:r>
              <a:rPr b="0" lang="en-US" sz="1100" spc="-1" strike="noStrike">
                <a:latin typeface="+mn-lt"/>
              </a:rPr>
              <a:t>othe</a:t>
            </a:r>
            <a:r>
              <a:rPr b="0" lang="en-US" sz="1100" spc="-1" strike="noStrike">
                <a:latin typeface="+mn-lt"/>
              </a:rPr>
              <a:t>rs </a:t>
            </a:r>
            <a:r>
              <a:rPr b="0" lang="en-US" sz="1100" spc="-1" strike="noStrike">
                <a:latin typeface="+mn-lt"/>
              </a:rPr>
              <a:t>don’</a:t>
            </a:r>
            <a:r>
              <a:rPr b="0" lang="en-US" sz="1100" spc="-1" strike="noStrike">
                <a:latin typeface="+mn-lt"/>
              </a:rPr>
              <a:t>t </a:t>
            </a:r>
            <a:r>
              <a:rPr b="0" lang="en-US" sz="1100" spc="-1" strike="noStrike">
                <a:latin typeface="+mn-lt"/>
              </a:rPr>
              <a:t>happ</a:t>
            </a:r>
            <a:r>
              <a:rPr b="0" lang="en-US" sz="1100" spc="-1" strike="noStrike">
                <a:latin typeface="+mn-lt"/>
              </a:rPr>
              <a:t>en) </a:t>
            </a:r>
            <a:r>
              <a:rPr b="0" lang="en-US" sz="1100" spc="-1" strike="noStrike">
                <a:latin typeface="+mn-lt"/>
              </a:rPr>
              <a:t>and </a:t>
            </a:r>
            <a:r>
              <a:rPr b="0" lang="en-US" sz="1100" spc="-1" strike="noStrike">
                <a:latin typeface="+mn-lt"/>
              </a:rPr>
              <a:t>that </a:t>
            </a:r>
            <a:r>
              <a:rPr b="0" lang="en-US" sz="1100" spc="-1" strike="noStrike">
                <a:latin typeface="+mn-lt"/>
              </a:rPr>
              <a:t>cove</a:t>
            </a:r>
            <a:r>
              <a:rPr b="0" lang="en-US" sz="1100" spc="-1" strike="noStrike">
                <a:latin typeface="+mn-lt"/>
              </a:rPr>
              <a:t>r the </a:t>
            </a:r>
            <a:r>
              <a:rPr b="0" lang="en-US" sz="1100" spc="-1" strike="noStrike">
                <a:latin typeface="+mn-lt"/>
              </a:rPr>
              <a:t>whol</a:t>
            </a:r>
            <a:r>
              <a:rPr b="0" lang="en-US" sz="1100" spc="-1" strike="noStrike">
                <a:latin typeface="+mn-lt"/>
              </a:rPr>
              <a:t>e </a:t>
            </a:r>
            <a:r>
              <a:rPr b="0" lang="en-US" sz="1100" spc="-1" strike="noStrike">
                <a:latin typeface="+mn-lt"/>
              </a:rPr>
              <a:t>spec</a:t>
            </a:r>
            <a:r>
              <a:rPr b="0" lang="en-US" sz="1100" spc="-1" strike="noStrike">
                <a:latin typeface="+mn-lt"/>
              </a:rPr>
              <a:t>trum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And </a:t>
            </a:r>
            <a:r>
              <a:rPr b="0" lang="en-US" sz="1100" spc="-1" strike="noStrike">
                <a:latin typeface="+mn-lt"/>
              </a:rPr>
              <a:t>com</a:t>
            </a:r>
            <a:r>
              <a:rPr b="0" lang="en-US" sz="1100" spc="-1" strike="noStrike">
                <a:latin typeface="+mn-lt"/>
              </a:rPr>
              <a:t>pute </a:t>
            </a:r>
            <a:r>
              <a:rPr b="0" lang="en-US" sz="1100" spc="-1" strike="noStrike">
                <a:latin typeface="+mn-lt"/>
              </a:rPr>
              <a:t>the </a:t>
            </a:r>
            <a:r>
              <a:rPr b="0" lang="en-US" sz="1100" spc="-1" strike="noStrike">
                <a:latin typeface="+mn-lt"/>
              </a:rPr>
              <a:t>cond</a:t>
            </a:r>
            <a:r>
              <a:rPr b="0" lang="en-US" sz="1100" spc="-1" strike="noStrike">
                <a:latin typeface="+mn-lt"/>
              </a:rPr>
              <a:t>ition</a:t>
            </a:r>
            <a:r>
              <a:rPr b="0" lang="en-US" sz="1100" spc="-1" strike="noStrike">
                <a:latin typeface="+mn-lt"/>
              </a:rPr>
              <a:t>al </a:t>
            </a:r>
            <a:r>
              <a:rPr b="0" lang="en-US" sz="1100" spc="-1" strike="noStrike">
                <a:latin typeface="+mn-lt"/>
              </a:rPr>
              <a:t>prob</a:t>
            </a:r>
            <a:r>
              <a:rPr b="0" lang="en-US" sz="1100" spc="-1" strike="noStrike">
                <a:latin typeface="+mn-lt"/>
              </a:rPr>
              <a:t>s </a:t>
            </a:r>
            <a:r>
              <a:rPr b="0" lang="en-US" sz="1100" spc="-1" strike="noStrike">
                <a:latin typeface="+mn-lt"/>
              </a:rPr>
              <a:t>P(X|</a:t>
            </a:r>
            <a:r>
              <a:rPr b="0" lang="en-US" sz="1100" spc="-1" strike="noStrike">
                <a:latin typeface="+mn-lt"/>
              </a:rPr>
              <a:t>Z) * </a:t>
            </a:r>
            <a:r>
              <a:rPr b="0" lang="en-US" sz="1100" spc="-1" strike="noStrike">
                <a:latin typeface="+mn-lt"/>
              </a:rPr>
              <a:t>P(Z)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E.g.: </a:t>
            </a:r>
            <a:r>
              <a:rPr b="0" lang="en-US" sz="1100" spc="-1" strike="noStrike">
                <a:latin typeface="+mn-lt"/>
              </a:rPr>
              <a:t>X = </a:t>
            </a:r>
            <a:r>
              <a:rPr b="0" lang="en-US" sz="1100" spc="-1" strike="noStrike">
                <a:latin typeface="+mn-lt"/>
              </a:rPr>
              <a:t>“I </a:t>
            </a:r>
            <a:r>
              <a:rPr b="0" lang="en-US" sz="1100" spc="-1" strike="noStrike">
                <a:latin typeface="+mn-lt"/>
              </a:rPr>
              <a:t>have </a:t>
            </a:r>
            <a:r>
              <a:rPr b="0" lang="en-US" sz="1100" spc="-1" strike="noStrike">
                <a:latin typeface="+mn-lt"/>
              </a:rPr>
              <a:t>canc</a:t>
            </a:r>
            <a:r>
              <a:rPr b="0" lang="en-US" sz="1100" spc="-1" strike="noStrike">
                <a:latin typeface="+mn-lt"/>
              </a:rPr>
              <a:t>er”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Z1 = </a:t>
            </a:r>
            <a:r>
              <a:rPr b="0" lang="en-US" sz="1100" spc="-1" strike="noStrike">
                <a:latin typeface="+mn-lt"/>
              </a:rPr>
              <a:t>“I </a:t>
            </a:r>
            <a:r>
              <a:rPr b="0" lang="en-US" sz="1100" spc="-1" strike="noStrike">
                <a:latin typeface="+mn-lt"/>
              </a:rPr>
              <a:t>teste</a:t>
            </a:r>
            <a:r>
              <a:rPr b="0" lang="en-US" sz="1100" spc="-1" strike="noStrike">
                <a:latin typeface="+mn-lt"/>
              </a:rPr>
              <a:t>d </a:t>
            </a:r>
            <a:r>
              <a:rPr b="0" lang="en-US" sz="1100" spc="-1" strike="noStrike">
                <a:latin typeface="+mn-lt"/>
              </a:rPr>
              <a:t>posit</a:t>
            </a:r>
            <a:r>
              <a:rPr b="0" lang="en-US" sz="1100" spc="-1" strike="noStrike">
                <a:latin typeface="+mn-lt"/>
              </a:rPr>
              <a:t>ive” </a:t>
            </a:r>
            <a:r>
              <a:rPr b="0" lang="en-US" sz="1100" spc="-1" strike="noStrike">
                <a:latin typeface="Wingdings"/>
              </a:rPr>
              <a:t></a:t>
            </a:r>
            <a:r>
              <a:rPr b="0" lang="en-US" sz="1100" spc="-1" strike="noStrike">
                <a:latin typeface="+mn-lt"/>
              </a:rPr>
              <a:t> </a:t>
            </a:r>
            <a:r>
              <a:rPr b="0" lang="en-US" sz="1100" spc="-1" strike="noStrike">
                <a:latin typeface="+mn-lt"/>
              </a:rPr>
              <a:t>P(X|</a:t>
            </a:r>
            <a:r>
              <a:rPr b="0" lang="en-US" sz="1100" spc="-1" strike="noStrike">
                <a:latin typeface="+mn-lt"/>
              </a:rPr>
              <a:t>Z1) </a:t>
            </a:r>
            <a:r>
              <a:rPr b="0" lang="en-US" sz="1100" spc="-1" strike="noStrike">
                <a:latin typeface="+mn-lt"/>
              </a:rPr>
              <a:t>= </a:t>
            </a:r>
            <a:r>
              <a:rPr b="0" lang="en-US" sz="1100" spc="-1" strike="noStrike">
                <a:latin typeface="+mn-lt"/>
              </a:rPr>
              <a:t>0.98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Z2 = </a:t>
            </a:r>
            <a:r>
              <a:rPr b="0" lang="en-US" sz="1100" spc="-1" strike="noStrike">
                <a:latin typeface="+mn-lt"/>
              </a:rPr>
              <a:t>“I </a:t>
            </a:r>
            <a:r>
              <a:rPr b="0" lang="en-US" sz="1100" spc="-1" strike="noStrike">
                <a:latin typeface="+mn-lt"/>
              </a:rPr>
              <a:t>teste</a:t>
            </a:r>
            <a:r>
              <a:rPr b="0" lang="en-US" sz="1100" spc="-1" strike="noStrike">
                <a:latin typeface="+mn-lt"/>
              </a:rPr>
              <a:t>d </a:t>
            </a:r>
            <a:r>
              <a:rPr b="0" lang="en-US" sz="1100" spc="-1" strike="noStrike">
                <a:latin typeface="+mn-lt"/>
              </a:rPr>
              <a:t>nega</a:t>
            </a:r>
            <a:r>
              <a:rPr b="0" lang="en-US" sz="1100" spc="-1" strike="noStrike">
                <a:latin typeface="+mn-lt"/>
              </a:rPr>
              <a:t>tive” </a:t>
            </a:r>
            <a:r>
              <a:rPr b="0" lang="en-US" sz="1100" spc="-1" strike="noStrike">
                <a:latin typeface="Wingdings"/>
              </a:rPr>
              <a:t></a:t>
            </a:r>
            <a:r>
              <a:rPr b="0" lang="en-US" sz="1100" spc="-1" strike="noStrike">
                <a:latin typeface="+mn-lt"/>
              </a:rPr>
              <a:t> </a:t>
            </a:r>
            <a:r>
              <a:rPr b="0" lang="en-US" sz="1100" spc="-1" strike="noStrike">
                <a:latin typeface="+mn-lt"/>
              </a:rPr>
              <a:t>P(X|</a:t>
            </a:r>
            <a:r>
              <a:rPr b="0" lang="en-US" sz="1100" spc="-1" strike="noStrike">
                <a:latin typeface="+mn-lt"/>
              </a:rPr>
              <a:t>Z2) </a:t>
            </a:r>
            <a:r>
              <a:rPr b="0" lang="en-US" sz="1100" spc="-1" strike="noStrike">
                <a:latin typeface="+mn-lt"/>
              </a:rPr>
              <a:t>= </a:t>
            </a:r>
            <a:r>
              <a:rPr b="0" lang="en-US" sz="1100" spc="-1" strike="noStrike">
                <a:latin typeface="+mn-lt"/>
              </a:rPr>
              <a:t>0.00</a:t>
            </a:r>
            <a:r>
              <a:rPr b="0" lang="en-US" sz="1100" spc="-1" strike="noStrike">
                <a:latin typeface="+mn-lt"/>
              </a:rPr>
              <a:t>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terms </a:t>
            </a:r>
            <a:r>
              <a:rPr b="0" lang="en-US" sz="1100" spc="-1" strike="noStrike">
                <a:latin typeface="Avenir Book"/>
              </a:rPr>
              <a:t>here have </a:t>
            </a:r>
            <a:r>
              <a:rPr b="0" lang="en-US" sz="1100" spc="-1" strike="noStrike">
                <a:latin typeface="Avenir Book"/>
              </a:rPr>
              <a:t>names.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These terms have names … likelihood, prior etc etc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go back to our classification problem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Y represents the classes. X represents the data (features)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IDEA: Given features X, what is the class Y which maximizes P(Y | X) ?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Maximize: Probability of this specific row of data belonging to class X?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Observe that, changing Y does not change the denominator P(X) in the equation! That’s a constant term (across classes) which doesn’t affect where the maximum occurs! So we can cross out the evidence from our objective function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So, maximizing the previous function is the same as maximizing this new function, which is just the numerator in the previous slide.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super convenient bc computing the numerator is difficult in real life, as noted before..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Notice we switched our notation to C for “C”lass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Now our </a:t>
            </a:r>
            <a:r>
              <a:rPr b="0" lang="en-US" sz="1100" spc="-1" strike="noStrike">
                <a:latin typeface="Arial"/>
              </a:rPr>
              <a:t>record X for </a:t>
            </a:r>
            <a:r>
              <a:rPr b="0" lang="en-US" sz="1100" spc="-1" strike="noStrike">
                <a:latin typeface="Arial"/>
              </a:rPr>
              <a:t>which we </a:t>
            </a:r>
            <a:r>
              <a:rPr b="0" lang="en-US" sz="1100" spc="-1" strike="noStrike">
                <a:latin typeface="Arial"/>
              </a:rPr>
              <a:t>want to </a:t>
            </a:r>
            <a:r>
              <a:rPr b="0" lang="en-US" sz="1100" spc="-1" strike="noStrike">
                <a:latin typeface="Arial"/>
              </a:rPr>
              <a:t>predict the </a:t>
            </a:r>
            <a:r>
              <a:rPr b="0" lang="en-US" sz="1100" spc="-1" strike="noStrike">
                <a:latin typeface="Arial"/>
              </a:rPr>
              <a:t>class, </a:t>
            </a:r>
            <a:r>
              <a:rPr b="0" lang="en-US" sz="1100" spc="-1" strike="noStrike">
                <a:latin typeface="Arial"/>
              </a:rPr>
              <a:t>consists of </a:t>
            </a:r>
            <a:r>
              <a:rPr b="0" lang="en-US" sz="1100" spc="-1" strike="noStrike">
                <a:latin typeface="Arial"/>
              </a:rPr>
              <a:t>many </a:t>
            </a:r>
            <a:r>
              <a:rPr b="0" lang="en-US" sz="1100" spc="-1" strike="noStrike">
                <a:latin typeface="Arial"/>
              </a:rPr>
              <a:t>features </a:t>
            </a:r>
            <a:r>
              <a:rPr b="0" lang="en-US" sz="1100" spc="-1" strike="noStrike">
                <a:latin typeface="Arial"/>
              </a:rPr>
              <a:t>X1, .., Xn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So we need </a:t>
            </a:r>
            <a:r>
              <a:rPr b="0" lang="en-US" sz="1100" spc="-1" strike="noStrike">
                <a:latin typeface="Arial"/>
              </a:rPr>
              <a:t>to expand </a:t>
            </a:r>
            <a:r>
              <a:rPr b="0" lang="en-US" sz="1100" spc="-1" strike="noStrike">
                <a:latin typeface="Arial"/>
              </a:rPr>
              <a:t>this equation.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Rigorous </a:t>
            </a:r>
            <a:r>
              <a:rPr b="0" lang="en-US" sz="1100" spc="-1" strike="noStrike">
                <a:latin typeface="Arial"/>
              </a:rPr>
              <a:t>math would </a:t>
            </a:r>
            <a:r>
              <a:rPr b="0" lang="en-US" sz="1100" spc="-1" strike="noStrike">
                <a:latin typeface="Arial"/>
              </a:rPr>
              <a:t>imply the </a:t>
            </a:r>
            <a:r>
              <a:rPr b="0" lang="en-US" sz="1100" spc="-1" strike="noStrike">
                <a:latin typeface="Arial"/>
              </a:rPr>
              <a:t>following </a:t>
            </a:r>
            <a:r>
              <a:rPr b="0" lang="en-US" sz="1100" spc="-1" strike="noStrike">
                <a:latin typeface="Arial"/>
              </a:rPr>
              <a:t>equality, </a:t>
            </a:r>
            <a:r>
              <a:rPr b="0" lang="en-US" sz="1100" spc="-1" strike="noStrike">
                <a:latin typeface="Arial"/>
              </a:rPr>
              <a:t>which is </a:t>
            </a:r>
            <a:r>
              <a:rPr b="0" lang="en-US" sz="1100" spc="-1" strike="noStrike">
                <a:latin typeface="Arial"/>
              </a:rPr>
              <a:t>getting </a:t>
            </a:r>
            <a:r>
              <a:rPr b="0" lang="en-US" sz="1100" spc="-1" strike="noStrike">
                <a:latin typeface="Arial"/>
              </a:rPr>
              <a:t>messy to </a:t>
            </a:r>
            <a:r>
              <a:rPr b="0" lang="en-US" sz="1100" spc="-1" strike="noStrike">
                <a:latin typeface="Arial"/>
              </a:rPr>
              <a:t>compute </a:t>
            </a:r>
            <a:r>
              <a:rPr b="0" lang="en-US" sz="1100" spc="-1" strike="noStrike">
                <a:latin typeface="Arial"/>
              </a:rPr>
              <a:t>very fast.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Instead of </a:t>
            </a:r>
            <a:r>
              <a:rPr b="0" lang="en-US" sz="1100" spc="-1" strike="noStrike">
                <a:latin typeface="Arial"/>
              </a:rPr>
              <a:t>the full </a:t>
            </a:r>
            <a:r>
              <a:rPr b="0" lang="en-US" sz="1100" spc="-1" strike="noStrike">
                <a:latin typeface="Arial"/>
              </a:rPr>
              <a:t>solution, we </a:t>
            </a:r>
            <a:r>
              <a:rPr b="0" lang="en-US" sz="1100" spc="-1" strike="noStrike">
                <a:latin typeface="Arial"/>
              </a:rPr>
              <a:t>need a </a:t>
            </a:r>
            <a:r>
              <a:rPr b="0" lang="en-US" sz="1100" spc="-1" strike="noStrike">
                <a:latin typeface="Arial"/>
              </a:rPr>
              <a:t>“good-</a:t>
            </a:r>
            <a:r>
              <a:rPr b="0" lang="en-US" sz="1100" spc="-1" strike="noStrike">
                <a:latin typeface="Arial"/>
              </a:rPr>
              <a:t>enough” </a:t>
            </a:r>
            <a:r>
              <a:rPr b="0" lang="en-US" sz="1100" spc="-1" strike="noStrike">
                <a:latin typeface="Arial"/>
              </a:rPr>
              <a:t>solution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Solution is to assume independence across features so all the convoluted terms go away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terms that are left are easily “computable”. More on that later.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we’re left with this nice equation. Keep in mind that this equation is FALSE. That’s the naïve part. In naïve </a:t>
            </a:r>
            <a:r>
              <a:rPr b="0" lang="en-US" sz="1100" spc="-1" strike="noStrike">
                <a:latin typeface="Avenir Book"/>
              </a:rPr>
              <a:t>bayes.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It’s false, but it’s good enough! Philosophy: all models are false, but some are useful!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way to write the equation above.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the naïve in naïve bayes.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Now that we have a nice computable formula, we can write out these values for all classes, and pick the class that corresponds to the highest value.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That is called the MAP estimate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we’re </a:t>
            </a:r>
            <a:r>
              <a:rPr b="0" lang="en-US" sz="1100" spc="-1" strike="noStrike">
                <a:latin typeface="Avenir Book"/>
              </a:rPr>
              <a:t>visualizing </a:t>
            </a:r>
            <a:r>
              <a:rPr b="0" lang="en-US" sz="1100" spc="-1" strike="noStrike">
                <a:latin typeface="Avenir Book"/>
              </a:rPr>
              <a:t>probabilities </a:t>
            </a:r>
            <a:r>
              <a:rPr b="0" lang="en-US" sz="1100" spc="-1" strike="noStrike">
                <a:latin typeface="Avenir Book"/>
              </a:rPr>
              <a:t>with Venn </a:t>
            </a:r>
            <a:r>
              <a:rPr b="0" lang="en-US" sz="1100" spc="-1" strike="noStrike">
                <a:latin typeface="Avenir Book"/>
              </a:rPr>
              <a:t>diagrams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Bigger the </a:t>
            </a:r>
            <a:r>
              <a:rPr b="0" lang="en-US" sz="1100" spc="-1" strike="noStrike">
                <a:latin typeface="Avenir Book"/>
              </a:rPr>
              <a:t>bubble </a:t>
            </a:r>
            <a:r>
              <a:rPr b="0" lang="en-US" sz="1100" spc="-1" strike="noStrike">
                <a:latin typeface="Avenir Book"/>
              </a:rPr>
              <a:t>representing </a:t>
            </a:r>
            <a:r>
              <a:rPr b="0" lang="en-US" sz="1100" spc="-1" strike="noStrike">
                <a:latin typeface="Avenir Book"/>
              </a:rPr>
              <a:t>the event, the </a:t>
            </a:r>
            <a:r>
              <a:rPr b="0" lang="en-US" sz="1100" spc="-1" strike="noStrike">
                <a:latin typeface="Avenir Book"/>
              </a:rPr>
              <a:t>bigger the </a:t>
            </a:r>
            <a:r>
              <a:rPr b="0" lang="en-US" sz="1100" spc="-1" strike="noStrike">
                <a:latin typeface="Avenir Book"/>
              </a:rPr>
              <a:t>probability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Math Fact: Log is a function that turns products into sums.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Another math fact: while doing that, log preserves the relative order of values! so maximum Ck without log is the maximum with log, </a:t>
            </a:r>
            <a:r>
              <a:rPr b="0" lang="en-US" sz="1100" spc="-1" strike="noStrike">
                <a:latin typeface="Arial"/>
              </a:rPr>
              <a:t>always.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This helps with the computational stability in this case. In other areas it helps with easier differentiation.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Math Fact: Log is a function </a:t>
            </a:r>
            <a:r>
              <a:rPr b="0" lang="en-US" sz="1100" spc="-1" strike="noStrike">
                <a:latin typeface="Arial"/>
              </a:rPr>
              <a:t>that turns products into sums.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Another math fact: while doing </a:t>
            </a:r>
            <a:r>
              <a:rPr b="0" lang="en-US" sz="1100" spc="-1" strike="noStrike">
                <a:latin typeface="Arial"/>
              </a:rPr>
              <a:t>that, log preserves the relative </a:t>
            </a:r>
            <a:r>
              <a:rPr b="0" lang="en-US" sz="1100" spc="-1" strike="noStrike">
                <a:latin typeface="Arial"/>
              </a:rPr>
              <a:t>order of values! so maximum </a:t>
            </a:r>
            <a:r>
              <a:rPr b="0" lang="en-US" sz="1100" spc="-1" strike="noStrike">
                <a:latin typeface="Arial"/>
              </a:rPr>
              <a:t>Ck without log is the </a:t>
            </a:r>
            <a:r>
              <a:rPr b="0" lang="en-US" sz="1100" spc="-1" strike="noStrike">
                <a:latin typeface="Arial"/>
              </a:rPr>
              <a:t>maximum with log, always.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This helps with the </a:t>
            </a:r>
            <a:r>
              <a:rPr b="0" lang="en-US" sz="1100" spc="-1" strike="noStrike">
                <a:latin typeface="Arial"/>
              </a:rPr>
              <a:t>computational stability in this </a:t>
            </a:r>
            <a:r>
              <a:rPr b="0" lang="en-US" sz="1100" spc="-1" strike="noStrike">
                <a:latin typeface="Arial"/>
              </a:rPr>
              <a:t>case. In other areas it helps </a:t>
            </a:r>
            <a:r>
              <a:rPr b="0" lang="en-US" sz="1100" spc="-1" strike="noStrike">
                <a:latin typeface="Arial"/>
              </a:rPr>
              <a:t>with easier differentiation.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let’s see how this works, in a simple example.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Here’s some weather data about some days, and a flag indicating whether or not a person played tennis on that day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These are the </a:t>
            </a:r>
            <a:r>
              <a:rPr b="0" lang="en-US" sz="1100" spc="-1" strike="noStrike">
                <a:latin typeface="Arial"/>
              </a:rPr>
              <a:t>P(C) values in </a:t>
            </a:r>
            <a:r>
              <a:rPr b="0" lang="en-US" sz="1100" spc="-1" strike="noStrike">
                <a:latin typeface="Arial"/>
              </a:rPr>
              <a:t>the formula </a:t>
            </a:r>
            <a:r>
              <a:rPr b="0" lang="en-US" sz="1100" spc="-1" strike="noStrike">
                <a:latin typeface="Arial"/>
              </a:rPr>
              <a:t>before ( P(C|X) </a:t>
            </a:r>
            <a:r>
              <a:rPr b="0" lang="en-US" sz="1100" spc="-1" strike="noStrike">
                <a:latin typeface="Arial"/>
              </a:rPr>
              <a:t>= P(X|C) * </a:t>
            </a:r>
            <a:r>
              <a:rPr b="0" lang="en-US" sz="1100" spc="-1" strike="noStrike">
                <a:latin typeface="Arial"/>
              </a:rPr>
              <a:t>P(C) 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This table allows us to assign values to P(X1|C), P(X2|C) etc! This is where the training happens. Model learns these values from the dataset.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So, of the 9 days we play tennis, 2 of them are sunny, 4 of them overcast. Thus, P(sunny | yes) = 2/9 and P(overcast | yes) = 4/9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we do the same for other features.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refer back to our probability table, created out of our training set, to fill in those terms with the appropriate values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Multiply it out, and get two numbers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Keep in mind that these are not actual probabilities (that’s because we ignored the denominator in the computation)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But the class with the max probability is the class with the max value here! That stays the same, which is what we care about!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Conclusion: We think this person is not going to play tennis today!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Side note; the (predict_proba) numbers are not very meaningful, for several reasons.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Naïve Independence assumption hurts that the most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we’re visualizing probabilities </a:t>
            </a:r>
            <a:r>
              <a:rPr b="0" lang="en-US" sz="1100" spc="-1" strike="noStrike">
                <a:latin typeface="Avenir Book"/>
              </a:rPr>
              <a:t>with Venn diagrams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Bigger the bubble representing </a:t>
            </a:r>
            <a:r>
              <a:rPr b="0" lang="en-US" sz="1100" spc="-1" strike="noStrike">
                <a:latin typeface="Avenir Book"/>
              </a:rPr>
              <a:t>the event, the bigger the </a:t>
            </a:r>
            <a:r>
              <a:rPr b="0" lang="en-US" sz="1100" spc="-1" strike="noStrike">
                <a:latin typeface="Avenir Book"/>
              </a:rPr>
              <a:t>probability.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Two events, X and Y.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 practice, often times one of the terms in the computation is zero.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could be because training dataset is small, or there is a dummy feature in the dataset which appears very rarely etc.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When it happens, the whole product is zero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If you apply the log trick, still problematic as log(0) is undefined!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To remedy this, “smooth out” the probabiliies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Add 1 to numerator and adjust the denominator by how many possible X1 values there are (n)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Similarly, smooth out the non zero terms as well.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are several types of Naïve Bayes implemented in scikit-learn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The model here determines how e compute the terms P(X1 | C).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In the example above, we used a Multinomial distribution. Features were discrete and non binary.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Side note: In scikit-learn’s implementation, Bernoulli NB and Multinomial NB differ even if they are applied to a dataset where features are binary! Read the doc!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If we have a combination of data types in our training set, we need to mind the computation method!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Sklearn doesn’t handle the different data types automatically!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Either force continuous features into bins;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That is, make them categorical, so everything is categorical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Good practice; instead of arbitrarily binning, one could use the deciles / vintiles etc so that categories have similar size.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then fit multinomialNB.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Alternatively, we can separate out the continuous features, fit a GaussianNB (force them into normal distributions first!!)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Fit a MultinomialNB to categorical features.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Combine!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Naïve Bayes is a pretty lightweight algorithm. It’s well-suited for large datasets.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There is also a partial_fit method that can do out-of-core calculations, or online learning (updating model later)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Joint probability P(X, Y) means, the probability of events X AND Y happening together.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Visually, it is the intersection of the two sets.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the syntax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Start by importing.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Instantiate like this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Alpha is the laplace smoothing parameter. We used the value 1 in the slides.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Fit, predict etc.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Multinomial, Gaussian.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Most ML algorithms have parameters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If you are not tuning those parameters, you may be leaving money on the table!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see this in action.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We are specifying the grid that we are going to perform our search on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In this example, the grid has 1 dimension (variable), the regularization parameter “c”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We are going to try these 3 values, and pick the value that results in the best “accuracy”, our scoring method.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On the other hand, when we talk about conditional probability P(X | Y), we’re taking Y for granted.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Event Y already happened. Given that, what is the probability of event X happening?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INTUITION: It is almost always higher than the joint probability, as there we’re not taking anything for granted. When are they equal?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Taking Y for granted visually means, we’re erasing the bubbles outside the bubble representing Y. So our total universe becomes Y.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Notice that the first argument is to grid search is the method.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GridSearchCV will find the optimal “c” value, and retrain on the entire dataset with that value (unless otherwise specified with refit=False)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the resulting object can be used as a single trained model.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Okay so grid search can optimize the model parameters such as regularization coefficients.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There are more things to optimize though!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Creating, eliminating features, imputation methods..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Enter pipelines! 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Pipelines stack various operations sequentially one after another.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Once we define the pipeline, we have only one object that does many things sequentially </a:t>
            </a:r>
            <a:r>
              <a:rPr b="0" lang="en-US" sz="1100" spc="-1" strike="noStrike">
                <a:latin typeface="Wingdings"/>
              </a:rPr>
              <a:t></a:t>
            </a:r>
            <a:r>
              <a:rPr b="0" lang="en-US" sz="1100" spc="-1" strike="noStrike">
                <a:latin typeface="Avenir Book"/>
              </a:rPr>
              <a:t> easier to deal with.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In KNN and other distance based </a:t>
            </a:r>
            <a:r>
              <a:rPr b="0" lang="en-US" sz="1100" spc="-1" strike="noStrike">
                <a:latin typeface="Arial"/>
              </a:rPr>
              <a:t>algorithms, scaling is an important part </a:t>
            </a:r>
            <a:r>
              <a:rPr b="0" lang="en-US" sz="1100" spc="-1" strike="noStrike">
                <a:latin typeface="Arial"/>
              </a:rPr>
              <a:t>of the pipeline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Another example: During the naïve </a:t>
            </a:r>
            <a:r>
              <a:rPr b="0" lang="en-US" sz="1100" spc="-1" strike="noStrike">
                <a:latin typeface="Arial"/>
              </a:rPr>
              <a:t>bayes discussion, we mentioned binning </a:t>
            </a:r>
            <a:r>
              <a:rPr b="0" lang="en-US" sz="1100" spc="-1" strike="noStrike">
                <a:latin typeface="Arial"/>
              </a:rPr>
              <a:t>continuous features, making them </a:t>
            </a:r>
            <a:r>
              <a:rPr b="0" lang="en-US" sz="1100" spc="-1" strike="noStrike">
                <a:latin typeface="Arial"/>
              </a:rPr>
              <a:t>categorical and then fitting a </a:t>
            </a:r>
            <a:r>
              <a:rPr b="0" lang="en-US" sz="1100" spc="-1" strike="noStrike">
                <a:latin typeface="Arial"/>
              </a:rPr>
              <a:t>MultinomialNB.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PCA, manifold learning, imputing missing </a:t>
            </a:r>
            <a:r>
              <a:rPr b="0" lang="en-US" sz="1100" spc="-1" strike="noStrike">
                <a:latin typeface="Arial"/>
              </a:rPr>
              <a:t>data, one-hot encoding categorical </a:t>
            </a:r>
            <a:r>
              <a:rPr b="0" lang="en-US" sz="1100" spc="-1" strike="noStrike">
                <a:latin typeface="Arial"/>
              </a:rPr>
              <a:t>features etc. etc.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Maybe this is the right </a:t>
            </a:r>
            <a:r>
              <a:rPr b="0" lang="en-US" sz="1100" spc="-1" strike="noStrike">
                <a:latin typeface="Avenir Book"/>
              </a:rPr>
              <a:t>pipeline for our data.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Sklearn has a class called </a:t>
            </a:r>
            <a:r>
              <a:rPr b="0" lang="en-US" sz="1100" spc="-1" strike="noStrike">
                <a:latin typeface="Avenir Book"/>
              </a:rPr>
              <a:t>Pipeline, which allows us to </a:t>
            </a:r>
            <a:r>
              <a:rPr b="0" lang="en-US" sz="1100" spc="-1" strike="noStrike">
                <a:latin typeface="Avenir Book"/>
              </a:rPr>
              <a:t>string together many </a:t>
            </a:r>
            <a:r>
              <a:rPr b="0" lang="en-US" sz="1100" spc="-1" strike="noStrike">
                <a:latin typeface="Avenir Book"/>
              </a:rPr>
              <a:t>operations and treat the </a:t>
            </a:r>
            <a:r>
              <a:rPr b="0" lang="en-US" sz="1100" spc="-1" strike="noStrike">
                <a:latin typeface="Avenir Book"/>
              </a:rPr>
              <a:t>whole process as a single </a:t>
            </a:r>
            <a:r>
              <a:rPr b="0" lang="en-US" sz="1100" spc="-1" strike="noStrike">
                <a:latin typeface="Avenir Book"/>
              </a:rPr>
              <a:t>entity.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When Pipeline.fit is called, </a:t>
            </a:r>
            <a:r>
              <a:rPr b="0" lang="en-US" sz="1100" spc="-1" strike="noStrike">
                <a:latin typeface="Avenir Book"/>
              </a:rPr>
              <a:t>steps in pipeline perform fit, </a:t>
            </a:r>
            <a:r>
              <a:rPr b="0" lang="en-US" sz="1100" spc="-1" strike="noStrike">
                <a:latin typeface="Avenir Book"/>
              </a:rPr>
              <a:t>and then transform to the </a:t>
            </a:r>
            <a:r>
              <a:rPr b="0" lang="en-US" sz="1100" spc="-1" strike="noStrike">
                <a:latin typeface="Avenir Book"/>
              </a:rPr>
              <a:t>input. The result is fed to the </a:t>
            </a:r>
            <a:r>
              <a:rPr b="0" lang="en-US" sz="1100" spc="-1" strike="noStrike">
                <a:latin typeface="Avenir Book"/>
              </a:rPr>
              <a:t>next step in the pipeline.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When the last step comes, it </a:t>
            </a:r>
            <a:r>
              <a:rPr b="0" lang="en-US" sz="1100" spc="-1" strike="noStrike">
                <a:latin typeface="Avenir Book"/>
              </a:rPr>
              <a:t>performs fit only.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Similarly, for Pipeline.predict,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 calls </a:t>
            </a:r>
            <a:r>
              <a:rPr b="0" lang="en-US" sz="1100" spc="-1" strike="noStrike">
                <a:latin typeface="Avenir Book"/>
              </a:rPr>
              <a:t>step1.transform()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Step2.transform()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…</a:t>
            </a:r>
            <a:endParaRPr b="0" lang="en-US" sz="1100" spc="-1" strike="noStrike">
              <a:latin typeface="Arial"/>
            </a:endParaRPr>
          </a:p>
          <a:p>
            <a:pPr lvl="1" marL="6285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LastStep.predict()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Symmetrically, we can talk about P(Y | X).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Visually, We’re always interested in the area representing JOINT PROBABILITY.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However, these two conditional probabilities need not be equal!! Depends on the bubbles P(X) and P(Y) we’re </a:t>
            </a:r>
            <a:r>
              <a:rPr b="0" lang="en-US" sz="1100" spc="-1" strike="noStrike">
                <a:latin typeface="Avenir Book"/>
              </a:rPr>
              <a:t>restricting to.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Mathematically, numerators are equal but denoms are (probably) not!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Import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Defining the pipeline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We’re first creating a list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Each element in the list is a step in the pipeline (same order)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They are tuples! Name of the step, and the class that does .fit and .transform (or .predict if it’s the last one)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Here, first step is the feature scaler.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Second step is lasso.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the usage becomes just one liners!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here, Pipe.fit means =&gt; MinMaxScaler.fit_transform() + Lasso.fit()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Pipe.predict means =&gt; MinMaxScaler.transform() + Lasso.predict()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Reversing the equations, we can </a:t>
            </a:r>
            <a:r>
              <a:rPr b="0" lang="en-US" sz="1100" spc="-1" strike="noStrike">
                <a:latin typeface="Arial"/>
              </a:rPr>
              <a:t>get the joint prob from the two </a:t>
            </a:r>
            <a:r>
              <a:rPr b="0" lang="en-US" sz="1100" spc="-1" strike="noStrike">
                <a:latin typeface="Arial"/>
              </a:rPr>
              <a:t>conditional probs (since </a:t>
            </a:r>
            <a:r>
              <a:rPr b="0" lang="en-US" sz="1100" spc="-1" strike="noStrike">
                <a:latin typeface="Arial"/>
              </a:rPr>
              <a:t>numerators are the same)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are slowly deriving Bayes thm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rmAutofit/>
          </a:bodyPr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the </a:t>
            </a:r>
            <a:r>
              <a:rPr b="0" lang="en-US" sz="1100" spc="-1" strike="noStrike">
                <a:latin typeface="Avenir Book"/>
              </a:rPr>
              <a:t>well known </a:t>
            </a:r>
            <a:r>
              <a:rPr b="0" lang="en-US" sz="1100" spc="-1" strike="noStrike">
                <a:latin typeface="Avenir Book"/>
              </a:rPr>
              <a:t>form of </a:t>
            </a:r>
            <a:r>
              <a:rPr b="0" lang="en-US" sz="1100" spc="-1" strike="noStrike">
                <a:latin typeface="Avenir Book"/>
              </a:rPr>
              <a:t>Bayes thm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66040"/>
            <a:ext cx="9142920" cy="38304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</a:gsLst>
            <a:lin ang="108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Picture 15" descr=""/>
          <p:cNvPicPr/>
          <p:nvPr/>
        </p:nvPicPr>
        <p:blipFill>
          <a:blip r:embed="rId2"/>
          <a:stretch/>
        </p:blipFill>
        <p:spPr>
          <a:xfrm>
            <a:off x="8294400" y="4806000"/>
            <a:ext cx="313560" cy="29484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8731080" y="4813200"/>
            <a:ext cx="360" cy="285840"/>
          </a:xfrm>
          <a:prstGeom prst="line">
            <a:avLst/>
          </a:prstGeom>
          <a:ln w="936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0" y="4766040"/>
            <a:ext cx="9142920" cy="38304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</a:gsLst>
            <a:lin ang="108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2" name="Picture 15" descr=""/>
          <p:cNvPicPr/>
          <p:nvPr/>
        </p:nvPicPr>
        <p:blipFill>
          <a:blip r:embed="rId3"/>
          <a:stretch/>
        </p:blipFill>
        <p:spPr>
          <a:xfrm>
            <a:off x="8294400" y="4806000"/>
            <a:ext cx="313560" cy="294840"/>
          </a:xfrm>
          <a:prstGeom prst="rect">
            <a:avLst/>
          </a:prstGeom>
          <a:ln>
            <a:noFill/>
          </a:ln>
        </p:spPr>
      </p:pic>
      <p:sp>
        <p:nvSpPr>
          <p:cNvPr id="43" name="Line 2"/>
          <p:cNvSpPr/>
          <p:nvPr/>
        </p:nvSpPr>
        <p:spPr>
          <a:xfrm>
            <a:off x="8731080" y="4813200"/>
            <a:ext cx="360" cy="285840"/>
          </a:xfrm>
          <a:prstGeom prst="line">
            <a:avLst/>
          </a:prstGeom>
          <a:ln w="936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4" name="Picture 6" descr=""/>
          <p:cNvPicPr/>
          <p:nvPr/>
        </p:nvPicPr>
        <p:blipFill>
          <a:blip r:embed="rId4"/>
          <a:stretch/>
        </p:blipFill>
        <p:spPr>
          <a:xfrm>
            <a:off x="3488760" y="1881360"/>
            <a:ext cx="2084040" cy="195948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 hidden="1"/>
          <p:cNvSpPr/>
          <p:nvPr/>
        </p:nvSpPr>
        <p:spPr>
          <a:xfrm>
            <a:off x="0" y="4766040"/>
            <a:ext cx="9142920" cy="38304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</a:gsLst>
            <a:lin ang="108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4" name="Picture 15" descr=""/>
          <p:cNvPicPr/>
          <p:nvPr/>
        </p:nvPicPr>
        <p:blipFill>
          <a:blip r:embed="rId3"/>
          <a:stretch/>
        </p:blipFill>
        <p:spPr>
          <a:xfrm>
            <a:off x="8294400" y="4806000"/>
            <a:ext cx="313560" cy="29484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8731080" y="4813200"/>
            <a:ext cx="360" cy="285840"/>
          </a:xfrm>
          <a:prstGeom prst="line">
            <a:avLst/>
          </a:prstGeom>
          <a:ln w="936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6" name="Picture 10" descr=""/>
          <p:cNvPicPr/>
          <p:nvPr/>
        </p:nvPicPr>
        <p:blipFill>
          <a:blip r:embed="rId4"/>
          <a:stretch/>
        </p:blipFill>
        <p:spPr>
          <a:xfrm>
            <a:off x="462600" y="399960"/>
            <a:ext cx="1229760" cy="115632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37280" y="2166120"/>
            <a:ext cx="411840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Avenir Book"/>
                <a:ea typeface="Avenir Book"/>
              </a:rPr>
              <a:t>Naïve Bayes</a:t>
            </a:r>
            <a:endParaRPr b="0" lang="en-US" sz="5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98520" y="1186560"/>
            <a:ext cx="1849320" cy="2480760"/>
          </a:xfrm>
          <a:custGeom>
            <a:avLst/>
            <a:gdLst/>
            <a:ahLst/>
            <a:rect l="l" t="t" r="r" b="b"/>
            <a:pathLst>
              <a:path w="1850438" h="2481674">
                <a:moveTo>
                  <a:pt x="1240837" y="0"/>
                </a:moveTo>
                <a:cubicBezTo>
                  <a:pt x="1454992" y="0"/>
                  <a:pt x="1656475" y="54252"/>
                  <a:pt x="1832294" y="149763"/>
                </a:cubicBezTo>
                <a:lnTo>
                  <a:pt x="1850438" y="160785"/>
                </a:lnTo>
                <a:lnTo>
                  <a:pt x="1766275" y="211916"/>
                </a:lnTo>
                <a:cubicBezTo>
                  <a:pt x="1436210" y="434903"/>
                  <a:pt x="1219201" y="812528"/>
                  <a:pt x="1219201" y="1240837"/>
                </a:cubicBezTo>
                <a:cubicBezTo>
                  <a:pt x="1219201" y="1669147"/>
                  <a:pt x="1436210" y="2046771"/>
                  <a:pt x="1766275" y="2269759"/>
                </a:cubicBezTo>
                <a:lnTo>
                  <a:pt x="1850438" y="2320889"/>
                </a:lnTo>
                <a:lnTo>
                  <a:pt x="1832294" y="2331912"/>
                </a:lnTo>
                <a:cubicBezTo>
                  <a:pt x="1656475" y="2427422"/>
                  <a:pt x="1454992" y="2481674"/>
                  <a:pt x="1240837" y="2481674"/>
                </a:cubicBezTo>
                <a:cubicBezTo>
                  <a:pt x="555542" y="2481674"/>
                  <a:pt x="0" y="1926132"/>
                  <a:pt x="0" y="1240837"/>
                </a:cubicBezTo>
                <a:cubicBezTo>
                  <a:pt x="0" y="555542"/>
                  <a:pt x="555542" y="0"/>
                  <a:pt x="1240837" y="0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2253960" y="1186560"/>
            <a:ext cx="1849320" cy="2480760"/>
          </a:xfrm>
          <a:custGeom>
            <a:avLst/>
            <a:gdLst/>
            <a:ahLst/>
            <a:rect l="l" t="t" r="r" b="b"/>
            <a:pathLst>
              <a:path w="1850437" h="2481674">
                <a:moveTo>
                  <a:pt x="609600" y="0"/>
                </a:moveTo>
                <a:cubicBezTo>
                  <a:pt x="1294895" y="0"/>
                  <a:pt x="1850437" y="555542"/>
                  <a:pt x="1850437" y="1240837"/>
                </a:cubicBezTo>
                <a:cubicBezTo>
                  <a:pt x="1850437" y="1926132"/>
                  <a:pt x="1294895" y="2481674"/>
                  <a:pt x="609600" y="2481674"/>
                </a:cubicBezTo>
                <a:cubicBezTo>
                  <a:pt x="395445" y="2481674"/>
                  <a:pt x="193962" y="2427422"/>
                  <a:pt x="18144" y="2331912"/>
                </a:cubicBezTo>
                <a:lnTo>
                  <a:pt x="0" y="2320889"/>
                </a:lnTo>
                <a:lnTo>
                  <a:pt x="84163" y="2269759"/>
                </a:lnTo>
                <a:cubicBezTo>
                  <a:pt x="414228" y="2046771"/>
                  <a:pt x="631236" y="1669147"/>
                  <a:pt x="631236" y="1240837"/>
                </a:cubicBezTo>
                <a:cubicBezTo>
                  <a:pt x="631236" y="812528"/>
                  <a:pt x="414228" y="434903"/>
                  <a:pt x="84163" y="211916"/>
                </a:cubicBezTo>
                <a:lnTo>
                  <a:pt x="0" y="160785"/>
                </a:lnTo>
                <a:lnTo>
                  <a:pt x="18144" y="149763"/>
                </a:lnTo>
                <a:cubicBezTo>
                  <a:pt x="193962" y="54252"/>
                  <a:pt x="395445" y="0"/>
                  <a:pt x="60960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Bayes Theorem Derivation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330800" y="1082520"/>
            <a:ext cx="467244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Use conditional and joint relationship: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To invert conditional probability: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443480" y="1737360"/>
            <a:ext cx="4151880" cy="368280"/>
          </a:xfrm>
          <a:prstGeom prst="rect">
            <a:avLst/>
          </a:prstGeom>
          <a:blipFill rotWithShape="0">
            <a:blip r:embed="rId1"/>
            <a:stretch>
              <a:fillRect l="-2330" t="0" r="0" b="-796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31" name="Group 6"/>
          <p:cNvGrpSpPr/>
          <p:nvPr/>
        </p:nvGrpSpPr>
        <p:grpSpPr>
          <a:xfrm>
            <a:off x="1617480" y="1347480"/>
            <a:ext cx="1261440" cy="2158920"/>
            <a:chOff x="1617480" y="1347480"/>
            <a:chExt cx="1261440" cy="2158920"/>
          </a:xfrm>
        </p:grpSpPr>
        <p:sp>
          <p:nvSpPr>
            <p:cNvPr id="232" name="CustomShape 7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8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4" name="CustomShape 9"/>
          <p:cNvSpPr/>
          <p:nvPr/>
        </p:nvSpPr>
        <p:spPr>
          <a:xfrm>
            <a:off x="4466520" y="2706840"/>
            <a:ext cx="4151880" cy="767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5" name="Formula 10"/>
              <p:cNvSpPr txBox="1"/>
              <p:nvPr/>
            </p:nvSpPr>
            <p:spPr>
              <a:xfrm>
                <a:off x="3479040" y="3770280"/>
                <a:ext cx="5367240" cy="893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𝑍</m:t>
                        </m:r>
                      </m:sub>
                      <m:sup/>
                      <m:e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𝑋</m:t>
                            </m:r>
                            <m:r>
                              <m:t xml:space="preserve">,</m:t>
                            </m:r>
                            <m:r>
                              <m:t xml:space="preserve">𝑍</m:t>
                            </m:r>
                          </m:e>
                        </m:d>
                      </m:e>
                    </m:nary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𝑍</m:t>
                        </m:r>
                      </m:sub>
                      <m:sup/>
                      <m:e>
                        <m:r>
                          <m:t xml:space="preserve">𝑃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r>
                              <m:t xml:space="preserve">𝑋</m:t>
                            </m:r>
                          </m:e>
                          <m:e>
                            <m:r>
                              <m:t xml:space="preserve">𝑍</m:t>
                            </m:r>
                          </m:e>
                        </m:d>
                        <m:r>
                          <m:t xml:space="preserve">∗</m:t>
                        </m:r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𝑍</m:t>
                            </m:r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Bayes Theorem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987840" y="1168560"/>
            <a:ext cx="630972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987840" y="1168560"/>
            <a:ext cx="6309720" cy="2757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987840" y="2870640"/>
            <a:ext cx="6309720" cy="117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Bayes Theorem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987840" y="1168560"/>
            <a:ext cx="630972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87840" y="1168560"/>
            <a:ext cx="6309720" cy="2757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Naïve Bayes Classification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987840" y="1168560"/>
            <a:ext cx="630972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987840" y="1168560"/>
            <a:ext cx="6309720" cy="2757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 rot="2700000">
            <a:off x="4645080" y="1557000"/>
            <a:ext cx="1276920" cy="1310040"/>
          </a:xfrm>
          <a:prstGeom prst="plus">
            <a:avLst>
              <a:gd name="adj" fmla="val 38842"/>
            </a:avLst>
          </a:prstGeom>
          <a:solidFill>
            <a:srgbClr val="c00000">
              <a:alpha val="8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 rot="2700000">
            <a:off x="4645080" y="3271320"/>
            <a:ext cx="1276920" cy="1310040"/>
          </a:xfrm>
          <a:prstGeom prst="plus">
            <a:avLst>
              <a:gd name="adj" fmla="val 38842"/>
            </a:avLst>
          </a:prstGeom>
          <a:solidFill>
            <a:srgbClr val="c00000">
              <a:alpha val="8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Training Naïve Bayes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622760" y="1168560"/>
            <a:ext cx="3961440" cy="429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299480" y="1854360"/>
            <a:ext cx="109476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1" lang="en-US" sz="2800" spc="-7" strike="noStrike">
                <a:solidFill>
                  <a:srgbClr val="c00000"/>
                </a:solidFill>
                <a:latin typeface="Avenir Book"/>
                <a:ea typeface="Avenir Book"/>
              </a:rPr>
              <a:t>Class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67600" y="1854360"/>
            <a:ext cx="18561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1" lang="en-US" sz="2800" spc="-7" strike="noStrike">
                <a:solidFill>
                  <a:srgbClr val="0070c0"/>
                </a:solidFill>
                <a:latin typeface="Avenir Book"/>
                <a:ea typeface="Avenir Book"/>
              </a:rPr>
              <a:t>Features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383040" y="1168560"/>
            <a:ext cx="3562920" cy="2151360"/>
          </a:xfrm>
          <a:prstGeom prst="rect">
            <a:avLst/>
          </a:prstGeom>
          <a:blipFill rotWithShape="0">
            <a:blip r:embed="rId2"/>
            <a:stretch>
              <a:fillRect l="-3741" t="-3927" r="-4600" b="-590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 flipV="1">
            <a:off x="4921920" y="1597680"/>
            <a:ext cx="176760" cy="25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 flipH="1" flipV="1">
            <a:off x="5493240" y="1597680"/>
            <a:ext cx="224640" cy="25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55" name="Formula 8"/>
              <p:cNvSpPr txBox="1"/>
              <p:nvPr/>
            </p:nvSpPr>
            <p:spPr>
              <a:xfrm>
                <a:off x="4184640" y="2633760"/>
                <a:ext cx="4837680" cy="743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𝑎𝑟𝑔𝑚𝑎𝑥</m:t>
                        </m:r>
                      </m:num>
                      <m:den>
                        <m:r>
                          <m:t xml:space="preserve">𝑘</m:t>
                        </m:r>
                        <m:r>
                          <m:t xml:space="preserve">∈</m:t>
                        </m:r>
                        <m:r>
                          <m:t xml:space="preserve">{</m:t>
                        </m:r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…</m:t>
                        </m:r>
                        <m:r>
                          <m:t xml:space="preserve">𝐾</m:t>
                        </m:r>
                        <m:r>
                          <m:t xml:space="preserve">}</m:t>
                        </m:r>
                      </m:den>
                    </m:f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𝐶</m:t>
                            </m:r>
                          </m:e>
                          <m:sub>
                            <m:r>
                              <m:t xml:space="preserve"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𝑛</m:t>
                        </m:r>
                      </m:sup>
                      <m:e>
                        <m:r>
                          <m:t xml:space="preserve">𝑃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𝑋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𝑘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  <m:nor/>
                          </m:rPr>
                          <m:t xml:space="preserve"> </m:t>
                        </m:r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56" name="CustomShape 9"/>
          <p:cNvSpPr/>
          <p:nvPr/>
        </p:nvSpPr>
        <p:spPr>
          <a:xfrm>
            <a:off x="4184640" y="2633760"/>
            <a:ext cx="4837680" cy="743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398520" y="2349360"/>
            <a:ext cx="8436600" cy="117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Training Naïve Bayes: The Naïve Assumption</a:t>
            </a:r>
            <a:endParaRPr b="0" lang="en-US" sz="3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9" name="Formula 2"/>
              <p:cNvSpPr txBox="1"/>
              <p:nvPr/>
            </p:nvSpPr>
            <p:spPr>
              <a:xfrm>
                <a:off x="3349440" y="1118520"/>
                <a:ext cx="3961440" cy="306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𝑋</m:t>
                        </m:r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60" name="CustomShape 3"/>
          <p:cNvSpPr/>
          <p:nvPr/>
        </p:nvSpPr>
        <p:spPr>
          <a:xfrm>
            <a:off x="3349440" y="2668320"/>
            <a:ext cx="579348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Cambria Math"/>
                <a:ea typeface="Avenir Book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349440" y="2668320"/>
            <a:ext cx="5793480" cy="922320"/>
          </a:xfrm>
          <a:prstGeom prst="rect">
            <a:avLst/>
          </a:prstGeom>
          <a:blipFill rotWithShape="0">
            <a:blip r:embed="rId1"/>
            <a:stretch>
              <a:fillRect l="-1456" t="0" r="0" b="-1579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286200" y="1168560"/>
            <a:ext cx="30621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For each class (), calculate probability given features 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Difficult to calculate joint probabilities produced by expanding for all features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Training Naïve Bayes: The Naïve Assumption</a:t>
            </a:r>
            <a:endParaRPr b="0" lang="en-US" sz="3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4" name="Formula 2"/>
              <p:cNvSpPr txBox="1"/>
              <p:nvPr/>
            </p:nvSpPr>
            <p:spPr>
              <a:xfrm>
                <a:off x="3349440" y="2516040"/>
                <a:ext cx="5142240" cy="306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65" name="CustomShape 3"/>
          <p:cNvSpPr/>
          <p:nvPr/>
        </p:nvSpPr>
        <p:spPr>
          <a:xfrm>
            <a:off x="286200" y="1168560"/>
            <a:ext cx="2940840" cy="3381840"/>
          </a:xfrm>
          <a:prstGeom prst="rect">
            <a:avLst/>
          </a:prstGeom>
          <a:blipFill rotWithShape="0">
            <a:blip r:embed="rId1"/>
            <a:stretch>
              <a:fillRect l="-4525" t="-2501" r="-800" b="-339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3349440" y="1118520"/>
            <a:ext cx="3961440" cy="306720"/>
          </a:xfrm>
          <a:prstGeom prst="rect">
            <a:avLst/>
          </a:prstGeom>
          <a:blipFill rotWithShape="0">
            <a:blip r:embed="rId2"/>
            <a:stretch>
              <a:fillRect l="-2134" t="0" r="0" b="-1150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7" name="Formula 5"/>
              <p:cNvSpPr txBox="1"/>
              <p:nvPr/>
            </p:nvSpPr>
            <p:spPr>
              <a:xfrm>
                <a:off x="3349440" y="3790440"/>
                <a:ext cx="5142240" cy="603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</m:d>
                    <m:nary>
                      <m:naryPr>
                        <m:chr m:val="∏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𝑛</m:t>
                        </m:r>
                      </m:sup>
                      <m:e>
                        <m:r>
                          <m:t xml:space="preserve">𝑃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𝑋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  <m:e>
                            <m:r>
                              <m:t xml:space="preserve">𝐶</m:t>
                            </m:r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68" name="CustomShape 6"/>
          <p:cNvSpPr/>
          <p:nvPr/>
        </p:nvSpPr>
        <p:spPr>
          <a:xfrm>
            <a:off x="3349440" y="3790440"/>
            <a:ext cx="5142240" cy="603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273600" y="3720600"/>
            <a:ext cx="8065800" cy="9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Training Naïve Bayes: The Naïve Assumption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349440" y="2516040"/>
            <a:ext cx="5142240" cy="306720"/>
          </a:xfrm>
          <a:prstGeom prst="rect">
            <a:avLst/>
          </a:prstGeom>
          <a:blipFill rotWithShape="0">
            <a:blip r:embed="rId1"/>
            <a:stretch>
              <a:fillRect l="-1645" t="0" r="0" b="-2000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286200" y="1168560"/>
            <a:ext cx="294084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For each class (), calculate probability given features ()</a:t>
            </a: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Solution: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assume all features independent of each other</a:t>
            </a: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This is the </a:t>
            </a:r>
            <a:r>
              <a:rPr b="0" lang="en-US" sz="2000" spc="-7" strike="noStrike" u="sng">
                <a:solidFill>
                  <a:srgbClr val="101010"/>
                </a:solidFill>
                <a:uFillTx/>
                <a:latin typeface="Avenir Book"/>
                <a:ea typeface="Avenir Book"/>
              </a:rPr>
              <a:t>"naïve" 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assumption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349440" y="1118520"/>
            <a:ext cx="3961440" cy="306720"/>
          </a:xfrm>
          <a:prstGeom prst="rect">
            <a:avLst/>
          </a:prstGeom>
          <a:blipFill rotWithShape="0">
            <a:blip r:embed="rId2"/>
            <a:stretch>
              <a:fillRect l="-2134" t="0" r="0" b="-1150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3349440" y="3790440"/>
            <a:ext cx="5142240" cy="603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83040" y="1168560"/>
            <a:ext cx="3562920" cy="2151360"/>
          </a:xfrm>
          <a:prstGeom prst="rect">
            <a:avLst/>
          </a:prstGeom>
          <a:blipFill rotWithShape="0">
            <a:blip r:embed="rId1"/>
            <a:stretch>
              <a:fillRect l="-3741" t="-3927" r="-4600" b="-590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Training Naïve Bayes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184640" y="1172880"/>
            <a:ext cx="3961440" cy="429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4184640" y="2453760"/>
            <a:ext cx="4837680" cy="743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83040" y="1168560"/>
            <a:ext cx="3562920" cy="2151360"/>
          </a:xfrm>
          <a:prstGeom prst="rect">
            <a:avLst/>
          </a:prstGeom>
          <a:blipFill rotWithShape="0">
            <a:blip r:embed="rId1"/>
            <a:stretch>
              <a:fillRect l="-3741" t="-3927" r="-4600" b="-590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Training Naïve Bayes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184640" y="1172880"/>
            <a:ext cx="3961440" cy="429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4184640" y="2453760"/>
            <a:ext cx="4837680" cy="743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 rot="19643400">
            <a:off x="2215800" y="3438360"/>
            <a:ext cx="511560" cy="7192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6"/>
          <p:cNvSpPr/>
          <p:nvPr/>
        </p:nvSpPr>
        <p:spPr>
          <a:xfrm>
            <a:off x="2667960" y="4132080"/>
            <a:ext cx="3031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Means select potential class with largest value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17480" y="1175760"/>
            <a:ext cx="2480760" cy="2480760"/>
          </a:xfrm>
          <a:prstGeom prst="ellipse">
            <a:avLst/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340560" y="1117800"/>
            <a:ext cx="2595960" cy="2595960"/>
          </a:xfrm>
          <a:prstGeom prst="ellipse">
            <a:avLst/>
          </a:prstGeom>
          <a:noFill/>
          <a:ln w="12708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Probability Basics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466520" y="1082520"/>
            <a:ext cx="42548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Single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466520" y="1465920"/>
            <a:ext cx="4151880" cy="368280"/>
          </a:xfrm>
          <a:prstGeom prst="rect">
            <a:avLst/>
          </a:prstGeom>
          <a:blipFill rotWithShape="0">
            <a:blip r:embed="rId1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7" name="Formula 6"/>
              <p:cNvSpPr txBox="1"/>
              <p:nvPr/>
            </p:nvSpPr>
            <p:spPr>
              <a:xfrm>
                <a:off x="1142280" y="3881520"/>
                <a:ext cx="992880" cy="49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8" name="Formula 7"/>
              <p:cNvSpPr txBox="1"/>
              <p:nvPr/>
            </p:nvSpPr>
            <p:spPr>
              <a:xfrm>
                <a:off x="2361600" y="3881520"/>
                <a:ext cx="992880" cy="49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𝑌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39" name="CustomShape 8"/>
          <p:cNvSpPr/>
          <p:nvPr/>
        </p:nvSpPr>
        <p:spPr>
          <a:xfrm>
            <a:off x="2361600" y="3881520"/>
            <a:ext cx="992880" cy="491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6428520" y="1465920"/>
            <a:ext cx="910440" cy="502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0"/>
          <p:cNvSpPr/>
          <p:nvPr/>
        </p:nvSpPr>
        <p:spPr>
          <a:xfrm>
            <a:off x="2361600" y="3870360"/>
            <a:ext cx="910440" cy="502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398520" y="1175760"/>
            <a:ext cx="2480760" cy="2480760"/>
          </a:xfrm>
          <a:prstGeom prst="ellipse">
            <a:avLst/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The Log Trick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83040" y="1168560"/>
            <a:ext cx="3562920" cy="24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Multiplying many values together causes computational instability (underflows)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Work with log values and sum the 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184640" y="1223640"/>
            <a:ext cx="4837680" cy="743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88" name="Formula 4"/>
              <p:cNvSpPr txBox="1"/>
              <p:nvPr/>
            </p:nvSpPr>
            <p:spPr>
              <a:xfrm>
                <a:off x="4184640" y="2620080"/>
                <a:ext cx="4837680" cy="1007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log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𝑘</m:t>
                                </m:r>
                              </m:sub>
                            </m:sSub>
                          </m:e>
                        </m:d>
                      </m:e>
                    </m:d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𝑛</m:t>
                        </m:r>
                      </m:sup>
                      <m:e>
                        <m:r>
                          <m:t xml:space="preserve">log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𝑃</m:t>
                            </m:r>
                            <m:d>
                              <m:dPr>
                                <m:begChr m:val="("/>
                                <m:sepChr m:val="|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𝑋</m:t>
                                    </m:r>
                                  </m:e>
                                  <m:sub>
                                    <m:r>
                                      <m:t xml:space="preserve"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 xml:space="preserve">𝐶</m:t>
                                    </m:r>
                                  </m:e>
                                  <m:sub>
                                    <m:r>
                                      <m:t xml:space="preserve"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89" name="CustomShape 5"/>
          <p:cNvSpPr/>
          <p:nvPr/>
        </p:nvSpPr>
        <p:spPr>
          <a:xfrm>
            <a:off x="4184640" y="2620080"/>
            <a:ext cx="4837680" cy="1007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273600" y="2620080"/>
            <a:ext cx="8051760" cy="117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The Log Trick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3040" y="1168560"/>
            <a:ext cx="3562920" cy="24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Multiplying many values together causes computational instability (underflows)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Work with log values and sum the 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184640" y="1223640"/>
            <a:ext cx="4837680" cy="743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184640" y="2620080"/>
            <a:ext cx="4837680" cy="1007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Predicting Tennis With Naïve Bayes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6" name="Picture 9" descr=""/>
          <p:cNvPicPr/>
          <p:nvPr/>
        </p:nvPicPr>
        <p:blipFill>
          <a:blip r:embed="rId1"/>
          <a:srcRect l="0" t="6190" r="0" b="0"/>
          <a:stretch/>
        </p:blipFill>
        <p:spPr>
          <a:xfrm>
            <a:off x="2176920" y="1038960"/>
            <a:ext cx="4508640" cy="321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Training Naïve Bayes Tennis Model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872280" y="4412160"/>
            <a:ext cx="74257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Create probability lookup tables based on training data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99" name="Table 3"/>
          <p:cNvGraphicFramePr/>
          <p:nvPr/>
        </p:nvGraphicFramePr>
        <p:xfrm>
          <a:off x="1040760" y="1450440"/>
          <a:ext cx="3383640" cy="1958760"/>
        </p:xfrm>
        <a:graphic>
          <a:graphicData uri="http://schemas.openxmlformats.org/drawingml/2006/table">
            <a:tbl>
              <a:tblPr/>
              <a:tblGrid>
                <a:gridCol w="1127520"/>
                <a:gridCol w="1128960"/>
                <a:gridCol w="112752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Outlook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Sunny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Overcast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4"/>
          <p:cNvGraphicFramePr/>
          <p:nvPr/>
        </p:nvGraphicFramePr>
        <p:xfrm>
          <a:off x="4968000" y="1446120"/>
          <a:ext cx="3740400" cy="1693440"/>
        </p:xfrm>
        <a:graphic>
          <a:graphicData uri="http://schemas.openxmlformats.org/drawingml/2006/table">
            <a:tbl>
              <a:tblPr/>
              <a:tblGrid>
                <a:gridCol w="1485720"/>
                <a:gridCol w="1070280"/>
                <a:gridCol w="118476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Temperature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Mild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Cool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5"/>
          <p:cNvGraphicFramePr/>
          <p:nvPr/>
        </p:nvGraphicFramePr>
        <p:xfrm>
          <a:off x="1040760" y="3109320"/>
          <a:ext cx="3394440" cy="1336320"/>
        </p:xfrm>
        <a:graphic>
          <a:graphicData uri="http://schemas.openxmlformats.org/drawingml/2006/table">
            <a:tbl>
              <a:tblPr/>
              <a:tblGrid>
                <a:gridCol w="1136520"/>
                <a:gridCol w="1136160"/>
                <a:gridCol w="112212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Humidity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6/9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2" name="Table 6"/>
          <p:cNvGraphicFramePr/>
          <p:nvPr/>
        </p:nvGraphicFramePr>
        <p:xfrm>
          <a:off x="4968000" y="3126240"/>
          <a:ext cx="3740400" cy="1336320"/>
        </p:xfrm>
        <a:graphic>
          <a:graphicData uri="http://schemas.openxmlformats.org/drawingml/2006/table">
            <a:tbl>
              <a:tblPr/>
              <a:tblGrid>
                <a:gridCol w="1418760"/>
                <a:gridCol w="1205280"/>
                <a:gridCol w="111672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Strong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Weak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6/9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3" name="CustomShape 7"/>
          <p:cNvSpPr/>
          <p:nvPr/>
        </p:nvSpPr>
        <p:spPr>
          <a:xfrm>
            <a:off x="1955160" y="887400"/>
            <a:ext cx="26308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P(Play=Yes) = 9/14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CustomShape 8"/>
          <p:cNvSpPr/>
          <p:nvPr/>
        </p:nvSpPr>
        <p:spPr>
          <a:xfrm>
            <a:off x="4724280" y="887400"/>
            <a:ext cx="2565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P(Play=No) = 5/14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9"/>
          <p:cNvSpPr/>
          <p:nvPr/>
        </p:nvSpPr>
        <p:spPr>
          <a:xfrm>
            <a:off x="872280" y="1406160"/>
            <a:ext cx="8051760" cy="288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Training Naïve Bayes Tennis Model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872280" y="4412160"/>
            <a:ext cx="74257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Create probability lookup tables based on training data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308" name="Table 3"/>
          <p:cNvGraphicFramePr/>
          <p:nvPr/>
        </p:nvGraphicFramePr>
        <p:xfrm>
          <a:off x="1040760" y="3109320"/>
          <a:ext cx="3394440" cy="1336320"/>
        </p:xfrm>
        <a:graphic>
          <a:graphicData uri="http://schemas.openxmlformats.org/drawingml/2006/table">
            <a:tbl>
              <a:tblPr/>
              <a:tblGrid>
                <a:gridCol w="1136520"/>
                <a:gridCol w="1136160"/>
                <a:gridCol w="112212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Humidity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6/9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9" name="Table 4"/>
          <p:cNvGraphicFramePr/>
          <p:nvPr/>
        </p:nvGraphicFramePr>
        <p:xfrm>
          <a:off x="4968000" y="3126240"/>
          <a:ext cx="3740400" cy="1336320"/>
        </p:xfrm>
        <a:graphic>
          <a:graphicData uri="http://schemas.openxmlformats.org/drawingml/2006/table">
            <a:tbl>
              <a:tblPr/>
              <a:tblGrid>
                <a:gridCol w="1418760"/>
                <a:gridCol w="1205280"/>
                <a:gridCol w="111672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Strong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Weak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6/9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0" name="CustomShape 5"/>
          <p:cNvSpPr/>
          <p:nvPr/>
        </p:nvSpPr>
        <p:spPr>
          <a:xfrm>
            <a:off x="1955160" y="887400"/>
            <a:ext cx="26308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P(Play=Yes) = 9/14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4724280" y="887400"/>
            <a:ext cx="2565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P(Play=No) = 5/14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>
            <a:off x="872280" y="2907360"/>
            <a:ext cx="8051760" cy="146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13" name="Table 8"/>
          <p:cNvGraphicFramePr/>
          <p:nvPr/>
        </p:nvGraphicFramePr>
        <p:xfrm>
          <a:off x="365760" y="1450440"/>
          <a:ext cx="4058280" cy="1958760"/>
        </p:xfrm>
        <a:graphic>
          <a:graphicData uri="http://schemas.openxmlformats.org/drawingml/2006/table">
            <a:tbl>
              <a:tblPr/>
              <a:tblGrid>
                <a:gridCol w="1351800"/>
                <a:gridCol w="1353600"/>
                <a:gridCol w="135288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venir Book"/>
                          <a:ea typeface="Avenir Book"/>
                        </a:rPr>
                        <a:t>Outlook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Sunny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Overcast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4" name="Table 9"/>
          <p:cNvGraphicFramePr/>
          <p:nvPr/>
        </p:nvGraphicFramePr>
        <p:xfrm>
          <a:off x="4423680" y="1446120"/>
          <a:ext cx="4627800" cy="1693440"/>
        </p:xfrm>
        <a:graphic>
          <a:graphicData uri="http://schemas.openxmlformats.org/drawingml/2006/table">
            <a:tbl>
              <a:tblPr/>
              <a:tblGrid>
                <a:gridCol w="1837440"/>
                <a:gridCol w="1323720"/>
                <a:gridCol w="146664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venir Book"/>
                          <a:ea typeface="Avenir Book"/>
                        </a:rPr>
                        <a:t>Temperature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Mild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Cool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Training Naïve Bayes Tennis Model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872280" y="4412160"/>
            <a:ext cx="74257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Create probability lookup tables based on training data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317" name="Table 3"/>
          <p:cNvGraphicFramePr/>
          <p:nvPr/>
        </p:nvGraphicFramePr>
        <p:xfrm>
          <a:off x="489960" y="1321920"/>
          <a:ext cx="3875400" cy="1695600"/>
        </p:xfrm>
        <a:graphic>
          <a:graphicData uri="http://schemas.openxmlformats.org/drawingml/2006/table">
            <a:tbl>
              <a:tblPr/>
              <a:tblGrid>
                <a:gridCol w="1291320"/>
                <a:gridCol w="1292760"/>
                <a:gridCol w="129168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venir Book"/>
                          <a:ea typeface="Avenir Book"/>
                        </a:rPr>
                        <a:t>Outlook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Sunny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89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Overcast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8" name="Table 4"/>
          <p:cNvGraphicFramePr/>
          <p:nvPr/>
        </p:nvGraphicFramePr>
        <p:xfrm>
          <a:off x="4480560" y="1353600"/>
          <a:ext cx="4416840" cy="1693440"/>
        </p:xfrm>
        <a:graphic>
          <a:graphicData uri="http://schemas.openxmlformats.org/drawingml/2006/table">
            <a:tbl>
              <a:tblPr/>
              <a:tblGrid>
                <a:gridCol w="1778400"/>
                <a:gridCol w="1281600"/>
                <a:gridCol w="135684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venir Book"/>
                          <a:ea typeface="Avenir Book"/>
                        </a:rPr>
                        <a:t>Temperature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Mild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Cool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9" name="Table 5"/>
          <p:cNvGraphicFramePr/>
          <p:nvPr/>
        </p:nvGraphicFramePr>
        <p:xfrm>
          <a:off x="450000" y="3101760"/>
          <a:ext cx="3978000" cy="1336320"/>
        </p:xfrm>
        <a:graphic>
          <a:graphicData uri="http://schemas.openxmlformats.org/drawingml/2006/table">
            <a:tbl>
              <a:tblPr/>
              <a:tblGrid>
                <a:gridCol w="1331640"/>
                <a:gridCol w="1331280"/>
                <a:gridCol w="131508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venir Book"/>
                          <a:ea typeface="Avenir Book"/>
                        </a:rPr>
                        <a:t>Humidity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Normal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6/9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0" name="Table 6"/>
          <p:cNvGraphicFramePr/>
          <p:nvPr/>
        </p:nvGraphicFramePr>
        <p:xfrm>
          <a:off x="4663440" y="3126240"/>
          <a:ext cx="4044960" cy="1336320"/>
        </p:xfrm>
        <a:graphic>
          <a:graphicData uri="http://schemas.openxmlformats.org/drawingml/2006/table">
            <a:tbl>
              <a:tblPr/>
              <a:tblGrid>
                <a:gridCol w="1533960"/>
                <a:gridCol w="1303200"/>
                <a:gridCol w="120780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venir Book"/>
                          <a:ea typeface="Avenir Book"/>
                        </a:rPr>
                        <a:t>Wind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Strong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Weak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6/9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1" name="CustomShape 7"/>
          <p:cNvSpPr/>
          <p:nvPr/>
        </p:nvSpPr>
        <p:spPr>
          <a:xfrm>
            <a:off x="1955160" y="887400"/>
            <a:ext cx="26308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P(Play=Yes) = 9/14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4724280" y="887400"/>
            <a:ext cx="2565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P(Play=No) = 5/14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Predicting Tennis With Naïve Bayes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497160" y="854280"/>
            <a:ext cx="82389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Predict outcome for the following:</a:t>
            </a:r>
            <a:endParaRPr b="0" lang="en-US" sz="18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x’=(Outlook=Sunny, Temperature=Cool, Humidity=High, Wind=Strong)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5" name="Table 3"/>
          <p:cNvGraphicFramePr/>
          <p:nvPr/>
        </p:nvGraphicFramePr>
        <p:xfrm>
          <a:off x="2295360" y="1715400"/>
          <a:ext cx="5031000" cy="3030120"/>
        </p:xfrm>
        <a:graphic>
          <a:graphicData uri="http://schemas.openxmlformats.org/drawingml/2006/table">
            <a:tbl>
              <a:tblPr/>
              <a:tblGrid>
                <a:gridCol w="2430720"/>
                <a:gridCol w="1311840"/>
                <a:gridCol w="128844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Outlook=Sunny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Temperature=Cool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Humidity=High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Wind=Strong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Overall Label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9/14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5/14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Probability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0.0053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0.0206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CustomShape 4"/>
          <p:cNvSpPr/>
          <p:nvPr/>
        </p:nvSpPr>
        <p:spPr>
          <a:xfrm>
            <a:off x="2230560" y="2715480"/>
            <a:ext cx="4778640" cy="1723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Predicting Tennis With Naïve Bayes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97160" y="1017360"/>
            <a:ext cx="82389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Predict outcome for the following:</a:t>
            </a:r>
            <a:endParaRPr b="0" lang="en-US" sz="18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x’=(Outlook=Sunny, Temperature=Cool, Humidity=High, Wind=Strong)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9" name="Table 3"/>
          <p:cNvGraphicFramePr/>
          <p:nvPr/>
        </p:nvGraphicFramePr>
        <p:xfrm>
          <a:off x="1445040" y="1794600"/>
          <a:ext cx="5961600" cy="3030120"/>
        </p:xfrm>
        <a:graphic>
          <a:graphicData uri="http://schemas.openxmlformats.org/drawingml/2006/table">
            <a:tbl>
              <a:tblPr/>
              <a:tblGrid>
                <a:gridCol w="3081960"/>
                <a:gridCol w="1662840"/>
                <a:gridCol w="121680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Outlook=Sunny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Temperature=Cool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Humidity=High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Wind=Strong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Overall Label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9/14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5/14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Probability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0.0053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0.0206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0" name="CustomShape 4"/>
          <p:cNvSpPr/>
          <p:nvPr/>
        </p:nvSpPr>
        <p:spPr>
          <a:xfrm>
            <a:off x="2230560" y="4142520"/>
            <a:ext cx="4778640" cy="282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Predicting Tennis With Naïve Bayes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97160" y="1017360"/>
            <a:ext cx="82389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Predict outcome for the following:</a:t>
            </a:r>
            <a:endParaRPr b="0" lang="en-US" sz="18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x’=(Outlook=Sunny, Temperature=Cool, Humidity=High, Wind=Strong)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33" name="Table 3"/>
          <p:cNvGraphicFramePr/>
          <p:nvPr/>
        </p:nvGraphicFramePr>
        <p:xfrm>
          <a:off x="1956600" y="1806840"/>
          <a:ext cx="5394600" cy="3030120"/>
        </p:xfrm>
        <a:graphic>
          <a:graphicData uri="http://schemas.openxmlformats.org/drawingml/2006/table">
            <a:tbl>
              <a:tblPr/>
              <a:tblGrid>
                <a:gridCol w="2606400"/>
                <a:gridCol w="1406160"/>
                <a:gridCol w="138204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Outlook=Sunny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Temperature=Cool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Humidity=High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Wind=Strong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Overall Label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9/14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5/14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Probability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0.0053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0.0206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763600" y="2034720"/>
            <a:ext cx="1094400" cy="240408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"/>
          <p:cNvSpPr/>
          <p:nvPr/>
        </p:nvSpPr>
        <p:spPr>
          <a:xfrm>
            <a:off x="398520" y="3070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Example: Predicting Tennis With Naïve Bayes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97160" y="822960"/>
            <a:ext cx="82389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Predict outcome for the following:</a:t>
            </a:r>
            <a:endParaRPr b="0" lang="en-US" sz="18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1800" spc="-7" strike="noStrike">
                <a:solidFill>
                  <a:srgbClr val="101010"/>
                </a:solidFill>
                <a:latin typeface="Avenir Book"/>
                <a:ea typeface="Avenir Book"/>
              </a:rPr>
              <a:t>x’=(Outlook=Sunny, Temperature=Cool, Humidity=High, Wind=Strong)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37" name="Table 4"/>
          <p:cNvGraphicFramePr/>
          <p:nvPr/>
        </p:nvGraphicFramePr>
        <p:xfrm>
          <a:off x="1967040" y="1678320"/>
          <a:ext cx="5031000" cy="3030120"/>
        </p:xfrm>
        <a:graphic>
          <a:graphicData uri="http://schemas.openxmlformats.org/drawingml/2006/table">
            <a:tbl>
              <a:tblPr/>
              <a:tblGrid>
                <a:gridCol w="2430720"/>
                <a:gridCol w="1311840"/>
                <a:gridCol w="1288440"/>
              </a:tblGrid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Play=No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Outlook=Sunny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2/9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62244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Temperature=Cool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1/5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Humidity=High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4/5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Wind=Strong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3/5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Overall Label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9/14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5/14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Probability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2808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0.0053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1920" rIns="61920"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0.0206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1920" marR="61920">
                    <a:lnL w="12240">
                      <a:noFill/>
                    </a:lnL>
                    <a:lnR w="2808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Probability Basics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98520" y="1175760"/>
            <a:ext cx="2480760" cy="2480760"/>
          </a:xfrm>
          <a:prstGeom prst="ellipse">
            <a:avLst/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466520" y="1082520"/>
            <a:ext cx="42548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Single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466520" y="1465920"/>
            <a:ext cx="4151880" cy="368280"/>
          </a:xfrm>
          <a:prstGeom prst="rect">
            <a:avLst/>
          </a:prstGeom>
          <a:blipFill rotWithShape="0">
            <a:blip r:embed="rId1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7" name="Formula 5"/>
              <p:cNvSpPr txBox="1"/>
              <p:nvPr/>
            </p:nvSpPr>
            <p:spPr>
              <a:xfrm>
                <a:off x="1142280" y="3881520"/>
                <a:ext cx="992880" cy="49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48" name="CustomShape 6"/>
          <p:cNvSpPr/>
          <p:nvPr/>
        </p:nvSpPr>
        <p:spPr>
          <a:xfrm>
            <a:off x="2361600" y="3881520"/>
            <a:ext cx="992880" cy="491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1559880" y="1117800"/>
            <a:ext cx="2595960" cy="2595960"/>
          </a:xfrm>
          <a:prstGeom prst="ellipse">
            <a:avLst/>
          </a:prstGeom>
          <a:noFill/>
          <a:ln w="12708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1617480" y="1175760"/>
            <a:ext cx="2480760" cy="2480760"/>
          </a:xfrm>
          <a:prstGeom prst="ellipse">
            <a:avLst/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Laplace Smoothing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89800" y="1379160"/>
            <a:ext cx="37029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Problem: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categories with no entries result in a value of "0" for conditional probability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Solution: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add "1" to numerator and denominator of empty categories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40" name="Formula 3"/>
              <p:cNvSpPr txBox="1"/>
              <p:nvPr/>
            </p:nvSpPr>
            <p:spPr>
              <a:xfrm>
                <a:off x="4215600" y="1379160"/>
                <a:ext cx="471636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41" name="Formula 4"/>
              <p:cNvSpPr txBox="1"/>
              <p:nvPr/>
            </p:nvSpPr>
            <p:spPr>
              <a:xfrm>
                <a:off x="4215600" y="2764800"/>
                <a:ext cx="4151880" cy="758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𝐶𝑜𝑢𝑛𝑡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𝐶</m:t>
                            </m:r>
                          </m:e>
                        </m:d>
                        <m:r>
                          <m:t xml:space="preserve">+</m:t>
                        </m:r>
                        <m:r>
                          <m:t xml:space="preserve">1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342" name="CustomShape 5"/>
          <p:cNvSpPr/>
          <p:nvPr/>
        </p:nvSpPr>
        <p:spPr>
          <a:xfrm>
            <a:off x="4215600" y="2764800"/>
            <a:ext cx="4151880" cy="758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252000" y="2541240"/>
            <a:ext cx="7727040" cy="1723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Laplace Smoothing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89800" y="1379160"/>
            <a:ext cx="37029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Problem: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categories with no entries result in a value of "0" for conditional probability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Solution: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add "1" to numerator and denominator of empty categories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4215600" y="1379160"/>
            <a:ext cx="4716360" cy="368280"/>
          </a:xfrm>
          <a:prstGeom prst="rect">
            <a:avLst/>
          </a:prstGeom>
          <a:blipFill rotWithShape="0">
            <a:blip r:embed="rId1"/>
            <a:stretch>
              <a:fillRect l="-2183" t="0" r="0" b="-162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47" name="Formula 4"/>
              <p:cNvSpPr txBox="1"/>
              <p:nvPr/>
            </p:nvSpPr>
            <p:spPr>
              <a:xfrm>
                <a:off x="4215600" y="2764800"/>
                <a:ext cx="4151880" cy="758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𝐶𝑜𝑢𝑛𝑡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𝐶</m:t>
                            </m:r>
                          </m:e>
                        </m:d>
                        <m:r>
                          <m:t xml:space="preserve">+</m:t>
                        </m:r>
                        <m:r>
                          <m:t xml:space="preserve">1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348" name="CustomShape 5"/>
          <p:cNvSpPr/>
          <p:nvPr/>
        </p:nvSpPr>
        <p:spPr>
          <a:xfrm>
            <a:off x="4215600" y="2764800"/>
            <a:ext cx="4151880" cy="758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252000" y="2541240"/>
            <a:ext cx="7727040" cy="1723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7"/>
          <p:cNvSpPr/>
          <p:nvPr/>
        </p:nvSpPr>
        <p:spPr>
          <a:xfrm>
            <a:off x="5941440" y="831600"/>
            <a:ext cx="2527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1" lang="en-US" sz="4000" spc="-7" strike="noStrike">
                <a:solidFill>
                  <a:srgbClr val="c00000"/>
                </a:solidFill>
                <a:latin typeface="Avenir Book"/>
                <a:ea typeface="Avenir Book"/>
              </a:rPr>
              <a:t>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5486400" y="1337400"/>
            <a:ext cx="1190520" cy="476280"/>
          </a:xfrm>
          <a:prstGeom prst="roundRect">
            <a:avLst>
              <a:gd name="adj" fmla="val 16667"/>
            </a:avLst>
          </a:prstGeom>
          <a:noFill/>
          <a:ln w="6336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Laplace Smoothing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289800" y="1379160"/>
            <a:ext cx="37029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Problem: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categories with no entries result in a value of "0" for conditional probability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Solution: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add "1" to numerator and denominator of empty categories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54" name="Formula 3"/>
              <p:cNvSpPr txBox="1"/>
              <p:nvPr/>
            </p:nvSpPr>
            <p:spPr>
              <a:xfrm>
                <a:off x="4215600" y="1379160"/>
                <a:ext cx="471636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55" name="CustomShape 4"/>
          <p:cNvSpPr/>
          <p:nvPr/>
        </p:nvSpPr>
        <p:spPr>
          <a:xfrm>
            <a:off x="4215600" y="2764800"/>
            <a:ext cx="4151880" cy="758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5941440" y="831600"/>
            <a:ext cx="2527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1" lang="en-US" sz="4000" spc="-7" strike="noStrike">
                <a:solidFill>
                  <a:srgbClr val="c00000"/>
                </a:solidFill>
                <a:latin typeface="Avenir Book"/>
                <a:ea typeface="Avenir Book"/>
              </a:rPr>
              <a:t>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5486400" y="1337400"/>
            <a:ext cx="1190520" cy="476280"/>
          </a:xfrm>
          <a:prstGeom prst="roundRect">
            <a:avLst>
              <a:gd name="adj" fmla="val 16667"/>
            </a:avLst>
          </a:prstGeom>
          <a:noFill/>
          <a:ln w="6336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7"/>
          <p:cNvSpPr/>
          <p:nvPr/>
        </p:nvSpPr>
        <p:spPr>
          <a:xfrm>
            <a:off x="4215600" y="3886920"/>
            <a:ext cx="4151880" cy="781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Types of Naïve Bayes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954360" y="1246680"/>
            <a:ext cx="292068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Naïve Bayes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4239360" y="1246680"/>
            <a:ext cx="292068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Type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362" name="Table 4"/>
          <p:cNvGraphicFramePr/>
          <p:nvPr/>
        </p:nvGraphicFramePr>
        <p:xfrm>
          <a:off x="1314720" y="2052360"/>
          <a:ext cx="6095160" cy="23508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Bernoulli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Binary (T/F)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Bernoulli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Count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Gaussian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Continuous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3" name="CustomShape 5"/>
          <p:cNvSpPr/>
          <p:nvPr/>
        </p:nvSpPr>
        <p:spPr>
          <a:xfrm>
            <a:off x="1080720" y="2679120"/>
            <a:ext cx="5859360" cy="1723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954360" y="1246680"/>
            <a:ext cx="292068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Naïve Bayes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239360" y="1246680"/>
            <a:ext cx="292068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Type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366" name="Table 3"/>
          <p:cNvGraphicFramePr/>
          <p:nvPr/>
        </p:nvGraphicFramePr>
        <p:xfrm>
          <a:off x="1314720" y="2052360"/>
          <a:ext cx="6095160" cy="23508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Bernoulli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Binary (T/F)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Multinomial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Discrete (e.g. count)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Gaussian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Continuous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7" name="CustomShape 4"/>
          <p:cNvSpPr/>
          <p:nvPr/>
        </p:nvSpPr>
        <p:spPr>
          <a:xfrm>
            <a:off x="1080720" y="3435840"/>
            <a:ext cx="5859360" cy="96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5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Types of Naïve Bayes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954360" y="1246680"/>
            <a:ext cx="292068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Naïve Bayes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4239360" y="1246680"/>
            <a:ext cx="292068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Type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371" name="Table 3"/>
          <p:cNvGraphicFramePr/>
          <p:nvPr/>
        </p:nvGraphicFramePr>
        <p:xfrm>
          <a:off x="1314720" y="2052360"/>
          <a:ext cx="6095160" cy="23508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Bernoulli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Binary (T/F)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Multinomial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Discrete (e.g. count)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Gaussian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venir Book"/>
                          <a:ea typeface="Avenir Book"/>
                        </a:rPr>
                        <a:t>Continuous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CustomShape 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Types of Naïve Bayes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832120" y="1306800"/>
            <a:ext cx="600300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Model features contain different data types (continuous and categorical)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Option 1: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Bin continuous features to create categorical ones and fit multinomial model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Option 2: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Fit Gaussian model on continuous features and multinomial on categorical features; combine to create "meta model" (week 10)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Combining Feature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98520" y="1271880"/>
            <a:ext cx="228060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Problem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398520" y="2566800"/>
            <a:ext cx="228060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Solutions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354600" y="2342880"/>
            <a:ext cx="8636040" cy="20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Combining Feature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2832120" y="1306800"/>
            <a:ext cx="600300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Model features contain different data types (continuous and categorical)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Option 1: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Bin continuous features to create categorical ones and fit multinomial model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Option 2: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Fit Gaussian model on continuous features and multinomial on categorical features; combine to create "meta model" (week 10)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398520" y="1271880"/>
            <a:ext cx="228060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Problem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398520" y="2566800"/>
            <a:ext cx="228060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Solutions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2832120" y="3134880"/>
            <a:ext cx="6158160" cy="1242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2832120" y="1306800"/>
            <a:ext cx="600300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Model features contain different data types (continuous and categorical)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Option 1: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Bin continuous features to create categorical ones and fit multinomial model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1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Option 2:</a:t>
            </a: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 Fit Gaussian model on continuous features and multinomial on categorical features; combine to create "meta model" (week 10)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Combining Feature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98520" y="1271880"/>
            <a:ext cx="228060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Problem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98520" y="2566800"/>
            <a:ext cx="2280600" cy="56700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Solutions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Distributed Computing with Naïve Bayes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895680" y="1598040"/>
            <a:ext cx="6820200" cy="21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Well-suited for large data and distributed computing—limited parameters and log probabilities are a summation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Scikit-Learn implementations contain a "partial_fit" method designed for out-of-core calculations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8520" y="1186560"/>
            <a:ext cx="1849320" cy="2480760"/>
          </a:xfrm>
          <a:custGeom>
            <a:avLst/>
            <a:gdLst/>
            <a:ahLst/>
            <a:rect l="l" t="t" r="r" b="b"/>
            <a:pathLst>
              <a:path w="1850438" h="2481674">
                <a:moveTo>
                  <a:pt x="1240837" y="0"/>
                </a:moveTo>
                <a:cubicBezTo>
                  <a:pt x="1454992" y="0"/>
                  <a:pt x="1656475" y="54252"/>
                  <a:pt x="1832294" y="149763"/>
                </a:cubicBezTo>
                <a:lnTo>
                  <a:pt x="1850438" y="160785"/>
                </a:lnTo>
                <a:lnTo>
                  <a:pt x="1766275" y="211916"/>
                </a:lnTo>
                <a:cubicBezTo>
                  <a:pt x="1436210" y="434903"/>
                  <a:pt x="1219201" y="812528"/>
                  <a:pt x="1219201" y="1240837"/>
                </a:cubicBezTo>
                <a:cubicBezTo>
                  <a:pt x="1219201" y="1669147"/>
                  <a:pt x="1436210" y="2046771"/>
                  <a:pt x="1766275" y="2269759"/>
                </a:cubicBezTo>
                <a:lnTo>
                  <a:pt x="1850438" y="2320889"/>
                </a:lnTo>
                <a:lnTo>
                  <a:pt x="1832294" y="2331912"/>
                </a:lnTo>
                <a:cubicBezTo>
                  <a:pt x="1656475" y="2427422"/>
                  <a:pt x="1454992" y="2481674"/>
                  <a:pt x="1240837" y="2481674"/>
                </a:cubicBezTo>
                <a:cubicBezTo>
                  <a:pt x="555542" y="2481674"/>
                  <a:pt x="0" y="1926132"/>
                  <a:pt x="0" y="1240837"/>
                </a:cubicBezTo>
                <a:cubicBezTo>
                  <a:pt x="0" y="555542"/>
                  <a:pt x="555542" y="0"/>
                  <a:pt x="1240837" y="0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2253960" y="1186560"/>
            <a:ext cx="1849320" cy="2480760"/>
          </a:xfrm>
          <a:custGeom>
            <a:avLst/>
            <a:gdLst/>
            <a:ahLst/>
            <a:rect l="l" t="t" r="r" b="b"/>
            <a:pathLst>
              <a:path w="1850437" h="2481674">
                <a:moveTo>
                  <a:pt x="609600" y="0"/>
                </a:moveTo>
                <a:cubicBezTo>
                  <a:pt x="1294895" y="0"/>
                  <a:pt x="1850437" y="555542"/>
                  <a:pt x="1850437" y="1240837"/>
                </a:cubicBezTo>
                <a:cubicBezTo>
                  <a:pt x="1850437" y="1926132"/>
                  <a:pt x="1294895" y="2481674"/>
                  <a:pt x="609600" y="2481674"/>
                </a:cubicBezTo>
                <a:cubicBezTo>
                  <a:pt x="395445" y="2481674"/>
                  <a:pt x="193962" y="2427422"/>
                  <a:pt x="18144" y="2331912"/>
                </a:cubicBezTo>
                <a:lnTo>
                  <a:pt x="0" y="2320889"/>
                </a:lnTo>
                <a:lnTo>
                  <a:pt x="84163" y="2269759"/>
                </a:lnTo>
                <a:cubicBezTo>
                  <a:pt x="414228" y="2046771"/>
                  <a:pt x="631236" y="1669147"/>
                  <a:pt x="631236" y="1240837"/>
                </a:cubicBezTo>
                <a:cubicBezTo>
                  <a:pt x="631236" y="812528"/>
                  <a:pt x="414228" y="434903"/>
                  <a:pt x="84163" y="211916"/>
                </a:cubicBezTo>
                <a:lnTo>
                  <a:pt x="0" y="160785"/>
                </a:lnTo>
                <a:lnTo>
                  <a:pt x="18144" y="149763"/>
                </a:lnTo>
                <a:cubicBezTo>
                  <a:pt x="193962" y="54252"/>
                  <a:pt x="395445" y="0"/>
                  <a:pt x="60960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1546560" y="1296720"/>
            <a:ext cx="1413360" cy="2257920"/>
          </a:xfrm>
          <a:custGeom>
            <a:avLst/>
            <a:gdLst/>
            <a:ahLst/>
            <a:rect l="l" t="t" r="r" b="b"/>
            <a:pathLst>
              <a:path w="1262473" h="2160104">
                <a:moveTo>
                  <a:pt x="631237" y="0"/>
                </a:moveTo>
                <a:lnTo>
                  <a:pt x="715400" y="51131"/>
                </a:lnTo>
                <a:cubicBezTo>
                  <a:pt x="1045465" y="274118"/>
                  <a:pt x="1262473" y="651743"/>
                  <a:pt x="1262473" y="1080052"/>
                </a:cubicBezTo>
                <a:cubicBezTo>
                  <a:pt x="1262473" y="1508362"/>
                  <a:pt x="1045465" y="1885986"/>
                  <a:pt x="715400" y="2108974"/>
                </a:cubicBezTo>
                <a:lnTo>
                  <a:pt x="631237" y="2160104"/>
                </a:lnTo>
                <a:lnTo>
                  <a:pt x="547074" y="2108974"/>
                </a:lnTo>
                <a:cubicBezTo>
                  <a:pt x="217009" y="1885986"/>
                  <a:pt x="0" y="1508362"/>
                  <a:pt x="0" y="1080052"/>
                </a:cubicBezTo>
                <a:cubicBezTo>
                  <a:pt x="0" y="651743"/>
                  <a:pt x="217009" y="274118"/>
                  <a:pt x="547074" y="51131"/>
                </a:cubicBezTo>
                <a:close/>
              </a:path>
            </a:pathLst>
          </a:custGeom>
          <a:noFill/>
          <a:ln w="12708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Probability Basics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454400" y="3881520"/>
            <a:ext cx="1402920" cy="491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4466520" y="1082520"/>
            <a:ext cx="4254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Single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Joint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Conditional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Joint and conditional relationship: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4466520" y="1465920"/>
            <a:ext cx="4151880" cy="368280"/>
          </a:xfrm>
          <a:prstGeom prst="rect">
            <a:avLst/>
          </a:prstGeom>
          <a:blipFill rotWithShape="0">
            <a:blip r:embed="rId2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4442400" y="2416680"/>
            <a:ext cx="4180680" cy="368280"/>
          </a:xfrm>
          <a:prstGeom prst="rect">
            <a:avLst/>
          </a:prstGeom>
          <a:blipFill rotWithShape="0">
            <a:blip r:embed="rId3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 flipV="1">
            <a:off x="2156400" y="3297600"/>
            <a:ext cx="1015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60" name="Formula 10"/>
              <p:cNvSpPr txBox="1"/>
              <p:nvPr/>
            </p:nvSpPr>
            <p:spPr>
              <a:xfrm>
                <a:off x="4466520" y="3299040"/>
                <a:ext cx="415188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  <m:r>
                          <m:t xml:space="preserve">∨</m:t>
                        </m:r>
                        <m:r>
                          <m:t xml:space="preserve">𝑌</m:t>
                        </m:r>
                      </m:e>
                    </m:d>
                    <m:r>
                      <m:t xml:space="preserve">,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𝑌</m:t>
                        </m:r>
                        <m:r>
                          <m:t xml:space="preserve">∨</m:t>
                        </m:r>
                        <m:r>
                          <m:t xml:space="preserve">𝑋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61" name="CustomShape 11"/>
          <p:cNvSpPr/>
          <p:nvPr/>
        </p:nvSpPr>
        <p:spPr>
          <a:xfrm>
            <a:off x="4466520" y="3299040"/>
            <a:ext cx="4151880" cy="368280"/>
          </a:xfrm>
          <a:prstGeom prst="rect">
            <a:avLst/>
          </a:prstGeom>
          <a:blipFill rotWithShape="0">
            <a:blip r:embed="rId4"/>
            <a:stretch>
              <a:fillRect l="0" t="0" r="0" b="-3755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4442400" y="2934360"/>
            <a:ext cx="4279320" cy="1253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" name="Group 13"/>
          <p:cNvGrpSpPr/>
          <p:nvPr/>
        </p:nvGrpSpPr>
        <p:grpSpPr>
          <a:xfrm>
            <a:off x="1617480" y="1347480"/>
            <a:ext cx="1261440" cy="2158920"/>
            <a:chOff x="1617480" y="1347480"/>
            <a:chExt cx="1261440" cy="2158920"/>
          </a:xfrm>
        </p:grpSpPr>
        <p:sp>
          <p:nvSpPr>
            <p:cNvPr id="164" name="CustomShape 14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15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sklearn.naive_bayes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(alpha=1.0)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naïve Bayes models: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MultinomialNB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GaussianNB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Naïve Bayes: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186120" y="1897920"/>
            <a:ext cx="6920280" cy="272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sklearn.naive_bayes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(alpha=1.0)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naïve Bayes models: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MultinomialNB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GaussianNB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Naïve Bayes: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98520" y="2840040"/>
            <a:ext cx="6920280" cy="182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sklearn.naive_bayes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(alpha=1.0)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naïve Bayes models: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MultinomialNB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GaussianNB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Naïve Bayes: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186120" y="2891160"/>
            <a:ext cx="6920280" cy="1788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4"/>
          <p:cNvSpPr/>
          <p:nvPr/>
        </p:nvSpPr>
        <p:spPr>
          <a:xfrm>
            <a:off x="5195880" y="2094840"/>
            <a:ext cx="162252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Laplace smoothing parameter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4730040" y="229536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sklearn.naive_bayes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(alpha=1.0)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naïve Bayes models: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MultinomialNB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GaussianNB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Naïve Bayes: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58400" y="4031640"/>
            <a:ext cx="6920280" cy="6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Naïve Bayes: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97880" y="931320"/>
            <a:ext cx="84639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sklearn.naive_bayes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BernoulliNB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(alpha=1.0)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BNB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naïve Bayes models: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MultinomialNB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GaussianNB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44600" y="2479320"/>
            <a:ext cx="8211960" cy="11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Grid Search </a:t>
            </a:r>
            <a:br/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and Pipelines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609480" y="2679120"/>
            <a:ext cx="626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a9ed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Generalized Hyperparameter Grid Search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604800" y="1293120"/>
            <a:ext cx="389700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Hyperparameter selection for regularization / better models requires cross validation on training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Linear and logistic regression methods have classes devoted to grid search (e.g. LassoCV)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09" name="Group 3"/>
          <p:cNvGrpSpPr/>
          <p:nvPr/>
        </p:nvGrpSpPr>
        <p:grpSpPr>
          <a:xfrm>
            <a:off x="5536080" y="-4639680"/>
            <a:ext cx="3131640" cy="8465400"/>
            <a:chOff x="5536080" y="-4639680"/>
            <a:chExt cx="3131640" cy="8465400"/>
          </a:xfrm>
        </p:grpSpPr>
        <p:sp>
          <p:nvSpPr>
            <p:cNvPr id="410" name="CustomShape 4"/>
            <p:cNvSpPr/>
            <p:nvPr/>
          </p:nvSpPr>
          <p:spPr>
            <a:xfrm flipV="1">
              <a:off x="58410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5"/>
            <p:cNvSpPr/>
            <p:nvPr/>
          </p:nvSpPr>
          <p:spPr>
            <a:xfrm flipV="1">
              <a:off x="61596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CustomShape 6"/>
            <p:cNvSpPr/>
            <p:nvPr/>
          </p:nvSpPr>
          <p:spPr>
            <a:xfrm flipV="1">
              <a:off x="64782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7"/>
            <p:cNvSpPr/>
            <p:nvPr/>
          </p:nvSpPr>
          <p:spPr>
            <a:xfrm flipV="1">
              <a:off x="67968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8"/>
            <p:cNvSpPr/>
            <p:nvPr/>
          </p:nvSpPr>
          <p:spPr>
            <a:xfrm flipV="1">
              <a:off x="711576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CustomShape 9"/>
            <p:cNvSpPr/>
            <p:nvPr/>
          </p:nvSpPr>
          <p:spPr>
            <a:xfrm flipV="1">
              <a:off x="740664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CustomShape 10"/>
            <p:cNvSpPr/>
            <p:nvPr/>
          </p:nvSpPr>
          <p:spPr>
            <a:xfrm flipV="1">
              <a:off x="773892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CustomShape 11"/>
            <p:cNvSpPr/>
            <p:nvPr/>
          </p:nvSpPr>
          <p:spPr>
            <a:xfrm flipV="1">
              <a:off x="804384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CustomShape 12"/>
            <p:cNvSpPr/>
            <p:nvPr/>
          </p:nvSpPr>
          <p:spPr>
            <a:xfrm flipV="1">
              <a:off x="834876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CustomShape 13"/>
            <p:cNvSpPr/>
            <p:nvPr/>
          </p:nvSpPr>
          <p:spPr>
            <a:xfrm flipV="1">
              <a:off x="866736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" name="CustomShape 14"/>
            <p:cNvSpPr/>
            <p:nvPr/>
          </p:nvSpPr>
          <p:spPr>
            <a:xfrm>
              <a:off x="5536080" y="382536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CustomShape 15"/>
            <p:cNvSpPr/>
            <p:nvPr/>
          </p:nvSpPr>
          <p:spPr>
            <a:xfrm>
              <a:off x="5536080" y="357588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CustomShape 16"/>
            <p:cNvSpPr/>
            <p:nvPr/>
          </p:nvSpPr>
          <p:spPr>
            <a:xfrm>
              <a:off x="5536080" y="32976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17"/>
            <p:cNvSpPr/>
            <p:nvPr/>
          </p:nvSpPr>
          <p:spPr>
            <a:xfrm>
              <a:off x="5536080" y="304812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18"/>
            <p:cNvSpPr/>
            <p:nvPr/>
          </p:nvSpPr>
          <p:spPr>
            <a:xfrm>
              <a:off x="5536080" y="277092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CustomShape 19"/>
            <p:cNvSpPr/>
            <p:nvPr/>
          </p:nvSpPr>
          <p:spPr>
            <a:xfrm>
              <a:off x="5536080" y="250776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20"/>
            <p:cNvSpPr/>
            <p:nvPr/>
          </p:nvSpPr>
          <p:spPr>
            <a:xfrm>
              <a:off x="5536080" y="22446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21"/>
            <p:cNvSpPr/>
            <p:nvPr/>
          </p:nvSpPr>
          <p:spPr>
            <a:xfrm>
              <a:off x="5536080" y="199512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CustomShape 22"/>
            <p:cNvSpPr/>
            <p:nvPr/>
          </p:nvSpPr>
          <p:spPr>
            <a:xfrm>
              <a:off x="5536080" y="170424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23"/>
            <p:cNvSpPr/>
            <p:nvPr/>
          </p:nvSpPr>
          <p:spPr>
            <a:xfrm>
              <a:off x="5536080" y="14688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24"/>
            <p:cNvSpPr/>
            <p:nvPr/>
          </p:nvSpPr>
          <p:spPr>
            <a:xfrm>
              <a:off x="5536080" y="11916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1" name="CustomShape 25"/>
          <p:cNvSpPr/>
          <p:nvPr/>
        </p:nvSpPr>
        <p:spPr>
          <a:xfrm flipV="1">
            <a:off x="5522400" y="1191600"/>
            <a:ext cx="360" cy="29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6"/>
          <p:cNvSpPr/>
          <p:nvPr/>
        </p:nvSpPr>
        <p:spPr>
          <a:xfrm>
            <a:off x="5522400" y="4102560"/>
            <a:ext cx="313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7"/>
          <p:cNvSpPr/>
          <p:nvPr/>
        </p:nvSpPr>
        <p:spPr>
          <a:xfrm>
            <a:off x="5741280" y="1550160"/>
            <a:ext cx="2595600" cy="2325600"/>
          </a:xfrm>
          <a:custGeom>
            <a:avLst/>
            <a:gdLst/>
            <a:ahLst/>
            <a:rect l="l" t="t" r="r" b="b"/>
            <a:pathLst>
              <a:path w="2596755" h="2326804">
                <a:moveTo>
                  <a:pt x="104227" y="220657"/>
                </a:moveTo>
                <a:cubicBezTo>
                  <a:pt x="221991" y="125984"/>
                  <a:pt x="450591" y="38239"/>
                  <a:pt x="727682" y="12839"/>
                </a:cubicBezTo>
                <a:cubicBezTo>
                  <a:pt x="1004773" y="-12561"/>
                  <a:pt x="1501227" y="-3325"/>
                  <a:pt x="1766772" y="68257"/>
                </a:cubicBezTo>
                <a:cubicBezTo>
                  <a:pt x="2032317" y="139839"/>
                  <a:pt x="2191645" y="292239"/>
                  <a:pt x="2320954" y="442330"/>
                </a:cubicBezTo>
                <a:cubicBezTo>
                  <a:pt x="2450263" y="592421"/>
                  <a:pt x="2498754" y="767911"/>
                  <a:pt x="2542627" y="968802"/>
                </a:cubicBezTo>
                <a:cubicBezTo>
                  <a:pt x="2586500" y="1169693"/>
                  <a:pt x="2614209" y="1449093"/>
                  <a:pt x="2584191" y="1647675"/>
                </a:cubicBezTo>
                <a:cubicBezTo>
                  <a:pt x="2554173" y="1846257"/>
                  <a:pt x="2466427" y="2047148"/>
                  <a:pt x="2362518" y="2160293"/>
                </a:cubicBezTo>
                <a:cubicBezTo>
                  <a:pt x="2258609" y="2273438"/>
                  <a:pt x="2092354" y="2331166"/>
                  <a:pt x="1960736" y="2326548"/>
                </a:cubicBezTo>
                <a:cubicBezTo>
                  <a:pt x="1829118" y="2321930"/>
                  <a:pt x="1667482" y="2261893"/>
                  <a:pt x="1572809" y="2132584"/>
                </a:cubicBezTo>
                <a:cubicBezTo>
                  <a:pt x="1478136" y="2003275"/>
                  <a:pt x="1420409" y="1696166"/>
                  <a:pt x="1392700" y="1550693"/>
                </a:cubicBezTo>
                <a:cubicBezTo>
                  <a:pt x="1364991" y="1405220"/>
                  <a:pt x="1441190" y="1335948"/>
                  <a:pt x="1406554" y="1259748"/>
                </a:cubicBezTo>
                <a:cubicBezTo>
                  <a:pt x="1371918" y="1183548"/>
                  <a:pt x="1237991" y="1137366"/>
                  <a:pt x="1184882" y="1093493"/>
                </a:cubicBezTo>
                <a:cubicBezTo>
                  <a:pt x="1131773" y="1049620"/>
                  <a:pt x="1145627" y="1010365"/>
                  <a:pt x="1087900" y="996511"/>
                </a:cubicBezTo>
                <a:cubicBezTo>
                  <a:pt x="1030173" y="982657"/>
                  <a:pt x="965518" y="1031148"/>
                  <a:pt x="838518" y="1010366"/>
                </a:cubicBezTo>
                <a:cubicBezTo>
                  <a:pt x="711518" y="989584"/>
                  <a:pt x="462136" y="943403"/>
                  <a:pt x="325900" y="871821"/>
                </a:cubicBezTo>
                <a:cubicBezTo>
                  <a:pt x="189664" y="800239"/>
                  <a:pt x="58046" y="689402"/>
                  <a:pt x="21100" y="580875"/>
                </a:cubicBezTo>
                <a:cubicBezTo>
                  <a:pt x="-15845" y="472348"/>
                  <a:pt x="-13537" y="315330"/>
                  <a:pt x="104227" y="220657"/>
                </a:cubicBez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28"/>
          <p:cNvSpPr/>
          <p:nvPr/>
        </p:nvSpPr>
        <p:spPr>
          <a:xfrm>
            <a:off x="6073920" y="1801440"/>
            <a:ext cx="2054880" cy="1771920"/>
          </a:xfrm>
          <a:custGeom>
            <a:avLst/>
            <a:gdLst/>
            <a:ahLst/>
            <a:rect l="l" t="t" r="r" b="b"/>
            <a:pathLst>
              <a:path w="2055985" h="1772986">
                <a:moveTo>
                  <a:pt x="14236" y="239222"/>
                </a:moveTo>
                <a:cubicBezTo>
                  <a:pt x="58109" y="167640"/>
                  <a:pt x="210509" y="52185"/>
                  <a:pt x="374454" y="17549"/>
                </a:cubicBezTo>
                <a:cubicBezTo>
                  <a:pt x="538399" y="-17087"/>
                  <a:pt x="806255" y="6003"/>
                  <a:pt x="997909" y="31403"/>
                </a:cubicBezTo>
                <a:cubicBezTo>
                  <a:pt x="1189563" y="56803"/>
                  <a:pt x="1369672" y="84512"/>
                  <a:pt x="1524381" y="169949"/>
                </a:cubicBezTo>
                <a:cubicBezTo>
                  <a:pt x="1679090" y="255386"/>
                  <a:pt x="1843036" y="405477"/>
                  <a:pt x="1926163" y="544022"/>
                </a:cubicBezTo>
                <a:cubicBezTo>
                  <a:pt x="2009290" y="682567"/>
                  <a:pt x="2004672" y="851131"/>
                  <a:pt x="2023145" y="1001222"/>
                </a:cubicBezTo>
                <a:cubicBezTo>
                  <a:pt x="2041618" y="1151313"/>
                  <a:pt x="2078564" y="1317567"/>
                  <a:pt x="2037000" y="1444567"/>
                </a:cubicBezTo>
                <a:cubicBezTo>
                  <a:pt x="1995436" y="1571567"/>
                  <a:pt x="1863817" y="1728586"/>
                  <a:pt x="1773763" y="1763222"/>
                </a:cubicBezTo>
                <a:cubicBezTo>
                  <a:pt x="1683709" y="1797858"/>
                  <a:pt x="1565945" y="1735512"/>
                  <a:pt x="1496672" y="1652385"/>
                </a:cubicBezTo>
                <a:cubicBezTo>
                  <a:pt x="1427399" y="1569258"/>
                  <a:pt x="1385836" y="1368367"/>
                  <a:pt x="1358127" y="1264458"/>
                </a:cubicBezTo>
                <a:cubicBezTo>
                  <a:pt x="1330418" y="1160549"/>
                  <a:pt x="1348891" y="1102822"/>
                  <a:pt x="1330418" y="1028931"/>
                </a:cubicBezTo>
                <a:cubicBezTo>
                  <a:pt x="1311945" y="955040"/>
                  <a:pt x="1298091" y="881149"/>
                  <a:pt x="1247291" y="821113"/>
                </a:cubicBezTo>
                <a:cubicBezTo>
                  <a:pt x="1196491" y="761077"/>
                  <a:pt x="1104127" y="698731"/>
                  <a:pt x="1025618" y="668713"/>
                </a:cubicBezTo>
                <a:cubicBezTo>
                  <a:pt x="947109" y="638695"/>
                  <a:pt x="868600" y="657167"/>
                  <a:pt x="776236" y="641003"/>
                </a:cubicBezTo>
                <a:cubicBezTo>
                  <a:pt x="683872" y="624839"/>
                  <a:pt x="582272" y="604058"/>
                  <a:pt x="471436" y="571731"/>
                </a:cubicBezTo>
                <a:cubicBezTo>
                  <a:pt x="360600" y="539404"/>
                  <a:pt x="187418" y="504767"/>
                  <a:pt x="111218" y="447040"/>
                </a:cubicBezTo>
                <a:cubicBezTo>
                  <a:pt x="35018" y="389313"/>
                  <a:pt x="-29637" y="310804"/>
                  <a:pt x="14236" y="239222"/>
                </a:cubicBez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9"/>
          <p:cNvSpPr/>
          <p:nvPr/>
        </p:nvSpPr>
        <p:spPr>
          <a:xfrm>
            <a:off x="6463080" y="1908720"/>
            <a:ext cx="1492200" cy="1305360"/>
          </a:xfrm>
          <a:custGeom>
            <a:avLst/>
            <a:gdLst/>
            <a:ahLst/>
            <a:rect l="l" t="t" r="r" b="b"/>
            <a:pathLst>
              <a:path w="1493273" h="1306443">
                <a:moveTo>
                  <a:pt x="35194" y="156849"/>
                </a:moveTo>
                <a:cubicBezTo>
                  <a:pt x="104467" y="106049"/>
                  <a:pt x="316902" y="20613"/>
                  <a:pt x="464684" y="4449"/>
                </a:cubicBezTo>
                <a:cubicBezTo>
                  <a:pt x="612466" y="-11715"/>
                  <a:pt x="799502" y="18303"/>
                  <a:pt x="921884" y="59867"/>
                </a:cubicBezTo>
                <a:cubicBezTo>
                  <a:pt x="1044266" y="101431"/>
                  <a:pt x="1129702" y="189176"/>
                  <a:pt x="1198975" y="253831"/>
                </a:cubicBezTo>
                <a:cubicBezTo>
                  <a:pt x="1268248" y="318486"/>
                  <a:pt x="1298266" y="380831"/>
                  <a:pt x="1337521" y="447795"/>
                </a:cubicBezTo>
                <a:cubicBezTo>
                  <a:pt x="1376776" y="514759"/>
                  <a:pt x="1409103" y="567868"/>
                  <a:pt x="1434503" y="655613"/>
                </a:cubicBezTo>
                <a:cubicBezTo>
                  <a:pt x="1459903" y="743358"/>
                  <a:pt x="1506085" y="870358"/>
                  <a:pt x="1489921" y="974267"/>
                </a:cubicBezTo>
                <a:cubicBezTo>
                  <a:pt x="1473757" y="1078176"/>
                  <a:pt x="1390630" y="1230576"/>
                  <a:pt x="1337521" y="1279067"/>
                </a:cubicBezTo>
                <a:cubicBezTo>
                  <a:pt x="1284412" y="1327558"/>
                  <a:pt x="1212830" y="1304467"/>
                  <a:pt x="1171266" y="1265213"/>
                </a:cubicBezTo>
                <a:cubicBezTo>
                  <a:pt x="1129702" y="1225959"/>
                  <a:pt x="1099684" y="1115122"/>
                  <a:pt x="1088139" y="1043540"/>
                </a:cubicBezTo>
                <a:cubicBezTo>
                  <a:pt x="1076594" y="971958"/>
                  <a:pt x="1108921" y="902686"/>
                  <a:pt x="1101994" y="835722"/>
                </a:cubicBezTo>
                <a:cubicBezTo>
                  <a:pt x="1095067" y="768758"/>
                  <a:pt x="1099684" y="697176"/>
                  <a:pt x="1046575" y="641758"/>
                </a:cubicBezTo>
                <a:cubicBezTo>
                  <a:pt x="993466" y="586340"/>
                  <a:pt x="880321" y="544777"/>
                  <a:pt x="783339" y="503213"/>
                </a:cubicBezTo>
                <a:cubicBezTo>
                  <a:pt x="686357" y="461649"/>
                  <a:pt x="554738" y="415468"/>
                  <a:pt x="464684" y="392377"/>
                </a:cubicBezTo>
                <a:cubicBezTo>
                  <a:pt x="374630" y="369286"/>
                  <a:pt x="312285" y="378522"/>
                  <a:pt x="243012" y="364667"/>
                </a:cubicBezTo>
                <a:cubicBezTo>
                  <a:pt x="173739" y="350812"/>
                  <a:pt x="83684" y="341576"/>
                  <a:pt x="49048" y="309249"/>
                </a:cubicBezTo>
                <a:cubicBezTo>
                  <a:pt x="14412" y="276922"/>
                  <a:pt x="-34079" y="207649"/>
                  <a:pt x="35194" y="156849"/>
                </a:cubicBez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0"/>
          <p:cNvSpPr/>
          <p:nvPr/>
        </p:nvSpPr>
        <p:spPr>
          <a:xfrm>
            <a:off x="6954840" y="2101320"/>
            <a:ext cx="737640" cy="401760"/>
          </a:xfrm>
          <a:custGeom>
            <a:avLst/>
            <a:gdLst/>
            <a:ahLst/>
            <a:rect l="l" t="t" r="r" b="b"/>
            <a:pathLst>
              <a:path w="738625" h="403012">
                <a:moveTo>
                  <a:pt x="16458" y="55564"/>
                </a:moveTo>
                <a:cubicBezTo>
                  <a:pt x="53403" y="25546"/>
                  <a:pt x="194257" y="2455"/>
                  <a:pt x="265839" y="146"/>
                </a:cubicBezTo>
                <a:cubicBezTo>
                  <a:pt x="337421" y="-2163"/>
                  <a:pt x="390531" y="23236"/>
                  <a:pt x="445949" y="41709"/>
                </a:cubicBezTo>
                <a:cubicBezTo>
                  <a:pt x="501367" y="60182"/>
                  <a:pt x="552167" y="87891"/>
                  <a:pt x="598349" y="110982"/>
                </a:cubicBezTo>
                <a:cubicBezTo>
                  <a:pt x="644531" y="134073"/>
                  <a:pt x="702257" y="145619"/>
                  <a:pt x="723039" y="180255"/>
                </a:cubicBezTo>
                <a:cubicBezTo>
                  <a:pt x="743821" y="214891"/>
                  <a:pt x="743821" y="281855"/>
                  <a:pt x="723039" y="318800"/>
                </a:cubicBezTo>
                <a:cubicBezTo>
                  <a:pt x="702257" y="355746"/>
                  <a:pt x="639912" y="395001"/>
                  <a:pt x="598349" y="401928"/>
                </a:cubicBezTo>
                <a:cubicBezTo>
                  <a:pt x="556786" y="408855"/>
                  <a:pt x="496749" y="381146"/>
                  <a:pt x="473658" y="360364"/>
                </a:cubicBezTo>
                <a:cubicBezTo>
                  <a:pt x="450567" y="339582"/>
                  <a:pt x="475967" y="307255"/>
                  <a:pt x="459803" y="277237"/>
                </a:cubicBezTo>
                <a:cubicBezTo>
                  <a:pt x="443639" y="247219"/>
                  <a:pt x="413622" y="196419"/>
                  <a:pt x="376676" y="180255"/>
                </a:cubicBezTo>
                <a:cubicBezTo>
                  <a:pt x="339730" y="164091"/>
                  <a:pt x="238130" y="180255"/>
                  <a:pt x="238130" y="180255"/>
                </a:cubicBezTo>
                <a:cubicBezTo>
                  <a:pt x="182712" y="180255"/>
                  <a:pt x="76494" y="196419"/>
                  <a:pt x="44167" y="180255"/>
                </a:cubicBezTo>
                <a:cubicBezTo>
                  <a:pt x="11840" y="164091"/>
                  <a:pt x="-20487" y="85582"/>
                  <a:pt x="16458" y="5556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31"/>
          <p:cNvSpPr/>
          <p:nvPr/>
        </p:nvSpPr>
        <p:spPr>
          <a:xfrm>
            <a:off x="5536080" y="4226760"/>
            <a:ext cx="3093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Parameter 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CustomShape 32"/>
          <p:cNvSpPr/>
          <p:nvPr/>
        </p:nvSpPr>
        <p:spPr>
          <a:xfrm rot="16200000">
            <a:off x="3717720" y="2481840"/>
            <a:ext cx="3093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Parameter B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Generalized Hyperparameter Grid Search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90760" y="1334520"/>
            <a:ext cx="452052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Grid search can be useful for other methods too, so a generalized method is desirable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Scikit-learn contains GridSearchCV, which performs a grid search with parameters using cross validation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41" name="Group 3"/>
          <p:cNvGrpSpPr/>
          <p:nvPr/>
        </p:nvGrpSpPr>
        <p:grpSpPr>
          <a:xfrm>
            <a:off x="5536080" y="-4639680"/>
            <a:ext cx="3131640" cy="8465400"/>
            <a:chOff x="5536080" y="-4639680"/>
            <a:chExt cx="3131640" cy="8465400"/>
          </a:xfrm>
        </p:grpSpPr>
        <p:sp>
          <p:nvSpPr>
            <p:cNvPr id="442" name="CustomShape 4"/>
            <p:cNvSpPr/>
            <p:nvPr/>
          </p:nvSpPr>
          <p:spPr>
            <a:xfrm flipV="1">
              <a:off x="58410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5"/>
            <p:cNvSpPr/>
            <p:nvPr/>
          </p:nvSpPr>
          <p:spPr>
            <a:xfrm flipV="1">
              <a:off x="61596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6"/>
            <p:cNvSpPr/>
            <p:nvPr/>
          </p:nvSpPr>
          <p:spPr>
            <a:xfrm flipV="1">
              <a:off x="64782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CustomShape 7"/>
            <p:cNvSpPr/>
            <p:nvPr/>
          </p:nvSpPr>
          <p:spPr>
            <a:xfrm flipV="1">
              <a:off x="679680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8"/>
            <p:cNvSpPr/>
            <p:nvPr/>
          </p:nvSpPr>
          <p:spPr>
            <a:xfrm flipV="1">
              <a:off x="711576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9"/>
            <p:cNvSpPr/>
            <p:nvPr/>
          </p:nvSpPr>
          <p:spPr>
            <a:xfrm flipV="1">
              <a:off x="740664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10"/>
            <p:cNvSpPr/>
            <p:nvPr/>
          </p:nvSpPr>
          <p:spPr>
            <a:xfrm flipV="1">
              <a:off x="773892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11"/>
            <p:cNvSpPr/>
            <p:nvPr/>
          </p:nvSpPr>
          <p:spPr>
            <a:xfrm flipV="1">
              <a:off x="804384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12"/>
            <p:cNvSpPr/>
            <p:nvPr/>
          </p:nvSpPr>
          <p:spPr>
            <a:xfrm flipV="1">
              <a:off x="834876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CustomShape 13"/>
            <p:cNvSpPr/>
            <p:nvPr/>
          </p:nvSpPr>
          <p:spPr>
            <a:xfrm flipV="1">
              <a:off x="8667360" y="-7548480"/>
              <a:ext cx="360" cy="29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"/>
            <p:cNvSpPr/>
            <p:nvPr/>
          </p:nvSpPr>
          <p:spPr>
            <a:xfrm>
              <a:off x="5536080" y="382536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15"/>
            <p:cNvSpPr/>
            <p:nvPr/>
          </p:nvSpPr>
          <p:spPr>
            <a:xfrm>
              <a:off x="5536080" y="357588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16"/>
            <p:cNvSpPr/>
            <p:nvPr/>
          </p:nvSpPr>
          <p:spPr>
            <a:xfrm>
              <a:off x="5536080" y="32976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CustomShape 17"/>
            <p:cNvSpPr/>
            <p:nvPr/>
          </p:nvSpPr>
          <p:spPr>
            <a:xfrm>
              <a:off x="5536080" y="304812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CustomShape 18"/>
            <p:cNvSpPr/>
            <p:nvPr/>
          </p:nvSpPr>
          <p:spPr>
            <a:xfrm>
              <a:off x="5536080" y="277092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19"/>
            <p:cNvSpPr/>
            <p:nvPr/>
          </p:nvSpPr>
          <p:spPr>
            <a:xfrm>
              <a:off x="5536080" y="250776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20"/>
            <p:cNvSpPr/>
            <p:nvPr/>
          </p:nvSpPr>
          <p:spPr>
            <a:xfrm>
              <a:off x="5536080" y="22446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CustomShape 21"/>
            <p:cNvSpPr/>
            <p:nvPr/>
          </p:nvSpPr>
          <p:spPr>
            <a:xfrm>
              <a:off x="5536080" y="199512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CustomShape 22"/>
            <p:cNvSpPr/>
            <p:nvPr/>
          </p:nvSpPr>
          <p:spPr>
            <a:xfrm>
              <a:off x="5536080" y="170424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CustomShape 23"/>
            <p:cNvSpPr/>
            <p:nvPr/>
          </p:nvSpPr>
          <p:spPr>
            <a:xfrm>
              <a:off x="5536080" y="14688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CustomShape 24"/>
            <p:cNvSpPr/>
            <p:nvPr/>
          </p:nvSpPr>
          <p:spPr>
            <a:xfrm>
              <a:off x="5536080" y="1191600"/>
              <a:ext cx="313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25000"/>
                  <a:lumOff val="75000"/>
                </a:schemeClr>
              </a:solidFill>
              <a:custDash>
                <a:ds d="400000" sp="3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3" name="CustomShape 25"/>
          <p:cNvSpPr/>
          <p:nvPr/>
        </p:nvSpPr>
        <p:spPr>
          <a:xfrm flipV="1">
            <a:off x="5522400" y="1191600"/>
            <a:ext cx="360" cy="29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26"/>
          <p:cNvSpPr/>
          <p:nvPr/>
        </p:nvSpPr>
        <p:spPr>
          <a:xfrm>
            <a:off x="5522400" y="4102560"/>
            <a:ext cx="313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7"/>
          <p:cNvSpPr/>
          <p:nvPr/>
        </p:nvSpPr>
        <p:spPr>
          <a:xfrm>
            <a:off x="5741280" y="1550160"/>
            <a:ext cx="2595600" cy="2325600"/>
          </a:xfrm>
          <a:custGeom>
            <a:avLst/>
            <a:gdLst/>
            <a:ahLst/>
            <a:rect l="l" t="t" r="r" b="b"/>
            <a:pathLst>
              <a:path w="2596755" h="2326804">
                <a:moveTo>
                  <a:pt x="104227" y="220657"/>
                </a:moveTo>
                <a:cubicBezTo>
                  <a:pt x="221991" y="125984"/>
                  <a:pt x="450591" y="38239"/>
                  <a:pt x="727682" y="12839"/>
                </a:cubicBezTo>
                <a:cubicBezTo>
                  <a:pt x="1004773" y="-12561"/>
                  <a:pt x="1501227" y="-3325"/>
                  <a:pt x="1766772" y="68257"/>
                </a:cubicBezTo>
                <a:cubicBezTo>
                  <a:pt x="2032317" y="139839"/>
                  <a:pt x="2191645" y="292239"/>
                  <a:pt x="2320954" y="442330"/>
                </a:cubicBezTo>
                <a:cubicBezTo>
                  <a:pt x="2450263" y="592421"/>
                  <a:pt x="2498754" y="767911"/>
                  <a:pt x="2542627" y="968802"/>
                </a:cubicBezTo>
                <a:cubicBezTo>
                  <a:pt x="2586500" y="1169693"/>
                  <a:pt x="2614209" y="1449093"/>
                  <a:pt x="2584191" y="1647675"/>
                </a:cubicBezTo>
                <a:cubicBezTo>
                  <a:pt x="2554173" y="1846257"/>
                  <a:pt x="2466427" y="2047148"/>
                  <a:pt x="2362518" y="2160293"/>
                </a:cubicBezTo>
                <a:cubicBezTo>
                  <a:pt x="2258609" y="2273438"/>
                  <a:pt x="2092354" y="2331166"/>
                  <a:pt x="1960736" y="2326548"/>
                </a:cubicBezTo>
                <a:cubicBezTo>
                  <a:pt x="1829118" y="2321930"/>
                  <a:pt x="1667482" y="2261893"/>
                  <a:pt x="1572809" y="2132584"/>
                </a:cubicBezTo>
                <a:cubicBezTo>
                  <a:pt x="1478136" y="2003275"/>
                  <a:pt x="1420409" y="1696166"/>
                  <a:pt x="1392700" y="1550693"/>
                </a:cubicBezTo>
                <a:cubicBezTo>
                  <a:pt x="1364991" y="1405220"/>
                  <a:pt x="1441190" y="1335948"/>
                  <a:pt x="1406554" y="1259748"/>
                </a:cubicBezTo>
                <a:cubicBezTo>
                  <a:pt x="1371918" y="1183548"/>
                  <a:pt x="1237991" y="1137366"/>
                  <a:pt x="1184882" y="1093493"/>
                </a:cubicBezTo>
                <a:cubicBezTo>
                  <a:pt x="1131773" y="1049620"/>
                  <a:pt x="1145627" y="1010365"/>
                  <a:pt x="1087900" y="996511"/>
                </a:cubicBezTo>
                <a:cubicBezTo>
                  <a:pt x="1030173" y="982657"/>
                  <a:pt x="965518" y="1031148"/>
                  <a:pt x="838518" y="1010366"/>
                </a:cubicBezTo>
                <a:cubicBezTo>
                  <a:pt x="711518" y="989584"/>
                  <a:pt x="462136" y="943403"/>
                  <a:pt x="325900" y="871821"/>
                </a:cubicBezTo>
                <a:cubicBezTo>
                  <a:pt x="189664" y="800239"/>
                  <a:pt x="58046" y="689402"/>
                  <a:pt x="21100" y="580875"/>
                </a:cubicBezTo>
                <a:cubicBezTo>
                  <a:pt x="-15845" y="472348"/>
                  <a:pt x="-13537" y="315330"/>
                  <a:pt x="104227" y="220657"/>
                </a:cubicBez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28"/>
          <p:cNvSpPr/>
          <p:nvPr/>
        </p:nvSpPr>
        <p:spPr>
          <a:xfrm>
            <a:off x="6073920" y="1801440"/>
            <a:ext cx="2054880" cy="1771920"/>
          </a:xfrm>
          <a:custGeom>
            <a:avLst/>
            <a:gdLst/>
            <a:ahLst/>
            <a:rect l="l" t="t" r="r" b="b"/>
            <a:pathLst>
              <a:path w="2055985" h="1772986">
                <a:moveTo>
                  <a:pt x="14236" y="239222"/>
                </a:moveTo>
                <a:cubicBezTo>
                  <a:pt x="58109" y="167640"/>
                  <a:pt x="210509" y="52185"/>
                  <a:pt x="374454" y="17549"/>
                </a:cubicBezTo>
                <a:cubicBezTo>
                  <a:pt x="538399" y="-17087"/>
                  <a:pt x="806255" y="6003"/>
                  <a:pt x="997909" y="31403"/>
                </a:cubicBezTo>
                <a:cubicBezTo>
                  <a:pt x="1189563" y="56803"/>
                  <a:pt x="1369672" y="84512"/>
                  <a:pt x="1524381" y="169949"/>
                </a:cubicBezTo>
                <a:cubicBezTo>
                  <a:pt x="1679090" y="255386"/>
                  <a:pt x="1843036" y="405477"/>
                  <a:pt x="1926163" y="544022"/>
                </a:cubicBezTo>
                <a:cubicBezTo>
                  <a:pt x="2009290" y="682567"/>
                  <a:pt x="2004672" y="851131"/>
                  <a:pt x="2023145" y="1001222"/>
                </a:cubicBezTo>
                <a:cubicBezTo>
                  <a:pt x="2041618" y="1151313"/>
                  <a:pt x="2078564" y="1317567"/>
                  <a:pt x="2037000" y="1444567"/>
                </a:cubicBezTo>
                <a:cubicBezTo>
                  <a:pt x="1995436" y="1571567"/>
                  <a:pt x="1863817" y="1728586"/>
                  <a:pt x="1773763" y="1763222"/>
                </a:cubicBezTo>
                <a:cubicBezTo>
                  <a:pt x="1683709" y="1797858"/>
                  <a:pt x="1565945" y="1735512"/>
                  <a:pt x="1496672" y="1652385"/>
                </a:cubicBezTo>
                <a:cubicBezTo>
                  <a:pt x="1427399" y="1569258"/>
                  <a:pt x="1385836" y="1368367"/>
                  <a:pt x="1358127" y="1264458"/>
                </a:cubicBezTo>
                <a:cubicBezTo>
                  <a:pt x="1330418" y="1160549"/>
                  <a:pt x="1348891" y="1102822"/>
                  <a:pt x="1330418" y="1028931"/>
                </a:cubicBezTo>
                <a:cubicBezTo>
                  <a:pt x="1311945" y="955040"/>
                  <a:pt x="1298091" y="881149"/>
                  <a:pt x="1247291" y="821113"/>
                </a:cubicBezTo>
                <a:cubicBezTo>
                  <a:pt x="1196491" y="761077"/>
                  <a:pt x="1104127" y="698731"/>
                  <a:pt x="1025618" y="668713"/>
                </a:cubicBezTo>
                <a:cubicBezTo>
                  <a:pt x="947109" y="638695"/>
                  <a:pt x="868600" y="657167"/>
                  <a:pt x="776236" y="641003"/>
                </a:cubicBezTo>
                <a:cubicBezTo>
                  <a:pt x="683872" y="624839"/>
                  <a:pt x="582272" y="604058"/>
                  <a:pt x="471436" y="571731"/>
                </a:cubicBezTo>
                <a:cubicBezTo>
                  <a:pt x="360600" y="539404"/>
                  <a:pt x="187418" y="504767"/>
                  <a:pt x="111218" y="447040"/>
                </a:cubicBezTo>
                <a:cubicBezTo>
                  <a:pt x="35018" y="389313"/>
                  <a:pt x="-29637" y="310804"/>
                  <a:pt x="14236" y="239222"/>
                </a:cubicBez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29"/>
          <p:cNvSpPr/>
          <p:nvPr/>
        </p:nvSpPr>
        <p:spPr>
          <a:xfrm>
            <a:off x="6463080" y="1908720"/>
            <a:ext cx="1492200" cy="1305360"/>
          </a:xfrm>
          <a:custGeom>
            <a:avLst/>
            <a:gdLst/>
            <a:ahLst/>
            <a:rect l="l" t="t" r="r" b="b"/>
            <a:pathLst>
              <a:path w="1493273" h="1306443">
                <a:moveTo>
                  <a:pt x="35194" y="156849"/>
                </a:moveTo>
                <a:cubicBezTo>
                  <a:pt x="104467" y="106049"/>
                  <a:pt x="316902" y="20613"/>
                  <a:pt x="464684" y="4449"/>
                </a:cubicBezTo>
                <a:cubicBezTo>
                  <a:pt x="612466" y="-11715"/>
                  <a:pt x="799502" y="18303"/>
                  <a:pt x="921884" y="59867"/>
                </a:cubicBezTo>
                <a:cubicBezTo>
                  <a:pt x="1044266" y="101431"/>
                  <a:pt x="1129702" y="189176"/>
                  <a:pt x="1198975" y="253831"/>
                </a:cubicBezTo>
                <a:cubicBezTo>
                  <a:pt x="1268248" y="318486"/>
                  <a:pt x="1298266" y="380831"/>
                  <a:pt x="1337521" y="447795"/>
                </a:cubicBezTo>
                <a:cubicBezTo>
                  <a:pt x="1376776" y="514759"/>
                  <a:pt x="1409103" y="567868"/>
                  <a:pt x="1434503" y="655613"/>
                </a:cubicBezTo>
                <a:cubicBezTo>
                  <a:pt x="1459903" y="743358"/>
                  <a:pt x="1506085" y="870358"/>
                  <a:pt x="1489921" y="974267"/>
                </a:cubicBezTo>
                <a:cubicBezTo>
                  <a:pt x="1473757" y="1078176"/>
                  <a:pt x="1390630" y="1230576"/>
                  <a:pt x="1337521" y="1279067"/>
                </a:cubicBezTo>
                <a:cubicBezTo>
                  <a:pt x="1284412" y="1327558"/>
                  <a:pt x="1212830" y="1304467"/>
                  <a:pt x="1171266" y="1265213"/>
                </a:cubicBezTo>
                <a:cubicBezTo>
                  <a:pt x="1129702" y="1225959"/>
                  <a:pt x="1099684" y="1115122"/>
                  <a:pt x="1088139" y="1043540"/>
                </a:cubicBezTo>
                <a:cubicBezTo>
                  <a:pt x="1076594" y="971958"/>
                  <a:pt x="1108921" y="902686"/>
                  <a:pt x="1101994" y="835722"/>
                </a:cubicBezTo>
                <a:cubicBezTo>
                  <a:pt x="1095067" y="768758"/>
                  <a:pt x="1099684" y="697176"/>
                  <a:pt x="1046575" y="641758"/>
                </a:cubicBezTo>
                <a:cubicBezTo>
                  <a:pt x="993466" y="586340"/>
                  <a:pt x="880321" y="544777"/>
                  <a:pt x="783339" y="503213"/>
                </a:cubicBezTo>
                <a:cubicBezTo>
                  <a:pt x="686357" y="461649"/>
                  <a:pt x="554738" y="415468"/>
                  <a:pt x="464684" y="392377"/>
                </a:cubicBezTo>
                <a:cubicBezTo>
                  <a:pt x="374630" y="369286"/>
                  <a:pt x="312285" y="378522"/>
                  <a:pt x="243012" y="364667"/>
                </a:cubicBezTo>
                <a:cubicBezTo>
                  <a:pt x="173739" y="350812"/>
                  <a:pt x="83684" y="341576"/>
                  <a:pt x="49048" y="309249"/>
                </a:cubicBezTo>
                <a:cubicBezTo>
                  <a:pt x="14412" y="276922"/>
                  <a:pt x="-34079" y="207649"/>
                  <a:pt x="35194" y="156849"/>
                </a:cubicBez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30"/>
          <p:cNvSpPr/>
          <p:nvPr/>
        </p:nvSpPr>
        <p:spPr>
          <a:xfrm>
            <a:off x="6954840" y="2101320"/>
            <a:ext cx="737640" cy="401760"/>
          </a:xfrm>
          <a:custGeom>
            <a:avLst/>
            <a:gdLst/>
            <a:ahLst/>
            <a:rect l="l" t="t" r="r" b="b"/>
            <a:pathLst>
              <a:path w="738625" h="403012">
                <a:moveTo>
                  <a:pt x="16458" y="55564"/>
                </a:moveTo>
                <a:cubicBezTo>
                  <a:pt x="53403" y="25546"/>
                  <a:pt x="194257" y="2455"/>
                  <a:pt x="265839" y="146"/>
                </a:cubicBezTo>
                <a:cubicBezTo>
                  <a:pt x="337421" y="-2163"/>
                  <a:pt x="390531" y="23236"/>
                  <a:pt x="445949" y="41709"/>
                </a:cubicBezTo>
                <a:cubicBezTo>
                  <a:pt x="501367" y="60182"/>
                  <a:pt x="552167" y="87891"/>
                  <a:pt x="598349" y="110982"/>
                </a:cubicBezTo>
                <a:cubicBezTo>
                  <a:pt x="644531" y="134073"/>
                  <a:pt x="702257" y="145619"/>
                  <a:pt x="723039" y="180255"/>
                </a:cubicBezTo>
                <a:cubicBezTo>
                  <a:pt x="743821" y="214891"/>
                  <a:pt x="743821" y="281855"/>
                  <a:pt x="723039" y="318800"/>
                </a:cubicBezTo>
                <a:cubicBezTo>
                  <a:pt x="702257" y="355746"/>
                  <a:pt x="639912" y="395001"/>
                  <a:pt x="598349" y="401928"/>
                </a:cubicBezTo>
                <a:cubicBezTo>
                  <a:pt x="556786" y="408855"/>
                  <a:pt x="496749" y="381146"/>
                  <a:pt x="473658" y="360364"/>
                </a:cubicBezTo>
                <a:cubicBezTo>
                  <a:pt x="450567" y="339582"/>
                  <a:pt x="475967" y="307255"/>
                  <a:pt x="459803" y="277237"/>
                </a:cubicBezTo>
                <a:cubicBezTo>
                  <a:pt x="443639" y="247219"/>
                  <a:pt x="413622" y="196419"/>
                  <a:pt x="376676" y="180255"/>
                </a:cubicBezTo>
                <a:cubicBezTo>
                  <a:pt x="339730" y="164091"/>
                  <a:pt x="238130" y="180255"/>
                  <a:pt x="238130" y="180255"/>
                </a:cubicBezTo>
                <a:cubicBezTo>
                  <a:pt x="182712" y="180255"/>
                  <a:pt x="76494" y="196419"/>
                  <a:pt x="44167" y="180255"/>
                </a:cubicBezTo>
                <a:cubicBezTo>
                  <a:pt x="11840" y="164091"/>
                  <a:pt x="-20487" y="85582"/>
                  <a:pt x="16458" y="5556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31"/>
          <p:cNvSpPr/>
          <p:nvPr/>
        </p:nvSpPr>
        <p:spPr>
          <a:xfrm>
            <a:off x="5536080" y="4226760"/>
            <a:ext cx="3093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Parameter 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0" name="CustomShape 32"/>
          <p:cNvSpPr/>
          <p:nvPr/>
        </p:nvSpPr>
        <p:spPr>
          <a:xfrm rot="16200000">
            <a:off x="3717720" y="2481840"/>
            <a:ext cx="30938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Parameter B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98520" y="2962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Grid Search with Cross Validation: The Syntax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97880" y="757800"/>
            <a:ext cx="8463960" cy="39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grid search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estimator and grid search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, param_grid={'c':[0.001, 0.01, 0.1]},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scoring='accuracy', cv=4)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to find the best model and then predict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y_train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497880" y="1960200"/>
            <a:ext cx="8007840" cy="27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398520" y="2962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Grid Search with Cross Validation: The Syntax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497880" y="757800"/>
            <a:ext cx="8463960" cy="39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grid search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estimator and grid search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, param_grid={'c':[0.001, 0.01, 0.1]},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scoring='accuracy', cv=4)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to find the best model and then predict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y_train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497880" y="3477600"/>
            <a:ext cx="8007840" cy="12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Probability Basics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66520" y="1082520"/>
            <a:ext cx="425484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Single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Joint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Conditional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466520" y="1465920"/>
            <a:ext cx="4151880" cy="368280"/>
          </a:xfrm>
          <a:prstGeom prst="rect">
            <a:avLst/>
          </a:prstGeom>
          <a:blipFill rotWithShape="0">
            <a:blip r:embed="rId1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442400" y="2416680"/>
            <a:ext cx="4180680" cy="368280"/>
          </a:xfrm>
          <a:prstGeom prst="rect">
            <a:avLst/>
          </a:prstGeom>
          <a:blipFill rotWithShape="0">
            <a:blip r:embed="rId2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4466520" y="3299040"/>
            <a:ext cx="4151880" cy="368280"/>
          </a:xfrm>
          <a:prstGeom prst="rect">
            <a:avLst/>
          </a:prstGeom>
          <a:blipFill rotWithShape="0">
            <a:blip r:embed="rId3"/>
            <a:stretch>
              <a:fillRect l="0" t="0" r="0" b="-3755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2253960" y="1186560"/>
            <a:ext cx="1849320" cy="2480760"/>
          </a:xfrm>
          <a:custGeom>
            <a:avLst/>
            <a:gdLst/>
            <a:ahLst/>
            <a:rect l="l" t="t" r="r" b="b"/>
            <a:pathLst>
              <a:path w="1850437" h="2481674">
                <a:moveTo>
                  <a:pt x="609600" y="0"/>
                </a:moveTo>
                <a:cubicBezTo>
                  <a:pt x="1294895" y="0"/>
                  <a:pt x="1850437" y="555542"/>
                  <a:pt x="1850437" y="1240837"/>
                </a:cubicBezTo>
                <a:cubicBezTo>
                  <a:pt x="1850437" y="1926132"/>
                  <a:pt x="1294895" y="2481674"/>
                  <a:pt x="609600" y="2481674"/>
                </a:cubicBezTo>
                <a:cubicBezTo>
                  <a:pt x="395445" y="2481674"/>
                  <a:pt x="193962" y="2427422"/>
                  <a:pt x="18144" y="2331912"/>
                </a:cubicBezTo>
                <a:lnTo>
                  <a:pt x="0" y="2320889"/>
                </a:lnTo>
                <a:lnTo>
                  <a:pt x="84163" y="2269759"/>
                </a:lnTo>
                <a:cubicBezTo>
                  <a:pt x="414228" y="2046771"/>
                  <a:pt x="631236" y="1669147"/>
                  <a:pt x="631236" y="1240837"/>
                </a:cubicBezTo>
                <a:cubicBezTo>
                  <a:pt x="631236" y="812528"/>
                  <a:pt x="414228" y="434903"/>
                  <a:pt x="84163" y="211916"/>
                </a:cubicBezTo>
                <a:lnTo>
                  <a:pt x="0" y="160785"/>
                </a:lnTo>
                <a:lnTo>
                  <a:pt x="18144" y="149763"/>
                </a:lnTo>
                <a:cubicBezTo>
                  <a:pt x="193962" y="54252"/>
                  <a:pt x="395445" y="0"/>
                  <a:pt x="60960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1546560" y="1296720"/>
            <a:ext cx="1413360" cy="2257920"/>
          </a:xfrm>
          <a:custGeom>
            <a:avLst/>
            <a:gdLst/>
            <a:ahLst/>
            <a:rect l="l" t="t" r="r" b="b"/>
            <a:pathLst>
              <a:path w="1262473" h="2160104">
                <a:moveTo>
                  <a:pt x="631237" y="0"/>
                </a:moveTo>
                <a:lnTo>
                  <a:pt x="715400" y="51131"/>
                </a:lnTo>
                <a:cubicBezTo>
                  <a:pt x="1045465" y="274118"/>
                  <a:pt x="1262473" y="651743"/>
                  <a:pt x="1262473" y="1080052"/>
                </a:cubicBezTo>
                <a:cubicBezTo>
                  <a:pt x="1262473" y="1508362"/>
                  <a:pt x="1045465" y="1885986"/>
                  <a:pt x="715400" y="2108974"/>
                </a:cubicBezTo>
                <a:lnTo>
                  <a:pt x="631237" y="2160104"/>
                </a:lnTo>
                <a:lnTo>
                  <a:pt x="547074" y="2108974"/>
                </a:lnTo>
                <a:cubicBezTo>
                  <a:pt x="217009" y="1885986"/>
                  <a:pt x="0" y="1508362"/>
                  <a:pt x="0" y="1080052"/>
                </a:cubicBezTo>
                <a:cubicBezTo>
                  <a:pt x="0" y="651743"/>
                  <a:pt x="217009" y="274118"/>
                  <a:pt x="547074" y="51131"/>
                </a:cubicBezTo>
                <a:close/>
              </a:path>
            </a:pathLst>
          </a:custGeom>
          <a:noFill/>
          <a:ln w="12708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3" name="Group 8"/>
          <p:cNvGrpSpPr/>
          <p:nvPr/>
        </p:nvGrpSpPr>
        <p:grpSpPr>
          <a:xfrm>
            <a:off x="1617480" y="1347480"/>
            <a:ext cx="1261440" cy="2158920"/>
            <a:chOff x="1617480" y="1347480"/>
            <a:chExt cx="1261440" cy="2158920"/>
          </a:xfrm>
        </p:grpSpPr>
        <p:sp>
          <p:nvSpPr>
            <p:cNvPr id="174" name="CustomShape 9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10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6" name="CustomShape 11"/>
          <p:cNvSpPr/>
          <p:nvPr/>
        </p:nvSpPr>
        <p:spPr>
          <a:xfrm>
            <a:off x="1454400" y="3881520"/>
            <a:ext cx="1402920" cy="4914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 flipV="1">
            <a:off x="2156400" y="3297600"/>
            <a:ext cx="1015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3"/>
          <p:cNvSpPr/>
          <p:nvPr/>
        </p:nvSpPr>
        <p:spPr>
          <a:xfrm>
            <a:off x="6477120" y="3348720"/>
            <a:ext cx="1065600" cy="37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398520" y="2962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Grid Search with Cross Validation: The Syntax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497880" y="757800"/>
            <a:ext cx="8463960" cy="39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grid search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estimator and grid search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, param_grid={'c':[0.001, 0.01, 0.1]},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scoring='accuracy', cv=4)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to find the best model and then predict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y_train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497880" y="3477600"/>
            <a:ext cx="8007840" cy="12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"/>
          <p:cNvSpPr/>
          <p:nvPr/>
        </p:nvSpPr>
        <p:spPr>
          <a:xfrm>
            <a:off x="6949440" y="1497960"/>
            <a:ext cx="162252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logistic regression method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 rot="19773600">
            <a:off x="5750280" y="2048760"/>
            <a:ext cx="1483200" cy="363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98520" y="296280"/>
            <a:ext cx="8436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Grid Search with Cross Validation: The Syntax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7880" y="757800"/>
            <a:ext cx="8463960" cy="39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grid search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estimator and grid search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GridSearchCV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, param_grid={'c':[0.001, 0.01, 0.1]},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scoring='accuracy', cv=4)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to find the best model and then predict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y_train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GS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Optimizing the Rest of the Pipeline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461520" y="1283760"/>
            <a:ext cx="410472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Grid searches enable model parameters to be optimized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How can this be incorporated with other steps of the process (e.g. feature extraction and transformation)?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86" name="Group 3"/>
          <p:cNvGrpSpPr/>
          <p:nvPr/>
        </p:nvGrpSpPr>
        <p:grpSpPr>
          <a:xfrm>
            <a:off x="4618440" y="1325520"/>
            <a:ext cx="3985560" cy="964080"/>
            <a:chOff x="4618440" y="1325520"/>
            <a:chExt cx="3985560" cy="964080"/>
          </a:xfrm>
        </p:grpSpPr>
        <p:sp>
          <p:nvSpPr>
            <p:cNvPr id="487" name="CustomShape 4"/>
            <p:cNvSpPr/>
            <p:nvPr/>
          </p:nvSpPr>
          <p:spPr>
            <a:xfrm rot="5400000">
              <a:off x="4953960" y="113076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CustomShape 5"/>
            <p:cNvSpPr/>
            <p:nvPr/>
          </p:nvSpPr>
          <p:spPr>
            <a:xfrm rot="5400000">
              <a:off x="6243840" y="112968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CustomShape 6"/>
            <p:cNvSpPr/>
            <p:nvPr/>
          </p:nvSpPr>
          <p:spPr>
            <a:xfrm rot="5400000">
              <a:off x="7554600" y="113220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7"/>
            <p:cNvSpPr/>
            <p:nvPr/>
          </p:nvSpPr>
          <p:spPr>
            <a:xfrm rot="5400000">
              <a:off x="5435280" y="172044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8"/>
            <p:cNvSpPr/>
            <p:nvPr/>
          </p:nvSpPr>
          <p:spPr>
            <a:xfrm rot="5400000">
              <a:off x="6725520" y="171936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CustomShape 9"/>
            <p:cNvSpPr/>
            <p:nvPr/>
          </p:nvSpPr>
          <p:spPr>
            <a:xfrm rot="5400000">
              <a:off x="8036280" y="172188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3" name="CustomShape 10"/>
          <p:cNvSpPr/>
          <p:nvPr/>
        </p:nvSpPr>
        <p:spPr>
          <a:xfrm>
            <a:off x="4567680" y="2674440"/>
            <a:ext cx="40356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3200" spc="-7" strike="noStrike">
                <a:solidFill>
                  <a:srgbClr val="101010"/>
                </a:solidFill>
                <a:latin typeface="Avenir Book"/>
                <a:ea typeface="Avenir Book"/>
              </a:rPr>
              <a:t>Pipelines!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398520" y="2427840"/>
            <a:ext cx="3936960" cy="14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12"/>
          <p:cNvSpPr/>
          <p:nvPr/>
        </p:nvSpPr>
        <p:spPr>
          <a:xfrm>
            <a:off x="4491360" y="1283760"/>
            <a:ext cx="4343400" cy="2609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Optimizing the Rest of the Pipeline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461520" y="1283760"/>
            <a:ext cx="410472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Grid searches enable model parameters to be optimized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How can this be incorporated with other steps of the process (e.g. feature extraction and transformation)?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98" name="Group 3"/>
          <p:cNvGrpSpPr/>
          <p:nvPr/>
        </p:nvGrpSpPr>
        <p:grpSpPr>
          <a:xfrm>
            <a:off x="4618440" y="1325520"/>
            <a:ext cx="3985560" cy="964080"/>
            <a:chOff x="4618440" y="1325520"/>
            <a:chExt cx="3985560" cy="964080"/>
          </a:xfrm>
        </p:grpSpPr>
        <p:sp>
          <p:nvSpPr>
            <p:cNvPr id="499" name="CustomShape 4"/>
            <p:cNvSpPr/>
            <p:nvPr/>
          </p:nvSpPr>
          <p:spPr>
            <a:xfrm rot="5400000">
              <a:off x="4953960" y="113076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CustomShape 5"/>
            <p:cNvSpPr/>
            <p:nvPr/>
          </p:nvSpPr>
          <p:spPr>
            <a:xfrm rot="5400000">
              <a:off x="6243840" y="112968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6"/>
            <p:cNvSpPr/>
            <p:nvPr/>
          </p:nvSpPr>
          <p:spPr>
            <a:xfrm rot="5400000">
              <a:off x="7554600" y="113220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CustomShape 7"/>
            <p:cNvSpPr/>
            <p:nvPr/>
          </p:nvSpPr>
          <p:spPr>
            <a:xfrm rot="5400000">
              <a:off x="5435280" y="172044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8"/>
            <p:cNvSpPr/>
            <p:nvPr/>
          </p:nvSpPr>
          <p:spPr>
            <a:xfrm rot="5400000">
              <a:off x="6725520" y="171936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9"/>
            <p:cNvSpPr/>
            <p:nvPr/>
          </p:nvSpPr>
          <p:spPr>
            <a:xfrm rot="5400000">
              <a:off x="8036280" y="172188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5" name="CustomShape 10"/>
          <p:cNvSpPr/>
          <p:nvPr/>
        </p:nvSpPr>
        <p:spPr>
          <a:xfrm>
            <a:off x="4567680" y="2674440"/>
            <a:ext cx="40356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3200" spc="-7" strike="noStrike">
                <a:solidFill>
                  <a:srgbClr val="101010"/>
                </a:solidFill>
                <a:latin typeface="Avenir Book"/>
                <a:ea typeface="Avenir Book"/>
              </a:rPr>
              <a:t>Pipelines!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6" name="CustomShape 11"/>
          <p:cNvSpPr/>
          <p:nvPr/>
        </p:nvSpPr>
        <p:spPr>
          <a:xfrm>
            <a:off x="4491360" y="1283760"/>
            <a:ext cx="4343400" cy="2609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Optimizing the Rest of the Pipeline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461520" y="1283760"/>
            <a:ext cx="410472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Grid searches enable model parameters to be optimized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How can this be incorporated with other steps of the process (e.g. feature extraction and transformation)?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09" name="Group 3"/>
          <p:cNvGrpSpPr/>
          <p:nvPr/>
        </p:nvGrpSpPr>
        <p:grpSpPr>
          <a:xfrm>
            <a:off x="4618440" y="1325520"/>
            <a:ext cx="3985560" cy="964080"/>
            <a:chOff x="4618440" y="1325520"/>
            <a:chExt cx="3985560" cy="964080"/>
          </a:xfrm>
        </p:grpSpPr>
        <p:sp>
          <p:nvSpPr>
            <p:cNvPr id="510" name="CustomShape 4"/>
            <p:cNvSpPr/>
            <p:nvPr/>
          </p:nvSpPr>
          <p:spPr>
            <a:xfrm rot="5400000">
              <a:off x="4953960" y="113076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CustomShape 5"/>
            <p:cNvSpPr/>
            <p:nvPr/>
          </p:nvSpPr>
          <p:spPr>
            <a:xfrm rot="5400000">
              <a:off x="6243840" y="112968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CustomShape 6"/>
            <p:cNvSpPr/>
            <p:nvPr/>
          </p:nvSpPr>
          <p:spPr>
            <a:xfrm rot="5400000">
              <a:off x="7554600" y="1132200"/>
              <a:ext cx="713880" cy="13849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  <a:lumOff val="25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7"/>
            <p:cNvSpPr/>
            <p:nvPr/>
          </p:nvSpPr>
          <p:spPr>
            <a:xfrm rot="5400000">
              <a:off x="5435280" y="172044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CustomShape 8"/>
            <p:cNvSpPr/>
            <p:nvPr/>
          </p:nvSpPr>
          <p:spPr>
            <a:xfrm rot="5400000">
              <a:off x="6725520" y="171936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CustomShape 9"/>
            <p:cNvSpPr/>
            <p:nvPr/>
          </p:nvSpPr>
          <p:spPr>
            <a:xfrm rot="5400000">
              <a:off x="8036280" y="1721880"/>
              <a:ext cx="961560" cy="1735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lumMod val="25000"/>
                    <a:lumOff val="75000"/>
                  </a:schemeClr>
                </a:gs>
                <a:gs pos="73000">
                  <a:schemeClr val="bg1">
                    <a:lumMod val="90000"/>
                    <a:lumOff val="10000"/>
                  </a:schemeClr>
                </a:gs>
              </a:gsLst>
              <a:lin ang="5400000"/>
            </a:gra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6" name="CustomShape 10"/>
          <p:cNvSpPr/>
          <p:nvPr/>
        </p:nvSpPr>
        <p:spPr>
          <a:xfrm>
            <a:off x="4567680" y="2674440"/>
            <a:ext cx="40356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  <a:spcAft>
                <a:spcPts val="1199"/>
              </a:spcAft>
            </a:pPr>
            <a:r>
              <a:rPr b="0" lang="en-US" sz="3200" spc="-7" strike="noStrike">
                <a:solidFill>
                  <a:srgbClr val="101010"/>
                </a:solidFill>
                <a:latin typeface="Avenir Book"/>
                <a:ea typeface="Avenir Book"/>
              </a:rPr>
              <a:t>Pipelines!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1171800" y="1348920"/>
            <a:ext cx="6530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Machine learning models often selected empirically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601"/>
              </a:spcBef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By trying different processing methods and tuning multiple models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Automating Machine Learning with Pipelines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 rot="5400000">
            <a:off x="434520" y="2795760"/>
            <a:ext cx="949320" cy="12459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 rot="5400000">
            <a:off x="2255400" y="24998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 Transform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 rot="5400000">
            <a:off x="3969720" y="249840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Standard Scaler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2" name="CustomShape 6"/>
          <p:cNvSpPr/>
          <p:nvPr/>
        </p:nvSpPr>
        <p:spPr>
          <a:xfrm rot="5400000">
            <a:off x="5711400" y="25016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KNN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3" name="CustomShape 7"/>
          <p:cNvSpPr/>
          <p:nvPr/>
        </p:nvSpPr>
        <p:spPr>
          <a:xfrm rot="5400000">
            <a:off x="7524720" y="2551320"/>
            <a:ext cx="949320" cy="17344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4" name="CustomShape 8"/>
          <p:cNvSpPr/>
          <p:nvPr/>
        </p:nvSpPr>
        <p:spPr>
          <a:xfrm rot="5400000">
            <a:off x="2895840" y="32821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9"/>
          <p:cNvSpPr/>
          <p:nvPr/>
        </p:nvSpPr>
        <p:spPr>
          <a:xfrm rot="5400000">
            <a:off x="4610160" y="32803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10"/>
          <p:cNvSpPr/>
          <p:nvPr/>
        </p:nvSpPr>
        <p:spPr>
          <a:xfrm rot="5400000">
            <a:off x="6351840" y="32839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11"/>
          <p:cNvSpPr/>
          <p:nvPr/>
        </p:nvSpPr>
        <p:spPr>
          <a:xfrm flipV="1">
            <a:off x="710640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12"/>
          <p:cNvSpPr/>
          <p:nvPr/>
        </p:nvSpPr>
        <p:spPr>
          <a:xfrm flipV="1">
            <a:off x="153216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13"/>
          <p:cNvSpPr/>
          <p:nvPr/>
        </p:nvSpPr>
        <p:spPr>
          <a:xfrm>
            <a:off x="1171800" y="1662480"/>
            <a:ext cx="6350040" cy="95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171800" y="1348920"/>
            <a:ext cx="6530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Machine learning models often selected empirically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601"/>
              </a:spcBef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By trying different processing methods and tuning multiple models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Automating Machine Learning with Pipelines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 rot="5400000">
            <a:off x="434520" y="2795760"/>
            <a:ext cx="949320" cy="12459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 rot="5400000">
            <a:off x="2255400" y="24998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 Transform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 rot="5400000">
            <a:off x="3969720" y="249840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Min-Max Scaler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 rot="5400000">
            <a:off x="5711400" y="25016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Logistic Regression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 rot="5400000">
            <a:off x="7524720" y="2551320"/>
            <a:ext cx="949320" cy="17344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Best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7" name="CustomShape 8"/>
          <p:cNvSpPr/>
          <p:nvPr/>
        </p:nvSpPr>
        <p:spPr>
          <a:xfrm rot="5400000">
            <a:off x="2895840" y="32821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9"/>
          <p:cNvSpPr/>
          <p:nvPr/>
        </p:nvSpPr>
        <p:spPr>
          <a:xfrm rot="5400000">
            <a:off x="4610160" y="32803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10"/>
          <p:cNvSpPr/>
          <p:nvPr/>
        </p:nvSpPr>
        <p:spPr>
          <a:xfrm rot="5400000">
            <a:off x="6351840" y="32839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11"/>
          <p:cNvSpPr/>
          <p:nvPr/>
        </p:nvSpPr>
        <p:spPr>
          <a:xfrm flipV="1">
            <a:off x="710640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12"/>
          <p:cNvSpPr/>
          <p:nvPr/>
        </p:nvSpPr>
        <p:spPr>
          <a:xfrm flipV="1">
            <a:off x="153216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1171800" y="1348920"/>
            <a:ext cx="6530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Machine learning models often selected empirically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spcBef>
                <a:spcPts val="601"/>
              </a:spcBef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By trying different processing methods and tuning multiple models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Automating Machine Learning with Pipelines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 rot="5400000">
            <a:off x="434520" y="2795760"/>
            <a:ext cx="949320" cy="12459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5" name="CustomShape 4"/>
          <p:cNvSpPr/>
          <p:nvPr/>
        </p:nvSpPr>
        <p:spPr>
          <a:xfrm rot="5400000">
            <a:off x="2255400" y="24998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 Transform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6" name="CustomShape 5"/>
          <p:cNvSpPr/>
          <p:nvPr/>
        </p:nvSpPr>
        <p:spPr>
          <a:xfrm rot="5400000">
            <a:off x="3969720" y="249840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Min-Max Scaler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7" name="CustomShape 6"/>
          <p:cNvSpPr/>
          <p:nvPr/>
        </p:nvSpPr>
        <p:spPr>
          <a:xfrm rot="5400000">
            <a:off x="5711400" y="25016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Logistic Regression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8" name="CustomShape 7"/>
          <p:cNvSpPr/>
          <p:nvPr/>
        </p:nvSpPr>
        <p:spPr>
          <a:xfrm rot="5400000">
            <a:off x="7511760" y="2538360"/>
            <a:ext cx="949320" cy="176040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Best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9" name="CustomShape 8"/>
          <p:cNvSpPr/>
          <p:nvPr/>
        </p:nvSpPr>
        <p:spPr>
          <a:xfrm rot="5400000">
            <a:off x="2895840" y="32821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9"/>
          <p:cNvSpPr/>
          <p:nvPr/>
        </p:nvSpPr>
        <p:spPr>
          <a:xfrm rot="5400000">
            <a:off x="4610160" y="32803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10"/>
          <p:cNvSpPr/>
          <p:nvPr/>
        </p:nvSpPr>
        <p:spPr>
          <a:xfrm rot="5400000">
            <a:off x="6351840" y="32839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1"/>
          <p:cNvSpPr/>
          <p:nvPr/>
        </p:nvSpPr>
        <p:spPr>
          <a:xfrm flipV="1">
            <a:off x="710640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12"/>
          <p:cNvSpPr/>
          <p:nvPr/>
        </p:nvSpPr>
        <p:spPr>
          <a:xfrm flipV="1">
            <a:off x="153216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3"/>
          <p:cNvSpPr/>
          <p:nvPr/>
        </p:nvSpPr>
        <p:spPr>
          <a:xfrm>
            <a:off x="1171800" y="4228200"/>
            <a:ext cx="653004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12121"/>
                </a:solidFill>
                <a:latin typeface="Avenir Book"/>
                <a:ea typeface="Avenir Book"/>
              </a:rPr>
              <a:t>How to automate this process?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1171800" y="1348920"/>
            <a:ext cx="6530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Pipelines in Scikit-Learn allow feature transformation steps and models to be chained together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Successive steps perform 'fit' and 'transform' before sending data to the next step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Automating Machine Learning with Pipelines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 rot="5400000">
            <a:off x="434520" y="2795760"/>
            <a:ext cx="949320" cy="12459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58" name="CustomShape 4"/>
          <p:cNvSpPr/>
          <p:nvPr/>
        </p:nvSpPr>
        <p:spPr>
          <a:xfrm rot="5400000">
            <a:off x="2255400" y="26078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 Transform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59" name="CustomShape 5"/>
          <p:cNvSpPr/>
          <p:nvPr/>
        </p:nvSpPr>
        <p:spPr>
          <a:xfrm rot="5400000">
            <a:off x="3969720" y="249840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Min-Max Scaler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0" name="CustomShape 6"/>
          <p:cNvSpPr/>
          <p:nvPr/>
        </p:nvSpPr>
        <p:spPr>
          <a:xfrm rot="5400000">
            <a:off x="5711400" y="25016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Logistic Regression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1" name="CustomShape 7"/>
          <p:cNvSpPr/>
          <p:nvPr/>
        </p:nvSpPr>
        <p:spPr>
          <a:xfrm rot="5400000">
            <a:off x="7547760" y="2538360"/>
            <a:ext cx="949320" cy="176040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Best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2" name="CustomShape 8"/>
          <p:cNvSpPr/>
          <p:nvPr/>
        </p:nvSpPr>
        <p:spPr>
          <a:xfrm rot="5400000">
            <a:off x="2895840" y="34261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9"/>
          <p:cNvSpPr/>
          <p:nvPr/>
        </p:nvSpPr>
        <p:spPr>
          <a:xfrm rot="5400000">
            <a:off x="4610160" y="34243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10"/>
          <p:cNvSpPr/>
          <p:nvPr/>
        </p:nvSpPr>
        <p:spPr>
          <a:xfrm rot="5400000">
            <a:off x="6351840" y="32839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11"/>
          <p:cNvSpPr/>
          <p:nvPr/>
        </p:nvSpPr>
        <p:spPr>
          <a:xfrm flipV="1">
            <a:off x="710640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2"/>
          <p:cNvSpPr/>
          <p:nvPr/>
        </p:nvSpPr>
        <p:spPr>
          <a:xfrm flipV="1">
            <a:off x="153216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13"/>
          <p:cNvSpPr/>
          <p:nvPr/>
        </p:nvSpPr>
        <p:spPr>
          <a:xfrm>
            <a:off x="1171800" y="1981080"/>
            <a:ext cx="6350040" cy="61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171800" y="1348920"/>
            <a:ext cx="6530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Pipelines in Scikit-Learn allow feature transformation steps and models to be chained together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Successive steps perform 'fit' and 'transform' before sending data to the next step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Automating Machine Learning with Pipelines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 rot="5400000">
            <a:off x="434520" y="2795760"/>
            <a:ext cx="949320" cy="12459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 rot="5400000">
            <a:off x="2255400" y="24998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 Transform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 rot="5400000">
            <a:off x="3969720" y="249840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Min-Max Scaler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3" name="CustomShape 6"/>
          <p:cNvSpPr/>
          <p:nvPr/>
        </p:nvSpPr>
        <p:spPr>
          <a:xfrm rot="5400000">
            <a:off x="5711400" y="25016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Logistic Regression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 rot="5400000">
            <a:off x="7728480" y="2569320"/>
            <a:ext cx="949320" cy="16984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Best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5" name="CustomShape 8"/>
          <p:cNvSpPr/>
          <p:nvPr/>
        </p:nvSpPr>
        <p:spPr>
          <a:xfrm rot="5400000">
            <a:off x="2895840" y="34261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CustomShape 9"/>
          <p:cNvSpPr/>
          <p:nvPr/>
        </p:nvSpPr>
        <p:spPr>
          <a:xfrm rot="5400000">
            <a:off x="4610160" y="34243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0"/>
          <p:cNvSpPr/>
          <p:nvPr/>
        </p:nvSpPr>
        <p:spPr>
          <a:xfrm rot="5400000">
            <a:off x="6351840" y="32839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1"/>
          <p:cNvSpPr/>
          <p:nvPr/>
        </p:nvSpPr>
        <p:spPr>
          <a:xfrm flipV="1">
            <a:off x="710640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12"/>
          <p:cNvSpPr/>
          <p:nvPr/>
        </p:nvSpPr>
        <p:spPr>
          <a:xfrm flipV="1">
            <a:off x="153216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Probability Basics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466520" y="1082520"/>
            <a:ext cx="4254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Single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Joint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Conditional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Joint and conditional relationship: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466520" y="1465920"/>
            <a:ext cx="4151880" cy="368280"/>
          </a:xfrm>
          <a:prstGeom prst="rect">
            <a:avLst/>
          </a:prstGeom>
          <a:blipFill rotWithShape="0">
            <a:blip r:embed="rId1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4442400" y="2416680"/>
            <a:ext cx="4180680" cy="368280"/>
          </a:xfrm>
          <a:prstGeom prst="rect">
            <a:avLst/>
          </a:prstGeom>
          <a:blipFill rotWithShape="0">
            <a:blip r:embed="rId2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3" name="Formula 5"/>
              <p:cNvSpPr txBox="1"/>
              <p:nvPr/>
            </p:nvSpPr>
            <p:spPr>
              <a:xfrm>
                <a:off x="4466520" y="3299040"/>
                <a:ext cx="415188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  <m:r>
                          <m:t xml:space="preserve">∨</m:t>
                        </m:r>
                        <m:r>
                          <m:t xml:space="preserve">𝑌</m:t>
                        </m:r>
                      </m:e>
                    </m:d>
                    <m:r>
                      <m:t xml:space="preserve">,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𝑌</m:t>
                        </m:r>
                        <m:r>
                          <m:t xml:space="preserve">∨</m:t>
                        </m:r>
                        <m:r>
                          <m:t xml:space="preserve">𝑋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84" name="CustomShape 6"/>
          <p:cNvSpPr/>
          <p:nvPr/>
        </p:nvSpPr>
        <p:spPr>
          <a:xfrm>
            <a:off x="4442400" y="3816720"/>
            <a:ext cx="4279320" cy="37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398520" y="1186560"/>
            <a:ext cx="1849320" cy="2480760"/>
          </a:xfrm>
          <a:custGeom>
            <a:avLst/>
            <a:gdLst/>
            <a:ahLst/>
            <a:rect l="l" t="t" r="r" b="b"/>
            <a:pathLst>
              <a:path w="1850438" h="2481674">
                <a:moveTo>
                  <a:pt x="1240837" y="0"/>
                </a:moveTo>
                <a:cubicBezTo>
                  <a:pt x="1454992" y="0"/>
                  <a:pt x="1656475" y="54252"/>
                  <a:pt x="1832294" y="149763"/>
                </a:cubicBezTo>
                <a:lnTo>
                  <a:pt x="1850438" y="160785"/>
                </a:lnTo>
                <a:lnTo>
                  <a:pt x="1766275" y="211916"/>
                </a:lnTo>
                <a:cubicBezTo>
                  <a:pt x="1436210" y="434903"/>
                  <a:pt x="1219201" y="812528"/>
                  <a:pt x="1219201" y="1240837"/>
                </a:cubicBezTo>
                <a:cubicBezTo>
                  <a:pt x="1219201" y="1669147"/>
                  <a:pt x="1436210" y="2046771"/>
                  <a:pt x="1766275" y="2269759"/>
                </a:cubicBezTo>
                <a:lnTo>
                  <a:pt x="1850438" y="2320889"/>
                </a:lnTo>
                <a:lnTo>
                  <a:pt x="1832294" y="2331912"/>
                </a:lnTo>
                <a:cubicBezTo>
                  <a:pt x="1656475" y="2427422"/>
                  <a:pt x="1454992" y="2481674"/>
                  <a:pt x="1240837" y="2481674"/>
                </a:cubicBezTo>
                <a:cubicBezTo>
                  <a:pt x="555542" y="2481674"/>
                  <a:pt x="0" y="1926132"/>
                  <a:pt x="0" y="1240837"/>
                </a:cubicBezTo>
                <a:cubicBezTo>
                  <a:pt x="0" y="555542"/>
                  <a:pt x="555542" y="0"/>
                  <a:pt x="1240837" y="0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1546560" y="1296720"/>
            <a:ext cx="1413360" cy="2257920"/>
          </a:xfrm>
          <a:custGeom>
            <a:avLst/>
            <a:gdLst/>
            <a:ahLst/>
            <a:rect l="l" t="t" r="r" b="b"/>
            <a:pathLst>
              <a:path w="1262473" h="2160104">
                <a:moveTo>
                  <a:pt x="631237" y="0"/>
                </a:moveTo>
                <a:lnTo>
                  <a:pt x="715400" y="51131"/>
                </a:lnTo>
                <a:cubicBezTo>
                  <a:pt x="1045465" y="274118"/>
                  <a:pt x="1262473" y="651743"/>
                  <a:pt x="1262473" y="1080052"/>
                </a:cubicBezTo>
                <a:cubicBezTo>
                  <a:pt x="1262473" y="1508362"/>
                  <a:pt x="1045465" y="1885986"/>
                  <a:pt x="715400" y="2108974"/>
                </a:cubicBezTo>
                <a:lnTo>
                  <a:pt x="631237" y="2160104"/>
                </a:lnTo>
                <a:lnTo>
                  <a:pt x="547074" y="2108974"/>
                </a:lnTo>
                <a:cubicBezTo>
                  <a:pt x="217009" y="1885986"/>
                  <a:pt x="0" y="1508362"/>
                  <a:pt x="0" y="1080052"/>
                </a:cubicBezTo>
                <a:cubicBezTo>
                  <a:pt x="0" y="651743"/>
                  <a:pt x="217009" y="274118"/>
                  <a:pt x="547074" y="51131"/>
                </a:cubicBezTo>
                <a:close/>
              </a:path>
            </a:pathLst>
          </a:custGeom>
          <a:noFill/>
          <a:ln w="12708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7" name="Group 9"/>
          <p:cNvGrpSpPr/>
          <p:nvPr/>
        </p:nvGrpSpPr>
        <p:grpSpPr>
          <a:xfrm>
            <a:off x="1617480" y="1347480"/>
            <a:ext cx="1261440" cy="2158920"/>
            <a:chOff x="1617480" y="1347480"/>
            <a:chExt cx="1261440" cy="2158920"/>
          </a:xfrm>
        </p:grpSpPr>
        <p:sp>
          <p:nvSpPr>
            <p:cNvPr id="188" name="CustomShape 10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11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0" name="CustomShape 12"/>
          <p:cNvSpPr/>
          <p:nvPr/>
        </p:nvSpPr>
        <p:spPr>
          <a:xfrm>
            <a:off x="1454400" y="3881520"/>
            <a:ext cx="1379520" cy="491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 flipV="1">
            <a:off x="2144520" y="3297600"/>
            <a:ext cx="1134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1171800" y="1348920"/>
            <a:ext cx="6530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Pipelines in Scikit-Learn allow feature transformation steps and models to be chained together</a:t>
            </a:r>
            <a:endParaRPr b="0" lang="en-US" sz="2000" spc="-1" strike="noStrike">
              <a:latin typeface="Arial"/>
            </a:endParaRPr>
          </a:p>
          <a:p>
            <a:pPr marL="352440" indent="-342000"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Successive steps perform 'fit' and 'transform' before sending data to the next step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Automating Machine Learning with Pipelines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 rot="5400000">
            <a:off x="434520" y="2795760"/>
            <a:ext cx="949320" cy="12459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3" name="CustomShape 4"/>
          <p:cNvSpPr/>
          <p:nvPr/>
        </p:nvSpPr>
        <p:spPr>
          <a:xfrm rot="5400000">
            <a:off x="2255400" y="24998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 Transform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4" name="CustomShape 5"/>
          <p:cNvSpPr/>
          <p:nvPr/>
        </p:nvSpPr>
        <p:spPr>
          <a:xfrm rot="5400000">
            <a:off x="3969720" y="249840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Min-Max Scaler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 rot="5400000">
            <a:off x="5711400" y="2501640"/>
            <a:ext cx="949320" cy="1840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50000"/>
                  <a:lumOff val="50000"/>
                </a:schemeClr>
              </a:gs>
              <a:gs pos="74000">
                <a:schemeClr val="bg1">
                  <a:lumMod val="75000"/>
                  <a:lumOff val="25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effff"/>
                </a:solidFill>
                <a:latin typeface="Avenir Book"/>
                <a:ea typeface="Avenir Book"/>
              </a:rPr>
              <a:t>Logistic Regression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6" name="CustomShape 7"/>
          <p:cNvSpPr/>
          <p:nvPr/>
        </p:nvSpPr>
        <p:spPr>
          <a:xfrm rot="5400000">
            <a:off x="7728480" y="2569320"/>
            <a:ext cx="949320" cy="169848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 rot="16200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Best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7" name="CustomShape 8"/>
          <p:cNvSpPr/>
          <p:nvPr/>
        </p:nvSpPr>
        <p:spPr>
          <a:xfrm rot="5400000">
            <a:off x="2895840" y="32821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9"/>
          <p:cNvSpPr/>
          <p:nvPr/>
        </p:nvSpPr>
        <p:spPr>
          <a:xfrm rot="5400000">
            <a:off x="4610160" y="32803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10"/>
          <p:cNvSpPr/>
          <p:nvPr/>
        </p:nvSpPr>
        <p:spPr>
          <a:xfrm rot="5400000">
            <a:off x="6351840" y="3283920"/>
            <a:ext cx="1278000" cy="230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bg1">
                  <a:lumMod val="25000"/>
                  <a:lumOff val="75000"/>
                </a:schemeClr>
              </a:gs>
              <a:gs pos="73000">
                <a:schemeClr val="bg1">
                  <a:lumMod val="90000"/>
                  <a:lumOff val="10000"/>
                </a:schemeClr>
              </a:gs>
            </a:gsLst>
            <a:lin ang="5400000"/>
          </a:gra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11"/>
          <p:cNvSpPr/>
          <p:nvPr/>
        </p:nvSpPr>
        <p:spPr>
          <a:xfrm flipV="1">
            <a:off x="710640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12"/>
          <p:cNvSpPr/>
          <p:nvPr/>
        </p:nvSpPr>
        <p:spPr>
          <a:xfrm flipV="1">
            <a:off x="1532160" y="3417480"/>
            <a:ext cx="245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13"/>
          <p:cNvSpPr/>
          <p:nvPr/>
        </p:nvSpPr>
        <p:spPr>
          <a:xfrm>
            <a:off x="457200" y="4320000"/>
            <a:ext cx="832104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12121"/>
                </a:solidFill>
                <a:latin typeface="Avenir Book"/>
                <a:ea typeface="Avenir Book"/>
              </a:rPr>
              <a:t>Pipelines make automation and reproducibility easier!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Pipelines: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497880" y="931320"/>
            <a:ext cx="8463960" cy="40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pipeline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sklearn.pipeline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 with estimators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estimators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[('scaler',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MinMaxScaler()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), ('lasso',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Lasso()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(estimators)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Features can be combined from different transform method using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FeatureUnion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497880" y="1856520"/>
            <a:ext cx="8007840" cy="279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Pipelines: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497880" y="931320"/>
            <a:ext cx="8463960" cy="40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pipeline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sklearn.pipeline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 with estimators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estimators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[('scaler',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MinMaxScaler()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), ('lasso',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Lasso()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(estimators)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Features can be combined from different transform method using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FeatureUnion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497880" y="3117240"/>
            <a:ext cx="8007840" cy="153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Pipelines: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497880" y="931320"/>
            <a:ext cx="8463960" cy="40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pipeline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sklearn.pipeline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 with estimators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estimators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[('scaler',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MinMaxScaler()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), ('lasso',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Lasso()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(estimators)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Features can be combined from different transform method using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FeatureUnion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497880" y="3117240"/>
            <a:ext cx="8007840" cy="153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4"/>
          <p:cNvSpPr/>
          <p:nvPr/>
        </p:nvSpPr>
        <p:spPr>
          <a:xfrm>
            <a:off x="5873040" y="1538280"/>
            <a:ext cx="162252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 scaler class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03" name="CustomShape 5"/>
          <p:cNvSpPr/>
          <p:nvPr/>
        </p:nvSpPr>
        <p:spPr>
          <a:xfrm rot="19773600">
            <a:off x="5497920" y="180324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Pipelines: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497880" y="931320"/>
            <a:ext cx="8463960" cy="40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pipeline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sklearn.pipeline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 with estimators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estimators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[('scaler',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MinMaxScaler()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), ('lasso',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Lasso()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(estimators)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Features can be combined from different transform method using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FeatureUnion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497880" y="3117240"/>
            <a:ext cx="8007840" cy="153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4"/>
          <p:cNvSpPr/>
          <p:nvPr/>
        </p:nvSpPr>
        <p:spPr>
          <a:xfrm>
            <a:off x="7212600" y="1538280"/>
            <a:ext cx="162252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ct val="100000"/>
              </a:lnSpc>
            </a:pPr>
            <a:r>
              <a:rPr b="0" lang="en-US" sz="1729" spc="-1" strike="noStrike">
                <a:solidFill>
                  <a:srgbClr val="000000"/>
                </a:solidFill>
                <a:latin typeface="Avenir Book"/>
                <a:ea typeface="Avenir Book"/>
              </a:rPr>
              <a:t>lasso model class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608" name="CustomShape 5"/>
          <p:cNvSpPr/>
          <p:nvPr/>
        </p:nvSpPr>
        <p:spPr>
          <a:xfrm rot="19773600">
            <a:off x="6837480" y="1803240"/>
            <a:ext cx="465120" cy="384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>
              <a:alpha val="75000"/>
            </a:srgbClr>
          </a:solidFill>
          <a:ln w="158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Pipelines: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497880" y="931320"/>
            <a:ext cx="8463960" cy="40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pipeline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sklearn.pipeline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 with estimators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estimators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[('scaler',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MinMaxScaler()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), ('lasso',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Lasso()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(estimators)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Features can be combined from different transform method using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FeatureUnion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497880" y="4197960"/>
            <a:ext cx="8007840" cy="456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398520" y="2962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800" spc="-18" strike="noStrike">
                <a:solidFill>
                  <a:srgbClr val="000000"/>
                </a:solidFill>
                <a:latin typeface="Avenir Book"/>
                <a:ea typeface="Avenir Book"/>
              </a:rPr>
              <a:t>Pipelines: The Syntax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398520" y="640080"/>
            <a:ext cx="8463960" cy="40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pipeline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from sklearn.pipeline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 with estimators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estimators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[('scaler',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MinMaxScaler()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), ('lasso',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Lasso()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)]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Pipeline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(estimators)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Pipe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90909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Features can be combined from different transform method using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FeatureUnion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98520" y="1186560"/>
            <a:ext cx="1849320" cy="2480760"/>
          </a:xfrm>
          <a:custGeom>
            <a:avLst/>
            <a:gdLst/>
            <a:ahLst/>
            <a:rect l="l" t="t" r="r" b="b"/>
            <a:pathLst>
              <a:path w="1850438" h="2481674">
                <a:moveTo>
                  <a:pt x="1240837" y="0"/>
                </a:moveTo>
                <a:cubicBezTo>
                  <a:pt x="1454992" y="0"/>
                  <a:pt x="1656475" y="54252"/>
                  <a:pt x="1832294" y="149763"/>
                </a:cubicBezTo>
                <a:lnTo>
                  <a:pt x="1850438" y="160785"/>
                </a:lnTo>
                <a:lnTo>
                  <a:pt x="1766275" y="211916"/>
                </a:lnTo>
                <a:cubicBezTo>
                  <a:pt x="1436210" y="434903"/>
                  <a:pt x="1219201" y="812528"/>
                  <a:pt x="1219201" y="1240837"/>
                </a:cubicBezTo>
                <a:cubicBezTo>
                  <a:pt x="1219201" y="1669147"/>
                  <a:pt x="1436210" y="2046771"/>
                  <a:pt x="1766275" y="2269759"/>
                </a:cubicBezTo>
                <a:lnTo>
                  <a:pt x="1850438" y="2320889"/>
                </a:lnTo>
                <a:lnTo>
                  <a:pt x="1832294" y="2331912"/>
                </a:lnTo>
                <a:cubicBezTo>
                  <a:pt x="1656475" y="2427422"/>
                  <a:pt x="1454992" y="2481674"/>
                  <a:pt x="1240837" y="2481674"/>
                </a:cubicBezTo>
                <a:cubicBezTo>
                  <a:pt x="555542" y="2481674"/>
                  <a:pt x="0" y="1926132"/>
                  <a:pt x="0" y="1240837"/>
                </a:cubicBezTo>
                <a:cubicBezTo>
                  <a:pt x="0" y="555542"/>
                  <a:pt x="555542" y="0"/>
                  <a:pt x="1240837" y="0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2253960" y="1186560"/>
            <a:ext cx="1849320" cy="2480760"/>
          </a:xfrm>
          <a:custGeom>
            <a:avLst/>
            <a:gdLst/>
            <a:ahLst/>
            <a:rect l="l" t="t" r="r" b="b"/>
            <a:pathLst>
              <a:path w="1850437" h="2481674">
                <a:moveTo>
                  <a:pt x="609600" y="0"/>
                </a:moveTo>
                <a:cubicBezTo>
                  <a:pt x="1294895" y="0"/>
                  <a:pt x="1850437" y="555542"/>
                  <a:pt x="1850437" y="1240837"/>
                </a:cubicBezTo>
                <a:cubicBezTo>
                  <a:pt x="1850437" y="1926132"/>
                  <a:pt x="1294895" y="2481674"/>
                  <a:pt x="609600" y="2481674"/>
                </a:cubicBezTo>
                <a:cubicBezTo>
                  <a:pt x="395445" y="2481674"/>
                  <a:pt x="193962" y="2427422"/>
                  <a:pt x="18144" y="2331912"/>
                </a:cubicBezTo>
                <a:lnTo>
                  <a:pt x="0" y="2320889"/>
                </a:lnTo>
                <a:lnTo>
                  <a:pt x="84163" y="2269759"/>
                </a:lnTo>
                <a:cubicBezTo>
                  <a:pt x="414228" y="2046771"/>
                  <a:pt x="631236" y="1669147"/>
                  <a:pt x="631236" y="1240837"/>
                </a:cubicBezTo>
                <a:cubicBezTo>
                  <a:pt x="631236" y="812528"/>
                  <a:pt x="414228" y="434903"/>
                  <a:pt x="84163" y="211916"/>
                </a:cubicBezTo>
                <a:lnTo>
                  <a:pt x="0" y="160785"/>
                </a:lnTo>
                <a:lnTo>
                  <a:pt x="18144" y="149763"/>
                </a:lnTo>
                <a:cubicBezTo>
                  <a:pt x="193962" y="54252"/>
                  <a:pt x="395445" y="0"/>
                  <a:pt x="60960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1546560" y="1296720"/>
            <a:ext cx="1413360" cy="2257920"/>
          </a:xfrm>
          <a:custGeom>
            <a:avLst/>
            <a:gdLst/>
            <a:ahLst/>
            <a:rect l="l" t="t" r="r" b="b"/>
            <a:pathLst>
              <a:path w="1262473" h="2160104">
                <a:moveTo>
                  <a:pt x="631237" y="0"/>
                </a:moveTo>
                <a:lnTo>
                  <a:pt x="715400" y="51131"/>
                </a:lnTo>
                <a:cubicBezTo>
                  <a:pt x="1045465" y="274118"/>
                  <a:pt x="1262473" y="651743"/>
                  <a:pt x="1262473" y="1080052"/>
                </a:cubicBezTo>
                <a:cubicBezTo>
                  <a:pt x="1262473" y="1508362"/>
                  <a:pt x="1045465" y="1885986"/>
                  <a:pt x="715400" y="2108974"/>
                </a:cubicBezTo>
                <a:lnTo>
                  <a:pt x="631237" y="2160104"/>
                </a:lnTo>
                <a:lnTo>
                  <a:pt x="547074" y="2108974"/>
                </a:lnTo>
                <a:cubicBezTo>
                  <a:pt x="217009" y="1885986"/>
                  <a:pt x="0" y="1508362"/>
                  <a:pt x="0" y="1080052"/>
                </a:cubicBezTo>
                <a:cubicBezTo>
                  <a:pt x="0" y="651743"/>
                  <a:pt x="217009" y="274118"/>
                  <a:pt x="547074" y="51131"/>
                </a:cubicBezTo>
                <a:close/>
              </a:path>
            </a:pathLst>
          </a:custGeom>
          <a:noFill/>
          <a:ln w="12708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Probability Basics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4466520" y="1082520"/>
            <a:ext cx="4254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Single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Joint event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Conditional probability: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Joint and conditional relationship: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4466520" y="1465920"/>
            <a:ext cx="4151880" cy="368280"/>
          </a:xfrm>
          <a:prstGeom prst="rect">
            <a:avLst/>
          </a:prstGeom>
          <a:blipFill rotWithShape="0">
            <a:blip r:embed="rId1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4442400" y="2416680"/>
            <a:ext cx="4180680" cy="368280"/>
          </a:xfrm>
          <a:prstGeom prst="rect">
            <a:avLst/>
          </a:prstGeom>
          <a:blipFill rotWithShape="0">
            <a:blip r:embed="rId2"/>
            <a:stretch>
              <a:fillRect l="0" t="0" r="0" b="-14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9" name="Formula 8"/>
              <p:cNvSpPr txBox="1"/>
              <p:nvPr/>
            </p:nvSpPr>
            <p:spPr>
              <a:xfrm>
                <a:off x="4466520" y="3299040"/>
                <a:ext cx="415188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  <m:r>
                          <m:t xml:space="preserve">∨</m:t>
                        </m:r>
                        <m:r>
                          <m:t xml:space="preserve">𝑌</m:t>
                        </m:r>
                      </m:e>
                    </m:d>
                    <m:r>
                      <m:t xml:space="preserve">,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𝑌</m:t>
                        </m:r>
                        <m:r>
                          <m:t xml:space="preserve">∨</m:t>
                        </m:r>
                        <m:r>
                          <m:t xml:space="preserve">𝑋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00" name="CustomShape 9"/>
          <p:cNvSpPr/>
          <p:nvPr/>
        </p:nvSpPr>
        <p:spPr>
          <a:xfrm>
            <a:off x="3010320" y="4385880"/>
            <a:ext cx="5696280" cy="368280"/>
          </a:xfrm>
          <a:prstGeom prst="rect">
            <a:avLst/>
          </a:prstGeom>
          <a:blipFill rotWithShape="0">
            <a:blip r:embed="rId3"/>
            <a:stretch>
              <a:fillRect l="0" t="0" r="0" b="-796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1" name="Group 10"/>
          <p:cNvGrpSpPr/>
          <p:nvPr/>
        </p:nvGrpSpPr>
        <p:grpSpPr>
          <a:xfrm>
            <a:off x="1617480" y="1347480"/>
            <a:ext cx="1261440" cy="2158920"/>
            <a:chOff x="1617480" y="1347480"/>
            <a:chExt cx="1261440" cy="2158920"/>
          </a:xfrm>
        </p:grpSpPr>
        <p:sp>
          <p:nvSpPr>
            <p:cNvPr id="202" name="CustomShape 11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2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8520" y="1186560"/>
            <a:ext cx="1849320" cy="2480760"/>
          </a:xfrm>
          <a:custGeom>
            <a:avLst/>
            <a:gdLst/>
            <a:ahLst/>
            <a:rect l="l" t="t" r="r" b="b"/>
            <a:pathLst>
              <a:path w="1850438" h="2481674">
                <a:moveTo>
                  <a:pt x="1240837" y="0"/>
                </a:moveTo>
                <a:cubicBezTo>
                  <a:pt x="1454992" y="0"/>
                  <a:pt x="1656475" y="54252"/>
                  <a:pt x="1832294" y="149763"/>
                </a:cubicBezTo>
                <a:lnTo>
                  <a:pt x="1850438" y="160785"/>
                </a:lnTo>
                <a:lnTo>
                  <a:pt x="1766275" y="211916"/>
                </a:lnTo>
                <a:cubicBezTo>
                  <a:pt x="1436210" y="434903"/>
                  <a:pt x="1219201" y="812528"/>
                  <a:pt x="1219201" y="1240837"/>
                </a:cubicBezTo>
                <a:cubicBezTo>
                  <a:pt x="1219201" y="1669147"/>
                  <a:pt x="1436210" y="2046771"/>
                  <a:pt x="1766275" y="2269759"/>
                </a:cubicBezTo>
                <a:lnTo>
                  <a:pt x="1850438" y="2320889"/>
                </a:lnTo>
                <a:lnTo>
                  <a:pt x="1832294" y="2331912"/>
                </a:lnTo>
                <a:cubicBezTo>
                  <a:pt x="1656475" y="2427422"/>
                  <a:pt x="1454992" y="2481674"/>
                  <a:pt x="1240837" y="2481674"/>
                </a:cubicBezTo>
                <a:cubicBezTo>
                  <a:pt x="555542" y="2481674"/>
                  <a:pt x="0" y="1926132"/>
                  <a:pt x="0" y="1240837"/>
                </a:cubicBezTo>
                <a:cubicBezTo>
                  <a:pt x="0" y="555542"/>
                  <a:pt x="555542" y="0"/>
                  <a:pt x="1240837" y="0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2253960" y="1186560"/>
            <a:ext cx="1849320" cy="2480760"/>
          </a:xfrm>
          <a:custGeom>
            <a:avLst/>
            <a:gdLst/>
            <a:ahLst/>
            <a:rect l="l" t="t" r="r" b="b"/>
            <a:pathLst>
              <a:path w="1850437" h="2481674">
                <a:moveTo>
                  <a:pt x="609600" y="0"/>
                </a:moveTo>
                <a:cubicBezTo>
                  <a:pt x="1294895" y="0"/>
                  <a:pt x="1850437" y="555542"/>
                  <a:pt x="1850437" y="1240837"/>
                </a:cubicBezTo>
                <a:cubicBezTo>
                  <a:pt x="1850437" y="1926132"/>
                  <a:pt x="1294895" y="2481674"/>
                  <a:pt x="609600" y="2481674"/>
                </a:cubicBezTo>
                <a:cubicBezTo>
                  <a:pt x="395445" y="2481674"/>
                  <a:pt x="193962" y="2427422"/>
                  <a:pt x="18144" y="2331912"/>
                </a:cubicBezTo>
                <a:lnTo>
                  <a:pt x="0" y="2320889"/>
                </a:lnTo>
                <a:lnTo>
                  <a:pt x="84163" y="2269759"/>
                </a:lnTo>
                <a:cubicBezTo>
                  <a:pt x="414228" y="2046771"/>
                  <a:pt x="631236" y="1669147"/>
                  <a:pt x="631236" y="1240837"/>
                </a:cubicBezTo>
                <a:cubicBezTo>
                  <a:pt x="631236" y="812528"/>
                  <a:pt x="414228" y="434903"/>
                  <a:pt x="84163" y="211916"/>
                </a:cubicBezTo>
                <a:lnTo>
                  <a:pt x="0" y="160785"/>
                </a:lnTo>
                <a:lnTo>
                  <a:pt x="18144" y="149763"/>
                </a:lnTo>
                <a:cubicBezTo>
                  <a:pt x="193962" y="54252"/>
                  <a:pt x="395445" y="0"/>
                  <a:pt x="60960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1546560" y="1296720"/>
            <a:ext cx="1413360" cy="2257920"/>
          </a:xfrm>
          <a:custGeom>
            <a:avLst/>
            <a:gdLst/>
            <a:ahLst/>
            <a:rect l="l" t="t" r="r" b="b"/>
            <a:pathLst>
              <a:path w="1262473" h="2160104">
                <a:moveTo>
                  <a:pt x="631237" y="0"/>
                </a:moveTo>
                <a:lnTo>
                  <a:pt x="715400" y="51131"/>
                </a:lnTo>
                <a:cubicBezTo>
                  <a:pt x="1045465" y="274118"/>
                  <a:pt x="1262473" y="651743"/>
                  <a:pt x="1262473" y="1080052"/>
                </a:cubicBezTo>
                <a:cubicBezTo>
                  <a:pt x="1262473" y="1508362"/>
                  <a:pt x="1045465" y="1885986"/>
                  <a:pt x="715400" y="2108974"/>
                </a:cubicBezTo>
                <a:lnTo>
                  <a:pt x="631237" y="2160104"/>
                </a:lnTo>
                <a:lnTo>
                  <a:pt x="547074" y="2108974"/>
                </a:lnTo>
                <a:cubicBezTo>
                  <a:pt x="217009" y="1885986"/>
                  <a:pt x="0" y="1508362"/>
                  <a:pt x="0" y="1080052"/>
                </a:cubicBezTo>
                <a:cubicBezTo>
                  <a:pt x="0" y="651743"/>
                  <a:pt x="217009" y="274118"/>
                  <a:pt x="547074" y="51131"/>
                </a:cubicBezTo>
                <a:close/>
              </a:path>
            </a:pathLst>
          </a:custGeom>
          <a:noFill/>
          <a:ln w="12708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Bayes Theorem Derivation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4466520" y="1082520"/>
            <a:ext cx="453636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By conditional and joint relationship: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To invert conditional probability: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09" name="Group 6"/>
          <p:cNvGrpSpPr/>
          <p:nvPr/>
        </p:nvGrpSpPr>
        <p:grpSpPr>
          <a:xfrm>
            <a:off x="1617480" y="1347480"/>
            <a:ext cx="1261440" cy="2158920"/>
            <a:chOff x="1617480" y="1347480"/>
            <a:chExt cx="1261440" cy="2158920"/>
          </a:xfrm>
        </p:grpSpPr>
        <p:sp>
          <p:nvSpPr>
            <p:cNvPr id="210" name="CustomShape 7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8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CustomShape 9"/>
          <p:cNvSpPr/>
          <p:nvPr/>
        </p:nvSpPr>
        <p:spPr>
          <a:xfrm>
            <a:off x="4242600" y="3256200"/>
            <a:ext cx="4592520" cy="893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6832440" y="2837160"/>
            <a:ext cx="735480" cy="357840"/>
          </a:xfrm>
          <a:prstGeom prst="rect">
            <a:avLst/>
          </a:prstGeom>
          <a:noFill/>
          <a:ln w="3816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1"/>
          <p:cNvSpPr/>
          <p:nvPr/>
        </p:nvSpPr>
        <p:spPr>
          <a:xfrm>
            <a:off x="4663440" y="4526280"/>
            <a:ext cx="4592520" cy="2148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15" name="Formula 12"/>
              <p:cNvSpPr txBox="1"/>
              <p:nvPr/>
            </p:nvSpPr>
            <p:spPr>
              <a:xfrm>
                <a:off x="4466520" y="2648520"/>
                <a:ext cx="415188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𝑌</m:t>
                        </m:r>
                      </m:e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𝑋</m:t>
                        </m:r>
                      </m:e>
                      <m:e>
                        <m:r>
                          <m:t xml:space="preserve">𝑌</m:t>
                        </m:r>
                      </m:e>
                    </m:d>
                    <m:r>
                      <m:t xml:space="preserve">∗</m:t>
                    </m:r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𝑌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16" name="CustomShape 13"/>
          <p:cNvSpPr/>
          <p:nvPr/>
        </p:nvSpPr>
        <p:spPr>
          <a:xfrm>
            <a:off x="4351320" y="1864800"/>
            <a:ext cx="4151880" cy="368280"/>
          </a:xfrm>
          <a:prstGeom prst="rect">
            <a:avLst/>
          </a:prstGeom>
          <a:blipFill rotWithShape="0">
            <a:blip r:embed="rId2"/>
            <a:stretch>
              <a:fillRect l="-2330" t="0" r="0" b="-796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98520" y="1186560"/>
            <a:ext cx="1849320" cy="2480760"/>
          </a:xfrm>
          <a:custGeom>
            <a:avLst/>
            <a:gdLst/>
            <a:ahLst/>
            <a:rect l="l" t="t" r="r" b="b"/>
            <a:pathLst>
              <a:path w="1850438" h="2481674">
                <a:moveTo>
                  <a:pt x="1240837" y="0"/>
                </a:moveTo>
                <a:cubicBezTo>
                  <a:pt x="1454992" y="0"/>
                  <a:pt x="1656475" y="54252"/>
                  <a:pt x="1832294" y="149763"/>
                </a:cubicBezTo>
                <a:lnTo>
                  <a:pt x="1850438" y="160785"/>
                </a:lnTo>
                <a:lnTo>
                  <a:pt x="1766275" y="211916"/>
                </a:lnTo>
                <a:cubicBezTo>
                  <a:pt x="1436210" y="434903"/>
                  <a:pt x="1219201" y="812528"/>
                  <a:pt x="1219201" y="1240837"/>
                </a:cubicBezTo>
                <a:cubicBezTo>
                  <a:pt x="1219201" y="1669147"/>
                  <a:pt x="1436210" y="2046771"/>
                  <a:pt x="1766275" y="2269759"/>
                </a:cubicBezTo>
                <a:lnTo>
                  <a:pt x="1850438" y="2320889"/>
                </a:lnTo>
                <a:lnTo>
                  <a:pt x="1832294" y="2331912"/>
                </a:lnTo>
                <a:cubicBezTo>
                  <a:pt x="1656475" y="2427422"/>
                  <a:pt x="1454992" y="2481674"/>
                  <a:pt x="1240837" y="2481674"/>
                </a:cubicBezTo>
                <a:cubicBezTo>
                  <a:pt x="555542" y="2481674"/>
                  <a:pt x="0" y="1926132"/>
                  <a:pt x="0" y="1240837"/>
                </a:cubicBezTo>
                <a:cubicBezTo>
                  <a:pt x="0" y="555542"/>
                  <a:pt x="555542" y="0"/>
                  <a:pt x="1240837" y="0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2253960" y="1186560"/>
            <a:ext cx="1849320" cy="2480760"/>
          </a:xfrm>
          <a:custGeom>
            <a:avLst/>
            <a:gdLst/>
            <a:ahLst/>
            <a:rect l="l" t="t" r="r" b="b"/>
            <a:pathLst>
              <a:path w="1850437" h="2481674">
                <a:moveTo>
                  <a:pt x="609600" y="0"/>
                </a:moveTo>
                <a:cubicBezTo>
                  <a:pt x="1294895" y="0"/>
                  <a:pt x="1850437" y="555542"/>
                  <a:pt x="1850437" y="1240837"/>
                </a:cubicBezTo>
                <a:cubicBezTo>
                  <a:pt x="1850437" y="1926132"/>
                  <a:pt x="1294895" y="2481674"/>
                  <a:pt x="609600" y="2481674"/>
                </a:cubicBezTo>
                <a:cubicBezTo>
                  <a:pt x="395445" y="2481674"/>
                  <a:pt x="193962" y="2427422"/>
                  <a:pt x="18144" y="2331912"/>
                </a:cubicBezTo>
                <a:lnTo>
                  <a:pt x="0" y="2320889"/>
                </a:lnTo>
                <a:lnTo>
                  <a:pt x="84163" y="2269759"/>
                </a:lnTo>
                <a:cubicBezTo>
                  <a:pt x="414228" y="2046771"/>
                  <a:pt x="631236" y="1669147"/>
                  <a:pt x="631236" y="1240837"/>
                </a:cubicBezTo>
                <a:cubicBezTo>
                  <a:pt x="631236" y="812528"/>
                  <a:pt x="414228" y="434903"/>
                  <a:pt x="84163" y="211916"/>
                </a:cubicBezTo>
                <a:lnTo>
                  <a:pt x="0" y="160785"/>
                </a:lnTo>
                <a:lnTo>
                  <a:pt x="18144" y="149763"/>
                </a:lnTo>
                <a:cubicBezTo>
                  <a:pt x="193962" y="54252"/>
                  <a:pt x="395445" y="0"/>
                  <a:pt x="60960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398520" y="307080"/>
            <a:ext cx="84366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18" strike="noStrike">
                <a:solidFill>
                  <a:srgbClr val="000000"/>
                </a:solidFill>
                <a:latin typeface="Avenir Book"/>
                <a:ea typeface="Avenir Book"/>
              </a:rPr>
              <a:t>Bayes Theorem Derivation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330800" y="1082520"/>
            <a:ext cx="467244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Use conditional and joint relationship:</a:t>
            </a: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164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7" strike="noStrike">
                <a:solidFill>
                  <a:srgbClr val="101010"/>
                </a:solidFill>
                <a:latin typeface="Avenir Book"/>
                <a:ea typeface="Avenir Book"/>
              </a:rPr>
              <a:t>To invert conditional probability: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4443480" y="1826280"/>
            <a:ext cx="4151880" cy="368280"/>
          </a:xfrm>
          <a:prstGeom prst="rect">
            <a:avLst/>
          </a:prstGeom>
          <a:blipFill rotWithShape="0">
            <a:blip r:embed="rId1"/>
            <a:stretch>
              <a:fillRect l="-2330" t="0" r="0" b="-796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22" name="Group 6"/>
          <p:cNvGrpSpPr/>
          <p:nvPr/>
        </p:nvGrpSpPr>
        <p:grpSpPr>
          <a:xfrm>
            <a:off x="1617480" y="1347480"/>
            <a:ext cx="1261440" cy="2158920"/>
            <a:chOff x="1617480" y="1347480"/>
            <a:chExt cx="1261440" cy="2158920"/>
          </a:xfrm>
        </p:grpSpPr>
        <p:sp>
          <p:nvSpPr>
            <p:cNvPr id="223" name="CustomShape 7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8"/>
            <p:cNvSpPr/>
            <p:nvPr/>
          </p:nvSpPr>
          <p:spPr>
            <a:xfrm>
              <a:off x="1617480" y="1347480"/>
              <a:ext cx="1261440" cy="2158920"/>
            </a:xfrm>
            <a:custGeom>
              <a:avLst/>
              <a:gdLst/>
              <a:ahLst/>
              <a:rect l="l" t="t" r="r" b="b"/>
              <a:pathLst>
                <a:path w="1262473" h="2160104">
                  <a:moveTo>
                    <a:pt x="631237" y="0"/>
                  </a:moveTo>
                  <a:lnTo>
                    <a:pt x="715400" y="51131"/>
                  </a:lnTo>
                  <a:cubicBezTo>
                    <a:pt x="1045465" y="274118"/>
                    <a:pt x="1262473" y="651743"/>
                    <a:pt x="1262473" y="1080052"/>
                  </a:cubicBezTo>
                  <a:cubicBezTo>
                    <a:pt x="1262473" y="1508362"/>
                    <a:pt x="1045465" y="1885986"/>
                    <a:pt x="715400" y="2108974"/>
                  </a:cubicBezTo>
                  <a:lnTo>
                    <a:pt x="631237" y="2160104"/>
                  </a:lnTo>
                  <a:lnTo>
                    <a:pt x="547074" y="2108974"/>
                  </a:lnTo>
                  <a:cubicBezTo>
                    <a:pt x="217009" y="1885986"/>
                    <a:pt x="0" y="1508362"/>
                    <a:pt x="0" y="1080052"/>
                  </a:cubicBezTo>
                  <a:cubicBezTo>
                    <a:pt x="0" y="651743"/>
                    <a:pt x="217009" y="274118"/>
                    <a:pt x="547074" y="51131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225" name="Formula 9"/>
              <p:cNvSpPr txBox="1"/>
              <p:nvPr/>
            </p:nvSpPr>
            <p:spPr>
              <a:xfrm>
                <a:off x="4466520" y="2406240"/>
                <a:ext cx="4151880" cy="767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𝑌</m:t>
                        </m:r>
                      </m:e>
                      <m:e>
                        <m:r>
                          <m:t xml:space="preserve">𝑋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𝑃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r>
                              <m:t xml:space="preserve">𝑋</m:t>
                            </m:r>
                          </m:e>
                          <m:e>
                            <m:r>
                              <m:t xml:space="preserve">𝑌</m:t>
                            </m:r>
                          </m:e>
                        </m:d>
                        <m:r>
                          <m:t xml:space="preserve">∗</m:t>
                        </m:r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𝑌</m:t>
                            </m:r>
                          </m:e>
                        </m:d>
                        <m:r>
                          <m:rPr>
                            <m:lit/>
                            <m:nor/>
                          </m:rPr>
                          <m:t xml:space="preserve"> </m:t>
                        </m:r>
                      </m:num>
                      <m:den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𝑋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intel_theme</Template>
  <TotalTime>5640</TotalTime>
  <Application>LibreOffice/6.0.7.3$Linux_X86_64 LibreOffice_project/00m0$Build-3</Application>
  <Words>3897</Words>
  <Paragraphs>907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2019-08-06T09:42:34Z</dcterms:modified>
  <cp:revision>212</cp:revision>
  <dc:subject/>
  <dc:title>Workshop 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70</vt:i4>
  </property>
</Properties>
</file>