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3.xml.rels" ContentType="application/vnd.openxmlformats-package.relationships+xml"/>
  <Override PartName="/ppt/notesSlides/_rels/notesSlide66.xml.rels" ContentType="application/vnd.openxmlformats-package.relationships+xml"/>
  <Override PartName="/ppt/notesSlides/_rels/notesSlide38.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74.xml.rels" ContentType="application/vnd.openxmlformats-package.relationships+xml"/>
  <Override PartName="/ppt/notesSlides/_rels/notesSlide8.xml.rels" ContentType="application/vnd.openxmlformats-package.relationships+xml"/>
  <Override PartName="/ppt/notesSlides/_rels/notesSlide36.xml.rels" ContentType="application/vnd.openxmlformats-package.relationships+xml"/>
  <Override PartName="/ppt/notesSlides/_rels/notesSlide5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50.xml.rels" ContentType="application/vnd.openxmlformats-package.relationships+xml"/>
  <Override PartName="/ppt/notesSlides/_rels/notesSlide15.xml.rels" ContentType="application/vnd.openxmlformats-package.relationships+xml"/>
  <Override PartName="/ppt/notesSlides/_rels/notesSlide67.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81.xml.rels" ContentType="application/vnd.openxmlformats-package.relationships+xml"/>
  <Override PartName="/ppt/notesSlides/_rels/notesSlide18.xml.rels" ContentType="application/vnd.openxmlformats-package.relationships+xml"/>
  <Override PartName="/ppt/notesSlides/_rels/notesSlide52.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78.xml.rels" ContentType="application/vnd.openxmlformats-package.relationships+xml"/>
  <Override PartName="/ppt/notesSlides/_rels/notesSlide31.xml.rels" ContentType="application/vnd.openxmlformats-package.relationships+xml"/>
  <Override PartName="/ppt/notesSlides/_rels/notesSlide71.xml.rels" ContentType="application/vnd.openxmlformats-package.relationships+xml"/>
  <Override PartName="/ppt/notesSlides/_rels/notesSlide5.xml.rels" ContentType="application/vnd.openxmlformats-package.relationships+xml"/>
  <Override PartName="/ppt/notesSlides/_rels/notesSlide62.xml.rels" ContentType="application/vnd.openxmlformats-package.relationships+xml"/>
  <Override PartName="/ppt/notesSlides/_rels/notesSlide27.xml.rels" ContentType="application/vnd.openxmlformats-package.relationships+xml"/>
  <Override PartName="/ppt/notesSlides/_rels/notesSlide79.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72.xml.rels" ContentType="application/vnd.openxmlformats-package.relationships+xml"/>
  <Override PartName="/ppt/notesSlides/_rels/notesSlide6.xml.rels" ContentType="application/vnd.openxmlformats-package.relationships+xml"/>
  <Override PartName="/ppt/notesSlides/_rels/notesSlide63.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73.xml.rels" ContentType="application/vnd.openxmlformats-package.relationships+xml"/>
  <Override PartName="/ppt/notesSlides/_rels/notesSlide7.xml.rels" ContentType="application/vnd.openxmlformats-package.relationships+xml"/>
  <Override PartName="/ppt/notesSlides/_rels/notesSlide64.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9.xml.rels" ContentType="application/vnd.openxmlformats-package.relationships+xml"/>
  <Override PartName="/ppt/notesSlides/_rels/notesSlide53.xml.rels" ContentType="application/vnd.openxmlformats-package.relationships+xml"/>
  <Override PartName="/ppt/notesSlides/_rels/notesSlide25.xml.rels" ContentType="application/vnd.openxmlformats-package.relationships+xml"/>
  <Override PartName="/ppt/notesSlides/_rels/notesSlide54.xml.rels" ContentType="application/vnd.openxmlformats-package.relationships+xml"/>
  <Override PartName="/ppt/notesSlides/_rels/notesSlide26.xml.rels" ContentType="application/vnd.openxmlformats-package.relationships+xml"/>
  <Override PartName="/ppt/notesSlides/_rels/notesSlide65.xml.rels" ContentType="application/vnd.openxmlformats-package.relationships+xml"/>
  <Override PartName="/ppt/notesSlides/_rels/notesSlide37.xml.rels" ContentType="application/vnd.openxmlformats-package.relationships+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73.xml" ContentType="application/vnd.openxmlformats-officedocument.presentationml.notesSlide+xml"/>
  <Override PartName="/ppt/notesSlides/notesSlide38.xml" ContentType="application/vnd.openxmlformats-officedocument.presentationml.notesSlide+xml"/>
  <Override PartName="/ppt/notesSlides/notesSlide13.xml" ContentType="application/vnd.openxmlformats-officedocument.presentationml.notesSlide+xml"/>
  <Override PartName="/ppt/notesSlides/notesSlide75.xml" ContentType="application/vnd.openxmlformats-officedocument.presentationml.notesSlide+xml"/>
  <Override PartName="/ppt/notesSlides/notesSlide15.xml" ContentType="application/vnd.openxmlformats-officedocument.presentationml.notesSlide+xml"/>
  <Override PartName="/ppt/notesSlides/notesSlide74.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76.xml" ContentType="application/vnd.openxmlformats-officedocument.presentationml.notesSlide+xml"/>
  <Override PartName="/ppt/notesSlides/notesSlide16.xml" ContentType="application/vnd.openxmlformats-officedocument.presentationml.notesSlide+xml"/>
  <Override PartName="/ppt/notesSlides/notesSlide77.xml" ContentType="application/vnd.openxmlformats-officedocument.presentationml.notesSlide+xml"/>
  <Override PartName="/ppt/notesSlides/notesSlide17.xml" ContentType="application/vnd.openxmlformats-officedocument.presentationml.notesSlide+xml"/>
  <Override PartName="/ppt/notesSlides/notesSlide78.xml" ContentType="application/vnd.openxmlformats-officedocument.presentationml.notesSlide+xml"/>
  <Override PartName="/ppt/notesSlides/notesSlide18.xml" ContentType="application/vnd.openxmlformats-officedocument.presentationml.notesSlide+xml"/>
  <Override PartName="/ppt/notesSlides/notesSlide79.xml" ContentType="application/vnd.openxmlformats-officedocument.presentationml.notesSlide+xml"/>
  <Override PartName="/ppt/notesSlides/notesSlide19.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64.xml" ContentType="application/vnd.openxmlformats-officedocument.presentationml.notesSlide+xml"/>
  <Override PartName="/ppt/notesSlides/notesSlide29.xml" ContentType="application/vnd.openxmlformats-officedocument.presentationml.notesSlide+xml"/>
  <Override PartName="/ppt/notesSlides/notesSlide55.xml" ContentType="application/vnd.openxmlformats-officedocument.presentationml.notesSlide+xml"/>
  <Override PartName="/ppt/notesSlides/notesSlide30.xml" ContentType="application/vnd.openxmlformats-officedocument.presentationml.notesSlide+xml"/>
  <Override PartName="/ppt/notesSlides/notesSlide56.xml" ContentType="application/vnd.openxmlformats-officedocument.presentationml.notesSlide+xml"/>
  <Override PartName="/ppt/notesSlides/notesSlide31.xml" ContentType="application/vnd.openxmlformats-officedocument.presentationml.notesSlide+xml"/>
  <Override PartName="/ppt/notesSlides/notesSlide57.xml" ContentType="application/vnd.openxmlformats-officedocument.presentationml.notesSlide+xml"/>
  <Override PartName="/ppt/notesSlides/notesSlide32.xml" ContentType="application/vnd.openxmlformats-officedocument.presentationml.notesSlide+xml"/>
  <Override PartName="/ppt/notesSlides/notesSlide58.xml" ContentType="application/vnd.openxmlformats-officedocument.presentationml.notesSlide+xml"/>
  <Override PartName="/ppt/notesSlides/notesSlide33.xml" ContentType="application/vnd.openxmlformats-officedocument.presentationml.notesSlide+xml"/>
  <Override PartName="/ppt/notesSlides/notesSlide59.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72.xml" ContentType="application/vnd.openxmlformats-officedocument.presentationml.notes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63.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62.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81.xml" ContentType="application/vnd.openxmlformats-officedocument.presentationml.notesSlide+xml"/>
  <Override PartName="/ppt/notesSlides/notesSlide46.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49.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60.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61.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4"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5"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6"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7"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8" name="PlaceHolder 6"/>
          <p:cNvSpPr>
            <a:spLocks noGrp="1"/>
          </p:cNvSpPr>
          <p:nvPr>
            <p:ph type="sldNum"/>
          </p:nvPr>
        </p:nvSpPr>
        <p:spPr>
          <a:xfrm>
            <a:off x="4278960" y="10157400"/>
            <a:ext cx="3280680" cy="534240"/>
          </a:xfrm>
          <a:prstGeom prst="rect">
            <a:avLst/>
          </a:prstGeom>
        </p:spPr>
        <p:txBody>
          <a:bodyPr lIns="0" rIns="0" tIns="0" bIns="0" anchor="b"/>
          <a:p>
            <a:pPr algn="r"/>
            <a:fld id="{B376F4FA-B032-43B9-81C3-FE941B368C8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One might argue that this is a “better” choice then other boundaries which results in no classifications. Why?</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Because if a new record comes in, that is in this purple region, and we want to predict the outcome;</a:t>
            </a:r>
            <a:endParaRPr b="0" lang="en-US" sz="1100" spc="-1" strike="noStrike">
              <a:latin typeface="Arial"/>
            </a:endParaRPr>
          </a:p>
          <a:p>
            <a:pPr lvl="1" marL="628560" indent="-169920">
              <a:lnSpc>
                <a:spcPct val="100000"/>
              </a:lnSpc>
              <a:buClr>
                <a:srgbClr val="000000"/>
              </a:buClr>
              <a:buFont typeface="Arial"/>
              <a:buChar char="•"/>
            </a:pPr>
            <a:r>
              <a:rPr b="0" lang="en-US" sz="1100" spc="-1" strike="noStrike">
                <a:latin typeface="Avenir Book"/>
              </a:rPr>
              <a:t>If the boundary was super close to the blue, </a:t>
            </a:r>
            <a:endParaRPr b="0" lang="en-US" sz="1100" spc="-1" strike="noStrike">
              <a:latin typeface="Arial"/>
            </a:endParaRPr>
          </a:p>
          <a:p>
            <a:pPr lvl="1" marL="628560" indent="-169920">
              <a:lnSpc>
                <a:spcPct val="100000"/>
              </a:lnSpc>
              <a:buClr>
                <a:srgbClr val="000000"/>
              </a:buClr>
              <a:buFont typeface="Arial"/>
              <a:buChar char="•"/>
            </a:pPr>
            <a:r>
              <a:rPr b="0" lang="en-US" sz="1100" spc="-1" strike="noStrike">
                <a:latin typeface="Avenir Book"/>
              </a:rPr>
              <a:t>even if our new record lies a little bit to the right of that boundary (still very close to the blue)</a:t>
            </a:r>
            <a:endParaRPr b="0" lang="en-US" sz="1100" spc="-1" strike="noStrike">
              <a:latin typeface="Arial"/>
            </a:endParaRPr>
          </a:p>
          <a:p>
            <a:pPr lvl="1" marL="628560" indent="-169920">
              <a:lnSpc>
                <a:spcPct val="100000"/>
              </a:lnSpc>
              <a:buClr>
                <a:srgbClr val="000000"/>
              </a:buClr>
              <a:buFont typeface="Arial"/>
              <a:buChar char="•"/>
            </a:pPr>
            <a:r>
              <a:rPr b="0" lang="en-US" sz="1100" spc="-1" strike="noStrike">
                <a:latin typeface="+mn-lt"/>
              </a:rPr>
              <a:t>Our model is going to predict RED! For a record that is very close to blue, but not as close as the decision boundary</a:t>
            </a:r>
            <a:endParaRPr b="0" lang="en-US" sz="1100" spc="-1" strike="noStrike">
              <a:latin typeface="Arial"/>
            </a:endParaRPr>
          </a:p>
          <a:p>
            <a:pPr lvl="1" marL="628560" indent="-169920">
              <a:lnSpc>
                <a:spcPct val="100000"/>
              </a:lnSpc>
              <a:buClr>
                <a:srgbClr val="000000"/>
              </a:buClr>
              <a:buFont typeface="Arial"/>
              <a:buChar char="•"/>
            </a:pPr>
            <a:r>
              <a:rPr b="0" lang="en-US" sz="1100" spc="-1" strike="noStrike">
                <a:latin typeface="+mn-lt"/>
              </a:rPr>
              <a:t>That’s probably not the best thing our model can do. We want to avoid sensitivities like this in our model!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 blue/red samples that define the margin (touching the dotted lines) are called “support vectors”</a:t>
            </a: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Here is a 2d example of the same idea.</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What is the best (linear) decision boundary ?</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Probably not this one. Many misclassifications.</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Definitely not this.</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one is pretty good, no misclassifications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However, you might observe that this boundary will create a very sensitive model.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Even if a new record lands very close to those blue samples in the bottom right, if it falls slightly to the right, it will be predicted to be RED!</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1"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Similar to this.</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2"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There you go</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This one maximizes the distance between the classes.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Tis one is not very sensitive to small variations.</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SVM achieves this selection by optimizing a different cost function compared to LogReg.</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is the logreg cost function</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SVM’s cost function – hinge loss</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Let’s recall the logistic regression algorithm</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Idea here was to transform our loss function, so that we weigh the faraway points less, so that our separation hyperplane does not try too hard to get those right</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And that was a measure taken in order not to be skewed by outliers</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No penalty for getting these correct (as opposed to log reg which penalizes them a little bit still)</a:t>
            </a: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XXX</a:t>
            </a: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Some penalty for being in the margin! Even though it’s classified correctly!</a:t>
            </a: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XXX</a:t>
            </a: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More penalty for misclassifications</a:t>
            </a:r>
            <a:endParaRPr b="0" lang="en-US"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1"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Ok, now that we know the goal of SVMs (which is to find the best boundary)</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Let’s look at some of the problems this “ideal” may create..</a:t>
            </a:r>
            <a:endParaRPr b="0" lang="en-US" sz="11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2"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boundary, maximizing the distance from the classes, is pretty good.</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But what happens when the dataset is messier?</a:t>
            </a: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Let’s put a red sample very close to the blues.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What will happen to our boundary?</a:t>
            </a:r>
            <a:endParaRPr b="0" lang="en-US" sz="11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If we try to get that one RED right too, and try to minimize the distance, our boundary will look like this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This is probably not “better” than our previous vertical boundary.</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mn-lt"/>
              </a:rPr>
              <a:t>The reason I say this is, it looks overfit! It seems like on the top of the boundary, it would classfiy new records as BLUE even thought they are very close to RED.</a:t>
            </a: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Therefore, it’s probably still best to not move our natural boundary for that one red record.</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Now let’s explore several possible choices of decision boundaries.</a:t>
            </a: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is the regularization in SVMs. Similar to Ridge / ElasticNet / Lasso in Linear regression.</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 way we achieve that mathematically is we add a term in the cost function we’re trying to minimize.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With this new function, it becomes more costly to get that one record right, compared to moving our boundary.</a:t>
            </a:r>
            <a:endParaRPr b="0" lang="en-US" sz="11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So this is the best boundary which minimizes the first term, which is the cost for misclassifications.</a:t>
            </a:r>
            <a:endParaRPr b="0" lang="en-US" sz="11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term is minimal with this boundary.</a:t>
            </a:r>
            <a:endParaRPr b="0" lang="en-US" sz="11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However, for this one, the regularization term we added costs a lot!</a:t>
            </a:r>
            <a:endParaRPr b="0" lang="en-US" sz="11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For this one though, the regularization cost is not much.</a:t>
            </a:r>
            <a:endParaRPr b="0" lang="en-US" sz="11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1"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Because we have misclassifications, the first term is slightly higher.</a:t>
            </a:r>
            <a:endParaRPr b="0" lang="en-US" sz="11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2"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But the regularization term costs much less!</a:t>
            </a:r>
            <a:endParaRPr b="0" lang="en-US" sz="11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Please note that the regularization effect can be tweaked using c.</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Smaller c means more regularized.</a:t>
            </a:r>
            <a:endParaRPr b="0" lang="en-US" sz="11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Let’s give a closer look at that term:</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 vector Beta represents the vector orthogonal to the hyperplane (decision boundary).</a:t>
            </a:r>
            <a:endParaRPr b="0" lang="en-US" sz="11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5"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import</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specific one results in 3 misclassifications. It’s not a good choice.</a:t>
            </a:r>
            <a:endParaRPr b="0" lang="en-US" sz="11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6"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instantiate</a:t>
            </a:r>
            <a:endParaRPr b="0" lang="en-US" sz="11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7"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These are the regularization parameters.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Similarly as in ridge / lasso, we can use an L1 regularization parameter too.</a:t>
            </a:r>
            <a:endParaRPr b="0" lang="en-US" sz="11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8"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Fit, predict as usual.</a:t>
            </a:r>
            <a:endParaRPr b="0" lang="en-US" sz="11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9"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As usual, CV is needed to find the best model.</a:t>
            </a:r>
            <a:endParaRPr b="0" lang="en-US" sz="11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What we have seen so far is the linear version of Support vector machines. It’s the simplest version.</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rial"/>
              </a:rPr>
              <a:t>There is a way (kernel trick) to achieve non-linear decision boundaries with SVMs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rial"/>
              </a:rPr>
              <a:t>We just have to change the objective function a little bit.</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1"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What seems like a non-linear curve in our space can actually be related to a linear curve (hyperplane) in another universe!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rial"/>
              </a:rPr>
              <a:t>Under the right transformation of our space, we can find a linear separation hyperplane which maps back to a non-linear decision boundary!</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rial"/>
              </a:rPr>
              <a:t>This picture is a bit misleading because this is only possible if we are mapping to a higher dimensional space. (ex: 2dims to 4dims)</a:t>
            </a:r>
            <a:endParaRPr b="0" lang="en-US" sz="11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2"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is a better illustration. This complicated looking curve actually maps to a hyperplane in this 3 dimensonal space.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 mapping PHI is providing the magic.</a:t>
            </a:r>
            <a:endParaRPr b="0" lang="en-US" sz="11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Let’s see this idea in action.</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Here is a dataset, 2 features, and classes are color-coded as usual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This dataset is not linearly separable.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At least not in this space!</a:t>
            </a:r>
            <a:endParaRPr b="0" lang="en-US" sz="11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First approach is to create features from the ones we have. We’re familiar with that.</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rial"/>
              </a:rPr>
              <a:t>Budget**2, budget*rating, log(rating) …</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1"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Neither is this one, 2 misclassifications.</a:t>
            </a:r>
            <a:endParaRPr b="0" lang="en-US" sz="11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Another (more sophisticated) approach is to define similarity functions and use those to transform the space.</a:t>
            </a:r>
            <a:endParaRPr b="0" lang="en-US" sz="11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Let’s say feature 1 is “how similar is the movie to this purple one”.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In other words, in our space, how faraway is the movie to this point representing “pulp fiction”.</a:t>
            </a:r>
            <a:endParaRPr b="0" lang="en-US" sz="11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Feature 2 could be the same thing, but for this point.</a:t>
            </a:r>
            <a:endParaRPr b="0" lang="en-US" sz="11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And feature 3.</a:t>
            </a:r>
            <a:endParaRPr b="0" lang="en-US" sz="11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There are several ways we can measure that distance, but one common way is to use the Gaussian distribution.</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Hence the name “gaussian kernel”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Two dimensional gaussian distribution, visually looks like this.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There is still a mean, but no single variance, instead we have a covariance matrix.</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0"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And this another distribution, this time centered at “black swan”.</a:t>
            </a:r>
            <a:endParaRPr b="0" lang="en-US" sz="11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1"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And this one is centered at transformers.</a:t>
            </a:r>
            <a:endParaRPr b="0" lang="en-US" sz="1100" spc="-1" strike="noStrike">
              <a:latin typeface="Arial"/>
            </a:endParaRPr>
          </a:p>
          <a:p>
            <a:pPr>
              <a:lnSpc>
                <a:spcPct val="100000"/>
              </a:lnSpc>
            </a:pP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These 3 gaussian surfaces give us a way of assigning “distances” to every point in the dataset.</a:t>
            </a:r>
            <a:endParaRPr b="0" lang="en-US" sz="11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2"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Here’s another way of seeing what’s happening.</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Now for a given [x1, x2] in this plane, we can create 3 numbers using these 3 “radial basis functions”.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So we are mapping our 2 dim space to 3 dims!</a:t>
            </a:r>
            <a:endParaRPr b="0" lang="en-US" sz="11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Here is an example point, whose new coordinates might be …</a:t>
            </a:r>
            <a:endParaRPr b="0" lang="en-US" sz="11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rial"/>
              </a:rPr>
              <a:t>Here’s another one.</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2"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one has no misclassifications! But is it really the best choice we can make?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Visually, is there a choice of a decision boundary that might be better?</a:t>
            </a:r>
            <a:endParaRPr b="0" lang="en-US" sz="11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Therefore, we are mapping our 2 dim space into 3 dims.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And the points that define this mapping are “support vectors” !</a:t>
            </a:r>
            <a:endParaRPr b="0" lang="en-US" sz="11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And now we can (probably) find a linear plane which classifies well!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After all, that is easier in a higher dimensional space.</a:t>
            </a:r>
            <a:endParaRPr b="0" lang="en-US" sz="11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So to recap, we start with a 2-dim dataset</a:t>
            </a:r>
            <a:endParaRPr b="0" lang="en-US" sz="11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8"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Algorithm tries to select the best support vectors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And create these gaussian features.</a:t>
            </a:r>
            <a:endParaRPr b="0" lang="en-US" sz="11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9"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Another name for this is the “radial basis function”.</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There can be other kernels, other ways of measuring distance.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 kernel defines the mapping!</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RBF is the most commonly used kernel.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Once we have the support vectors, algorithm creates the new features and tries to find a hyperplane.</a:t>
            </a:r>
            <a:endParaRPr b="0" lang="en-US" sz="11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0"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Import.</a:t>
            </a:r>
            <a:endParaRPr b="0" lang="en-US" sz="11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1"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You can experiment with different kernels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In sklearn, you can even write your own kernel function.</a:t>
            </a:r>
            <a:endParaRPr b="0" lang="en-US" sz="11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2"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We specify kernel and the coefficients.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Gamma controls the gaussian distributions’ reach.</a:t>
            </a:r>
            <a:endParaRPr b="0" lang="en-US" sz="11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3"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XXX</a:t>
            </a:r>
            <a:endParaRPr b="0" lang="en-US" sz="11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4"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XXX</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3"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In the close neighborhood of this choice, there are other choices that will also result in no misclassifications.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Should we move this boundary a little bit to the left? To the right?</a:t>
            </a:r>
            <a:endParaRPr b="0" lang="en-US" sz="11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This is all fine and dandy, however, in real life, this does not scale very well.</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Finding the right support vectors, applying the kernel for every data point many times etc can take a long time.</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6"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In practice, one does not need to be very rigorous to achieve “good enough” results.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So construction approximate kernel mappings is “good enough”.</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We are buying a lot of computational ease and time in exchange of minimal drop in performance.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There are a few methods to approximate the kernel. Nystroem and RBFSampler are among popular ones.</a:t>
            </a:r>
            <a:endParaRPr b="0" lang="en-US" sz="11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7"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Kernel map will create a dataset in a higher dimensional space. It is not by itself a classifier.</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Fit a linear classifier (Such as linearsvc, logistic regression, or SGDClassifier if data is too big) to the transformed dataset.</a:t>
            </a:r>
            <a:endParaRPr b="0" lang="en-US" sz="11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8"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Syntax for import.</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Notice again that this is a transformation method, not a classification method.</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Fit_transform will transform your dataset and put it into a higher dimensional space.</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And then transform will apply the same transformation later.</a:t>
            </a:r>
            <a:endParaRPr b="0" lang="en-US" sz="11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9"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Same choices of kernels will work here as well.</a:t>
            </a:r>
            <a:endParaRPr b="0" lang="en-US" sz="11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0"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Gamma as well. For poly kernel, you can specify the degree. Just like in SVM.</a:t>
            </a:r>
            <a:endParaRPr b="0" lang="en-US" sz="11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1"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And n_components is the number of samples to be considered in the kernel mapping.</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It determines the number of dimensions.</a:t>
            </a:r>
            <a:endParaRPr b="0" lang="en-US" sz="11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2"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Another kernel approximation is the RBFSampler, here’s the syntax.</a:t>
            </a:r>
            <a:endParaRPr b="0" lang="en-US" sz="11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3"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RBFSampler uses rbf kernel only.</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4"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XXX</a:t>
            </a:r>
            <a:endParaRPr b="0" lang="en-US" sz="11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4" name="PlaceHolder 1"/>
          <p:cNvSpPr>
            <a:spLocks noGrp="1"/>
          </p:cNvSpPr>
          <p:nvPr>
            <p:ph type="body"/>
          </p:nvPr>
        </p:nvSpPr>
        <p:spPr>
          <a:xfrm>
            <a:off x="914400" y="3257640"/>
            <a:ext cx="7313760" cy="308484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Practical tips: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If we have many features and not a lot of samples, it’s probably best to use a simpler model. In this scenario, complicated models can find unique structures in the dataset that does not generalize outside. In other words, overfitting.</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Low number of features and decent size dataset -&gt; Good scenario to augment the dataset, map it to a higher dimensional space etc without running into technical issues (slowness, no convergence etc). Use SVC with sophisticated kernels.</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Low number of features and large dataset -&gt; SVC with RBF can be tried but it will probably be too slow. Either use kernel approximation methods like Nystroem, RBFsampler or we can derive new features manually and feed it to LinearSVC, LogReg.</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5" name="PlaceHolder 1"/>
          <p:cNvSpPr>
            <a:spLocks noGrp="1"/>
          </p:cNvSpPr>
          <p:nvPr>
            <p:ph type="body"/>
          </p:nvPr>
        </p:nvSpPr>
        <p:spPr>
          <a:xfrm>
            <a:off x="685800" y="4343400"/>
            <a:ext cx="5484960" cy="4113360"/>
          </a:xfrm>
          <a:prstGeom prst="rect">
            <a:avLst/>
          </a:prstGeom>
        </p:spPr>
        <p:txBody>
          <a:bodyPr lIns="0" rIns="0" tIns="91440" bIns="91440">
            <a:normAutofit/>
          </a:bodyPr>
          <a:p>
            <a:pPr marL="171360" indent="-169920">
              <a:lnSpc>
                <a:spcPct val="100000"/>
              </a:lnSpc>
              <a:buClr>
                <a:srgbClr val="000000"/>
              </a:buClr>
              <a:buFont typeface="Arial"/>
              <a:buChar char="•"/>
            </a:pPr>
            <a:r>
              <a:rPr b="0" lang="en-US" sz="1100" spc="-1" strike="noStrike">
                <a:latin typeface="Avenir Book"/>
              </a:rPr>
              <a:t>Here’s an idea:</a:t>
            </a:r>
            <a:endParaRPr b="0" lang="en-US" sz="1100" spc="-1" strike="noStrike">
              <a:latin typeface="Arial"/>
            </a:endParaRPr>
          </a:p>
          <a:p>
            <a:pPr marL="171360" indent="-169920">
              <a:lnSpc>
                <a:spcPct val="100000"/>
              </a:lnSpc>
              <a:buClr>
                <a:srgbClr val="000000"/>
              </a:buClr>
              <a:buFont typeface="Arial"/>
              <a:buChar char="•"/>
            </a:pPr>
            <a:r>
              <a:rPr b="0" lang="en-US" sz="1100" spc="-1" strike="noStrike">
                <a:latin typeface="Avenir Book"/>
              </a:rPr>
              <a:t>Let’s maximize the region between the classes! Let’s draw the boundary at a place where it’s equal distance from the closest blue and closest red class!</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4766040"/>
            <a:ext cx="9142560" cy="382680"/>
          </a:xfrm>
          <a:prstGeom prst="rect">
            <a:avLst/>
          </a:prstGeom>
          <a:gradFill rotWithShape="0">
            <a:gsLst>
              <a:gs pos="0">
                <a:schemeClr val="tx2"/>
              </a:gs>
              <a:gs pos="50000">
                <a:schemeClr val="accent2"/>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 name="Picture 15" descr=""/>
          <p:cNvPicPr/>
          <p:nvPr/>
        </p:nvPicPr>
        <p:blipFill>
          <a:blip r:embed="rId2"/>
          <a:stretch/>
        </p:blipFill>
        <p:spPr>
          <a:xfrm>
            <a:off x="8294400" y="4806000"/>
            <a:ext cx="313200" cy="294480"/>
          </a:xfrm>
          <a:prstGeom prst="rect">
            <a:avLst/>
          </a:prstGeom>
          <a:ln>
            <a:noFill/>
          </a:ln>
        </p:spPr>
      </p:pic>
      <p:sp>
        <p:nvSpPr>
          <p:cNvPr id="2" name="Line 2"/>
          <p:cNvSpPr/>
          <p:nvPr/>
        </p:nvSpPr>
        <p:spPr>
          <a:xfrm>
            <a:off x="8731080" y="4813200"/>
            <a:ext cx="360" cy="28584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
        <p:nvSpPr>
          <p:cNvPr id="3"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CustomShape 1" hidden="1"/>
          <p:cNvSpPr/>
          <p:nvPr/>
        </p:nvSpPr>
        <p:spPr>
          <a:xfrm>
            <a:off x="0" y="4766040"/>
            <a:ext cx="9142560" cy="382680"/>
          </a:xfrm>
          <a:prstGeom prst="rect">
            <a:avLst/>
          </a:prstGeom>
          <a:gradFill rotWithShape="0">
            <a:gsLst>
              <a:gs pos="0">
                <a:schemeClr val="tx2"/>
              </a:gs>
              <a:gs pos="50000">
                <a:schemeClr val="accent2"/>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2" name="Picture 15" descr=""/>
          <p:cNvPicPr/>
          <p:nvPr/>
        </p:nvPicPr>
        <p:blipFill>
          <a:blip r:embed="rId3"/>
          <a:stretch/>
        </p:blipFill>
        <p:spPr>
          <a:xfrm>
            <a:off x="8294400" y="4806000"/>
            <a:ext cx="313200" cy="294480"/>
          </a:xfrm>
          <a:prstGeom prst="rect">
            <a:avLst/>
          </a:prstGeom>
          <a:ln>
            <a:noFill/>
          </a:ln>
        </p:spPr>
      </p:pic>
      <p:sp>
        <p:nvSpPr>
          <p:cNvPr id="43" name="Line 2"/>
          <p:cNvSpPr/>
          <p:nvPr/>
        </p:nvSpPr>
        <p:spPr>
          <a:xfrm>
            <a:off x="8731080" y="4813200"/>
            <a:ext cx="360" cy="28584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pic>
        <p:nvPicPr>
          <p:cNvPr id="44" name="Picture 10" descr=""/>
          <p:cNvPicPr/>
          <p:nvPr/>
        </p:nvPicPr>
        <p:blipFill>
          <a:blip r:embed="rId4"/>
          <a:stretch/>
        </p:blipFill>
        <p:spPr>
          <a:xfrm>
            <a:off x="462600" y="399960"/>
            <a:ext cx="1229400" cy="1155960"/>
          </a:xfrm>
          <a:prstGeom prst="rect">
            <a:avLst/>
          </a:prstGeom>
          <a:ln>
            <a:noFill/>
          </a:ln>
        </p:spPr>
      </p:pic>
      <p:sp>
        <p:nvSpPr>
          <p:cNvPr id="45"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6"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Relationship Id="rId4"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hyperlink" Target="https://www.datacamp.com/community/tutorials/svm-classification-scikit-learn-python" TargetMode="External"/><Relationship Id="rId2" Type="http://schemas.openxmlformats.org/officeDocument/2006/relationships/hyperlink" Target="https://stackabuse.com/implementing-svm-and-kernel-svm-with-pythons-scikit-learn/" TargetMode="External"/><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38560" y="2298960"/>
            <a:ext cx="8115480" cy="829080"/>
          </a:xfrm>
          <a:prstGeom prst="rect">
            <a:avLst/>
          </a:prstGeom>
          <a:noFill/>
          <a:ln>
            <a:noFill/>
          </a:ln>
        </p:spPr>
        <p:style>
          <a:lnRef idx="0"/>
          <a:fillRef idx="0"/>
          <a:effectRef idx="0"/>
          <a:fontRef idx="minor"/>
        </p:style>
        <p:txBody>
          <a:bodyPr lIns="90000" rIns="90000" tIns="45000" bIns="45000"/>
          <a:p>
            <a:pPr>
              <a:lnSpc>
                <a:spcPct val="100000"/>
              </a:lnSpc>
            </a:pPr>
            <a:r>
              <a:rPr b="0" lang="en-US" sz="5000" spc="-1" strike="noStrike">
                <a:solidFill>
                  <a:srgbClr val="000000"/>
                </a:solidFill>
                <a:latin typeface="Avenir Book"/>
                <a:ea typeface="Avenir Book"/>
              </a:rPr>
              <a:t>Support Vector Machines</a:t>
            </a:r>
            <a:endParaRPr b="0" lang="en-US" sz="5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264" name="CustomShape 2"/>
          <p:cNvSpPr/>
          <p:nvPr/>
        </p:nvSpPr>
        <p:spPr>
          <a:xfrm>
            <a:off x="398520" y="307080"/>
            <a:ext cx="8436240" cy="91224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Similarity Between Logistic Regression and SVM</a:t>
            </a:r>
            <a:endParaRPr b="0" lang="en-US" sz="3000" spc="-1" strike="noStrike">
              <a:latin typeface="Arial"/>
            </a:endParaRPr>
          </a:p>
        </p:txBody>
      </p:sp>
      <p:sp>
        <p:nvSpPr>
          <p:cNvPr id="265"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66"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7"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8"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9"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0"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1"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2"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3"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4"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276"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77"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278"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279"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280"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281"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2" name="CustomShape 20"/>
          <p:cNvSpPr/>
          <p:nvPr/>
        </p:nvSpPr>
        <p:spPr>
          <a:xfrm flipH="1" flipV="1">
            <a:off x="496260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283" name="CustomShape 21"/>
          <p:cNvSpPr/>
          <p:nvPr/>
        </p:nvSpPr>
        <p:spPr>
          <a:xfrm flipH="1" flipV="1">
            <a:off x="465264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84" name="CustomShape 22"/>
          <p:cNvSpPr/>
          <p:nvPr/>
        </p:nvSpPr>
        <p:spPr>
          <a:xfrm flipH="1" flipV="1">
            <a:off x="529524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85" name="CustomShape 23"/>
          <p:cNvSpPr/>
          <p:nvPr/>
        </p:nvSpPr>
        <p:spPr>
          <a:xfrm>
            <a:off x="3083400" y="1967400"/>
            <a:ext cx="4992480" cy="1213920"/>
          </a:xfrm>
          <a:custGeom>
            <a:avLst/>
            <a:gdLst/>
            <a:ah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noFill/>
          <a:ln w="38160">
            <a:solidFill>
              <a:srgbClr val="faa757"/>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287"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288"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289"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290"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291"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292"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293"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294"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95"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96"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7"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8"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9"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0"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1"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2"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3"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4"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5"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6"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7"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8"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9"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0"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1"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2"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3"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4"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5"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6"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7"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8"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9"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0"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1"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2"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3"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4"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5"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Two features (nodes, age)</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Two labels (survived, lost)</a:t>
            </a:r>
            <a:endParaRPr b="0" lang="en-US" sz="1729" spc="-1" strike="noStrike">
              <a:latin typeface="Arial"/>
            </a:endParaRPr>
          </a:p>
        </p:txBody>
      </p:sp>
      <p:sp>
        <p:nvSpPr>
          <p:cNvPr id="326"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328"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329"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330"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331"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332"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333"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334"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335"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336"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337"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8"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9"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0"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1"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2"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3"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4"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5"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6"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7"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8"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9"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0"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1"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2"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3"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4"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5"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6"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7"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8"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9"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0"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1"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2"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3"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4"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5"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Find the line that best separates classes</a:t>
            </a:r>
            <a:endParaRPr b="0" lang="en-US" sz="1729" spc="-1" strike="noStrike">
              <a:latin typeface="Arial"/>
            </a:endParaRPr>
          </a:p>
        </p:txBody>
      </p:sp>
      <p:sp>
        <p:nvSpPr>
          <p:cNvPr id="367"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368" name="Line 42"/>
          <p:cNvSpPr/>
          <p:nvPr/>
        </p:nvSpPr>
        <p:spPr>
          <a:xfrm>
            <a:off x="5701320" y="1114200"/>
            <a:ext cx="1406520" cy="297180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370"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371"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372"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373"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374"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375"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376"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377"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378"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379"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3"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4"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5"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6"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7"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8"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9"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0"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1"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2"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3"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4"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5"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6"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7"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8"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9"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0"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1"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2"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3"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4"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5"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6"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7"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8"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Find the line that best separates classes</a:t>
            </a:r>
            <a:endParaRPr b="0" lang="en-US" sz="1729" spc="-1" strike="noStrike">
              <a:latin typeface="Arial"/>
            </a:endParaRPr>
          </a:p>
        </p:txBody>
      </p:sp>
      <p:sp>
        <p:nvSpPr>
          <p:cNvPr id="409"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410" name="Line 42"/>
          <p:cNvSpPr/>
          <p:nvPr/>
        </p:nvSpPr>
        <p:spPr>
          <a:xfrm flipV="1">
            <a:off x="3026880" y="3095280"/>
            <a:ext cx="4480200" cy="47916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412"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413"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414"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415"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416"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417"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418"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419"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420"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421"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2"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3"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4"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5"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6"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7"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8"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9"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0"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3"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4"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5"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6"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7"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8"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9"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0"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1"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2"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3"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4"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5"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6"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7"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8"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9"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0"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Find the line that best separates classes</a:t>
            </a:r>
            <a:endParaRPr b="0" lang="en-US" sz="1729" spc="-1" strike="noStrike">
              <a:latin typeface="Arial"/>
            </a:endParaRPr>
          </a:p>
        </p:txBody>
      </p:sp>
      <p:sp>
        <p:nvSpPr>
          <p:cNvPr id="451"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452" name="Line 42"/>
          <p:cNvSpPr/>
          <p:nvPr/>
        </p:nvSpPr>
        <p:spPr>
          <a:xfrm>
            <a:off x="4534920" y="1235520"/>
            <a:ext cx="1769400" cy="293364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454"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455"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456"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457"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458"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459"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460"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461"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462"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463"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4"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5"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6"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7"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8"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9"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0"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1"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2"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3"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4"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5"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6"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7"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8"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9"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0"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1"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2"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3"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4"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5"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6"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7"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8"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9"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0"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1"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2"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Find the line that best separates classes</a:t>
            </a:r>
            <a:endParaRPr b="0" lang="en-US" sz="1729" spc="-1" strike="noStrike">
              <a:latin typeface="Arial"/>
            </a:endParaRPr>
          </a:p>
        </p:txBody>
      </p:sp>
      <p:sp>
        <p:nvSpPr>
          <p:cNvPr id="493"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494" name="Line 42"/>
          <p:cNvSpPr/>
          <p:nvPr/>
        </p:nvSpPr>
        <p:spPr>
          <a:xfrm>
            <a:off x="3839760" y="1568160"/>
            <a:ext cx="3573720" cy="177336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496"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497" name="CustomShape 3"/>
          <p:cNvSpPr/>
          <p:nvPr/>
        </p:nvSpPr>
        <p:spPr>
          <a:xfrm>
            <a:off x="1753200" y="252900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498"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499"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500"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501"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502"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503"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04"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05"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6"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7"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8"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9"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0"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1"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2"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3"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4"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5"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6"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7"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8"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9"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0"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1"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2"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3"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4"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5"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6"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7"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8"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9"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0"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1"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2"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3"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4" name="CustomShape 40"/>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And include the largest boundary possible</a:t>
            </a:r>
            <a:endParaRPr b="0" lang="en-US" sz="1729" spc="-1" strike="noStrike">
              <a:latin typeface="Arial"/>
            </a:endParaRPr>
          </a:p>
        </p:txBody>
      </p:sp>
      <p:sp>
        <p:nvSpPr>
          <p:cNvPr id="535" name="CustomShape 4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536" name="Line 42"/>
          <p:cNvSpPr/>
          <p:nvPr/>
        </p:nvSpPr>
        <p:spPr>
          <a:xfrm>
            <a:off x="3839760" y="1568160"/>
            <a:ext cx="3573720" cy="23698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537" name="Line 43"/>
          <p:cNvSpPr/>
          <p:nvPr/>
        </p:nvSpPr>
        <p:spPr>
          <a:xfrm>
            <a:off x="4049640" y="1383840"/>
            <a:ext cx="3574080" cy="23698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538" name="Line 44"/>
          <p:cNvSpPr/>
          <p:nvPr/>
        </p:nvSpPr>
        <p:spPr>
          <a:xfrm>
            <a:off x="3615840" y="1738440"/>
            <a:ext cx="3573720" cy="236952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540"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Logistic Regression vs SVM Cost Functions</a:t>
            </a:r>
            <a:endParaRPr b="0" lang="en-US" sz="3000" spc="-1" strike="noStrike">
              <a:latin typeface="Arial"/>
            </a:endParaRPr>
          </a:p>
        </p:txBody>
      </p:sp>
      <p:sp>
        <p:nvSpPr>
          <p:cNvPr id="541"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42"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3"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4"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5"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6"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7"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8"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9" name="CustomShape 11"/>
          <p:cNvSpPr/>
          <p:nvPr/>
        </p:nvSpPr>
        <p:spPr>
          <a:xfrm>
            <a:off x="6835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0" name="CustomShape 12"/>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1" name="CustomShape 13"/>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552" name="CustomShape 14"/>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53" name="CustomShape 15"/>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554" name="CustomShape 16"/>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555" name="CustomShape 17"/>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556" name="CustomShape 18"/>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557" name="CustomShape 19"/>
          <p:cNvSpPr/>
          <p:nvPr/>
        </p:nvSpPr>
        <p:spPr>
          <a:xfrm>
            <a:off x="76662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8" name="CustomShape 20"/>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559" name="CustomShape 21"/>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560" name="CustomShape 22"/>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561" name="CustomShape 23"/>
          <p:cNvSpPr/>
          <p:nvPr/>
        </p:nvSpPr>
        <p:spPr>
          <a:xfrm>
            <a:off x="3083400" y="1299600"/>
            <a:ext cx="4992480" cy="1213920"/>
          </a:xfrm>
          <a:custGeom>
            <a:avLst/>
            <a:gdLst/>
            <a:ah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noFill/>
          <a:ln w="38160">
            <a:solidFill>
              <a:srgbClr val="faa757"/>
            </a:solidFill>
            <a:round/>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563"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Logistic Regression vs SVM Cost Functions</a:t>
            </a:r>
            <a:endParaRPr b="0" lang="en-US" sz="3000" spc="-1" strike="noStrike">
              <a:latin typeface="Arial"/>
            </a:endParaRPr>
          </a:p>
        </p:txBody>
      </p:sp>
      <p:sp>
        <p:nvSpPr>
          <p:cNvPr id="564"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65"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6"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7"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8"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9"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0"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1"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2" name="CustomShape 11"/>
          <p:cNvSpPr/>
          <p:nvPr/>
        </p:nvSpPr>
        <p:spPr>
          <a:xfrm>
            <a:off x="6835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3" name="CustomShape 12"/>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4" name="CustomShape 13"/>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575" name="CustomShape 14"/>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76" name="CustomShape 15"/>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577" name="CustomShape 16"/>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578" name="CustomShape 17"/>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579" name="CustomShape 18"/>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580" name="CustomShape 19"/>
          <p:cNvSpPr/>
          <p:nvPr/>
        </p:nvSpPr>
        <p:spPr>
          <a:xfrm>
            <a:off x="76662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1" name="CustomShape 20"/>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582" name="CustomShape 21"/>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583" name="CustomShape 22"/>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584" name="CustomShape 23"/>
          <p:cNvSpPr/>
          <p:nvPr/>
        </p:nvSpPr>
        <p:spPr>
          <a:xfrm>
            <a:off x="3083400" y="1299600"/>
            <a:ext cx="4992480" cy="1213920"/>
          </a:xfrm>
          <a:custGeom>
            <a:avLst/>
            <a:gdLst/>
            <a:ah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noFill/>
          <a:ln w="38160">
            <a:solidFill>
              <a:srgbClr val="faa757"/>
            </a:solidFill>
            <a:round/>
          </a:ln>
        </p:spPr>
        <p:style>
          <a:lnRef idx="0"/>
          <a:fillRef idx="0"/>
          <a:effectRef idx="0"/>
          <a:fontRef idx="minor"/>
        </p:style>
      </p:sp>
      <p:grpSp>
        <p:nvGrpSpPr>
          <p:cNvPr id="585" name="Group 24"/>
          <p:cNvGrpSpPr/>
          <p:nvPr/>
        </p:nvGrpSpPr>
        <p:grpSpPr>
          <a:xfrm>
            <a:off x="1984680" y="3123000"/>
            <a:ext cx="2287800" cy="2064600"/>
            <a:chOff x="1984680" y="3123000"/>
            <a:chExt cx="2287800" cy="2064600"/>
          </a:xfrm>
        </p:grpSpPr>
        <p:sp>
          <p:nvSpPr>
            <p:cNvPr id="586" name="CustomShape 25"/>
            <p:cNvSpPr/>
            <p:nvPr/>
          </p:nvSpPr>
          <p:spPr>
            <a:xfrm>
              <a:off x="2149200" y="3322440"/>
              <a:ext cx="2093760" cy="1401480"/>
            </a:xfrm>
            <a:custGeom>
              <a:avLst/>
              <a:gdLst/>
              <a:ahLst/>
              <a:rect l="l" t="t" r="r" b="b"/>
              <a:pathLst>
                <a:path w="2813927" h="1884371">
                  <a:moveTo>
                    <a:pt x="0" y="0"/>
                  </a:moveTo>
                  <a:cubicBezTo>
                    <a:pt x="321640" y="403733"/>
                    <a:pt x="643280" y="807467"/>
                    <a:pt x="929556" y="1081113"/>
                  </a:cubicBezTo>
                  <a:cubicBezTo>
                    <a:pt x="1215832" y="1354759"/>
                    <a:pt x="1480217" y="1518106"/>
                    <a:pt x="1717658" y="1641878"/>
                  </a:cubicBezTo>
                  <a:cubicBezTo>
                    <a:pt x="1955099" y="1765650"/>
                    <a:pt x="2171490" y="1783333"/>
                    <a:pt x="2354201" y="1823748"/>
                  </a:cubicBezTo>
                  <a:cubicBezTo>
                    <a:pt x="2536912" y="1864163"/>
                    <a:pt x="2813927" y="1884371"/>
                    <a:pt x="2813927" y="1884371"/>
                  </a:cubicBezTo>
                </a:path>
              </a:pathLst>
            </a:cu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587" name="Line 26"/>
            <p:cNvSpPr/>
            <p:nvPr/>
          </p:nvSpPr>
          <p:spPr>
            <a:xfrm>
              <a:off x="2148840" y="312300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588" name="CustomShape 27"/>
            <p:cNvSpPr/>
            <p:nvPr/>
          </p:nvSpPr>
          <p:spPr>
            <a:xfrm>
              <a:off x="2149200" y="474552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589" name="CustomShape 28"/>
            <p:cNvSpPr/>
            <p:nvPr/>
          </p:nvSpPr>
          <p:spPr>
            <a:xfrm>
              <a:off x="1984680" y="322344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590" name="CustomShape 29"/>
            <p:cNvSpPr/>
            <p:nvPr/>
          </p:nvSpPr>
          <p:spPr>
            <a:xfrm>
              <a:off x="1984680" y="37011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591" name="CustomShape 30"/>
            <p:cNvSpPr/>
            <p:nvPr/>
          </p:nvSpPr>
          <p:spPr>
            <a:xfrm>
              <a:off x="1984680" y="41788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592" name="CustomShape 31"/>
            <p:cNvSpPr/>
            <p:nvPr/>
          </p:nvSpPr>
          <p:spPr>
            <a:xfrm>
              <a:off x="1994760" y="47628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593" name="CustomShape 32"/>
            <p:cNvSpPr/>
            <p:nvPr/>
          </p:nvSpPr>
          <p:spPr>
            <a:xfrm>
              <a:off x="2349000" y="47628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594" name="CustomShape 33"/>
            <p:cNvSpPr/>
            <p:nvPr/>
          </p:nvSpPr>
          <p:spPr>
            <a:xfrm>
              <a:off x="2685960" y="47628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595" name="CustomShape 34"/>
            <p:cNvSpPr/>
            <p:nvPr/>
          </p:nvSpPr>
          <p:spPr>
            <a:xfrm>
              <a:off x="3094920" y="47628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596" name="CustomShape 35"/>
            <p:cNvSpPr/>
            <p:nvPr/>
          </p:nvSpPr>
          <p:spPr>
            <a:xfrm>
              <a:off x="3455280" y="47628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597" name="CustomShape 36"/>
            <p:cNvSpPr/>
            <p:nvPr/>
          </p:nvSpPr>
          <p:spPr>
            <a:xfrm>
              <a:off x="3790080" y="47628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598" name="CustomShape 37"/>
            <p:cNvSpPr/>
            <p:nvPr/>
          </p:nvSpPr>
          <p:spPr>
            <a:xfrm>
              <a:off x="4140720" y="47628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599" name="CustomShape 38"/>
          <p:cNvSpPr/>
          <p:nvPr/>
        </p:nvSpPr>
        <p:spPr>
          <a:xfrm>
            <a:off x="2598120" y="3301560"/>
            <a:ext cx="1559520" cy="85068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Logistic Regression 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601"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Logistic Regression vs SVM Cost Functions</a:t>
            </a:r>
            <a:endParaRPr b="0" lang="en-US" sz="3000" spc="-1" strike="noStrike">
              <a:latin typeface="Arial"/>
            </a:endParaRPr>
          </a:p>
        </p:txBody>
      </p:sp>
      <p:sp>
        <p:nvSpPr>
          <p:cNvPr id="602"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03"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4"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5"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6"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7"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8"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9"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0" name="CustomShape 11"/>
          <p:cNvSpPr/>
          <p:nvPr/>
        </p:nvSpPr>
        <p:spPr>
          <a:xfrm>
            <a:off x="6835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1" name="CustomShape 12"/>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2" name="CustomShape 13"/>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613" name="CustomShape 14"/>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14" name="CustomShape 15"/>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615" name="CustomShape 16"/>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616" name="CustomShape 17"/>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617" name="CustomShape 18"/>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618" name="CustomShape 19"/>
          <p:cNvSpPr/>
          <p:nvPr/>
        </p:nvSpPr>
        <p:spPr>
          <a:xfrm>
            <a:off x="76662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9" name="CustomShape 20"/>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620" name="CustomShape 21"/>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621" name="CustomShape 22"/>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622" name="CustomShape 23"/>
          <p:cNvSpPr/>
          <p:nvPr/>
        </p:nvSpPr>
        <p:spPr>
          <a:xfrm>
            <a:off x="3083400" y="1299600"/>
            <a:ext cx="4992480" cy="1213920"/>
          </a:xfrm>
          <a:custGeom>
            <a:avLst/>
            <a:gdLst/>
            <a:ah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noFill/>
          <a:ln w="38160">
            <a:solidFill>
              <a:srgbClr val="faa757"/>
            </a:solidFill>
            <a:round/>
          </a:ln>
        </p:spPr>
        <p:style>
          <a:lnRef idx="0"/>
          <a:fillRef idx="0"/>
          <a:effectRef idx="0"/>
          <a:fontRef idx="minor"/>
        </p:style>
      </p:sp>
      <p:grpSp>
        <p:nvGrpSpPr>
          <p:cNvPr id="623" name="Group 24"/>
          <p:cNvGrpSpPr/>
          <p:nvPr/>
        </p:nvGrpSpPr>
        <p:grpSpPr>
          <a:xfrm>
            <a:off x="2003040" y="3113640"/>
            <a:ext cx="2287800" cy="2065320"/>
            <a:chOff x="2003040" y="3113640"/>
            <a:chExt cx="2287800" cy="2065320"/>
          </a:xfrm>
        </p:grpSpPr>
        <p:sp>
          <p:nvSpPr>
            <p:cNvPr id="624" name="CustomShape 25"/>
            <p:cNvSpPr/>
            <p:nvPr/>
          </p:nvSpPr>
          <p:spPr>
            <a:xfrm>
              <a:off x="2167560" y="3313800"/>
              <a:ext cx="2093760" cy="1401480"/>
            </a:xfrm>
            <a:custGeom>
              <a:avLst/>
              <a:gdLst/>
              <a:ahLst/>
              <a:rect l="l" t="t" r="r" b="b"/>
              <a:pathLst>
                <a:path w="2813927" h="1884371">
                  <a:moveTo>
                    <a:pt x="0" y="0"/>
                  </a:moveTo>
                  <a:cubicBezTo>
                    <a:pt x="321640" y="403733"/>
                    <a:pt x="643280" y="807467"/>
                    <a:pt x="929556" y="1081113"/>
                  </a:cubicBezTo>
                  <a:cubicBezTo>
                    <a:pt x="1215832" y="1354759"/>
                    <a:pt x="1480217" y="1518106"/>
                    <a:pt x="1717658" y="1641878"/>
                  </a:cubicBezTo>
                  <a:cubicBezTo>
                    <a:pt x="1955099" y="1765650"/>
                    <a:pt x="2171490" y="1783333"/>
                    <a:pt x="2354201" y="1823748"/>
                  </a:cubicBezTo>
                  <a:cubicBezTo>
                    <a:pt x="2536912" y="1864163"/>
                    <a:pt x="2813927" y="1884371"/>
                    <a:pt x="2813927" y="1884371"/>
                  </a:cubicBezTo>
                </a:path>
              </a:pathLst>
            </a:cu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625" name="Line 26"/>
            <p:cNvSpPr/>
            <p:nvPr/>
          </p:nvSpPr>
          <p:spPr>
            <a:xfrm>
              <a:off x="2167560" y="311364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626" name="CustomShape 27"/>
            <p:cNvSpPr/>
            <p:nvPr/>
          </p:nvSpPr>
          <p:spPr>
            <a:xfrm>
              <a:off x="2167560" y="473688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27" name="CustomShape 28"/>
            <p:cNvSpPr/>
            <p:nvPr/>
          </p:nvSpPr>
          <p:spPr>
            <a:xfrm>
              <a:off x="2003040" y="3214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28" name="CustomShape 29"/>
            <p:cNvSpPr/>
            <p:nvPr/>
          </p:nvSpPr>
          <p:spPr>
            <a:xfrm>
              <a:off x="2003040" y="369252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29" name="CustomShape 30"/>
            <p:cNvSpPr/>
            <p:nvPr/>
          </p:nvSpPr>
          <p:spPr>
            <a:xfrm>
              <a:off x="2003040" y="41698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30" name="CustomShape 31"/>
            <p:cNvSpPr/>
            <p:nvPr/>
          </p:nvSpPr>
          <p:spPr>
            <a:xfrm>
              <a:off x="2013480" y="475416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31" name="CustomShape 32"/>
            <p:cNvSpPr/>
            <p:nvPr/>
          </p:nvSpPr>
          <p:spPr>
            <a:xfrm>
              <a:off x="2367360" y="475416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32" name="CustomShape 33"/>
            <p:cNvSpPr/>
            <p:nvPr/>
          </p:nvSpPr>
          <p:spPr>
            <a:xfrm>
              <a:off x="2704680" y="475416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33" name="CustomShape 34"/>
            <p:cNvSpPr/>
            <p:nvPr/>
          </p:nvSpPr>
          <p:spPr>
            <a:xfrm>
              <a:off x="3113280" y="475416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634" name="CustomShape 35"/>
            <p:cNvSpPr/>
            <p:nvPr/>
          </p:nvSpPr>
          <p:spPr>
            <a:xfrm>
              <a:off x="3474000" y="475416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35" name="CustomShape 36"/>
            <p:cNvSpPr/>
            <p:nvPr/>
          </p:nvSpPr>
          <p:spPr>
            <a:xfrm>
              <a:off x="3808440" y="475416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36" name="CustomShape 37"/>
            <p:cNvSpPr/>
            <p:nvPr/>
          </p:nvSpPr>
          <p:spPr>
            <a:xfrm>
              <a:off x="4159080" y="475416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grpSp>
        <p:nvGrpSpPr>
          <p:cNvPr id="637" name="Group 38"/>
          <p:cNvGrpSpPr/>
          <p:nvPr/>
        </p:nvGrpSpPr>
        <p:grpSpPr>
          <a:xfrm>
            <a:off x="5045760" y="3114000"/>
            <a:ext cx="2313360" cy="2087640"/>
            <a:chOff x="5045760" y="3114000"/>
            <a:chExt cx="2313360" cy="2087640"/>
          </a:xfrm>
        </p:grpSpPr>
        <p:sp>
          <p:nvSpPr>
            <p:cNvPr id="638" name="Line 39"/>
            <p:cNvSpPr/>
            <p:nvPr/>
          </p:nvSpPr>
          <p:spPr>
            <a:xfrm>
              <a:off x="5199840" y="311400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639" name="CustomShape 40"/>
            <p:cNvSpPr/>
            <p:nvPr/>
          </p:nvSpPr>
          <p:spPr>
            <a:xfrm>
              <a:off x="5200200" y="473184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40" name="CustomShape 41"/>
            <p:cNvSpPr/>
            <p:nvPr/>
          </p:nvSpPr>
          <p:spPr>
            <a:xfrm>
              <a:off x="5045760" y="3214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41" name="CustomShape 42"/>
            <p:cNvSpPr/>
            <p:nvPr/>
          </p:nvSpPr>
          <p:spPr>
            <a:xfrm>
              <a:off x="5045760" y="369252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42" name="CustomShape 43"/>
            <p:cNvSpPr/>
            <p:nvPr/>
          </p:nvSpPr>
          <p:spPr>
            <a:xfrm>
              <a:off x="5045760" y="41698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43" name="Line 44"/>
            <p:cNvSpPr/>
            <p:nvPr/>
          </p:nvSpPr>
          <p:spPr>
            <a:xfrm>
              <a:off x="5199840" y="3588120"/>
              <a:ext cx="1372680" cy="112824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644" name="Line 45"/>
            <p:cNvSpPr/>
            <p:nvPr/>
          </p:nvSpPr>
          <p:spPr>
            <a:xfrm>
              <a:off x="6563880" y="471276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645" name="CustomShape 46"/>
            <p:cNvSpPr/>
            <p:nvPr/>
          </p:nvSpPr>
          <p:spPr>
            <a:xfrm>
              <a:off x="5081760" y="477684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46" name="CustomShape 47"/>
            <p:cNvSpPr/>
            <p:nvPr/>
          </p:nvSpPr>
          <p:spPr>
            <a:xfrm>
              <a:off x="5436000" y="477684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47" name="CustomShape 48"/>
            <p:cNvSpPr/>
            <p:nvPr/>
          </p:nvSpPr>
          <p:spPr>
            <a:xfrm>
              <a:off x="5772960" y="477684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48" name="CustomShape 49"/>
            <p:cNvSpPr/>
            <p:nvPr/>
          </p:nvSpPr>
          <p:spPr>
            <a:xfrm>
              <a:off x="6181560" y="477684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649" name="CustomShape 50"/>
            <p:cNvSpPr/>
            <p:nvPr/>
          </p:nvSpPr>
          <p:spPr>
            <a:xfrm>
              <a:off x="6542280" y="477684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50" name="CustomShape 51"/>
            <p:cNvSpPr/>
            <p:nvPr/>
          </p:nvSpPr>
          <p:spPr>
            <a:xfrm>
              <a:off x="6877080" y="477684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51" name="CustomShape 52"/>
            <p:cNvSpPr/>
            <p:nvPr/>
          </p:nvSpPr>
          <p:spPr>
            <a:xfrm>
              <a:off x="7227360" y="477684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652" name="CustomShape 53"/>
          <p:cNvSpPr/>
          <p:nvPr/>
        </p:nvSpPr>
        <p:spPr>
          <a:xfrm>
            <a:off x="2598120" y="3301560"/>
            <a:ext cx="1559520" cy="85068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Logistic Regression 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
        <p:nvSpPr>
          <p:cNvPr id="653" name="CustomShape 54"/>
          <p:cNvSpPr/>
          <p:nvPr/>
        </p:nvSpPr>
        <p:spPr>
          <a:xfrm>
            <a:off x="6135840" y="340740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91"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Relationship to Logistic Regression</a:t>
            </a:r>
            <a:endParaRPr b="0" lang="en-US" sz="3000" spc="-1" strike="noStrike">
              <a:latin typeface="Arial"/>
            </a:endParaRPr>
          </a:p>
        </p:txBody>
      </p:sp>
      <p:sp>
        <p:nvSpPr>
          <p:cNvPr id="92"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3"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CustomShape 8"/>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98" name="CustomShape 9"/>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9" name="CustomShape 10"/>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100" name="CustomShape 11"/>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101" name="CustomShape 12"/>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102" name="CustomShape 13"/>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103" name="CustomShape 14"/>
          <p:cNvSpPr/>
          <p:nvPr/>
        </p:nvSpPr>
        <p:spPr>
          <a:xfrm>
            <a:off x="5014440" y="3935160"/>
            <a:ext cx="259200" cy="486720"/>
          </a:xfrm>
          <a:prstGeom prst="rect">
            <a:avLst/>
          </a:prstGeom>
          <a:noFill/>
          <a:ln>
            <a:noFill/>
          </a:ln>
        </p:spPr>
        <p:style>
          <a:lnRef idx="0"/>
          <a:fillRef idx="0"/>
          <a:effectRef idx="0"/>
          <a:fontRef idx="minor"/>
        </p:style>
        <p:txBody>
          <a:bodyPr wrap="none" lIns="0" rIns="0" tIns="0" bIns="0"/>
          <a:p>
            <a:pPr>
              <a:lnSpc>
                <a:spcPct val="100000"/>
              </a:lnSpc>
            </a:pPr>
            <a:r>
              <a:rPr b="0" lang="en-US" sz="3200" spc="-1" strike="noStrike">
                <a:solidFill>
                  <a:srgbClr val="000000"/>
                </a:solidFill>
                <a:latin typeface="Avenir Book"/>
                <a:ea typeface="Avenir Book"/>
              </a:rPr>
              <a:t>  </a:t>
            </a:r>
            <a:endParaRPr b="0" lang="en-US" sz="3200" spc="-1" strike="noStrike">
              <a:latin typeface="Arial"/>
            </a:endParaRPr>
          </a:p>
        </p:txBody>
      </p:sp>
      <p:sp>
        <p:nvSpPr>
          <p:cNvPr id="104" name="CustomShape 15"/>
          <p:cNvSpPr/>
          <p:nvPr/>
        </p:nvSpPr>
        <p:spPr>
          <a:xfrm>
            <a:off x="3061080" y="3935160"/>
            <a:ext cx="4165920" cy="71748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05" name="CustomShape 16"/>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 name="CustomShape 17"/>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 name="CustomShape 18"/>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 name="CustomShape 19"/>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 name="CustomShape 20"/>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 name="CustomShape 21"/>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 name="CustomShape 22"/>
          <p:cNvSpPr/>
          <p:nvPr/>
        </p:nvSpPr>
        <p:spPr>
          <a:xfrm>
            <a:off x="3002760" y="1967400"/>
            <a:ext cx="4992480" cy="1213920"/>
          </a:xfrm>
          <a:custGeom>
            <a:avLst/>
            <a:gdLst/>
            <a:ahLst/>
            <a:rect l="l" t="t" r="r" b="b"/>
            <a:pathLst>
              <a:path w="6658609" h="1620520">
                <a:moveTo>
                  <a:pt x="6658154" y="48415"/>
                </a:moveTo>
                <a:lnTo>
                  <a:pt x="6465647" y="43607"/>
                </a:lnTo>
                <a:lnTo>
                  <a:pt x="6273590" y="38841"/>
                </a:lnTo>
                <a:lnTo>
                  <a:pt x="6082430" y="34159"/>
                </a:lnTo>
                <a:lnTo>
                  <a:pt x="5892618" y="29605"/>
                </a:lnTo>
                <a:lnTo>
                  <a:pt x="5704602" y="25219"/>
                </a:lnTo>
                <a:lnTo>
                  <a:pt x="5518830" y="21046"/>
                </a:lnTo>
                <a:lnTo>
                  <a:pt x="5335753" y="17127"/>
                </a:lnTo>
                <a:lnTo>
                  <a:pt x="5155819" y="13504"/>
                </a:lnTo>
                <a:lnTo>
                  <a:pt x="4979477" y="10220"/>
                </a:lnTo>
                <a:lnTo>
                  <a:pt x="4807176" y="7316"/>
                </a:lnTo>
                <a:lnTo>
                  <a:pt x="4639366" y="4837"/>
                </a:lnTo>
                <a:lnTo>
                  <a:pt x="4476494" y="2823"/>
                </a:lnTo>
                <a:lnTo>
                  <a:pt x="4319010" y="1317"/>
                </a:lnTo>
                <a:lnTo>
                  <a:pt x="4167364" y="362"/>
                </a:lnTo>
                <a:lnTo>
                  <a:pt x="4022004" y="0"/>
                </a:lnTo>
                <a:lnTo>
                  <a:pt x="3883379" y="272"/>
                </a:lnTo>
                <a:lnTo>
                  <a:pt x="3751938" y="1222"/>
                </a:lnTo>
                <a:lnTo>
                  <a:pt x="3628130" y="2893"/>
                </a:lnTo>
                <a:lnTo>
                  <a:pt x="3512404" y="5325"/>
                </a:lnTo>
                <a:lnTo>
                  <a:pt x="3405210" y="8562"/>
                </a:lnTo>
                <a:lnTo>
                  <a:pt x="3307347" y="11503"/>
                </a:lnTo>
                <a:lnTo>
                  <a:pt x="3218913" y="13231"/>
                </a:lnTo>
                <a:lnTo>
                  <a:pt x="3139300" y="14059"/>
                </a:lnTo>
                <a:lnTo>
                  <a:pt x="3067900" y="14300"/>
                </a:lnTo>
                <a:lnTo>
                  <a:pt x="3004107" y="14270"/>
                </a:lnTo>
                <a:lnTo>
                  <a:pt x="2947313" y="14280"/>
                </a:lnTo>
                <a:lnTo>
                  <a:pt x="2896910" y="14647"/>
                </a:lnTo>
                <a:lnTo>
                  <a:pt x="2852292" y="15682"/>
                </a:lnTo>
                <a:lnTo>
                  <a:pt x="2812851" y="17700"/>
                </a:lnTo>
                <a:lnTo>
                  <a:pt x="2747071" y="25942"/>
                </a:lnTo>
                <a:lnTo>
                  <a:pt x="2694710" y="41882"/>
                </a:lnTo>
                <a:lnTo>
                  <a:pt x="2650912" y="68030"/>
                </a:lnTo>
                <a:lnTo>
                  <a:pt x="2610815" y="106899"/>
                </a:lnTo>
                <a:lnTo>
                  <a:pt x="2569564" y="160998"/>
                </a:lnTo>
                <a:lnTo>
                  <a:pt x="2546986" y="194544"/>
                </a:lnTo>
                <a:lnTo>
                  <a:pt x="2526017" y="234296"/>
                </a:lnTo>
                <a:lnTo>
                  <a:pt x="2509840" y="281278"/>
                </a:lnTo>
                <a:lnTo>
                  <a:pt x="2497950" y="334683"/>
                </a:lnTo>
                <a:lnTo>
                  <a:pt x="2489845" y="393704"/>
                </a:lnTo>
                <a:lnTo>
                  <a:pt x="2485020" y="457534"/>
                </a:lnTo>
                <a:lnTo>
                  <a:pt x="2482972" y="525365"/>
                </a:lnTo>
                <a:lnTo>
                  <a:pt x="2483197" y="596392"/>
                </a:lnTo>
                <a:lnTo>
                  <a:pt x="2485193" y="669807"/>
                </a:lnTo>
                <a:lnTo>
                  <a:pt x="2488456" y="744802"/>
                </a:lnTo>
                <a:lnTo>
                  <a:pt x="2492481" y="820572"/>
                </a:lnTo>
                <a:lnTo>
                  <a:pt x="2496766" y="896308"/>
                </a:lnTo>
                <a:lnTo>
                  <a:pt x="2500807" y="971204"/>
                </a:lnTo>
                <a:lnTo>
                  <a:pt x="2504101" y="1044452"/>
                </a:lnTo>
                <a:lnTo>
                  <a:pt x="2506143" y="1115246"/>
                </a:lnTo>
                <a:lnTo>
                  <a:pt x="2506431" y="1182779"/>
                </a:lnTo>
                <a:lnTo>
                  <a:pt x="2504461" y="1246244"/>
                </a:lnTo>
                <a:lnTo>
                  <a:pt x="2499730" y="1304833"/>
                </a:lnTo>
                <a:lnTo>
                  <a:pt x="2491733" y="1357740"/>
                </a:lnTo>
                <a:lnTo>
                  <a:pt x="2479968" y="1404157"/>
                </a:lnTo>
                <a:lnTo>
                  <a:pt x="2463931" y="1443278"/>
                </a:lnTo>
                <a:lnTo>
                  <a:pt x="2427090" y="1503995"/>
                </a:lnTo>
                <a:lnTo>
                  <a:pt x="2388740" y="1547215"/>
                </a:lnTo>
                <a:lnTo>
                  <a:pt x="2347095" y="1575770"/>
                </a:lnTo>
                <a:lnTo>
                  <a:pt x="2300371" y="1592489"/>
                </a:lnTo>
                <a:lnTo>
                  <a:pt x="2246780" y="1600201"/>
                </a:lnTo>
                <a:lnTo>
                  <a:pt x="2184538" y="1601735"/>
                </a:lnTo>
                <a:lnTo>
                  <a:pt x="2149615" y="1601070"/>
                </a:lnTo>
                <a:lnTo>
                  <a:pt x="2111859" y="1599922"/>
                </a:lnTo>
                <a:lnTo>
                  <a:pt x="2071048" y="1598644"/>
                </a:lnTo>
                <a:lnTo>
                  <a:pt x="2026957" y="1597591"/>
                </a:lnTo>
                <a:lnTo>
                  <a:pt x="1979365" y="1597115"/>
                </a:lnTo>
                <a:lnTo>
                  <a:pt x="1928047" y="1597571"/>
                </a:lnTo>
                <a:lnTo>
                  <a:pt x="1872781" y="1599312"/>
                </a:lnTo>
                <a:lnTo>
                  <a:pt x="1813343" y="1602692"/>
                </a:lnTo>
                <a:lnTo>
                  <a:pt x="1744604" y="1606685"/>
                </a:lnTo>
                <a:lnTo>
                  <a:pt x="1662780" y="1610058"/>
                </a:lnTo>
                <a:lnTo>
                  <a:pt x="1569668" y="1612857"/>
                </a:lnTo>
                <a:lnTo>
                  <a:pt x="1467064" y="1615126"/>
                </a:lnTo>
                <a:lnTo>
                  <a:pt x="1356763" y="1616911"/>
                </a:lnTo>
                <a:lnTo>
                  <a:pt x="1240562" y="1618255"/>
                </a:lnTo>
                <a:lnTo>
                  <a:pt x="1120257" y="1619204"/>
                </a:lnTo>
                <a:lnTo>
                  <a:pt x="997643" y="1619802"/>
                </a:lnTo>
                <a:lnTo>
                  <a:pt x="874518" y="1620095"/>
                </a:lnTo>
                <a:lnTo>
                  <a:pt x="752676" y="1620128"/>
                </a:lnTo>
                <a:lnTo>
                  <a:pt x="633914" y="1619944"/>
                </a:lnTo>
                <a:lnTo>
                  <a:pt x="520028" y="1619590"/>
                </a:lnTo>
                <a:lnTo>
                  <a:pt x="412814" y="1619109"/>
                </a:lnTo>
                <a:lnTo>
                  <a:pt x="314068" y="1618547"/>
                </a:lnTo>
                <a:lnTo>
                  <a:pt x="225586" y="1617948"/>
                </a:lnTo>
                <a:lnTo>
                  <a:pt x="149164" y="1617358"/>
                </a:lnTo>
                <a:lnTo>
                  <a:pt x="86599" y="1616821"/>
                </a:lnTo>
                <a:lnTo>
                  <a:pt x="39685" y="1616381"/>
                </a:lnTo>
                <a:lnTo>
                  <a:pt x="10220" y="1616085"/>
                </a:lnTo>
                <a:lnTo>
                  <a:pt x="0" y="1615976"/>
                </a:lnTo>
              </a:path>
            </a:pathLst>
          </a:custGeom>
          <a:noFill/>
          <a:ln w="38160">
            <a:solidFill>
              <a:srgbClr val="faa757"/>
            </a:solidFill>
            <a:round/>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655"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SVM Cost Function</a:t>
            </a:r>
            <a:endParaRPr b="0" lang="en-US" sz="3000" spc="-1" strike="noStrike">
              <a:latin typeface="Arial"/>
            </a:endParaRPr>
          </a:p>
        </p:txBody>
      </p:sp>
      <p:sp>
        <p:nvSpPr>
          <p:cNvPr id="656"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57"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8"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9"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0"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1"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2"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3"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4" name="CustomShape 11"/>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5" name="CustomShape 12"/>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666" name="CustomShape 13"/>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67" name="CustomShape 14"/>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668" name="CustomShape 15"/>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669" name="CustomShape 16"/>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670" name="CustomShape 17"/>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671" name="CustomShape 18"/>
          <p:cNvSpPr/>
          <p:nvPr/>
        </p:nvSpPr>
        <p:spPr>
          <a:xfrm>
            <a:off x="487548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2" name="CustomShape 19"/>
          <p:cNvSpPr/>
          <p:nvPr/>
        </p:nvSpPr>
        <p:spPr>
          <a:xfrm>
            <a:off x="4297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3" name="CustomShape 20"/>
          <p:cNvSpPr/>
          <p:nvPr/>
        </p:nvSpPr>
        <p:spPr>
          <a:xfrm>
            <a:off x="387216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4" name="CustomShape 21"/>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675" name="CustomShape 22"/>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676" name="CustomShape 23"/>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677" name="CustomShape 24"/>
          <p:cNvSpPr/>
          <p:nvPr/>
        </p:nvSpPr>
        <p:spPr>
          <a:xfrm>
            <a:off x="6193080" y="76500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678" name="CustomShape 25"/>
          <p:cNvSpPr/>
          <p:nvPr/>
        </p:nvSpPr>
        <p:spPr>
          <a:xfrm>
            <a:off x="7219080" y="418572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grpSp>
        <p:nvGrpSpPr>
          <p:cNvPr id="679" name="Group 26"/>
          <p:cNvGrpSpPr/>
          <p:nvPr/>
        </p:nvGrpSpPr>
        <p:grpSpPr>
          <a:xfrm>
            <a:off x="5045760" y="3103920"/>
            <a:ext cx="2313360" cy="2087280"/>
            <a:chOff x="5045760" y="3103920"/>
            <a:chExt cx="2313360" cy="2087280"/>
          </a:xfrm>
        </p:grpSpPr>
        <p:sp>
          <p:nvSpPr>
            <p:cNvPr id="680" name="Line 27"/>
            <p:cNvSpPr/>
            <p:nvPr/>
          </p:nvSpPr>
          <p:spPr>
            <a:xfrm>
              <a:off x="5199840" y="310392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681" name="CustomShape 28"/>
            <p:cNvSpPr/>
            <p:nvPr/>
          </p:nvSpPr>
          <p:spPr>
            <a:xfrm>
              <a:off x="5200200" y="472140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82" name="CustomShape 29"/>
            <p:cNvSpPr/>
            <p:nvPr/>
          </p:nvSpPr>
          <p:spPr>
            <a:xfrm>
              <a:off x="5045760" y="32043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83" name="CustomShape 30"/>
            <p:cNvSpPr/>
            <p:nvPr/>
          </p:nvSpPr>
          <p:spPr>
            <a:xfrm>
              <a:off x="5045760" y="36820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84" name="CustomShape 31"/>
            <p:cNvSpPr/>
            <p:nvPr/>
          </p:nvSpPr>
          <p:spPr>
            <a:xfrm>
              <a:off x="5045760" y="4159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85" name="Line 32"/>
            <p:cNvSpPr/>
            <p:nvPr/>
          </p:nvSpPr>
          <p:spPr>
            <a:xfrm>
              <a:off x="5199840" y="3577680"/>
              <a:ext cx="1372680" cy="112860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686" name="Line 33"/>
            <p:cNvSpPr/>
            <p:nvPr/>
          </p:nvSpPr>
          <p:spPr>
            <a:xfrm>
              <a:off x="6563880" y="470232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687" name="CustomShape 34"/>
            <p:cNvSpPr/>
            <p:nvPr/>
          </p:nvSpPr>
          <p:spPr>
            <a:xfrm>
              <a:off x="5081760" y="47664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688" name="CustomShape 35"/>
            <p:cNvSpPr/>
            <p:nvPr/>
          </p:nvSpPr>
          <p:spPr>
            <a:xfrm>
              <a:off x="5436000" y="47664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89" name="CustomShape 36"/>
            <p:cNvSpPr/>
            <p:nvPr/>
          </p:nvSpPr>
          <p:spPr>
            <a:xfrm>
              <a:off x="5772960" y="47664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90" name="CustomShape 37"/>
            <p:cNvSpPr/>
            <p:nvPr/>
          </p:nvSpPr>
          <p:spPr>
            <a:xfrm>
              <a:off x="61815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691" name="CustomShape 38"/>
            <p:cNvSpPr/>
            <p:nvPr/>
          </p:nvSpPr>
          <p:spPr>
            <a:xfrm>
              <a:off x="65422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692" name="CustomShape 39"/>
            <p:cNvSpPr/>
            <p:nvPr/>
          </p:nvSpPr>
          <p:spPr>
            <a:xfrm>
              <a:off x="68770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693" name="CustomShape 40"/>
            <p:cNvSpPr/>
            <p:nvPr/>
          </p:nvSpPr>
          <p:spPr>
            <a:xfrm>
              <a:off x="72273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694" name="CustomShape 41"/>
          <p:cNvSpPr/>
          <p:nvPr/>
        </p:nvSpPr>
        <p:spPr>
          <a:xfrm>
            <a:off x="6135840" y="339696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696"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SVM Cost Function</a:t>
            </a:r>
            <a:endParaRPr b="0" lang="en-US" sz="3000" spc="-1" strike="noStrike">
              <a:latin typeface="Arial"/>
            </a:endParaRPr>
          </a:p>
        </p:txBody>
      </p:sp>
      <p:sp>
        <p:nvSpPr>
          <p:cNvPr id="697"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698"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9"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0"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1"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2"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3"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4"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5" name="CustomShape 11"/>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6" name="CustomShape 12"/>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707" name="CustomShape 13"/>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08" name="CustomShape 14"/>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709" name="CustomShape 15"/>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710" name="CustomShape 16"/>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711" name="CustomShape 17"/>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712" name="CustomShape 18"/>
          <p:cNvSpPr/>
          <p:nvPr/>
        </p:nvSpPr>
        <p:spPr>
          <a:xfrm>
            <a:off x="487548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3" name="CustomShape 19"/>
          <p:cNvSpPr/>
          <p:nvPr/>
        </p:nvSpPr>
        <p:spPr>
          <a:xfrm>
            <a:off x="4297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4" name="CustomShape 20"/>
          <p:cNvSpPr/>
          <p:nvPr/>
        </p:nvSpPr>
        <p:spPr>
          <a:xfrm>
            <a:off x="387216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5" name="CustomShape 21"/>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716" name="CustomShape 22"/>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717" name="CustomShape 23"/>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718" name="CustomShape 24"/>
          <p:cNvSpPr/>
          <p:nvPr/>
        </p:nvSpPr>
        <p:spPr>
          <a:xfrm>
            <a:off x="5433120" y="76500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719" name="CustomShape 25"/>
          <p:cNvSpPr/>
          <p:nvPr/>
        </p:nvSpPr>
        <p:spPr>
          <a:xfrm>
            <a:off x="6649560" y="418572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grpSp>
        <p:nvGrpSpPr>
          <p:cNvPr id="720" name="Group 26"/>
          <p:cNvGrpSpPr/>
          <p:nvPr/>
        </p:nvGrpSpPr>
        <p:grpSpPr>
          <a:xfrm>
            <a:off x="5045760" y="3103920"/>
            <a:ext cx="2313360" cy="2087280"/>
            <a:chOff x="5045760" y="3103920"/>
            <a:chExt cx="2313360" cy="2087280"/>
          </a:xfrm>
        </p:grpSpPr>
        <p:sp>
          <p:nvSpPr>
            <p:cNvPr id="721" name="Line 27"/>
            <p:cNvSpPr/>
            <p:nvPr/>
          </p:nvSpPr>
          <p:spPr>
            <a:xfrm>
              <a:off x="5199840" y="310392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722" name="CustomShape 28"/>
            <p:cNvSpPr/>
            <p:nvPr/>
          </p:nvSpPr>
          <p:spPr>
            <a:xfrm>
              <a:off x="5200200" y="472140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23" name="CustomShape 29"/>
            <p:cNvSpPr/>
            <p:nvPr/>
          </p:nvSpPr>
          <p:spPr>
            <a:xfrm>
              <a:off x="5045760" y="32043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724" name="CustomShape 30"/>
            <p:cNvSpPr/>
            <p:nvPr/>
          </p:nvSpPr>
          <p:spPr>
            <a:xfrm>
              <a:off x="5045760" y="36820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25" name="CustomShape 31"/>
            <p:cNvSpPr/>
            <p:nvPr/>
          </p:nvSpPr>
          <p:spPr>
            <a:xfrm>
              <a:off x="5045760" y="4159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26" name="Line 32"/>
            <p:cNvSpPr/>
            <p:nvPr/>
          </p:nvSpPr>
          <p:spPr>
            <a:xfrm>
              <a:off x="5199840" y="3577680"/>
              <a:ext cx="1372680" cy="112860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727" name="Line 33"/>
            <p:cNvSpPr/>
            <p:nvPr/>
          </p:nvSpPr>
          <p:spPr>
            <a:xfrm>
              <a:off x="6563880" y="470232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728" name="CustomShape 34"/>
            <p:cNvSpPr/>
            <p:nvPr/>
          </p:nvSpPr>
          <p:spPr>
            <a:xfrm>
              <a:off x="5081760" y="47664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729" name="CustomShape 35"/>
            <p:cNvSpPr/>
            <p:nvPr/>
          </p:nvSpPr>
          <p:spPr>
            <a:xfrm>
              <a:off x="5436000" y="47664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30" name="CustomShape 36"/>
            <p:cNvSpPr/>
            <p:nvPr/>
          </p:nvSpPr>
          <p:spPr>
            <a:xfrm>
              <a:off x="5772960" y="47664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31" name="CustomShape 37"/>
            <p:cNvSpPr/>
            <p:nvPr/>
          </p:nvSpPr>
          <p:spPr>
            <a:xfrm>
              <a:off x="61815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732" name="CustomShape 38"/>
            <p:cNvSpPr/>
            <p:nvPr/>
          </p:nvSpPr>
          <p:spPr>
            <a:xfrm>
              <a:off x="65422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33" name="CustomShape 39"/>
            <p:cNvSpPr/>
            <p:nvPr/>
          </p:nvSpPr>
          <p:spPr>
            <a:xfrm>
              <a:off x="68770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34" name="CustomShape 40"/>
            <p:cNvSpPr/>
            <p:nvPr/>
          </p:nvSpPr>
          <p:spPr>
            <a:xfrm>
              <a:off x="72273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735" name="CustomShape 41"/>
          <p:cNvSpPr/>
          <p:nvPr/>
        </p:nvSpPr>
        <p:spPr>
          <a:xfrm>
            <a:off x="6135840" y="339696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737"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SVM Cost Function</a:t>
            </a:r>
            <a:endParaRPr b="0" lang="en-US" sz="3000" spc="-1" strike="noStrike">
              <a:latin typeface="Arial"/>
            </a:endParaRPr>
          </a:p>
        </p:txBody>
      </p:sp>
      <p:sp>
        <p:nvSpPr>
          <p:cNvPr id="738"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39"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0"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1"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2"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3"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4"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5"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6" name="CustomShape 11"/>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7" name="CustomShape 12"/>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748" name="CustomShape 13"/>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49" name="CustomShape 14"/>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750" name="CustomShape 15"/>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751" name="CustomShape 16"/>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752" name="CustomShape 17"/>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753" name="CustomShape 18"/>
          <p:cNvSpPr/>
          <p:nvPr/>
        </p:nvSpPr>
        <p:spPr>
          <a:xfrm>
            <a:off x="487548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4" name="CustomShape 19"/>
          <p:cNvSpPr/>
          <p:nvPr/>
        </p:nvSpPr>
        <p:spPr>
          <a:xfrm>
            <a:off x="4297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5" name="CustomShape 20"/>
          <p:cNvSpPr/>
          <p:nvPr/>
        </p:nvSpPr>
        <p:spPr>
          <a:xfrm>
            <a:off x="387216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6" name="CustomShape 21"/>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757" name="CustomShape 22"/>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758" name="CustomShape 23"/>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759" name="CustomShape 24"/>
          <p:cNvSpPr/>
          <p:nvPr/>
        </p:nvSpPr>
        <p:spPr>
          <a:xfrm>
            <a:off x="4964760" y="76500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760" name="CustomShape 25"/>
          <p:cNvSpPr/>
          <p:nvPr/>
        </p:nvSpPr>
        <p:spPr>
          <a:xfrm>
            <a:off x="6262200" y="397404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grpSp>
        <p:nvGrpSpPr>
          <p:cNvPr id="761" name="Group 26"/>
          <p:cNvGrpSpPr/>
          <p:nvPr/>
        </p:nvGrpSpPr>
        <p:grpSpPr>
          <a:xfrm>
            <a:off x="5045760" y="3103920"/>
            <a:ext cx="2313360" cy="2087280"/>
            <a:chOff x="5045760" y="3103920"/>
            <a:chExt cx="2313360" cy="2087280"/>
          </a:xfrm>
        </p:grpSpPr>
        <p:sp>
          <p:nvSpPr>
            <p:cNvPr id="762" name="Line 27"/>
            <p:cNvSpPr/>
            <p:nvPr/>
          </p:nvSpPr>
          <p:spPr>
            <a:xfrm>
              <a:off x="5199840" y="310392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763" name="CustomShape 28"/>
            <p:cNvSpPr/>
            <p:nvPr/>
          </p:nvSpPr>
          <p:spPr>
            <a:xfrm>
              <a:off x="5200200" y="472140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64" name="CustomShape 29"/>
            <p:cNvSpPr/>
            <p:nvPr/>
          </p:nvSpPr>
          <p:spPr>
            <a:xfrm>
              <a:off x="5045760" y="32043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765" name="CustomShape 30"/>
            <p:cNvSpPr/>
            <p:nvPr/>
          </p:nvSpPr>
          <p:spPr>
            <a:xfrm>
              <a:off x="5045760" y="36820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66" name="CustomShape 31"/>
            <p:cNvSpPr/>
            <p:nvPr/>
          </p:nvSpPr>
          <p:spPr>
            <a:xfrm>
              <a:off x="5045760" y="4159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67" name="Line 32"/>
            <p:cNvSpPr/>
            <p:nvPr/>
          </p:nvSpPr>
          <p:spPr>
            <a:xfrm>
              <a:off x="5199840" y="3577680"/>
              <a:ext cx="1372680" cy="112860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768" name="Line 33"/>
            <p:cNvSpPr/>
            <p:nvPr/>
          </p:nvSpPr>
          <p:spPr>
            <a:xfrm>
              <a:off x="6563880" y="470232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769" name="CustomShape 34"/>
            <p:cNvSpPr/>
            <p:nvPr/>
          </p:nvSpPr>
          <p:spPr>
            <a:xfrm>
              <a:off x="5081760" y="47664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770" name="CustomShape 35"/>
            <p:cNvSpPr/>
            <p:nvPr/>
          </p:nvSpPr>
          <p:spPr>
            <a:xfrm>
              <a:off x="5436000" y="47664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71" name="CustomShape 36"/>
            <p:cNvSpPr/>
            <p:nvPr/>
          </p:nvSpPr>
          <p:spPr>
            <a:xfrm>
              <a:off x="5772960" y="47664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72" name="CustomShape 37"/>
            <p:cNvSpPr/>
            <p:nvPr/>
          </p:nvSpPr>
          <p:spPr>
            <a:xfrm>
              <a:off x="61815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773" name="CustomShape 38"/>
            <p:cNvSpPr/>
            <p:nvPr/>
          </p:nvSpPr>
          <p:spPr>
            <a:xfrm>
              <a:off x="65422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774" name="CustomShape 39"/>
            <p:cNvSpPr/>
            <p:nvPr/>
          </p:nvSpPr>
          <p:spPr>
            <a:xfrm>
              <a:off x="68770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775" name="CustomShape 40"/>
            <p:cNvSpPr/>
            <p:nvPr/>
          </p:nvSpPr>
          <p:spPr>
            <a:xfrm>
              <a:off x="72273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776" name="CustomShape 41"/>
          <p:cNvSpPr/>
          <p:nvPr/>
        </p:nvSpPr>
        <p:spPr>
          <a:xfrm>
            <a:off x="6135840" y="339696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778"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SVM Cost Function</a:t>
            </a:r>
            <a:endParaRPr b="0" lang="en-US" sz="3000" spc="-1" strike="noStrike">
              <a:latin typeface="Arial"/>
            </a:endParaRPr>
          </a:p>
        </p:txBody>
      </p:sp>
      <p:sp>
        <p:nvSpPr>
          <p:cNvPr id="779"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80"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1"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2"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3"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4"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5"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6"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7" name="CustomShape 11"/>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8" name="CustomShape 12"/>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789" name="CustomShape 13"/>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790" name="CustomShape 14"/>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791" name="CustomShape 15"/>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792" name="CustomShape 16"/>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793" name="CustomShape 17"/>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794" name="CustomShape 18"/>
          <p:cNvSpPr/>
          <p:nvPr/>
        </p:nvSpPr>
        <p:spPr>
          <a:xfrm>
            <a:off x="487548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5" name="CustomShape 19"/>
          <p:cNvSpPr/>
          <p:nvPr/>
        </p:nvSpPr>
        <p:spPr>
          <a:xfrm>
            <a:off x="4297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6" name="CustomShape 20"/>
          <p:cNvSpPr/>
          <p:nvPr/>
        </p:nvSpPr>
        <p:spPr>
          <a:xfrm>
            <a:off x="387216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7" name="CustomShape 21"/>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798" name="CustomShape 22"/>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799" name="CustomShape 23"/>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800" name="CustomShape 24"/>
          <p:cNvSpPr/>
          <p:nvPr/>
        </p:nvSpPr>
        <p:spPr>
          <a:xfrm>
            <a:off x="4659840" y="76176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801" name="CustomShape 25"/>
          <p:cNvSpPr/>
          <p:nvPr/>
        </p:nvSpPr>
        <p:spPr>
          <a:xfrm>
            <a:off x="5973120" y="367416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grpSp>
        <p:nvGrpSpPr>
          <p:cNvPr id="802" name="Group 26"/>
          <p:cNvGrpSpPr/>
          <p:nvPr/>
        </p:nvGrpSpPr>
        <p:grpSpPr>
          <a:xfrm>
            <a:off x="5045760" y="3103920"/>
            <a:ext cx="2313360" cy="2087280"/>
            <a:chOff x="5045760" y="3103920"/>
            <a:chExt cx="2313360" cy="2087280"/>
          </a:xfrm>
        </p:grpSpPr>
        <p:sp>
          <p:nvSpPr>
            <p:cNvPr id="803" name="Line 27"/>
            <p:cNvSpPr/>
            <p:nvPr/>
          </p:nvSpPr>
          <p:spPr>
            <a:xfrm>
              <a:off x="5199840" y="310392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804" name="CustomShape 28"/>
            <p:cNvSpPr/>
            <p:nvPr/>
          </p:nvSpPr>
          <p:spPr>
            <a:xfrm>
              <a:off x="5200200" y="472140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05" name="CustomShape 29"/>
            <p:cNvSpPr/>
            <p:nvPr/>
          </p:nvSpPr>
          <p:spPr>
            <a:xfrm>
              <a:off x="5045760" y="32043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806" name="CustomShape 30"/>
            <p:cNvSpPr/>
            <p:nvPr/>
          </p:nvSpPr>
          <p:spPr>
            <a:xfrm>
              <a:off x="5045760" y="36820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07" name="CustomShape 31"/>
            <p:cNvSpPr/>
            <p:nvPr/>
          </p:nvSpPr>
          <p:spPr>
            <a:xfrm>
              <a:off x="5045760" y="4159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08" name="Line 32"/>
            <p:cNvSpPr/>
            <p:nvPr/>
          </p:nvSpPr>
          <p:spPr>
            <a:xfrm>
              <a:off x="5199840" y="3577680"/>
              <a:ext cx="1372680" cy="112860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809" name="Line 33"/>
            <p:cNvSpPr/>
            <p:nvPr/>
          </p:nvSpPr>
          <p:spPr>
            <a:xfrm>
              <a:off x="6563880" y="470232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810" name="CustomShape 34"/>
            <p:cNvSpPr/>
            <p:nvPr/>
          </p:nvSpPr>
          <p:spPr>
            <a:xfrm>
              <a:off x="5081760" y="47664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811" name="CustomShape 35"/>
            <p:cNvSpPr/>
            <p:nvPr/>
          </p:nvSpPr>
          <p:spPr>
            <a:xfrm>
              <a:off x="5436000" y="47664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12" name="CustomShape 36"/>
            <p:cNvSpPr/>
            <p:nvPr/>
          </p:nvSpPr>
          <p:spPr>
            <a:xfrm>
              <a:off x="5772960" y="47664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13" name="CustomShape 37"/>
            <p:cNvSpPr/>
            <p:nvPr/>
          </p:nvSpPr>
          <p:spPr>
            <a:xfrm>
              <a:off x="61815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814" name="CustomShape 38"/>
            <p:cNvSpPr/>
            <p:nvPr/>
          </p:nvSpPr>
          <p:spPr>
            <a:xfrm>
              <a:off x="65422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15" name="CustomShape 39"/>
            <p:cNvSpPr/>
            <p:nvPr/>
          </p:nvSpPr>
          <p:spPr>
            <a:xfrm>
              <a:off x="68770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16" name="CustomShape 40"/>
            <p:cNvSpPr/>
            <p:nvPr/>
          </p:nvSpPr>
          <p:spPr>
            <a:xfrm>
              <a:off x="72273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817" name="CustomShape 41"/>
          <p:cNvSpPr/>
          <p:nvPr/>
        </p:nvSpPr>
        <p:spPr>
          <a:xfrm>
            <a:off x="6135840" y="339696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CustomShape 1"/>
          <p:cNvSpPr/>
          <p:nvPr/>
        </p:nvSpPr>
        <p:spPr>
          <a:xfrm>
            <a:off x="2803320" y="18331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819"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SVM Cost Function</a:t>
            </a:r>
            <a:endParaRPr b="0" lang="en-US" sz="3000" spc="-1" strike="noStrike">
              <a:latin typeface="Arial"/>
            </a:endParaRPr>
          </a:p>
        </p:txBody>
      </p:sp>
      <p:sp>
        <p:nvSpPr>
          <p:cNvPr id="820" name="CustomShape 3"/>
          <p:cNvSpPr/>
          <p:nvPr/>
        </p:nvSpPr>
        <p:spPr>
          <a:xfrm flipV="1">
            <a:off x="2787480" y="24955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21" name="CustomShape 4"/>
          <p:cNvSpPr/>
          <p:nvPr/>
        </p:nvSpPr>
        <p:spPr>
          <a:xfrm>
            <a:off x="312912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2" name="CustomShape 5"/>
          <p:cNvSpPr/>
          <p:nvPr/>
        </p:nvSpPr>
        <p:spPr>
          <a:xfrm>
            <a:off x="373140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3" name="CustomShape 6"/>
          <p:cNvSpPr/>
          <p:nvPr/>
        </p:nvSpPr>
        <p:spPr>
          <a:xfrm>
            <a:off x="40550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4" name="CustomShape 7"/>
          <p:cNvSpPr/>
          <p:nvPr/>
        </p:nvSpPr>
        <p:spPr>
          <a:xfrm>
            <a:off x="4395240" y="2366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5" name="CustomShape 8"/>
          <p:cNvSpPr/>
          <p:nvPr/>
        </p:nvSpPr>
        <p:spPr>
          <a:xfrm>
            <a:off x="529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6" name="CustomShape 9"/>
          <p:cNvSpPr/>
          <p:nvPr/>
        </p:nvSpPr>
        <p:spPr>
          <a:xfrm>
            <a:off x="58381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7" name="CustomShape 10"/>
          <p:cNvSpPr/>
          <p:nvPr/>
        </p:nvSpPr>
        <p:spPr>
          <a:xfrm>
            <a:off x="645444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8" name="CustomShape 11"/>
          <p:cNvSpPr/>
          <p:nvPr/>
        </p:nvSpPr>
        <p:spPr>
          <a:xfrm>
            <a:off x="722880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9" name="CustomShape 12"/>
          <p:cNvSpPr/>
          <p:nvPr/>
        </p:nvSpPr>
        <p:spPr>
          <a:xfrm>
            <a:off x="3731400" y="277272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830" name="CustomShape 13"/>
          <p:cNvSpPr/>
          <p:nvPr/>
        </p:nvSpPr>
        <p:spPr>
          <a:xfrm flipH="1" flipV="1">
            <a:off x="2808000" y="85140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31" name="CustomShape 14"/>
          <p:cNvSpPr/>
          <p:nvPr/>
        </p:nvSpPr>
        <p:spPr>
          <a:xfrm>
            <a:off x="1341360" y="224784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832" name="CustomShape 15"/>
          <p:cNvSpPr/>
          <p:nvPr/>
        </p:nvSpPr>
        <p:spPr>
          <a:xfrm>
            <a:off x="1809360" y="11001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833" name="CustomShape 16"/>
          <p:cNvSpPr/>
          <p:nvPr/>
        </p:nvSpPr>
        <p:spPr>
          <a:xfrm>
            <a:off x="362520" y="13093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834" name="CustomShape 17"/>
          <p:cNvSpPr/>
          <p:nvPr/>
        </p:nvSpPr>
        <p:spPr>
          <a:xfrm>
            <a:off x="1809360" y="17542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835" name="CustomShape 18"/>
          <p:cNvSpPr/>
          <p:nvPr/>
        </p:nvSpPr>
        <p:spPr>
          <a:xfrm>
            <a:off x="487548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6" name="CustomShape 19"/>
          <p:cNvSpPr/>
          <p:nvPr/>
        </p:nvSpPr>
        <p:spPr>
          <a:xfrm>
            <a:off x="429732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7" name="CustomShape 20"/>
          <p:cNvSpPr/>
          <p:nvPr/>
        </p:nvSpPr>
        <p:spPr>
          <a:xfrm>
            <a:off x="3872160" y="12175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8" name="CustomShape 21"/>
          <p:cNvSpPr/>
          <p:nvPr/>
        </p:nvSpPr>
        <p:spPr>
          <a:xfrm flipH="1" flipV="1">
            <a:off x="4962600" y="10285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839" name="CustomShape 22"/>
          <p:cNvSpPr/>
          <p:nvPr/>
        </p:nvSpPr>
        <p:spPr>
          <a:xfrm flipH="1" flipV="1">
            <a:off x="46526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840" name="CustomShape 23"/>
          <p:cNvSpPr/>
          <p:nvPr/>
        </p:nvSpPr>
        <p:spPr>
          <a:xfrm flipH="1" flipV="1">
            <a:off x="5295240" y="10285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841" name="CustomShape 24"/>
          <p:cNvSpPr/>
          <p:nvPr/>
        </p:nvSpPr>
        <p:spPr>
          <a:xfrm>
            <a:off x="4001760" y="76176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842" name="CustomShape 25"/>
          <p:cNvSpPr/>
          <p:nvPr/>
        </p:nvSpPr>
        <p:spPr>
          <a:xfrm>
            <a:off x="5620320" y="3384000"/>
            <a:ext cx="360" cy="386640"/>
          </a:xfrm>
          <a:custGeom>
            <a:avLst/>
            <a:gdLst/>
            <a:ahLst/>
            <a:rect l="l" t="t" r="r" b="b"/>
            <a:pathLst>
              <a:path w="21600" h="21600">
                <a:moveTo>
                  <a:pt x="0" y="0"/>
                </a:moveTo>
                <a:lnTo>
                  <a:pt x="21600" y="21600"/>
                </a:lnTo>
              </a:path>
            </a:pathLst>
          </a:custGeom>
          <a:noFill/>
          <a:ln w="50760">
            <a:solidFill>
              <a:srgbClr val="ffc000"/>
            </a:solidFill>
            <a:round/>
            <a:tailEnd len="med" type="triangle" w="med"/>
          </a:ln>
        </p:spPr>
        <p:style>
          <a:lnRef idx="1">
            <a:schemeClr val="accent1"/>
          </a:lnRef>
          <a:fillRef idx="0">
            <a:schemeClr val="accent1"/>
          </a:fillRef>
          <a:effectRef idx="0">
            <a:schemeClr val="accent1"/>
          </a:effectRef>
          <a:fontRef idx="minor"/>
        </p:style>
      </p:sp>
      <p:grpSp>
        <p:nvGrpSpPr>
          <p:cNvPr id="843" name="Group 26"/>
          <p:cNvGrpSpPr/>
          <p:nvPr/>
        </p:nvGrpSpPr>
        <p:grpSpPr>
          <a:xfrm>
            <a:off x="5045760" y="3103920"/>
            <a:ext cx="2313360" cy="2087280"/>
            <a:chOff x="5045760" y="3103920"/>
            <a:chExt cx="2313360" cy="2087280"/>
          </a:xfrm>
        </p:grpSpPr>
        <p:sp>
          <p:nvSpPr>
            <p:cNvPr id="844" name="Line 27"/>
            <p:cNvSpPr/>
            <p:nvPr/>
          </p:nvSpPr>
          <p:spPr>
            <a:xfrm>
              <a:off x="5199840" y="3103920"/>
              <a:ext cx="360" cy="1617480"/>
            </a:xfrm>
            <a:prstGeom prst="line">
              <a:avLst/>
            </a:prstGeom>
            <a:ln w="25560">
              <a:solidFill>
                <a:schemeClr val="bg1"/>
              </a:solidFill>
              <a:round/>
              <a:headEnd len="med" type="triangle" w="med"/>
            </a:ln>
          </p:spPr>
          <p:style>
            <a:lnRef idx="1">
              <a:schemeClr val="accent1"/>
            </a:lnRef>
            <a:fillRef idx="0">
              <a:schemeClr val="accent1"/>
            </a:fillRef>
            <a:effectRef idx="0">
              <a:schemeClr val="accent1"/>
            </a:effectRef>
            <a:fontRef idx="minor"/>
          </p:style>
        </p:sp>
        <p:sp>
          <p:nvSpPr>
            <p:cNvPr id="845" name="CustomShape 28"/>
            <p:cNvSpPr/>
            <p:nvPr/>
          </p:nvSpPr>
          <p:spPr>
            <a:xfrm>
              <a:off x="5200200" y="4721400"/>
              <a:ext cx="209376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46" name="CustomShape 29"/>
            <p:cNvSpPr/>
            <p:nvPr/>
          </p:nvSpPr>
          <p:spPr>
            <a:xfrm>
              <a:off x="5045760" y="320436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847" name="CustomShape 30"/>
            <p:cNvSpPr/>
            <p:nvPr/>
          </p:nvSpPr>
          <p:spPr>
            <a:xfrm>
              <a:off x="5045760" y="368208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48" name="CustomShape 31"/>
            <p:cNvSpPr/>
            <p:nvPr/>
          </p:nvSpPr>
          <p:spPr>
            <a:xfrm>
              <a:off x="5045760" y="4159800"/>
              <a:ext cx="131760" cy="21132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49" name="Line 32"/>
            <p:cNvSpPr/>
            <p:nvPr/>
          </p:nvSpPr>
          <p:spPr>
            <a:xfrm>
              <a:off x="5199840" y="3577680"/>
              <a:ext cx="1372680" cy="112860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850" name="Line 33"/>
            <p:cNvSpPr/>
            <p:nvPr/>
          </p:nvSpPr>
          <p:spPr>
            <a:xfrm>
              <a:off x="6563880" y="4702320"/>
              <a:ext cx="696240" cy="36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851" name="CustomShape 34"/>
            <p:cNvSpPr/>
            <p:nvPr/>
          </p:nvSpPr>
          <p:spPr>
            <a:xfrm>
              <a:off x="5081760" y="4766400"/>
              <a:ext cx="2001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sp>
          <p:nvSpPr>
            <p:cNvPr id="852" name="CustomShape 35"/>
            <p:cNvSpPr/>
            <p:nvPr/>
          </p:nvSpPr>
          <p:spPr>
            <a:xfrm>
              <a:off x="5436000" y="4766400"/>
              <a:ext cx="182880" cy="4248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53" name="CustomShape 36"/>
            <p:cNvSpPr/>
            <p:nvPr/>
          </p:nvSpPr>
          <p:spPr>
            <a:xfrm>
              <a:off x="5772960" y="4766400"/>
              <a:ext cx="19872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54" name="CustomShape 37"/>
            <p:cNvSpPr/>
            <p:nvPr/>
          </p:nvSpPr>
          <p:spPr>
            <a:xfrm>
              <a:off x="61815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855" name="CustomShape 38"/>
            <p:cNvSpPr/>
            <p:nvPr/>
          </p:nvSpPr>
          <p:spPr>
            <a:xfrm>
              <a:off x="65422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1</a:t>
              </a:r>
              <a:endParaRPr b="0" lang="en-US" sz="1400" spc="-1" strike="noStrike">
                <a:latin typeface="Arial"/>
              </a:endParaRPr>
            </a:p>
          </p:txBody>
        </p:sp>
        <p:sp>
          <p:nvSpPr>
            <p:cNvPr id="856" name="CustomShape 39"/>
            <p:cNvSpPr/>
            <p:nvPr/>
          </p:nvSpPr>
          <p:spPr>
            <a:xfrm>
              <a:off x="687708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2</a:t>
              </a:r>
              <a:endParaRPr b="0" lang="en-US" sz="1400" spc="-1" strike="noStrike">
                <a:latin typeface="Arial"/>
              </a:endParaRPr>
            </a:p>
          </p:txBody>
        </p:sp>
        <p:sp>
          <p:nvSpPr>
            <p:cNvPr id="857" name="CustomShape 40"/>
            <p:cNvSpPr/>
            <p:nvPr/>
          </p:nvSpPr>
          <p:spPr>
            <a:xfrm>
              <a:off x="7227360" y="4766400"/>
              <a:ext cx="131760" cy="212400"/>
            </a:xfrm>
            <a:prstGeom prst="rect">
              <a:avLst/>
            </a:prstGeom>
            <a:noFill/>
            <a:ln>
              <a:noFill/>
            </a:ln>
          </p:spPr>
          <p:style>
            <a:lnRef idx="0"/>
            <a:fillRef idx="0"/>
            <a:effectRef idx="0"/>
            <a:fontRef idx="minor"/>
          </p:style>
          <p:txBody>
            <a:bodyPr lIns="0" rIns="0" tIns="0" bIns="0"/>
            <a:p>
              <a:pPr marL="9360" algn="r">
                <a:lnSpc>
                  <a:spcPct val="100000"/>
                </a:lnSpc>
              </a:pPr>
              <a:r>
                <a:rPr b="0" lang="en-US" sz="1400" spc="-1" strike="noStrike">
                  <a:solidFill>
                    <a:srgbClr val="000000"/>
                  </a:solidFill>
                  <a:latin typeface="Avenir Book"/>
                  <a:ea typeface="Avenir Book"/>
                </a:rPr>
                <a:t>3</a:t>
              </a:r>
              <a:endParaRPr b="0" lang="en-US" sz="1400" spc="-1" strike="noStrike">
                <a:latin typeface="Arial"/>
              </a:endParaRPr>
            </a:p>
          </p:txBody>
        </p:sp>
      </p:grpSp>
      <p:sp>
        <p:nvSpPr>
          <p:cNvPr id="858" name="CustomShape 41"/>
          <p:cNvSpPr/>
          <p:nvPr/>
        </p:nvSpPr>
        <p:spPr>
          <a:xfrm>
            <a:off x="6135840" y="3396960"/>
            <a:ext cx="1559520" cy="6390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400" spc="-1" strike="noStrike">
                <a:solidFill>
                  <a:srgbClr val="c00000"/>
                </a:solidFill>
                <a:latin typeface="Avenir Book"/>
                <a:ea typeface="Avenir Book"/>
              </a:rPr>
              <a:t>SVM</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Cost Function</a:t>
            </a:r>
            <a:endParaRPr b="0" lang="en-US" sz="1400" spc="-1" strike="noStrike">
              <a:latin typeface="Arial"/>
            </a:endParaRPr>
          </a:p>
          <a:p>
            <a:pPr marL="9360" algn="ctr">
              <a:lnSpc>
                <a:spcPct val="100000"/>
              </a:lnSpc>
            </a:pPr>
            <a:r>
              <a:rPr b="0" lang="en-US" sz="1400" spc="-1" strike="noStrike">
                <a:solidFill>
                  <a:srgbClr val="c00000"/>
                </a:solidFill>
                <a:latin typeface="Avenir Book"/>
                <a:ea typeface="Avenir Book"/>
              </a:rPr>
              <a:t>for Lost Class</a:t>
            </a:r>
            <a:endParaRPr b="0" lang="en-US"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860"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861"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862"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863"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864"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865"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866"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867"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68"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869"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0"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1"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2"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3"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4"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5"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6"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7"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8"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9"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0"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1"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2"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3"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4"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5"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6"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7"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8"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9" name="CustomShape 3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Outlier Sensitivity in SVMs</a:t>
            </a:r>
            <a:endParaRPr b="0" lang="en-US" sz="3000" spc="-1" strike="noStrike">
              <a:latin typeface="Arial"/>
            </a:endParaRPr>
          </a:p>
        </p:txBody>
      </p:sp>
      <p:sp>
        <p:nvSpPr>
          <p:cNvPr id="890"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1"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2"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3"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4"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5" name="CustomShape 37"/>
          <p:cNvSpPr/>
          <p:nvPr/>
        </p:nvSpPr>
        <p:spPr>
          <a:xfrm>
            <a:off x="3339720" y="2294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6"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7"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899"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900"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901"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902"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903"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04"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905"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06"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07"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08"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9"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0"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1"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2"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3"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4"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5"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6"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7"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8"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9"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0"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1"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2"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3"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4"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5"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6"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7"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8"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929"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0"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1"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2"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3"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4"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5"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6"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7"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938"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939"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Outlier Sensitivity in SVMs</a:t>
            </a:r>
            <a:endParaRPr b="0" lang="en-US" sz="3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941"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942"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943"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944"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945"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46"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947"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48"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49"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50"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1"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2"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3"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4"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5"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6"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7"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8"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9"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0"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1"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2"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3"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4"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5"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6"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7"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8"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9"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0" name="CustomShape 31"/>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1" name="CustomShape 32"/>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2" name="CustomShape 33"/>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3" name="CustomShape 34"/>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4" name="CustomShape 35"/>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5" name="CustomShape 36"/>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6" name="CustomShape 37"/>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7" name="CustomShape 38"/>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8" name="CustomShape 39"/>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Outlier Sensitivity in SVMs</a:t>
            </a:r>
            <a:endParaRPr b="0" lang="en-US" sz="3000" spc="-1" strike="noStrike">
              <a:latin typeface="Arial"/>
            </a:endParaRPr>
          </a:p>
        </p:txBody>
      </p:sp>
      <p:sp>
        <p:nvSpPr>
          <p:cNvPr id="979" name="CustomShape 40"/>
          <p:cNvSpPr/>
          <p:nvPr/>
        </p:nvSpPr>
        <p:spPr>
          <a:xfrm>
            <a:off x="4311000" y="3702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981"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982"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983"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984"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985"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86"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987"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988"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89"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990"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1"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2"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3"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4"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5"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6"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7"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8"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9"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0"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1"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2"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3"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4"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5"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6"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7"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8"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9"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0" name="CustomShape 31"/>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1" name="CustomShape 32"/>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2" name="CustomShape 33"/>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3" name="CustomShape 34"/>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4" name="CustomShape 35"/>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5" name="CustomShape 36"/>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6" name="CustomShape 37"/>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7" name="CustomShape 38"/>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8" name="CustomShape 39"/>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Outlier Sensitivity in SVMs</a:t>
            </a:r>
            <a:endParaRPr b="0" lang="en-US" sz="3000" spc="-1" strike="noStrike">
              <a:latin typeface="Arial"/>
            </a:endParaRPr>
          </a:p>
        </p:txBody>
      </p:sp>
      <p:sp>
        <p:nvSpPr>
          <p:cNvPr id="1019" name="CustomShape 40"/>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20" name="Line 41"/>
          <p:cNvSpPr/>
          <p:nvPr/>
        </p:nvSpPr>
        <p:spPr>
          <a:xfrm flipH="1">
            <a:off x="4195800" y="1158120"/>
            <a:ext cx="1565640" cy="288864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021" name="Line 42"/>
          <p:cNvSpPr/>
          <p:nvPr/>
        </p:nvSpPr>
        <p:spPr>
          <a:xfrm flipH="1">
            <a:off x="4340880" y="1204560"/>
            <a:ext cx="1565280" cy="2888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022" name="Line 43"/>
          <p:cNvSpPr/>
          <p:nvPr/>
        </p:nvSpPr>
        <p:spPr>
          <a:xfrm flipH="1">
            <a:off x="4035600" y="1126080"/>
            <a:ext cx="1565640" cy="288864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024"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025"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026"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027"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028"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029"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030"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031"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032"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033"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4"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5"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6"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7"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8"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9"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0"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1"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2"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3"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4"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5"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6"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7"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8"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9"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0"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1"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2"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3"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054"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5"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6"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7"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8"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9"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0"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1"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2"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063"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064"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Outlier Sensitivity in SVMs</a:t>
            </a:r>
            <a:endParaRPr b="0" lang="en-US" sz="3000" spc="-1" strike="noStrike">
              <a:latin typeface="Arial"/>
            </a:endParaRPr>
          </a:p>
        </p:txBody>
      </p:sp>
      <p:sp>
        <p:nvSpPr>
          <p:cNvPr id="1065" name="CustomShape 43"/>
          <p:cNvSpPr/>
          <p:nvPr/>
        </p:nvSpPr>
        <p:spPr>
          <a:xfrm>
            <a:off x="380520" y="790920"/>
            <a:ext cx="29988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This is probably still the correct boundary</a:t>
            </a:r>
            <a:endParaRPr b="0" lang="en-US" sz="1729" spc="-1" strike="noStrike">
              <a:latin typeface="Arial"/>
            </a:endParaRPr>
          </a:p>
        </p:txBody>
      </p:sp>
      <p:sp>
        <p:nvSpPr>
          <p:cNvPr id="1066" name="CustomShape 44"/>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113"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114"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15"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125"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26"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127"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128"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129"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130"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068"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069"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070"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071"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072"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073"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074"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075"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076"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077"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8"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9"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0"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1"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2"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3"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4"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5"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6"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7"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8"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9"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0"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1"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2"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3"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4"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5"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6"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7"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098"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9"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0"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1"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2"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3"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4"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5"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6"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07"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08"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109" name="CustomShape 43"/>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0"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111"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113"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114"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115"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116"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117"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118"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119"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120"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121"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122"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3"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4"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5"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6"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7"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8"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9"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0"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1"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2"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3"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4"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5"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6"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7"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8"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9"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0"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1"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2" name="CustomShape 31"/>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3" name="CustomShape 32"/>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4" name="CustomShape 33"/>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5" name="CustomShape 34"/>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6" name="CustomShape 35"/>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7" name="CustomShape 36"/>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8" name="CustomShape 37"/>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9" name="CustomShape 38"/>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0" name="CustomShape 39"/>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1" name="Line 40"/>
          <p:cNvSpPr/>
          <p:nvPr/>
        </p:nvSpPr>
        <p:spPr>
          <a:xfrm flipH="1">
            <a:off x="4195800" y="1158120"/>
            <a:ext cx="1565640" cy="288864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152" name="Line 41"/>
          <p:cNvSpPr/>
          <p:nvPr/>
        </p:nvSpPr>
        <p:spPr>
          <a:xfrm flipH="1">
            <a:off x="4340880" y="1204560"/>
            <a:ext cx="1565280" cy="2888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53" name="Line 42"/>
          <p:cNvSpPr/>
          <p:nvPr/>
        </p:nvSpPr>
        <p:spPr>
          <a:xfrm flipH="1">
            <a:off x="4035600" y="1126080"/>
            <a:ext cx="1565640" cy="288864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54" name="CustomShape 43"/>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155"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156"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158"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159"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160"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161"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162"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163"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164"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165"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166"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167"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8"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9"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0"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1"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2"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3"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4"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5"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6"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7"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8"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9"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0"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1"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2"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3"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4"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5"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6"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7" name="CustomShape 31"/>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8" name="CustomShape 32"/>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9" name="CustomShape 33"/>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0" name="CustomShape 34"/>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1" name="CustomShape 35"/>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2" name="CustomShape 36"/>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3" name="CustomShape 37"/>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4" name="CustomShape 38"/>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5" name="CustomShape 39"/>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6" name="Line 40"/>
          <p:cNvSpPr/>
          <p:nvPr/>
        </p:nvSpPr>
        <p:spPr>
          <a:xfrm flipH="1">
            <a:off x="4195800" y="1158120"/>
            <a:ext cx="1565640" cy="288864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197" name="Line 41"/>
          <p:cNvSpPr/>
          <p:nvPr/>
        </p:nvSpPr>
        <p:spPr>
          <a:xfrm flipH="1">
            <a:off x="4340880" y="1204560"/>
            <a:ext cx="1565280" cy="2888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98" name="Line 42"/>
          <p:cNvSpPr/>
          <p:nvPr/>
        </p:nvSpPr>
        <p:spPr>
          <a:xfrm flipH="1">
            <a:off x="4035600" y="1126080"/>
            <a:ext cx="1565640" cy="288864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199" name="CustomShape 43"/>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200"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201"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202" name="CustomShape 46"/>
          <p:cNvSpPr/>
          <p:nvPr/>
        </p:nvSpPr>
        <p:spPr>
          <a:xfrm flipV="1">
            <a:off x="2054520" y="1311120"/>
            <a:ext cx="181440" cy="32472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
        <p:nvSpPr>
          <p:cNvPr id="1203" name="CustomShape 47"/>
          <p:cNvSpPr/>
          <p:nvPr/>
        </p:nvSpPr>
        <p:spPr>
          <a:xfrm>
            <a:off x="1558440" y="1605240"/>
            <a:ext cx="885600" cy="36108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Best Fit</a:t>
            </a:r>
            <a:endParaRPr b="0" lang="en-US" sz="1729"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205"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206"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207"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208"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209"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210"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211"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212"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213"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214"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5"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6"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7"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8"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9"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0"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1"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2"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3"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4"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5"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6"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7"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8"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9"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0"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1"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2"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3"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4" name="CustomShape 31"/>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5" name="CustomShape 32"/>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6" name="CustomShape 33"/>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7" name="CustomShape 34"/>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8" name="CustomShape 35"/>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9" name="CustomShape 36"/>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0" name="CustomShape 37"/>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1" name="CustomShape 38"/>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2" name="CustomShape 39"/>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3" name="Line 40"/>
          <p:cNvSpPr/>
          <p:nvPr/>
        </p:nvSpPr>
        <p:spPr>
          <a:xfrm flipH="1">
            <a:off x="4195800" y="1158120"/>
            <a:ext cx="1565640" cy="288864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244" name="Line 41"/>
          <p:cNvSpPr/>
          <p:nvPr/>
        </p:nvSpPr>
        <p:spPr>
          <a:xfrm flipH="1">
            <a:off x="4340880" y="1204560"/>
            <a:ext cx="1565280" cy="2888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245" name="Line 42"/>
          <p:cNvSpPr/>
          <p:nvPr/>
        </p:nvSpPr>
        <p:spPr>
          <a:xfrm flipH="1">
            <a:off x="4035600" y="1126080"/>
            <a:ext cx="1565640" cy="288864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246" name="CustomShape 43"/>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247"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248"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249" name="CustomShape 46"/>
          <p:cNvSpPr/>
          <p:nvPr/>
        </p:nvSpPr>
        <p:spPr>
          <a:xfrm flipV="1">
            <a:off x="2054520" y="1311120"/>
            <a:ext cx="181440" cy="32472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
        <p:nvSpPr>
          <p:cNvPr id="1250" name="CustomShape 47"/>
          <p:cNvSpPr/>
          <p:nvPr/>
        </p:nvSpPr>
        <p:spPr>
          <a:xfrm flipH="1" flipV="1">
            <a:off x="5109840" y="1016640"/>
            <a:ext cx="1215000" cy="7884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
        <p:nvSpPr>
          <p:cNvPr id="1251" name="CustomShape 48"/>
          <p:cNvSpPr/>
          <p:nvPr/>
        </p:nvSpPr>
        <p:spPr>
          <a:xfrm>
            <a:off x="1558440" y="1605240"/>
            <a:ext cx="885600" cy="36108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Best Fit</a:t>
            </a:r>
            <a:endParaRPr b="0" lang="en-US" sz="1729" spc="-1" strike="noStrike">
              <a:latin typeface="Arial"/>
            </a:endParaRPr>
          </a:p>
        </p:txBody>
      </p:sp>
      <p:sp>
        <p:nvSpPr>
          <p:cNvPr id="1252" name="CustomShape 49"/>
          <p:cNvSpPr/>
          <p:nvPr/>
        </p:nvSpPr>
        <p:spPr>
          <a:xfrm>
            <a:off x="6329520" y="88884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Large</a:t>
            </a:r>
            <a:endParaRPr b="0" lang="en-US" sz="1729"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3"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254"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255"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256"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257"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258"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259"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260"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261"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262"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263"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4"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5"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6"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7"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8"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69"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0"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1"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2"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3"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4"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5"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6"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7"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8"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9"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0"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1"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2"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3"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284"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5"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6"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7"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8"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9"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0"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1"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2"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293"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294"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295" name="CustomShape 43"/>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6"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297"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8"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299"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300"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301"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302"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303"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304"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305"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306"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307"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308"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09"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0"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1"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2"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3"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4"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5"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6"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7"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8"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9"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0"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1"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2"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3"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4"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5"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6"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7"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8"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329"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0"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1"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2"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3"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4"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5"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6"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7"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338"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339"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340" name="CustomShape 43"/>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41"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342"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343" name="CustomShape 46"/>
          <p:cNvSpPr/>
          <p:nvPr/>
        </p:nvSpPr>
        <p:spPr>
          <a:xfrm flipV="1">
            <a:off x="2054520" y="1208520"/>
            <a:ext cx="181440" cy="32472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
        <p:nvSpPr>
          <p:cNvPr id="1344" name="CustomShape 47"/>
          <p:cNvSpPr/>
          <p:nvPr/>
        </p:nvSpPr>
        <p:spPr>
          <a:xfrm>
            <a:off x="945360" y="1605240"/>
            <a:ext cx="149868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Slightly Higher</a:t>
            </a:r>
            <a:endParaRPr b="0" lang="en-US" sz="1729"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346"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347"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348"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349"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350"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351"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352"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353"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354"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355" name="CustomShape 11"/>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6" name="CustomShape 12"/>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7" name="CustomShape 13"/>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8" name="CustomShape 14"/>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9" name="CustomShape 15"/>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0" name="CustomShape 16"/>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1" name="CustomShape 17"/>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2" name="CustomShape 18"/>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3" name="CustomShape 19"/>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4" name="CustomShape 20"/>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5" name="CustomShape 21"/>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6" name="CustomShape 22"/>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7" name="CustomShape 23"/>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8" name="CustomShape 24"/>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9" name="CustomShape 25"/>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0" name="CustomShape 26"/>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1" name="CustomShape 27"/>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2" name="CustomShape 28"/>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3" name="CustomShape 29"/>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4" name="CustomShape 30"/>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5" name="Line 31"/>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376" name="CustomShape 32"/>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7" name="CustomShape 33"/>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8" name="CustomShape 34"/>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9" name="CustomShape 35"/>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0" name="CustomShape 36"/>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1" name="CustomShape 37"/>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2" name="CustomShape 38"/>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3" name="CustomShape 39"/>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4" name="Line 40"/>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385" name="Line 41"/>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386" name="CustomShape 4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Regularization in SVMs</a:t>
            </a:r>
            <a:endParaRPr b="0" lang="en-US" sz="3000" spc="-1" strike="noStrike">
              <a:latin typeface="Arial"/>
            </a:endParaRPr>
          </a:p>
        </p:txBody>
      </p:sp>
      <p:sp>
        <p:nvSpPr>
          <p:cNvPr id="1387" name="CustomShape 43"/>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8" name="CustomShape 44"/>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389" name="CustomShape 45"/>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390" name="CustomShape 46"/>
          <p:cNvSpPr/>
          <p:nvPr/>
        </p:nvSpPr>
        <p:spPr>
          <a:xfrm flipH="1" flipV="1">
            <a:off x="5109840" y="1016640"/>
            <a:ext cx="1215000" cy="7884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
        <p:nvSpPr>
          <p:cNvPr id="1391" name="CustomShape 47"/>
          <p:cNvSpPr/>
          <p:nvPr/>
        </p:nvSpPr>
        <p:spPr>
          <a:xfrm>
            <a:off x="945360" y="1605240"/>
            <a:ext cx="149868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Slightly Higher</a:t>
            </a:r>
            <a:endParaRPr b="0" lang="en-US" sz="1729" spc="-1" strike="noStrike">
              <a:latin typeface="Arial"/>
            </a:endParaRPr>
          </a:p>
        </p:txBody>
      </p:sp>
      <p:sp>
        <p:nvSpPr>
          <p:cNvPr id="1392" name="CustomShape 48"/>
          <p:cNvSpPr/>
          <p:nvPr/>
        </p:nvSpPr>
        <p:spPr>
          <a:xfrm>
            <a:off x="6381000" y="899280"/>
            <a:ext cx="134568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Much Smaller</a:t>
            </a:r>
            <a:endParaRPr b="0" lang="en-US" sz="1729" spc="-1" strike="noStrike">
              <a:latin typeface="Arial"/>
            </a:endParaRPr>
          </a:p>
        </p:txBody>
      </p:sp>
      <p:sp>
        <p:nvSpPr>
          <p:cNvPr id="1393" name="CustomShape 49"/>
          <p:cNvSpPr/>
          <p:nvPr/>
        </p:nvSpPr>
        <p:spPr>
          <a:xfrm flipV="1">
            <a:off x="2054520" y="1208520"/>
            <a:ext cx="181440" cy="324720"/>
          </a:xfrm>
          <a:custGeom>
            <a:avLst/>
            <a:gdLst/>
            <a:ahLst/>
            <a:rect l="l" t="t" r="r" b="b"/>
            <a:pathLst>
              <a:path w="21600" h="21600">
                <a:moveTo>
                  <a:pt x="0" y="0"/>
                </a:moveTo>
                <a:lnTo>
                  <a:pt x="21600" y="21600"/>
                </a:lnTo>
              </a:path>
            </a:pathLst>
          </a:custGeom>
          <a:noFill/>
          <a:ln w="63360">
            <a:solidFill>
              <a:srgbClr val="ff9300"/>
            </a:solidFill>
            <a:round/>
            <a:tailEnd len="med" type="triangle" w="med"/>
          </a:ln>
        </p:spPr>
        <p:style>
          <a:lnRef idx="1">
            <a:schemeClr val="accent1"/>
          </a:lnRef>
          <a:fillRef idx="0">
            <a:schemeClr val="accent1"/>
          </a:fillRef>
          <a:effectRef idx="0">
            <a:schemeClr val="accent1"/>
          </a:effectRef>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Interpretation of SVM Coefficients </a:t>
            </a:r>
            <a:endParaRPr b="0" lang="en-US" sz="3000" spc="-1" strike="noStrike">
              <a:latin typeface="Arial"/>
            </a:endParaRPr>
          </a:p>
        </p:txBody>
      </p:sp>
      <p:sp>
        <p:nvSpPr>
          <p:cNvPr id="1395" name="CustomShape 2"/>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396" name="CustomShape 3"/>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397" name="CustomShape 4"/>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398" name="CustomShape 5"/>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399" name="CustomShape 6"/>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400" name="CustomShape 7"/>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401" name="CustomShape 8"/>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402" name="CustomShape 9"/>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403" name="CustomShape 10"/>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404" name="CustomShape 11"/>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405" name="CustomShape 12"/>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406" name="CustomShape 13"/>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407" name="CustomShape 14"/>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8" name="CustomShape 15"/>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9"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0"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1"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2"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3"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4" name="CustomShape 21"/>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5"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6" name="CustomShape 23"/>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7"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8"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9" name="CustomShape 26"/>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0" name="CustomShape 27"/>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1" name="CustomShape 28"/>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2" name="CustomShape 29"/>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3" name="CustomShape 30"/>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4" name="CustomShape 31"/>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5" name="CustomShape 32"/>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6" name="CustomShape 33"/>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7" name="Line 34"/>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428" name="CustomShape 35"/>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9" name="CustomShape 36"/>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0" name="CustomShape 37"/>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1" name="CustomShape 38"/>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2" name="CustomShape 39"/>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3" name="CustomShape 40"/>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4" name="CustomShape 41"/>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5" name="CustomShape 42"/>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6" name="Line 43"/>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437" name="Line 44"/>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438" name="CustomShape 45"/>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Interpretation of SVM Coefficients </a:t>
            </a:r>
            <a:endParaRPr b="0" lang="en-US" sz="3000" spc="-1" strike="noStrike">
              <a:latin typeface="Arial"/>
            </a:endParaRPr>
          </a:p>
        </p:txBody>
      </p:sp>
      <p:sp>
        <p:nvSpPr>
          <p:cNvPr id="1440" name="CustomShape 2"/>
          <p:cNvSpPr/>
          <p:nvPr/>
        </p:nvSpPr>
        <p:spPr>
          <a:xfrm>
            <a:off x="2477880" y="712440"/>
            <a:ext cx="522720" cy="425880"/>
          </a:xfrm>
          <a:prstGeom prst="rect">
            <a:avLst/>
          </a:prstGeom>
          <a:noFill/>
          <a:ln>
            <a:noFill/>
          </a:ln>
        </p:spPr>
        <p:style>
          <a:lnRef idx="0"/>
          <a:fillRef idx="0"/>
          <a:effectRef idx="0"/>
          <a:fontRef idx="minor"/>
        </p:style>
        <p:txBody>
          <a:bodyPr wrap="none" lIns="0" rIns="0" tIns="0" bIns="0"/>
          <a:p>
            <a:pPr>
              <a:lnSpc>
                <a:spcPct val="100000"/>
              </a:lnSpc>
            </a:pPr>
            <a:r>
              <a:rPr b="0" lang="en-US" sz="2800" spc="-1" strike="noStrike">
                <a:solidFill>
                  <a:srgbClr val="000000"/>
                </a:solidFill>
                <a:latin typeface="Avenir Book"/>
                <a:ea typeface="Avenir Book"/>
              </a:rPr>
              <a:t> </a:t>
            </a:r>
            <a:r>
              <a:rPr b="0" lang="en-US" sz="2800" spc="-1" strike="noStrike">
                <a:solidFill>
                  <a:srgbClr val="000000"/>
                </a:solidFill>
                <a:latin typeface="Avenir Book"/>
                <a:ea typeface="Avenir Book"/>
              </a:rPr>
              <a:t>+ </a:t>
            </a:r>
            <a:endParaRPr b="0" lang="en-US" sz="2800" spc="-1" strike="noStrike">
              <a:latin typeface="Arial"/>
            </a:endParaRPr>
          </a:p>
        </p:txBody>
      </p:sp>
      <p:sp>
        <p:nvSpPr>
          <p:cNvPr id="1441" name="CustomShape 3"/>
          <p:cNvSpPr/>
          <p:nvPr/>
        </p:nvSpPr>
        <p:spPr>
          <a:xfrm>
            <a:off x="369000" y="712440"/>
            <a:ext cx="4740840" cy="609840"/>
          </a:xfrm>
          <a:prstGeom prst="rect">
            <a:avLst/>
          </a:prstGeom>
          <a:blipFill rotWithShape="0">
            <a:blip r:embed="rId1"/>
            <a:stretch>
              <a:fillRect l="-746" t="0" r="0" b="-23820"/>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442" name="CustomShape 4"/>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443" name="CustomShape 5"/>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444" name="CustomShape 6"/>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445" name="CustomShape 7"/>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446" name="CustomShape 8"/>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447" name="CustomShape 9"/>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448" name="CustomShape 10"/>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449" name="CustomShape 11"/>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450" name="CustomShape 12"/>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451" name="CustomShape 13"/>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452" name="CustomShape 14"/>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3" name="CustomShape 15"/>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4"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5"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6"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7"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8"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9" name="CustomShape 21"/>
          <p:cNvSpPr/>
          <p:nvPr/>
        </p:nvSpPr>
        <p:spPr>
          <a:xfrm>
            <a:off x="6361920" y="2797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0"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1" name="CustomShape 23"/>
          <p:cNvSpPr/>
          <p:nvPr/>
        </p:nvSpPr>
        <p:spPr>
          <a:xfrm>
            <a:off x="4149720" y="211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2"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3"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4" name="CustomShape 26"/>
          <p:cNvSpPr/>
          <p:nvPr/>
        </p:nvSpPr>
        <p:spPr>
          <a:xfrm>
            <a:off x="3331800" y="3216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5" name="CustomShape 27"/>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6" name="CustomShape 28"/>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7" name="CustomShape 29"/>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8" name="CustomShape 30"/>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69" name="CustomShape 31"/>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0" name="CustomShape 32"/>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1" name="CustomShape 33"/>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2" name="Line 34"/>
          <p:cNvSpPr/>
          <p:nvPr/>
        </p:nvSpPr>
        <p:spPr>
          <a:xfrm>
            <a:off x="5127120" y="1434240"/>
            <a:ext cx="1440" cy="26452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473" name="CustomShape 35"/>
          <p:cNvSpPr/>
          <p:nvPr/>
        </p:nvSpPr>
        <p:spPr>
          <a:xfrm>
            <a:off x="6020640" y="2444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4" name="CustomShape 36"/>
          <p:cNvSpPr/>
          <p:nvPr/>
        </p:nvSpPr>
        <p:spPr>
          <a:xfrm>
            <a:off x="6423480" y="21117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5" name="CustomShape 37"/>
          <p:cNvSpPr/>
          <p:nvPr/>
        </p:nvSpPr>
        <p:spPr>
          <a:xfrm>
            <a:off x="6510960" y="2414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6" name="CustomShape 38"/>
          <p:cNvSpPr/>
          <p:nvPr/>
        </p:nvSpPr>
        <p:spPr>
          <a:xfrm>
            <a:off x="6733080" y="16725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7" name="CustomShape 39"/>
          <p:cNvSpPr/>
          <p:nvPr/>
        </p:nvSpPr>
        <p:spPr>
          <a:xfrm>
            <a:off x="4040640" y="3353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8" name="CustomShape 40"/>
          <p:cNvSpPr/>
          <p:nvPr/>
        </p:nvSpPr>
        <p:spPr>
          <a:xfrm>
            <a:off x="3339720" y="22946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9" name="CustomShape 41"/>
          <p:cNvSpPr/>
          <p:nvPr/>
        </p:nvSpPr>
        <p:spPr>
          <a:xfrm>
            <a:off x="4070520" y="16336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80" name="CustomShape 42"/>
          <p:cNvSpPr/>
          <p:nvPr/>
        </p:nvSpPr>
        <p:spPr>
          <a:xfrm>
            <a:off x="3774600" y="24768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81" name="Line 43"/>
          <p:cNvSpPr/>
          <p:nvPr/>
        </p:nvSpPr>
        <p:spPr>
          <a:xfrm>
            <a:off x="467532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482" name="Line 44"/>
          <p:cNvSpPr/>
          <p:nvPr/>
        </p:nvSpPr>
        <p:spPr>
          <a:xfrm>
            <a:off x="5576760" y="1434240"/>
            <a:ext cx="1440" cy="26452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483" name="CustomShape 45"/>
          <p:cNvSpPr/>
          <p:nvPr/>
        </p:nvSpPr>
        <p:spPr>
          <a:xfrm>
            <a:off x="4488840" y="3813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84" name="CustomShape 46"/>
          <p:cNvSpPr/>
          <p:nvPr/>
        </p:nvSpPr>
        <p:spPr>
          <a:xfrm>
            <a:off x="5205960" y="1168560"/>
            <a:ext cx="2651040" cy="29934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485" name="CustomShape 47"/>
          <p:cNvSpPr/>
          <p:nvPr/>
        </p:nvSpPr>
        <p:spPr>
          <a:xfrm>
            <a:off x="5162040" y="2192040"/>
            <a:ext cx="1614600" cy="360"/>
          </a:xfrm>
          <a:custGeom>
            <a:avLst/>
            <a:gdLst/>
            <a:ahLst/>
            <a:rect l="l" t="t" r="r" b="b"/>
            <a:pathLst>
              <a:path w="21600" h="21600">
                <a:moveTo>
                  <a:pt x="0" y="0"/>
                </a:moveTo>
                <a:lnTo>
                  <a:pt x="21600" y="21600"/>
                </a:lnTo>
              </a:path>
            </a:pathLst>
          </a:custGeom>
          <a:noFill/>
          <a:ln w="127080">
            <a:solidFill>
              <a:srgbClr val="ff9300"/>
            </a:solidFill>
            <a:round/>
            <a:tailEnd len="med" type="triangle" w="med"/>
          </a:ln>
          <a:effectLst>
            <a:outerShdw blurRad="40000" dir="5400000" dist="23000" rotWithShape="0">
              <a:srgbClr val="000000">
                <a:alpha val="35000"/>
              </a:srgbClr>
            </a:outerShdw>
          </a:effectLst>
        </p:spPr>
        <p:style>
          <a:lnRef idx="3">
            <a:schemeClr val="accent6"/>
          </a:lnRef>
          <a:fillRef idx="0">
            <a:schemeClr val="accent6"/>
          </a:fillRef>
          <a:effectRef idx="2">
            <a:schemeClr val="accent6"/>
          </a:effectRef>
          <a:fontRef idx="minor"/>
        </p:style>
      </p:sp>
      <p:sp>
        <p:nvSpPr>
          <p:cNvPr id="1486" name="CustomShape 48"/>
          <p:cNvSpPr/>
          <p:nvPr/>
        </p:nvSpPr>
        <p:spPr>
          <a:xfrm>
            <a:off x="6771240" y="1528200"/>
            <a:ext cx="833760" cy="1290600"/>
          </a:xfrm>
          <a:prstGeom prst="leftBrace">
            <a:avLst>
              <a:gd name="adj1" fmla="val 8333"/>
              <a:gd name="adj2" fmla="val 50000"/>
            </a:avLst>
          </a:prstGeom>
          <a:noFill/>
          <a:ln w="31680">
            <a:solidFill>
              <a:schemeClr val="bg1">
                <a:lumMod val="90000"/>
                <a:lumOff val="10000"/>
              </a:schemeClr>
            </a:solidFill>
            <a:round/>
          </a:ln>
        </p:spPr>
        <p:style>
          <a:lnRef idx="1">
            <a:schemeClr val="accent1"/>
          </a:lnRef>
          <a:fillRef idx="0">
            <a:schemeClr val="accent1"/>
          </a:fillRef>
          <a:effectRef idx="0">
            <a:schemeClr val="accent1"/>
          </a:effectRef>
          <a:fontRef idx="minor"/>
        </p:style>
      </p:sp>
      <p:sp>
        <p:nvSpPr>
          <p:cNvPr id="1487" name="CustomShape 49"/>
          <p:cNvSpPr/>
          <p:nvPr/>
        </p:nvSpPr>
        <p:spPr>
          <a:xfrm>
            <a:off x="7565760" y="1384200"/>
            <a:ext cx="945000" cy="1439640"/>
          </a:xfrm>
          <a:prstGeom prst="rect">
            <a:avLst/>
          </a:prstGeom>
          <a:blipFill rotWithShape="0">
            <a:blip r:embed="rId2"/>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488" name="CustomShape 50"/>
          <p:cNvSpPr/>
          <p:nvPr/>
        </p:nvSpPr>
        <p:spPr>
          <a:xfrm>
            <a:off x="5870160" y="2896920"/>
            <a:ext cx="1886040" cy="104940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Vector orthogonal</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to the hyperplane</a:t>
            </a:r>
            <a:endParaRPr b="0" lang="en-US" sz="1729" spc="-1" strike="noStrike">
              <a:latin typeface="Arial"/>
            </a:endParaRPr>
          </a:p>
        </p:txBody>
      </p:sp>
      <p:sp>
        <p:nvSpPr>
          <p:cNvPr id="1489" name="CustomShape 51"/>
          <p:cNvSpPr/>
          <p:nvPr/>
        </p:nvSpPr>
        <p:spPr>
          <a:xfrm>
            <a:off x="1530720" y="2732760"/>
            <a:ext cx="912960" cy="912960"/>
          </a:xfrm>
          <a:prstGeom prst="rect">
            <a:avLst/>
          </a:prstGeom>
          <a:solidFill>
            <a:schemeClr val="bg2">
              <a:lumMod val="20000"/>
              <a:lumOff val="80000"/>
            </a:schemeClr>
          </a:solidFill>
          <a:ln>
            <a:noFill/>
          </a:ln>
        </p:spPr>
        <p:style>
          <a:lnRef idx="0"/>
          <a:fillRef idx="0"/>
          <a:effectRef idx="0"/>
          <a:fontRef idx="minor"/>
        </p:style>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0"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Linear SVM: The Syntax</a:t>
            </a:r>
            <a:endParaRPr b="0" lang="en-US" sz="3000" spc="-1" strike="noStrike">
              <a:latin typeface="Arial"/>
            </a:endParaRPr>
          </a:p>
        </p:txBody>
      </p:sp>
      <p:sp>
        <p:nvSpPr>
          <p:cNvPr id="1491" name="CustomShape 2"/>
          <p:cNvSpPr/>
          <p:nvPr/>
        </p:nvSpPr>
        <p:spPr>
          <a:xfrm>
            <a:off x="497880" y="931320"/>
            <a:ext cx="8463600" cy="106272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LinearSVC</a:t>
            </a:r>
            <a:endParaRPr b="0" lang="en-US" sz="1600" spc="-1" strike="noStrike">
              <a:latin typeface="Arial"/>
            </a:endParaRPr>
          </a:p>
          <a:p>
            <a:pPr>
              <a:lnSpc>
                <a:spcPct val="100000"/>
              </a:lnSpc>
            </a:pPr>
            <a:endParaRPr b="0" lang="en-US" sz="1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132"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133"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34"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9"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2"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3"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144"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45"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146"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147"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148"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149"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0" name="CustomShape 20"/>
          <p:cNvSpPr/>
          <p:nvPr/>
        </p:nvSpPr>
        <p:spPr>
          <a:xfrm flipH="1" flipV="1">
            <a:off x="355572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151" name="CustomShape 21"/>
          <p:cNvSpPr/>
          <p:nvPr/>
        </p:nvSpPr>
        <p:spPr>
          <a:xfrm>
            <a:off x="743040" y="3855240"/>
            <a:ext cx="2654640" cy="60804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Three misclassifications</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2"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Linear SVM: The Syntax</a:t>
            </a:r>
            <a:endParaRPr b="0" lang="en-US" sz="3000" spc="-1" strike="noStrike">
              <a:latin typeface="Arial"/>
            </a:endParaRPr>
          </a:p>
        </p:txBody>
      </p:sp>
      <p:sp>
        <p:nvSpPr>
          <p:cNvPr id="1493" name="CustomShape 2"/>
          <p:cNvSpPr/>
          <p:nvPr/>
        </p:nvSpPr>
        <p:spPr>
          <a:xfrm>
            <a:off x="497880" y="931320"/>
            <a:ext cx="8463600" cy="20361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LinearSVC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LinearSVC</a:t>
            </a:r>
            <a:r>
              <a:rPr b="1" lang="en-US" sz="1600" spc="-1" strike="noStrike">
                <a:solidFill>
                  <a:srgbClr val="000000"/>
                </a:solidFill>
                <a:latin typeface="Monaco"/>
                <a:ea typeface="Monaco"/>
              </a:rPr>
              <a:t>(penalty='l2', C=10.0)</a:t>
            </a:r>
            <a:endParaRPr b="0" lang="en-US" sz="1600" spc="-1" strike="noStrike">
              <a:latin typeface="Arial"/>
            </a:endParaRPr>
          </a:p>
          <a:p>
            <a:pPr>
              <a:lnSpc>
                <a:spcPct val="100000"/>
              </a:lnSpc>
            </a:pPr>
            <a:endParaRPr b="0" lang="en-US" sz="16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4"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Linear SVM: The Syntax</a:t>
            </a:r>
            <a:endParaRPr b="0" lang="en-US" sz="3000" spc="-1" strike="noStrike">
              <a:latin typeface="Arial"/>
            </a:endParaRPr>
          </a:p>
        </p:txBody>
      </p:sp>
      <p:sp>
        <p:nvSpPr>
          <p:cNvPr id="1495" name="CustomShape 2"/>
          <p:cNvSpPr/>
          <p:nvPr/>
        </p:nvSpPr>
        <p:spPr>
          <a:xfrm>
            <a:off x="497880" y="931320"/>
            <a:ext cx="8463600" cy="20361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LinearSVC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LinearSVC</a:t>
            </a:r>
            <a:r>
              <a:rPr b="1" lang="en-US" sz="1600" spc="-1" strike="noStrike">
                <a:solidFill>
                  <a:srgbClr val="000000"/>
                </a:solidFill>
                <a:latin typeface="Monaco"/>
                <a:ea typeface="Monaco"/>
              </a:rPr>
              <a:t>(penalty='l2', C=10.0)</a:t>
            </a:r>
            <a:endParaRPr b="0" lang="en-US" sz="1600" spc="-1" strike="noStrike">
              <a:latin typeface="Arial"/>
            </a:endParaRPr>
          </a:p>
          <a:p>
            <a:pPr>
              <a:lnSpc>
                <a:spcPct val="100000"/>
              </a:lnSpc>
            </a:pPr>
            <a:endParaRPr b="0" lang="en-US" sz="1600" spc="-1" strike="noStrike">
              <a:latin typeface="Arial"/>
            </a:endParaRPr>
          </a:p>
        </p:txBody>
      </p:sp>
      <p:sp>
        <p:nvSpPr>
          <p:cNvPr id="1496" name="CustomShape 3"/>
          <p:cNvSpPr/>
          <p:nvPr/>
        </p:nvSpPr>
        <p:spPr>
          <a:xfrm>
            <a:off x="6326280" y="2232000"/>
            <a:ext cx="1622160" cy="5248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regularization</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parameters</a:t>
            </a:r>
            <a:endParaRPr b="0" lang="en-US" sz="1729" spc="-1" strike="noStrike">
              <a:latin typeface="Arial"/>
            </a:endParaRPr>
          </a:p>
        </p:txBody>
      </p:sp>
      <p:sp>
        <p:nvSpPr>
          <p:cNvPr id="1497" name="CustomShape 4"/>
          <p:cNvSpPr/>
          <p:nvPr/>
        </p:nvSpPr>
        <p:spPr>
          <a:xfrm>
            <a:off x="5927040" y="230472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8"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Linear SVM: The Syntax</a:t>
            </a:r>
            <a:endParaRPr b="0" lang="en-US" sz="3000" spc="-1" strike="noStrike">
              <a:latin typeface="Arial"/>
            </a:endParaRPr>
          </a:p>
        </p:txBody>
      </p:sp>
      <p:sp>
        <p:nvSpPr>
          <p:cNvPr id="1499" name="CustomShape 2"/>
          <p:cNvSpPr/>
          <p:nvPr/>
        </p:nvSpPr>
        <p:spPr>
          <a:xfrm>
            <a:off x="497880" y="931320"/>
            <a:ext cx="8463600" cy="337464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LinearSVC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LinearSVC</a:t>
            </a:r>
            <a:r>
              <a:rPr b="1" lang="en-US" sz="1600" spc="-1" strike="noStrike">
                <a:solidFill>
                  <a:srgbClr val="000000"/>
                </a:solidFill>
                <a:latin typeface="Monaco"/>
                <a:ea typeface="Monaco"/>
              </a:rPr>
              <a:t>(penalty='l2',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 =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808080"/>
                </a:solidFill>
                <a:latin typeface="Monaco"/>
                <a:ea typeface="Monaco"/>
              </a:rPr>
              <a:t>(X_train, y_train)</a:t>
            </a:r>
            <a:endParaRPr b="0" lang="en-US" sz="1600" spc="-1" strike="noStrike">
              <a:latin typeface="Arial"/>
            </a:endParaRPr>
          </a:p>
          <a:p>
            <a:pPr>
              <a:lnSpc>
                <a:spcPct val="150000"/>
              </a:lnSpc>
            </a:pPr>
            <a:r>
              <a:rPr b="1" lang="en-US" sz="1600" spc="-1" strike="noStrike">
                <a:solidFill>
                  <a:srgbClr val="808080"/>
                </a:solidFill>
                <a:latin typeface="Monaco"/>
                <a:ea typeface="Monaco"/>
              </a:rPr>
              <a:t>	</a:t>
            </a:r>
            <a:r>
              <a:rPr b="1" lang="en-US" sz="1600" spc="-1" strike="noStrike">
                <a:solidFill>
                  <a:srgbClr val="808080"/>
                </a:solidFill>
                <a:latin typeface="Monaco"/>
                <a:ea typeface="Monaco"/>
              </a:rPr>
              <a:t>y_predict =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80808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0"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Linear SVM: The Syntax</a:t>
            </a:r>
            <a:endParaRPr b="0" lang="en-US" sz="3000" spc="-1" strike="noStrike">
              <a:latin typeface="Arial"/>
            </a:endParaRPr>
          </a:p>
        </p:txBody>
      </p:sp>
      <p:sp>
        <p:nvSpPr>
          <p:cNvPr id="1501" name="CustomShape 2"/>
          <p:cNvSpPr/>
          <p:nvPr/>
        </p:nvSpPr>
        <p:spPr>
          <a:xfrm>
            <a:off x="497880" y="931320"/>
            <a:ext cx="8463600" cy="37396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LinearSVC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LinearSVC</a:t>
            </a:r>
            <a:r>
              <a:rPr b="1" lang="en-US" sz="1600" spc="-1" strike="noStrike">
                <a:solidFill>
                  <a:srgbClr val="000000"/>
                </a:solidFill>
                <a:latin typeface="Monaco"/>
                <a:ea typeface="Monaco"/>
              </a:rPr>
              <a:t>(penalty='l2',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 =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808080"/>
                </a:solidFill>
                <a:latin typeface="Monaco"/>
                <a:ea typeface="Monaco"/>
              </a:rPr>
              <a:t>(X_train, y_train)</a:t>
            </a:r>
            <a:endParaRPr b="0" lang="en-US" sz="1600" spc="-1" strike="noStrike">
              <a:latin typeface="Arial"/>
            </a:endParaRPr>
          </a:p>
          <a:p>
            <a:pPr>
              <a:lnSpc>
                <a:spcPct val="150000"/>
              </a:lnSpc>
            </a:pPr>
            <a:r>
              <a:rPr b="1" lang="en-US" sz="1600" spc="-1" strike="noStrike">
                <a:solidFill>
                  <a:srgbClr val="808080"/>
                </a:solidFill>
                <a:latin typeface="Monaco"/>
                <a:ea typeface="Monaco"/>
              </a:rPr>
              <a:t>	</a:t>
            </a:r>
            <a:r>
              <a:rPr b="1" lang="en-US" sz="1600" spc="-1" strike="noStrike">
                <a:solidFill>
                  <a:srgbClr val="808080"/>
                </a:solidFill>
                <a:latin typeface="Monaco"/>
                <a:ea typeface="Monaco"/>
              </a:rPr>
              <a:t>y_predict = </a:t>
            </a:r>
            <a:r>
              <a:rPr b="1" lang="en-US" sz="1600" spc="-1" strike="noStrike">
                <a:solidFill>
                  <a:srgbClr val="7030a0"/>
                </a:solidFill>
                <a:latin typeface="Monaco"/>
                <a:ea typeface="Monaco"/>
              </a:rPr>
              <a:t>LinSVC</a:t>
            </a:r>
            <a:r>
              <a:rPr b="1" lang="en-US" sz="1600" spc="-1" strike="noStrike">
                <a:solidFill>
                  <a:srgbClr val="80808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80808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regularization parameters with cross-validation.</a:t>
            </a:r>
            <a:endParaRPr b="0" lang="en-US" sz="1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2" name="CustomShape 1"/>
          <p:cNvSpPr/>
          <p:nvPr/>
        </p:nvSpPr>
        <p:spPr>
          <a:xfrm>
            <a:off x="444600" y="2479320"/>
            <a:ext cx="8211600" cy="1101240"/>
          </a:xfrm>
          <a:prstGeom prst="rect">
            <a:avLst/>
          </a:prstGeom>
          <a:noFill/>
          <a:ln>
            <a:noFill/>
          </a:ln>
        </p:spPr>
        <p:style>
          <a:lnRef idx="0"/>
          <a:fillRef idx="0"/>
          <a:effectRef idx="0"/>
          <a:fontRef idx="minor"/>
        </p:style>
        <p:txBody>
          <a:bodyPr lIns="90000" rIns="90000" tIns="91440" bIns="91440" anchor="b"/>
          <a:p>
            <a:pPr>
              <a:lnSpc>
                <a:spcPct val="100000"/>
              </a:lnSpc>
            </a:pPr>
            <a:r>
              <a:rPr b="0" lang="en-US" sz="5000" spc="-1" strike="noStrike">
                <a:solidFill>
                  <a:srgbClr val="ffffff"/>
                </a:solidFill>
                <a:latin typeface="Avenir Book"/>
                <a:ea typeface="Avenir Book"/>
              </a:rPr>
              <a:t>Kernels</a:t>
            </a:r>
            <a:endParaRPr b="0" lang="en-US" sz="5000" spc="-1" strike="noStrike">
              <a:latin typeface="Arial"/>
            </a:endParaRPr>
          </a:p>
        </p:txBody>
      </p:sp>
      <p:sp>
        <p:nvSpPr>
          <p:cNvPr id="1503" name="CustomShape 2"/>
          <p:cNvSpPr/>
          <p:nvPr/>
        </p:nvSpPr>
        <p:spPr>
          <a:xfrm>
            <a:off x="609480" y="2679120"/>
            <a:ext cx="6263280" cy="360"/>
          </a:xfrm>
          <a:custGeom>
            <a:avLst/>
            <a:gdLst/>
            <a:ahLst/>
            <a:rect l="l" t="t" r="r" b="b"/>
            <a:pathLst>
              <a:path w="21600" h="21600">
                <a:moveTo>
                  <a:pt x="0" y="0"/>
                </a:moveTo>
                <a:lnTo>
                  <a:pt x="21600" y="21600"/>
                </a:lnTo>
              </a:path>
            </a:pathLst>
          </a:custGeom>
          <a:noFill/>
          <a:ln w="19080">
            <a:solidFill>
              <a:srgbClr val="3a9ed9"/>
            </a:solidFill>
            <a:round/>
          </a:ln>
        </p:spPr>
        <p:style>
          <a:lnRef idx="0"/>
          <a:fillRef idx="0"/>
          <a:effectRef idx="0"/>
          <a:fontRef idx="minor"/>
        </p:style>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4" name="CustomShape 1"/>
          <p:cNvSpPr/>
          <p:nvPr/>
        </p:nvSpPr>
        <p:spPr>
          <a:xfrm>
            <a:off x="3543480" y="4417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Number of Malignant Nodes</a:t>
            </a:r>
            <a:endParaRPr b="0" lang="en-US" sz="1729" spc="-1" strike="noStrike">
              <a:latin typeface="Arial"/>
            </a:endParaRPr>
          </a:p>
        </p:txBody>
      </p:sp>
      <p:sp>
        <p:nvSpPr>
          <p:cNvPr id="1505" name="CustomShape 2"/>
          <p:cNvSpPr/>
          <p:nvPr/>
        </p:nvSpPr>
        <p:spPr>
          <a:xfrm>
            <a:off x="2841840" y="4155120"/>
            <a:ext cx="18360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0</a:t>
            </a:r>
            <a:endParaRPr b="0" lang="en-US" sz="1400" spc="-1" strike="noStrike">
              <a:latin typeface="Arial"/>
            </a:endParaRPr>
          </a:p>
        </p:txBody>
      </p:sp>
      <p:sp>
        <p:nvSpPr>
          <p:cNvPr id="1506" name="CustomShape 3"/>
          <p:cNvSpPr/>
          <p:nvPr/>
        </p:nvSpPr>
        <p:spPr>
          <a:xfrm>
            <a:off x="1753200" y="2520720"/>
            <a:ext cx="694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Age</a:t>
            </a:r>
            <a:endParaRPr b="0" lang="en-US" sz="1729" spc="-1" strike="noStrike">
              <a:latin typeface="Arial"/>
            </a:endParaRPr>
          </a:p>
        </p:txBody>
      </p:sp>
      <p:sp>
        <p:nvSpPr>
          <p:cNvPr id="1507" name="CustomShape 4"/>
          <p:cNvSpPr/>
          <p:nvPr/>
        </p:nvSpPr>
        <p:spPr>
          <a:xfrm>
            <a:off x="2617920" y="104040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60</a:t>
            </a:r>
            <a:endParaRPr b="0" lang="en-US" sz="1400" spc="-1" strike="noStrike">
              <a:latin typeface="Arial"/>
            </a:endParaRPr>
          </a:p>
        </p:txBody>
      </p:sp>
      <p:sp>
        <p:nvSpPr>
          <p:cNvPr id="1508" name="CustomShape 5"/>
          <p:cNvSpPr/>
          <p:nvPr/>
        </p:nvSpPr>
        <p:spPr>
          <a:xfrm>
            <a:off x="2617920" y="2093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40</a:t>
            </a:r>
            <a:endParaRPr b="0" lang="en-US" sz="1400" spc="-1" strike="noStrike">
              <a:latin typeface="Arial"/>
            </a:endParaRPr>
          </a:p>
        </p:txBody>
      </p:sp>
      <p:sp>
        <p:nvSpPr>
          <p:cNvPr id="1509" name="CustomShape 6"/>
          <p:cNvSpPr/>
          <p:nvPr/>
        </p:nvSpPr>
        <p:spPr>
          <a:xfrm>
            <a:off x="2617920" y="3146760"/>
            <a:ext cx="227160" cy="721800"/>
          </a:xfrm>
          <a:prstGeom prst="rect">
            <a:avLst/>
          </a:prstGeom>
          <a:noFill/>
          <a:ln>
            <a:noFill/>
          </a:ln>
        </p:spPr>
        <p:style>
          <a:lnRef idx="0"/>
          <a:fillRef idx="0"/>
          <a:effectRef idx="0"/>
          <a:fontRef idx="minor"/>
        </p:style>
        <p:txBody>
          <a:bodyPr lIns="0" rIns="0" tIns="0" bIns="0" anchor="ctr"/>
          <a:p>
            <a:pPr marL="9360" algn="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510" name="CustomShape 7"/>
          <p:cNvSpPr/>
          <p:nvPr/>
        </p:nvSpPr>
        <p:spPr>
          <a:xfrm>
            <a:off x="4573440" y="4155120"/>
            <a:ext cx="27504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10</a:t>
            </a:r>
            <a:endParaRPr b="0" lang="en-US" sz="1400" spc="-1" strike="noStrike">
              <a:latin typeface="Arial"/>
            </a:endParaRPr>
          </a:p>
        </p:txBody>
      </p:sp>
      <p:sp>
        <p:nvSpPr>
          <p:cNvPr id="1511" name="CustomShape 8"/>
          <p:cNvSpPr/>
          <p:nvPr/>
        </p:nvSpPr>
        <p:spPr>
          <a:xfrm>
            <a:off x="6396120" y="4155120"/>
            <a:ext cx="280080" cy="360000"/>
          </a:xfrm>
          <a:prstGeom prst="rect">
            <a:avLst/>
          </a:prstGeom>
          <a:noFill/>
          <a:ln>
            <a:noFill/>
          </a:ln>
        </p:spPr>
        <p:style>
          <a:lnRef idx="0"/>
          <a:fillRef idx="0"/>
          <a:effectRef idx="0"/>
          <a:fontRef idx="minor"/>
        </p:style>
        <p:txBody>
          <a:bodyPr lIns="0" rIns="0" tIns="0" bIns="0" anchor="ctr"/>
          <a:p>
            <a:pPr marL="9360" algn="ctr">
              <a:lnSpc>
                <a:spcPts val="2849"/>
              </a:lnSpc>
            </a:pPr>
            <a:r>
              <a:rPr b="0" lang="en-US" sz="1400" spc="-1" strike="noStrike">
                <a:solidFill>
                  <a:srgbClr val="000000"/>
                </a:solidFill>
                <a:latin typeface="Avenir Book"/>
                <a:ea typeface="Avenir Book"/>
              </a:rPr>
              <a:t>20</a:t>
            </a:r>
            <a:endParaRPr b="0" lang="en-US" sz="1400" spc="-1" strike="noStrike">
              <a:latin typeface="Arial"/>
            </a:endParaRPr>
          </a:p>
        </p:txBody>
      </p:sp>
      <p:sp>
        <p:nvSpPr>
          <p:cNvPr id="1512" name="CustomShape 9"/>
          <p:cNvSpPr/>
          <p:nvPr/>
        </p:nvSpPr>
        <p:spPr>
          <a:xfrm flipV="1">
            <a:off x="2900880" y="1260360"/>
            <a:ext cx="360" cy="29887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513" name="CustomShape 10"/>
          <p:cNvSpPr/>
          <p:nvPr/>
        </p:nvSpPr>
        <p:spPr>
          <a:xfrm flipV="1">
            <a:off x="2894040" y="4228560"/>
            <a:ext cx="4611960" cy="147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514" name="CustomShape 11"/>
          <p:cNvSpPr/>
          <p:nvPr/>
        </p:nvSpPr>
        <p:spPr>
          <a:xfrm>
            <a:off x="4930560" y="162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5" name="CustomShape 12"/>
          <p:cNvSpPr/>
          <p:nvPr/>
        </p:nvSpPr>
        <p:spPr>
          <a:xfrm>
            <a:off x="5294880" y="13932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6" name="CustomShape 13"/>
          <p:cNvSpPr/>
          <p:nvPr/>
        </p:nvSpPr>
        <p:spPr>
          <a:xfrm>
            <a:off x="5605560" y="16768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7" name="CustomShape 14"/>
          <p:cNvSpPr/>
          <p:nvPr/>
        </p:nvSpPr>
        <p:spPr>
          <a:xfrm>
            <a:off x="5779440" y="21661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8" name="CustomShape 15"/>
          <p:cNvSpPr/>
          <p:nvPr/>
        </p:nvSpPr>
        <p:spPr>
          <a:xfrm>
            <a:off x="6034320" y="253944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19" name="CustomShape 16"/>
          <p:cNvSpPr/>
          <p:nvPr/>
        </p:nvSpPr>
        <p:spPr>
          <a:xfrm>
            <a:off x="6153480" y="18799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0" name="CustomShape 17"/>
          <p:cNvSpPr/>
          <p:nvPr/>
        </p:nvSpPr>
        <p:spPr>
          <a:xfrm>
            <a:off x="5845680" y="12607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1" name="CustomShape 18"/>
          <p:cNvSpPr/>
          <p:nvPr/>
        </p:nvSpPr>
        <p:spPr>
          <a:xfrm>
            <a:off x="6407280" y="147096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2" name="CustomShape 19"/>
          <p:cNvSpPr/>
          <p:nvPr/>
        </p:nvSpPr>
        <p:spPr>
          <a:xfrm>
            <a:off x="7225560" y="16804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3" name="CustomShape 20"/>
          <p:cNvSpPr/>
          <p:nvPr/>
        </p:nvSpPr>
        <p:spPr>
          <a:xfrm>
            <a:off x="6837840" y="215100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4" name="CustomShape 21"/>
          <p:cNvSpPr/>
          <p:nvPr/>
        </p:nvSpPr>
        <p:spPr>
          <a:xfrm>
            <a:off x="6489000" y="2533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5" name="CustomShape 22"/>
          <p:cNvSpPr/>
          <p:nvPr/>
        </p:nvSpPr>
        <p:spPr>
          <a:xfrm>
            <a:off x="6971760" y="270468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6" name="CustomShape 23"/>
          <p:cNvSpPr/>
          <p:nvPr/>
        </p:nvSpPr>
        <p:spPr>
          <a:xfrm>
            <a:off x="4394160" y="3110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7" name="CustomShape 24"/>
          <p:cNvSpPr/>
          <p:nvPr/>
        </p:nvSpPr>
        <p:spPr>
          <a:xfrm>
            <a:off x="4024800" y="2828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8" name="CustomShape 25"/>
          <p:cNvSpPr/>
          <p:nvPr/>
        </p:nvSpPr>
        <p:spPr>
          <a:xfrm>
            <a:off x="4376520" y="24066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9" name="CustomShape 26"/>
          <p:cNvSpPr/>
          <p:nvPr/>
        </p:nvSpPr>
        <p:spPr>
          <a:xfrm>
            <a:off x="5043240" y="298332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0" name="CustomShape 27"/>
          <p:cNvSpPr/>
          <p:nvPr/>
        </p:nvSpPr>
        <p:spPr>
          <a:xfrm>
            <a:off x="5538960" y="3144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1" name="CustomShape 28"/>
          <p:cNvSpPr/>
          <p:nvPr/>
        </p:nvSpPr>
        <p:spPr>
          <a:xfrm>
            <a:off x="5537160" y="357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2" name="CustomShape 29"/>
          <p:cNvSpPr/>
          <p:nvPr/>
        </p:nvSpPr>
        <p:spPr>
          <a:xfrm>
            <a:off x="5181480" y="39380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3" name="CustomShape 30"/>
          <p:cNvSpPr/>
          <p:nvPr/>
        </p:nvSpPr>
        <p:spPr>
          <a:xfrm>
            <a:off x="5814000" y="39308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4" name="CustomShape 31"/>
          <p:cNvSpPr/>
          <p:nvPr/>
        </p:nvSpPr>
        <p:spPr>
          <a:xfrm>
            <a:off x="4535280" y="36651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5" name="CustomShape 32"/>
          <p:cNvSpPr/>
          <p:nvPr/>
        </p:nvSpPr>
        <p:spPr>
          <a:xfrm>
            <a:off x="4063680" y="38160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6" name="CustomShape 33"/>
          <p:cNvSpPr/>
          <p:nvPr/>
        </p:nvSpPr>
        <p:spPr>
          <a:xfrm>
            <a:off x="3569760" y="37029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7" name="CustomShape 34"/>
          <p:cNvSpPr/>
          <p:nvPr/>
        </p:nvSpPr>
        <p:spPr>
          <a:xfrm>
            <a:off x="3128760" y="3686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8" name="CustomShape 35"/>
          <p:cNvSpPr/>
          <p:nvPr/>
        </p:nvSpPr>
        <p:spPr>
          <a:xfrm>
            <a:off x="3722760" y="321840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9" name="CustomShape 36"/>
          <p:cNvSpPr/>
          <p:nvPr/>
        </p:nvSpPr>
        <p:spPr>
          <a:xfrm>
            <a:off x="3486240" y="28252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0" name="CustomShape 37"/>
          <p:cNvSpPr/>
          <p:nvPr/>
        </p:nvSpPr>
        <p:spPr>
          <a:xfrm>
            <a:off x="3814920" y="214308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1" name="CustomShape 38"/>
          <p:cNvSpPr/>
          <p:nvPr/>
        </p:nvSpPr>
        <p:spPr>
          <a:xfrm>
            <a:off x="3027240" y="261756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2" name="CustomShape 39"/>
          <p:cNvSpPr/>
          <p:nvPr/>
        </p:nvSpPr>
        <p:spPr>
          <a:xfrm>
            <a:off x="3384360" y="1756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3" name="CustomShape 40"/>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with SVMs</a:t>
            </a:r>
            <a:endParaRPr b="0" lang="en-US" sz="3000" spc="-1" strike="noStrike">
              <a:latin typeface="Arial"/>
            </a:endParaRPr>
          </a:p>
        </p:txBody>
      </p:sp>
      <p:sp>
        <p:nvSpPr>
          <p:cNvPr id="1544" name="Line 41"/>
          <p:cNvSpPr/>
          <p:nvPr/>
        </p:nvSpPr>
        <p:spPr>
          <a:xfrm>
            <a:off x="3839760" y="1568160"/>
            <a:ext cx="3573720" cy="2369880"/>
          </a:xfrm>
          <a:prstGeom prst="line">
            <a:avLst/>
          </a:prstGeom>
          <a:ln w="50760">
            <a:solidFill>
              <a:srgbClr val="7030a0"/>
            </a:solidFill>
            <a:round/>
          </a:ln>
        </p:spPr>
        <p:style>
          <a:lnRef idx="1">
            <a:schemeClr val="accent1"/>
          </a:lnRef>
          <a:fillRef idx="0">
            <a:schemeClr val="accent1"/>
          </a:fillRef>
          <a:effectRef idx="0">
            <a:schemeClr val="accent1"/>
          </a:effectRef>
          <a:fontRef idx="minor"/>
        </p:style>
      </p:sp>
      <p:sp>
        <p:nvSpPr>
          <p:cNvPr id="1545" name="Line 42"/>
          <p:cNvSpPr/>
          <p:nvPr/>
        </p:nvSpPr>
        <p:spPr>
          <a:xfrm>
            <a:off x="4049640" y="1383840"/>
            <a:ext cx="3574080" cy="236988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1546" name="Line 43"/>
          <p:cNvSpPr/>
          <p:nvPr/>
        </p:nvSpPr>
        <p:spPr>
          <a:xfrm>
            <a:off x="3615840" y="1738440"/>
            <a:ext cx="3573720" cy="2369520"/>
          </a:xfrm>
          <a:prstGeom prst="line">
            <a:avLst/>
          </a:prstGeom>
          <a:ln w="50760">
            <a:solidFill>
              <a:srgbClr val="7030a0"/>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Non-Linear Decision Boundaries with SVM</a:t>
            </a:r>
            <a:endParaRPr b="0" lang="en-US" sz="3000" spc="-1" strike="noStrike">
              <a:latin typeface="Arial"/>
            </a:endParaRPr>
          </a:p>
        </p:txBody>
      </p:sp>
      <p:sp>
        <p:nvSpPr>
          <p:cNvPr id="1548" name="CustomShape 2"/>
          <p:cNvSpPr/>
          <p:nvPr/>
        </p:nvSpPr>
        <p:spPr>
          <a:xfrm>
            <a:off x="398520" y="601920"/>
            <a:ext cx="3200400" cy="7866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Non-linear data can be made linear with higher dimensionality</a:t>
            </a:r>
            <a:endParaRPr b="0" lang="en-US" sz="1729" spc="-1" strike="noStrike">
              <a:latin typeface="Arial"/>
            </a:endParaRPr>
          </a:p>
        </p:txBody>
      </p:sp>
      <p:sp>
        <p:nvSpPr>
          <p:cNvPr id="1549" name="CustomShape 3"/>
          <p:cNvSpPr/>
          <p:nvPr/>
        </p:nvSpPr>
        <p:spPr>
          <a:xfrm>
            <a:off x="1839600" y="15814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0" name="CustomShape 4"/>
          <p:cNvSpPr/>
          <p:nvPr/>
        </p:nvSpPr>
        <p:spPr>
          <a:xfrm>
            <a:off x="1554840" y="17136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1" name="CustomShape 5"/>
          <p:cNvSpPr/>
          <p:nvPr/>
        </p:nvSpPr>
        <p:spPr>
          <a:xfrm>
            <a:off x="1389960" y="19436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2" name="CustomShape 6"/>
          <p:cNvSpPr/>
          <p:nvPr/>
        </p:nvSpPr>
        <p:spPr>
          <a:xfrm>
            <a:off x="1679760" y="20574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3" name="CustomShape 7"/>
          <p:cNvSpPr/>
          <p:nvPr/>
        </p:nvSpPr>
        <p:spPr>
          <a:xfrm>
            <a:off x="1839600" y="19029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4" name="CustomShape 8"/>
          <p:cNvSpPr/>
          <p:nvPr/>
        </p:nvSpPr>
        <p:spPr>
          <a:xfrm>
            <a:off x="2086560" y="17568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5" name="CustomShape 9"/>
          <p:cNvSpPr/>
          <p:nvPr/>
        </p:nvSpPr>
        <p:spPr>
          <a:xfrm>
            <a:off x="2251800" y="18637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6" name="CustomShape 10"/>
          <p:cNvSpPr/>
          <p:nvPr/>
        </p:nvSpPr>
        <p:spPr>
          <a:xfrm>
            <a:off x="2258640" y="20574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7" name="CustomShape 11"/>
          <p:cNvSpPr/>
          <p:nvPr/>
        </p:nvSpPr>
        <p:spPr>
          <a:xfrm>
            <a:off x="2011680" y="21369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8" name="CustomShape 12"/>
          <p:cNvSpPr/>
          <p:nvPr/>
        </p:nvSpPr>
        <p:spPr>
          <a:xfrm>
            <a:off x="1638360" y="23036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59" name="CustomShape 13"/>
          <p:cNvSpPr/>
          <p:nvPr/>
        </p:nvSpPr>
        <p:spPr>
          <a:xfrm>
            <a:off x="1754640" y="26805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0" name="CustomShape 14"/>
          <p:cNvSpPr/>
          <p:nvPr/>
        </p:nvSpPr>
        <p:spPr>
          <a:xfrm>
            <a:off x="1747080" y="24760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1" name="CustomShape 15"/>
          <p:cNvSpPr/>
          <p:nvPr/>
        </p:nvSpPr>
        <p:spPr>
          <a:xfrm>
            <a:off x="1389960" y="24588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2" name="CustomShape 16"/>
          <p:cNvSpPr/>
          <p:nvPr/>
        </p:nvSpPr>
        <p:spPr>
          <a:xfrm>
            <a:off x="1343520" y="28512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3" name="CustomShape 17"/>
          <p:cNvSpPr/>
          <p:nvPr/>
        </p:nvSpPr>
        <p:spPr>
          <a:xfrm>
            <a:off x="1899360" y="28540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4" name="CustomShape 18"/>
          <p:cNvSpPr/>
          <p:nvPr/>
        </p:nvSpPr>
        <p:spPr>
          <a:xfrm>
            <a:off x="1773720" y="30110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5" name="CustomShape 19"/>
          <p:cNvSpPr/>
          <p:nvPr/>
        </p:nvSpPr>
        <p:spPr>
          <a:xfrm>
            <a:off x="1587600" y="32605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6" name="CustomShape 20"/>
          <p:cNvSpPr/>
          <p:nvPr/>
        </p:nvSpPr>
        <p:spPr>
          <a:xfrm>
            <a:off x="1773720" y="34844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7" name="CustomShape 21"/>
          <p:cNvSpPr/>
          <p:nvPr/>
        </p:nvSpPr>
        <p:spPr>
          <a:xfrm>
            <a:off x="1906560" y="32263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8" name="CustomShape 22"/>
          <p:cNvSpPr/>
          <p:nvPr/>
        </p:nvSpPr>
        <p:spPr>
          <a:xfrm>
            <a:off x="2098800" y="36201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69" name="CustomShape 23"/>
          <p:cNvSpPr/>
          <p:nvPr/>
        </p:nvSpPr>
        <p:spPr>
          <a:xfrm>
            <a:off x="1523880" y="37292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0" name="CustomShape 24"/>
          <p:cNvSpPr/>
          <p:nvPr/>
        </p:nvSpPr>
        <p:spPr>
          <a:xfrm>
            <a:off x="2264400" y="3805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1" name="CustomShape 25"/>
          <p:cNvSpPr/>
          <p:nvPr/>
        </p:nvSpPr>
        <p:spPr>
          <a:xfrm>
            <a:off x="2220840" y="41144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2" name="CustomShape 26"/>
          <p:cNvSpPr/>
          <p:nvPr/>
        </p:nvSpPr>
        <p:spPr>
          <a:xfrm>
            <a:off x="2796120" y="39567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3" name="CustomShape 27"/>
          <p:cNvSpPr/>
          <p:nvPr/>
        </p:nvSpPr>
        <p:spPr>
          <a:xfrm>
            <a:off x="2656800" y="3805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4" name="CustomShape 28"/>
          <p:cNvSpPr/>
          <p:nvPr/>
        </p:nvSpPr>
        <p:spPr>
          <a:xfrm>
            <a:off x="2961000" y="3679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5" name="CustomShape 29"/>
          <p:cNvSpPr/>
          <p:nvPr/>
        </p:nvSpPr>
        <p:spPr>
          <a:xfrm>
            <a:off x="3248640" y="35917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6" name="CustomShape 30"/>
          <p:cNvSpPr/>
          <p:nvPr/>
        </p:nvSpPr>
        <p:spPr>
          <a:xfrm>
            <a:off x="3440520" y="350784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7" name="CustomShape 31"/>
          <p:cNvSpPr/>
          <p:nvPr/>
        </p:nvSpPr>
        <p:spPr>
          <a:xfrm>
            <a:off x="3579480" y="3796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8" name="CustomShape 32"/>
          <p:cNvSpPr/>
          <p:nvPr/>
        </p:nvSpPr>
        <p:spPr>
          <a:xfrm>
            <a:off x="3291480" y="39204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79" name="CustomShape 33"/>
          <p:cNvSpPr/>
          <p:nvPr/>
        </p:nvSpPr>
        <p:spPr>
          <a:xfrm>
            <a:off x="3756240" y="4210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0" name="CustomShape 34"/>
          <p:cNvSpPr/>
          <p:nvPr/>
        </p:nvSpPr>
        <p:spPr>
          <a:xfrm>
            <a:off x="3956040" y="35193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1" name="CustomShape 35"/>
          <p:cNvSpPr/>
          <p:nvPr/>
        </p:nvSpPr>
        <p:spPr>
          <a:xfrm>
            <a:off x="2411280" y="321480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2" name="CustomShape 36"/>
          <p:cNvSpPr/>
          <p:nvPr/>
        </p:nvSpPr>
        <p:spPr>
          <a:xfrm>
            <a:off x="2793240" y="24472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3" name="CustomShape 37"/>
          <p:cNvSpPr/>
          <p:nvPr/>
        </p:nvSpPr>
        <p:spPr>
          <a:xfrm>
            <a:off x="3089160" y="221220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4" name="CustomShape 38"/>
          <p:cNvSpPr/>
          <p:nvPr/>
        </p:nvSpPr>
        <p:spPr>
          <a:xfrm>
            <a:off x="3596760" y="233784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5" name="CustomShape 39"/>
          <p:cNvSpPr/>
          <p:nvPr/>
        </p:nvSpPr>
        <p:spPr>
          <a:xfrm>
            <a:off x="2664720" y="150156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6" name="CustomShape 40"/>
          <p:cNvSpPr/>
          <p:nvPr/>
        </p:nvSpPr>
        <p:spPr>
          <a:xfrm>
            <a:off x="2331360" y="17254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7" name="CustomShape 41"/>
          <p:cNvSpPr/>
          <p:nvPr/>
        </p:nvSpPr>
        <p:spPr>
          <a:xfrm>
            <a:off x="2085480" y="15717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88" name="CustomShape 42"/>
          <p:cNvSpPr/>
          <p:nvPr/>
        </p:nvSpPr>
        <p:spPr>
          <a:xfrm>
            <a:off x="1659240" y="1423080"/>
            <a:ext cx="2372400" cy="2995920"/>
          </a:xfrm>
          <a:custGeom>
            <a:avLst/>
            <a:gdLst/>
            <a:ahLst/>
            <a:rect l="l" t="t" r="r" b="b"/>
            <a:pathLst>
              <a:path w="2373808" h="2997536">
                <a:moveTo>
                  <a:pt x="0" y="0"/>
                </a:moveTo>
                <a:cubicBezTo>
                  <a:pt x="250804" y="52986"/>
                  <a:pt x="501608" y="105973"/>
                  <a:pt x="635841" y="157446"/>
                </a:cubicBezTo>
                <a:cubicBezTo>
                  <a:pt x="770074" y="208919"/>
                  <a:pt x="773102" y="255346"/>
                  <a:pt x="805399" y="308837"/>
                </a:cubicBezTo>
                <a:cubicBezTo>
                  <a:pt x="837696" y="362328"/>
                  <a:pt x="831640" y="421876"/>
                  <a:pt x="829621" y="478395"/>
                </a:cubicBezTo>
                <a:cubicBezTo>
                  <a:pt x="827603" y="534914"/>
                  <a:pt x="816501" y="575284"/>
                  <a:pt x="793288" y="647951"/>
                </a:cubicBezTo>
                <a:cubicBezTo>
                  <a:pt x="770075" y="720619"/>
                  <a:pt x="745852" y="768056"/>
                  <a:pt x="690342" y="914400"/>
                </a:cubicBezTo>
                <a:cubicBezTo>
                  <a:pt x="634832" y="1060744"/>
                  <a:pt x="509682" y="1376646"/>
                  <a:pt x="460228" y="1526018"/>
                </a:cubicBezTo>
                <a:cubicBezTo>
                  <a:pt x="410774" y="1675390"/>
                  <a:pt x="392607" y="1721817"/>
                  <a:pt x="393616" y="1810633"/>
                </a:cubicBezTo>
                <a:cubicBezTo>
                  <a:pt x="394625" y="1899449"/>
                  <a:pt x="430960" y="1990284"/>
                  <a:pt x="466284" y="2058914"/>
                </a:cubicBezTo>
                <a:cubicBezTo>
                  <a:pt x="501608" y="2127544"/>
                  <a:pt x="513719" y="2176999"/>
                  <a:pt x="605563" y="2222416"/>
                </a:cubicBezTo>
                <a:cubicBezTo>
                  <a:pt x="697407" y="2267833"/>
                  <a:pt x="886141" y="2335454"/>
                  <a:pt x="1017346" y="2331417"/>
                </a:cubicBezTo>
                <a:cubicBezTo>
                  <a:pt x="1148551" y="2327380"/>
                  <a:pt x="1276729" y="2240582"/>
                  <a:pt x="1392795" y="2198193"/>
                </a:cubicBezTo>
                <a:cubicBezTo>
                  <a:pt x="1508861" y="2155804"/>
                  <a:pt x="1635020" y="2097266"/>
                  <a:pt x="1713743" y="2077081"/>
                </a:cubicBezTo>
                <a:cubicBezTo>
                  <a:pt x="1792466" y="2056896"/>
                  <a:pt x="1816689" y="2058914"/>
                  <a:pt x="1865134" y="2077081"/>
                </a:cubicBezTo>
                <a:cubicBezTo>
                  <a:pt x="1913579" y="2095248"/>
                  <a:pt x="1966061" y="2137637"/>
                  <a:pt x="2004413" y="2186082"/>
                </a:cubicBezTo>
                <a:cubicBezTo>
                  <a:pt x="2042765" y="2234527"/>
                  <a:pt x="2033682" y="2232509"/>
                  <a:pt x="2095248" y="2367751"/>
                </a:cubicBezTo>
                <a:cubicBezTo>
                  <a:pt x="2156814" y="2502993"/>
                  <a:pt x="2327382" y="2892572"/>
                  <a:pt x="2373808" y="2997536"/>
                </a:cubicBezTo>
              </a:path>
            </a:pathLst>
          </a:custGeom>
          <a:noFill/>
          <a:ln w="12600">
            <a:solidFill>
              <a:schemeClr val="bg1">
                <a:lumMod val="75000"/>
                <a:lumOff val="2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sp>
      <p:sp>
        <p:nvSpPr>
          <p:cNvPr id="1589" name="CustomShape 43"/>
          <p:cNvSpPr/>
          <p:nvPr/>
        </p:nvSpPr>
        <p:spPr>
          <a:xfrm>
            <a:off x="1901520" y="1416960"/>
            <a:ext cx="2239200" cy="3008160"/>
          </a:xfrm>
          <a:custGeom>
            <a:avLst/>
            <a:gdLst/>
            <a:ahLst/>
            <a:rect l="l" t="t" r="r" b="b"/>
            <a:pathLst>
              <a:path w="2240582" h="3009648">
                <a:moveTo>
                  <a:pt x="0" y="0"/>
                </a:moveTo>
                <a:cubicBezTo>
                  <a:pt x="117580" y="29269"/>
                  <a:pt x="235160" y="58538"/>
                  <a:pt x="320948" y="84779"/>
                </a:cubicBezTo>
                <a:cubicBezTo>
                  <a:pt x="406736" y="111020"/>
                  <a:pt x="461237" y="122123"/>
                  <a:pt x="514728" y="157447"/>
                </a:cubicBezTo>
                <a:cubicBezTo>
                  <a:pt x="568219" y="192772"/>
                  <a:pt x="611618" y="248281"/>
                  <a:pt x="641896" y="296726"/>
                </a:cubicBezTo>
                <a:cubicBezTo>
                  <a:pt x="672174" y="345171"/>
                  <a:pt x="689332" y="398663"/>
                  <a:pt x="696397" y="448117"/>
                </a:cubicBezTo>
                <a:cubicBezTo>
                  <a:pt x="703462" y="497571"/>
                  <a:pt x="714564" y="494544"/>
                  <a:pt x="684286" y="593452"/>
                </a:cubicBezTo>
                <a:cubicBezTo>
                  <a:pt x="654008" y="692361"/>
                  <a:pt x="579321" y="877057"/>
                  <a:pt x="514728" y="1041568"/>
                </a:cubicBezTo>
                <a:cubicBezTo>
                  <a:pt x="450135" y="1206079"/>
                  <a:pt x="336087" y="1443258"/>
                  <a:pt x="296725" y="1580519"/>
                </a:cubicBezTo>
                <a:cubicBezTo>
                  <a:pt x="257363" y="1717780"/>
                  <a:pt x="264428" y="1782374"/>
                  <a:pt x="278558" y="1865134"/>
                </a:cubicBezTo>
                <a:cubicBezTo>
                  <a:pt x="292688" y="1947894"/>
                  <a:pt x="329022" y="2022580"/>
                  <a:pt x="381504" y="2077081"/>
                </a:cubicBezTo>
                <a:cubicBezTo>
                  <a:pt x="433986" y="2131582"/>
                  <a:pt x="520783" y="2170943"/>
                  <a:pt x="593451" y="2192138"/>
                </a:cubicBezTo>
                <a:cubicBezTo>
                  <a:pt x="666119" y="2213333"/>
                  <a:pt x="727684" y="2222417"/>
                  <a:pt x="817510" y="2204250"/>
                </a:cubicBezTo>
                <a:cubicBezTo>
                  <a:pt x="907336" y="2186083"/>
                  <a:pt x="1239386" y="2011478"/>
                  <a:pt x="1386739" y="1974135"/>
                </a:cubicBezTo>
                <a:cubicBezTo>
                  <a:pt x="1534093" y="1936792"/>
                  <a:pt x="1610797" y="1937802"/>
                  <a:pt x="1701631" y="1980191"/>
                </a:cubicBezTo>
                <a:cubicBezTo>
                  <a:pt x="1792465" y="2022580"/>
                  <a:pt x="1870179" y="2140665"/>
                  <a:pt x="1931745" y="2228472"/>
                </a:cubicBezTo>
                <a:cubicBezTo>
                  <a:pt x="1993311" y="2316279"/>
                  <a:pt x="2019552" y="2376835"/>
                  <a:pt x="2071025" y="2507031"/>
                </a:cubicBezTo>
                <a:cubicBezTo>
                  <a:pt x="2122498" y="2637227"/>
                  <a:pt x="2240582" y="3009648"/>
                  <a:pt x="2240582" y="3009648"/>
                </a:cubicBezTo>
              </a:path>
            </a:pathLst>
          </a:cu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590" name="CustomShape 44"/>
          <p:cNvSpPr/>
          <p:nvPr/>
        </p:nvSpPr>
        <p:spPr>
          <a:xfrm>
            <a:off x="2277000" y="1429200"/>
            <a:ext cx="1863720" cy="2523600"/>
          </a:xfrm>
          <a:custGeom>
            <a:avLst/>
            <a:gdLst/>
            <a:ahLst/>
            <a:rect l="l" t="t" r="r" b="b"/>
            <a:pathLst>
              <a:path w="1865133" h="2525198">
                <a:moveTo>
                  <a:pt x="0" y="0"/>
                </a:moveTo>
                <a:cubicBezTo>
                  <a:pt x="72667" y="18672"/>
                  <a:pt x="145335" y="37344"/>
                  <a:pt x="205891" y="72668"/>
                </a:cubicBezTo>
                <a:cubicBezTo>
                  <a:pt x="266447" y="107992"/>
                  <a:pt x="323976" y="157446"/>
                  <a:pt x="363337" y="211947"/>
                </a:cubicBezTo>
                <a:cubicBezTo>
                  <a:pt x="402698" y="266448"/>
                  <a:pt x="431967" y="325995"/>
                  <a:pt x="442060" y="399672"/>
                </a:cubicBezTo>
                <a:cubicBezTo>
                  <a:pt x="452153" y="473349"/>
                  <a:pt x="447107" y="546016"/>
                  <a:pt x="423894" y="654008"/>
                </a:cubicBezTo>
                <a:cubicBezTo>
                  <a:pt x="400681" y="762000"/>
                  <a:pt x="360309" y="906326"/>
                  <a:pt x="302781" y="1047624"/>
                </a:cubicBezTo>
                <a:cubicBezTo>
                  <a:pt x="245253" y="1188922"/>
                  <a:pt x="127168" y="1386740"/>
                  <a:pt x="78723" y="1501797"/>
                </a:cubicBezTo>
                <a:cubicBezTo>
                  <a:pt x="30278" y="1616854"/>
                  <a:pt x="16148" y="1674382"/>
                  <a:pt x="12111" y="1737966"/>
                </a:cubicBezTo>
                <a:cubicBezTo>
                  <a:pt x="8074" y="1801550"/>
                  <a:pt x="14129" y="1837884"/>
                  <a:pt x="54500" y="1883301"/>
                </a:cubicBezTo>
                <a:cubicBezTo>
                  <a:pt x="94871" y="1928718"/>
                  <a:pt x="178641" y="1987256"/>
                  <a:pt x="254336" y="2010469"/>
                </a:cubicBezTo>
                <a:cubicBezTo>
                  <a:pt x="330031" y="2033682"/>
                  <a:pt x="429949" y="2035702"/>
                  <a:pt x="508672" y="2022581"/>
                </a:cubicBezTo>
                <a:cubicBezTo>
                  <a:pt x="587395" y="2009461"/>
                  <a:pt x="620702" y="1966061"/>
                  <a:pt x="726675" y="1931746"/>
                </a:cubicBezTo>
                <a:cubicBezTo>
                  <a:pt x="832648" y="1897431"/>
                  <a:pt x="1036521" y="1829809"/>
                  <a:pt x="1144513" y="1816689"/>
                </a:cubicBezTo>
                <a:cubicBezTo>
                  <a:pt x="1252505" y="1803569"/>
                  <a:pt x="1296913" y="1811643"/>
                  <a:pt x="1374627" y="1853023"/>
                </a:cubicBezTo>
                <a:cubicBezTo>
                  <a:pt x="1452341" y="1894403"/>
                  <a:pt x="1547213" y="1986247"/>
                  <a:pt x="1610797" y="2064970"/>
                </a:cubicBezTo>
                <a:cubicBezTo>
                  <a:pt x="1674381" y="2143693"/>
                  <a:pt x="1713743" y="2248657"/>
                  <a:pt x="1756132" y="2325362"/>
                </a:cubicBezTo>
                <a:cubicBezTo>
                  <a:pt x="1798521" y="2402067"/>
                  <a:pt x="1865133" y="2525198"/>
                  <a:pt x="1865133" y="2525198"/>
                </a:cubicBezTo>
              </a:path>
            </a:pathLst>
          </a:custGeom>
          <a:noFill/>
          <a:ln w="12600">
            <a:solidFill>
              <a:schemeClr val="bg1">
                <a:lumMod val="75000"/>
                <a:lumOff val="2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sp>
      <p:sp>
        <p:nvSpPr>
          <p:cNvPr id="1591" name="CustomShape 45"/>
          <p:cNvSpPr/>
          <p:nvPr/>
        </p:nvSpPr>
        <p:spPr>
          <a:xfrm flipV="1">
            <a:off x="1132560" y="1367280"/>
            <a:ext cx="360" cy="305064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592" name="CustomShape 46"/>
          <p:cNvSpPr/>
          <p:nvPr/>
        </p:nvSpPr>
        <p:spPr>
          <a:xfrm>
            <a:off x="1099800" y="4420440"/>
            <a:ext cx="309528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593" name="Formula 47"/>
              <p:cNvSpPr txBox="1"/>
              <p:nvPr/>
            </p:nvSpPr>
            <p:spPr>
              <a:xfrm>
                <a:off x="4401360" y="2704320"/>
                <a:ext cx="247320" cy="429480"/>
              </a:xfrm>
              <a:prstGeom prst="rect">
                <a:avLst/>
              </a:prstGeom>
            </p:spPr>
            <p:txBody>
              <a:bodyPr/>
              <a:p>
                <a14:m>
                  <m:oMath xmlns:m="http://schemas.openxmlformats.org/officeDocument/2006/math">
                    <m:r>
                      <m:t xml:space="preserve">𝜙</m:t>
                    </m:r>
                  </m:oMath>
                </a14:m>
              </a:p>
            </p:txBody>
          </p:sp>
        </mc:Choice>
        <mc:Fallback/>
      </mc:AlternateContent>
      <p:sp>
        <p:nvSpPr>
          <p:cNvPr id="1594" name="CustomShape 48"/>
          <p:cNvSpPr/>
          <p:nvPr/>
        </p:nvSpPr>
        <p:spPr>
          <a:xfrm>
            <a:off x="4401360" y="2704320"/>
            <a:ext cx="247320" cy="42948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595" name="Line 49"/>
          <p:cNvSpPr/>
          <p:nvPr/>
        </p:nvSpPr>
        <p:spPr>
          <a:xfrm>
            <a:off x="5999040" y="1416960"/>
            <a:ext cx="1523520" cy="3003480"/>
          </a:xfrm>
          <a:prstGeom prst="line">
            <a:avLst/>
          </a:prstGeom>
          <a:ln w="25560">
            <a:solidFill>
              <a:srgbClr val="c00000"/>
            </a:solidFill>
            <a:round/>
          </a:ln>
        </p:spPr>
        <p:style>
          <a:lnRef idx="1">
            <a:schemeClr val="accent1"/>
          </a:lnRef>
          <a:fillRef idx="0">
            <a:schemeClr val="accent1"/>
          </a:fillRef>
          <a:effectRef idx="0">
            <a:schemeClr val="accent1"/>
          </a:effectRef>
          <a:fontRef idx="minor"/>
        </p:style>
      </p:sp>
      <p:sp>
        <p:nvSpPr>
          <p:cNvPr id="1596" name="Line 50"/>
          <p:cNvSpPr/>
          <p:nvPr/>
        </p:nvSpPr>
        <p:spPr>
          <a:xfrm>
            <a:off x="6211080" y="1393200"/>
            <a:ext cx="1539360" cy="3027240"/>
          </a:xfrm>
          <a:prstGeom prst="line">
            <a:avLst/>
          </a:prstGeom>
          <a:ln w="25560">
            <a:solidFill>
              <a:schemeClr val="bg1">
                <a:lumMod val="75000"/>
                <a:lumOff val="25000"/>
              </a:schemeClr>
            </a:solidFill>
            <a:custDash>
              <a:ds d="300000" sp="100000"/>
            </a:custDash>
            <a:round/>
          </a:ln>
        </p:spPr>
        <p:style>
          <a:lnRef idx="1">
            <a:schemeClr val="accent1"/>
          </a:lnRef>
          <a:fillRef idx="0">
            <a:schemeClr val="accent1"/>
          </a:fillRef>
          <a:effectRef idx="0">
            <a:schemeClr val="accent1"/>
          </a:effectRef>
          <a:fontRef idx="minor"/>
        </p:style>
      </p:sp>
      <p:sp>
        <p:nvSpPr>
          <p:cNvPr id="1597" name="Line 51"/>
          <p:cNvSpPr/>
          <p:nvPr/>
        </p:nvSpPr>
        <p:spPr>
          <a:xfrm>
            <a:off x="5780520" y="1428840"/>
            <a:ext cx="1531800" cy="3016800"/>
          </a:xfrm>
          <a:prstGeom prst="line">
            <a:avLst/>
          </a:prstGeom>
          <a:ln w="25560">
            <a:solidFill>
              <a:schemeClr val="bg1">
                <a:lumMod val="75000"/>
                <a:lumOff val="25000"/>
              </a:schemeClr>
            </a:solidFill>
            <a:custDash>
              <a:ds d="300000" sp="100000"/>
            </a:custDash>
            <a:round/>
          </a:ln>
        </p:spPr>
        <p:style>
          <a:lnRef idx="1">
            <a:schemeClr val="accent1"/>
          </a:lnRef>
          <a:fillRef idx="0">
            <a:schemeClr val="accent1"/>
          </a:fillRef>
          <a:effectRef idx="0">
            <a:schemeClr val="accent1"/>
          </a:effectRef>
          <a:fontRef idx="minor"/>
        </p:style>
      </p:sp>
      <p:sp>
        <p:nvSpPr>
          <p:cNvPr id="1598" name="CustomShape 52"/>
          <p:cNvSpPr/>
          <p:nvPr/>
        </p:nvSpPr>
        <p:spPr>
          <a:xfrm>
            <a:off x="6717240" y="181980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599" name="CustomShape 53"/>
          <p:cNvSpPr/>
          <p:nvPr/>
        </p:nvSpPr>
        <p:spPr>
          <a:xfrm>
            <a:off x="7245360" y="179316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0" name="CustomShape 54"/>
          <p:cNvSpPr/>
          <p:nvPr/>
        </p:nvSpPr>
        <p:spPr>
          <a:xfrm>
            <a:off x="7095240" y="205272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1" name="CustomShape 55"/>
          <p:cNvSpPr/>
          <p:nvPr/>
        </p:nvSpPr>
        <p:spPr>
          <a:xfrm>
            <a:off x="7128360" y="238356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2" name="CustomShape 56"/>
          <p:cNvSpPr/>
          <p:nvPr/>
        </p:nvSpPr>
        <p:spPr>
          <a:xfrm>
            <a:off x="6734880" y="23788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3" name="CustomShape 57"/>
          <p:cNvSpPr/>
          <p:nvPr/>
        </p:nvSpPr>
        <p:spPr>
          <a:xfrm>
            <a:off x="6727680" y="350784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4" name="CustomShape 58"/>
          <p:cNvSpPr/>
          <p:nvPr/>
        </p:nvSpPr>
        <p:spPr>
          <a:xfrm>
            <a:off x="5544720" y="16707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5" name="CustomShape 59"/>
          <p:cNvSpPr/>
          <p:nvPr/>
        </p:nvSpPr>
        <p:spPr>
          <a:xfrm>
            <a:off x="5259960" y="18028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6" name="CustomShape 60"/>
          <p:cNvSpPr/>
          <p:nvPr/>
        </p:nvSpPr>
        <p:spPr>
          <a:xfrm>
            <a:off x="5095080" y="2032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7" name="CustomShape 61"/>
          <p:cNvSpPr/>
          <p:nvPr/>
        </p:nvSpPr>
        <p:spPr>
          <a:xfrm>
            <a:off x="5384880" y="21466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8" name="CustomShape 62"/>
          <p:cNvSpPr/>
          <p:nvPr/>
        </p:nvSpPr>
        <p:spPr>
          <a:xfrm>
            <a:off x="5544720" y="19922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09" name="CustomShape 63"/>
          <p:cNvSpPr/>
          <p:nvPr/>
        </p:nvSpPr>
        <p:spPr>
          <a:xfrm>
            <a:off x="5791680" y="18460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0" name="CustomShape 64"/>
          <p:cNvSpPr/>
          <p:nvPr/>
        </p:nvSpPr>
        <p:spPr>
          <a:xfrm>
            <a:off x="5956920" y="19530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1" name="CustomShape 65"/>
          <p:cNvSpPr/>
          <p:nvPr/>
        </p:nvSpPr>
        <p:spPr>
          <a:xfrm>
            <a:off x="5963760" y="21466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2" name="CustomShape 66"/>
          <p:cNvSpPr/>
          <p:nvPr/>
        </p:nvSpPr>
        <p:spPr>
          <a:xfrm>
            <a:off x="5716800" y="22266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3" name="CustomShape 67"/>
          <p:cNvSpPr/>
          <p:nvPr/>
        </p:nvSpPr>
        <p:spPr>
          <a:xfrm>
            <a:off x="5343480" y="2392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4" name="CustomShape 68"/>
          <p:cNvSpPr/>
          <p:nvPr/>
        </p:nvSpPr>
        <p:spPr>
          <a:xfrm>
            <a:off x="5646960" y="27129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5" name="CustomShape 69"/>
          <p:cNvSpPr/>
          <p:nvPr/>
        </p:nvSpPr>
        <p:spPr>
          <a:xfrm>
            <a:off x="5452200" y="25657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6" name="CustomShape 70"/>
          <p:cNvSpPr/>
          <p:nvPr/>
        </p:nvSpPr>
        <p:spPr>
          <a:xfrm>
            <a:off x="5095080" y="25480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7" name="CustomShape 71"/>
          <p:cNvSpPr/>
          <p:nvPr/>
        </p:nvSpPr>
        <p:spPr>
          <a:xfrm>
            <a:off x="5049000" y="29408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8" name="CustomShape 72"/>
          <p:cNvSpPr/>
          <p:nvPr/>
        </p:nvSpPr>
        <p:spPr>
          <a:xfrm>
            <a:off x="6058080" y="26546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19" name="CustomShape 73"/>
          <p:cNvSpPr/>
          <p:nvPr/>
        </p:nvSpPr>
        <p:spPr>
          <a:xfrm>
            <a:off x="5927040" y="31435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0" name="CustomShape 74"/>
          <p:cNvSpPr/>
          <p:nvPr/>
        </p:nvSpPr>
        <p:spPr>
          <a:xfrm>
            <a:off x="5593320" y="32572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1" name="CustomShape 75"/>
          <p:cNvSpPr/>
          <p:nvPr/>
        </p:nvSpPr>
        <p:spPr>
          <a:xfrm>
            <a:off x="5478840" y="35737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2" name="CustomShape 76"/>
          <p:cNvSpPr/>
          <p:nvPr/>
        </p:nvSpPr>
        <p:spPr>
          <a:xfrm>
            <a:off x="6217920" y="30754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3" name="CustomShape 77"/>
          <p:cNvSpPr/>
          <p:nvPr/>
        </p:nvSpPr>
        <p:spPr>
          <a:xfrm>
            <a:off x="5803920" y="37094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4" name="CustomShape 78"/>
          <p:cNvSpPr/>
          <p:nvPr/>
        </p:nvSpPr>
        <p:spPr>
          <a:xfrm>
            <a:off x="5229000" y="38185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5" name="CustomShape 79"/>
          <p:cNvSpPr/>
          <p:nvPr/>
        </p:nvSpPr>
        <p:spPr>
          <a:xfrm>
            <a:off x="5969520" y="38952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6" name="CustomShape 80"/>
          <p:cNvSpPr/>
          <p:nvPr/>
        </p:nvSpPr>
        <p:spPr>
          <a:xfrm>
            <a:off x="5925960" y="42037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7" name="CustomShape 81"/>
          <p:cNvSpPr/>
          <p:nvPr/>
        </p:nvSpPr>
        <p:spPr>
          <a:xfrm>
            <a:off x="6501240" y="40460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8" name="CustomShape 82"/>
          <p:cNvSpPr/>
          <p:nvPr/>
        </p:nvSpPr>
        <p:spPr>
          <a:xfrm>
            <a:off x="6361920" y="38952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29" name="CustomShape 83"/>
          <p:cNvSpPr/>
          <p:nvPr/>
        </p:nvSpPr>
        <p:spPr>
          <a:xfrm>
            <a:off x="6666120" y="37692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0" name="CustomShape 84"/>
          <p:cNvSpPr/>
          <p:nvPr/>
        </p:nvSpPr>
        <p:spPr>
          <a:xfrm>
            <a:off x="6406920" y="35643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1" name="CustomShape 85"/>
          <p:cNvSpPr/>
          <p:nvPr/>
        </p:nvSpPr>
        <p:spPr>
          <a:xfrm>
            <a:off x="6880680" y="39506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2" name="CustomShape 86"/>
          <p:cNvSpPr/>
          <p:nvPr/>
        </p:nvSpPr>
        <p:spPr>
          <a:xfrm>
            <a:off x="6967440" y="421992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3" name="CustomShape 87"/>
          <p:cNvSpPr/>
          <p:nvPr/>
        </p:nvSpPr>
        <p:spPr>
          <a:xfrm>
            <a:off x="7593840" y="34142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4" name="CustomShape 88"/>
          <p:cNvSpPr/>
          <p:nvPr/>
        </p:nvSpPr>
        <p:spPr>
          <a:xfrm>
            <a:off x="6094080" y="37112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5" name="CustomShape 89"/>
          <p:cNvSpPr/>
          <p:nvPr/>
        </p:nvSpPr>
        <p:spPr>
          <a:xfrm>
            <a:off x="5613840" y="14482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6" name="CustomShape 90"/>
          <p:cNvSpPr/>
          <p:nvPr/>
        </p:nvSpPr>
        <p:spPr>
          <a:xfrm>
            <a:off x="5103720" y="16506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37" name="CustomShape 91"/>
          <p:cNvSpPr/>
          <p:nvPr/>
        </p:nvSpPr>
        <p:spPr>
          <a:xfrm flipV="1">
            <a:off x="4916520" y="1367280"/>
            <a:ext cx="360" cy="305064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638" name="CustomShape 92"/>
          <p:cNvSpPr/>
          <p:nvPr/>
        </p:nvSpPr>
        <p:spPr>
          <a:xfrm>
            <a:off x="4884120" y="4420440"/>
            <a:ext cx="309528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639" name="CustomShape 93"/>
          <p:cNvSpPr/>
          <p:nvPr/>
        </p:nvSpPr>
        <p:spPr>
          <a:xfrm>
            <a:off x="3739320" y="3112560"/>
            <a:ext cx="1558080" cy="360"/>
          </a:xfrm>
          <a:custGeom>
            <a:avLst/>
            <a:gdLst/>
            <a:ahLst/>
            <a:rect l="l" t="t" r="r" b="b"/>
            <a:pathLst>
              <a:path w="21600" h="21600">
                <a:moveTo>
                  <a:pt x="0" y="0"/>
                </a:moveTo>
                <a:lnTo>
                  <a:pt x="21600" y="21600"/>
                </a:lnTo>
              </a:path>
            </a:pathLst>
          </a:custGeom>
          <a:noFill/>
          <a:ln w="38160">
            <a:solidFill>
              <a:schemeClr val="bg1">
                <a:lumMod val="75000"/>
                <a:lumOff val="25000"/>
              </a:schemeClr>
            </a:solidFill>
            <a:round/>
            <a:tailEnd len="med" type="triangle" w="med"/>
          </a:ln>
        </p:spPr>
        <p:style>
          <a:lnRef idx="1">
            <a:schemeClr val="accent1"/>
          </a:lnRef>
          <a:fillRef idx="0">
            <a:schemeClr val="accent1"/>
          </a:fillRef>
          <a:effectRef idx="0">
            <a:schemeClr val="accent1"/>
          </a:effectRef>
          <a:fontRef idx="minor"/>
        </p:style>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0" name="CustomShape 1"/>
          <p:cNvSpPr/>
          <p:nvPr/>
        </p:nvSpPr>
        <p:spPr>
          <a:xfrm>
            <a:off x="6099840" y="254592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1" name="CustomShape 2"/>
          <p:cNvSpPr/>
          <p:nvPr/>
        </p:nvSpPr>
        <p:spPr>
          <a:xfrm>
            <a:off x="6980760" y="240444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2" name="CustomShape 3"/>
          <p:cNvSpPr/>
          <p:nvPr/>
        </p:nvSpPr>
        <p:spPr>
          <a:xfrm>
            <a:off x="6456600" y="340956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3" name="CustomShape 4"/>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The Kernel Trick</a:t>
            </a:r>
            <a:endParaRPr b="0" lang="en-US" sz="3000" spc="-1" strike="noStrike">
              <a:latin typeface="Arial"/>
            </a:endParaRPr>
          </a:p>
        </p:txBody>
      </p:sp>
      <p:sp>
        <p:nvSpPr>
          <p:cNvPr id="1644" name="CustomShape 5"/>
          <p:cNvSpPr/>
          <p:nvPr/>
        </p:nvSpPr>
        <p:spPr>
          <a:xfrm>
            <a:off x="398520" y="732600"/>
            <a:ext cx="3200400" cy="5252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Transform data so it is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linearly separable</a:t>
            </a:r>
            <a:endParaRPr b="0" lang="en-US" sz="1729" spc="-1" strike="noStrike">
              <a:latin typeface="Arial"/>
            </a:endParaRPr>
          </a:p>
        </p:txBody>
      </p:sp>
      <p:sp>
        <p:nvSpPr>
          <p:cNvPr id="1645" name="CustomShape 6"/>
          <p:cNvSpPr/>
          <p:nvPr/>
        </p:nvSpPr>
        <p:spPr>
          <a:xfrm>
            <a:off x="1520640" y="2691720"/>
            <a:ext cx="3368520" cy="1324080"/>
          </a:xfrm>
          <a:custGeom>
            <a:avLst/>
            <a:gdLst/>
            <a:ahLst/>
            <a:rect l="l" t="t" r="r" b="b"/>
            <a:pathLst>
              <a:path w="3369924" h="1325367">
                <a:moveTo>
                  <a:pt x="842481" y="0"/>
                </a:moveTo>
                <a:lnTo>
                  <a:pt x="0" y="1325367"/>
                </a:lnTo>
                <a:lnTo>
                  <a:pt x="2547991" y="1325367"/>
                </a:lnTo>
                <a:lnTo>
                  <a:pt x="3369924" y="10274"/>
                </a:lnTo>
                <a:lnTo>
                  <a:pt x="842481" y="0"/>
                </a:lnTo>
                <a:close/>
              </a:path>
            </a:pathLst>
          </a:cu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6" name="CustomShape 7"/>
          <p:cNvSpPr/>
          <p:nvPr/>
        </p:nvSpPr>
        <p:spPr>
          <a:xfrm>
            <a:off x="5157720" y="1284120"/>
            <a:ext cx="2330640" cy="697320"/>
          </a:xfrm>
          <a:custGeom>
            <a:avLst/>
            <a:gdLst/>
            <a:ahLst/>
            <a:rect l="l" t="t" r="r" b="b"/>
            <a:pathLst>
              <a:path w="2332234" h="698642">
                <a:moveTo>
                  <a:pt x="585627" y="0"/>
                </a:moveTo>
                <a:lnTo>
                  <a:pt x="0" y="698642"/>
                </a:lnTo>
                <a:lnTo>
                  <a:pt x="1746607" y="688368"/>
                </a:lnTo>
                <a:lnTo>
                  <a:pt x="2332234" y="20548"/>
                </a:lnTo>
                <a:lnTo>
                  <a:pt x="585627" y="0"/>
                </a:lnTo>
                <a:close/>
              </a:path>
            </a:pathLst>
          </a:cu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7" name="CustomShape 8"/>
          <p:cNvSpPr/>
          <p:nvPr/>
        </p:nvSpPr>
        <p:spPr>
          <a:xfrm>
            <a:off x="5167800" y="1869840"/>
            <a:ext cx="2289600" cy="1406160"/>
          </a:xfrm>
          <a:custGeom>
            <a:avLst/>
            <a:gdLst/>
            <a:ahLst/>
            <a:rect l="l" t="t" r="r" b="b"/>
            <a:pathLst>
              <a:path w="2291137" h="1407559">
                <a:moveTo>
                  <a:pt x="595901" y="462337"/>
                </a:moveTo>
                <a:lnTo>
                  <a:pt x="0" y="1407559"/>
                </a:lnTo>
                <a:lnTo>
                  <a:pt x="1715784" y="914400"/>
                </a:lnTo>
                <a:lnTo>
                  <a:pt x="2291137" y="0"/>
                </a:lnTo>
                <a:lnTo>
                  <a:pt x="595901" y="462337"/>
                </a:lnTo>
                <a:close/>
              </a:path>
            </a:pathLst>
          </a:custGeom>
          <a:gradFill rotWithShape="0">
            <a:gsLst>
              <a:gs pos="0">
                <a:schemeClr val="tx1">
                  <a:alpha val="50000"/>
                </a:schemeClr>
              </a:gs>
              <a:gs pos="75000">
                <a:schemeClr val="bg1">
                  <a:lumMod val="25000"/>
                  <a:lumOff val="75000"/>
                  <a:alpha val="50000"/>
                </a:schemeClr>
              </a:gs>
            </a:gsLst>
            <a:lin ang="5400000"/>
          </a:gra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8" name="CustomShape 9"/>
          <p:cNvSpPr/>
          <p:nvPr/>
        </p:nvSpPr>
        <p:spPr>
          <a:xfrm>
            <a:off x="6904080" y="1304640"/>
            <a:ext cx="604800" cy="2700720"/>
          </a:xfrm>
          <a:custGeom>
            <a:avLst/>
            <a:gdLst/>
            <a:ahLst/>
            <a:rect l="l" t="t" r="r" b="b"/>
            <a:pathLst>
              <a:path w="606175" h="2702103">
                <a:moveTo>
                  <a:pt x="0" y="657546"/>
                </a:moveTo>
                <a:cubicBezTo>
                  <a:pt x="3425" y="1339065"/>
                  <a:pt x="6849" y="2020584"/>
                  <a:pt x="10274" y="2702103"/>
                </a:cubicBezTo>
                <a:lnTo>
                  <a:pt x="606175" y="2003461"/>
                </a:lnTo>
                <a:lnTo>
                  <a:pt x="585627" y="0"/>
                </a:lnTo>
                <a:lnTo>
                  <a:pt x="0" y="657546"/>
                </a:lnTo>
                <a:close/>
              </a:path>
            </a:pathLst>
          </a:cu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49" name="CustomShape 10"/>
          <p:cNvSpPr/>
          <p:nvPr/>
        </p:nvSpPr>
        <p:spPr>
          <a:xfrm>
            <a:off x="5137200" y="1982880"/>
            <a:ext cx="1786320" cy="2043000"/>
          </a:xfrm>
          <a:custGeom>
            <a:avLst/>
            <a:gdLst/>
            <a:ahLst/>
            <a:rect l="l" t="t" r="r" b="b"/>
            <a:pathLst>
              <a:path w="1787703" h="2044558">
                <a:moveTo>
                  <a:pt x="0" y="0"/>
                </a:moveTo>
                <a:lnTo>
                  <a:pt x="30822" y="2044558"/>
                </a:lnTo>
                <a:lnTo>
                  <a:pt x="1787703" y="2044558"/>
                </a:lnTo>
              </a:path>
            </a:pathLst>
          </a:cu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0" name="CustomShape 11"/>
          <p:cNvSpPr/>
          <p:nvPr/>
        </p:nvSpPr>
        <p:spPr>
          <a:xfrm>
            <a:off x="2116440" y="2821320"/>
            <a:ext cx="1837440" cy="1132920"/>
          </a:xfrm>
          <a:custGeom>
            <a:avLst/>
            <a:gdLst/>
            <a:ahLst/>
            <a:rect l="l" t="t" r="r" b="b"/>
            <a:pathLst>
              <a:path w="1838734" h="1134209">
                <a:moveTo>
                  <a:pt x="0" y="497211"/>
                </a:moveTo>
                <a:cubicBezTo>
                  <a:pt x="16267" y="605946"/>
                  <a:pt x="32535" y="714681"/>
                  <a:pt x="113016" y="774613"/>
                </a:cubicBezTo>
                <a:cubicBezTo>
                  <a:pt x="193497" y="834545"/>
                  <a:pt x="405830" y="892766"/>
                  <a:pt x="482886" y="856806"/>
                </a:cubicBezTo>
                <a:cubicBezTo>
                  <a:pt x="559942" y="820847"/>
                  <a:pt x="553092" y="637624"/>
                  <a:pt x="575353" y="558856"/>
                </a:cubicBezTo>
                <a:cubicBezTo>
                  <a:pt x="597614" y="480088"/>
                  <a:pt x="556517" y="423579"/>
                  <a:pt x="616450" y="384195"/>
                </a:cubicBezTo>
                <a:cubicBezTo>
                  <a:pt x="676383" y="344811"/>
                  <a:pt x="871592" y="343098"/>
                  <a:pt x="934949" y="322550"/>
                </a:cubicBezTo>
                <a:cubicBezTo>
                  <a:pt x="998306" y="302002"/>
                  <a:pt x="970909" y="312276"/>
                  <a:pt x="996594" y="260905"/>
                </a:cubicBezTo>
                <a:cubicBezTo>
                  <a:pt x="1022279" y="209534"/>
                  <a:pt x="1034266" y="48572"/>
                  <a:pt x="1089061" y="14325"/>
                </a:cubicBezTo>
                <a:cubicBezTo>
                  <a:pt x="1143856" y="-19922"/>
                  <a:pt x="1232900" y="12613"/>
                  <a:pt x="1325367" y="55422"/>
                </a:cubicBezTo>
                <a:cubicBezTo>
                  <a:pt x="1417835" y="98231"/>
                  <a:pt x="1559961" y="187273"/>
                  <a:pt x="1643866" y="271179"/>
                </a:cubicBezTo>
                <a:cubicBezTo>
                  <a:pt x="1727771" y="355085"/>
                  <a:pt x="1803115" y="490362"/>
                  <a:pt x="1828800" y="558856"/>
                </a:cubicBezTo>
                <a:cubicBezTo>
                  <a:pt x="1854485" y="627350"/>
                  <a:pt x="1825376" y="637625"/>
                  <a:pt x="1797978" y="682146"/>
                </a:cubicBezTo>
                <a:cubicBezTo>
                  <a:pt x="1770580" y="726667"/>
                  <a:pt x="1731196" y="772901"/>
                  <a:pt x="1664414" y="825984"/>
                </a:cubicBezTo>
                <a:cubicBezTo>
                  <a:pt x="1597632" y="879067"/>
                  <a:pt x="1445232" y="964686"/>
                  <a:pt x="1397286" y="1000645"/>
                </a:cubicBezTo>
                <a:cubicBezTo>
                  <a:pt x="1349340" y="1036605"/>
                  <a:pt x="1361326" y="1019480"/>
                  <a:pt x="1376737" y="1041741"/>
                </a:cubicBezTo>
                <a:cubicBezTo>
                  <a:pt x="1392148" y="1064002"/>
                  <a:pt x="1489753" y="1134209"/>
                  <a:pt x="1489753" y="1134209"/>
                </a:cubicBezTo>
              </a:path>
            </a:pathLst>
          </a:custGeom>
          <a:noFill/>
          <a:ln>
            <a:solidFill>
              <a:schemeClr val="bg1">
                <a:lumMod val="90000"/>
                <a:lumOff val="10000"/>
              </a:schemeClr>
            </a:solidFill>
            <a:custDash>
              <a:ds d="300000" sp="100000"/>
            </a:custDash>
            <a:round/>
          </a:ln>
        </p:spPr>
        <p:style>
          <a:lnRef idx="2">
            <a:schemeClr val="accent1">
              <a:shade val="50000"/>
            </a:schemeClr>
          </a:lnRef>
          <a:fillRef idx="1">
            <a:schemeClr val="accent1"/>
          </a:fillRef>
          <a:effectRef idx="0">
            <a:schemeClr val="accent1"/>
          </a:effectRef>
          <a:fontRef idx="minor"/>
        </p:style>
      </p:sp>
      <p:sp>
        <p:nvSpPr>
          <p:cNvPr id="1651" name="CustomShape 12"/>
          <p:cNvSpPr/>
          <p:nvPr/>
        </p:nvSpPr>
        <p:spPr>
          <a:xfrm>
            <a:off x="5157720" y="1284120"/>
            <a:ext cx="614880" cy="2731320"/>
          </a:xfrm>
          <a:custGeom>
            <a:avLst/>
            <a:gdLst/>
            <a:ahLst/>
            <a:rect l="l" t="t" r="r" b="b"/>
            <a:pathLst>
              <a:path w="616449" h="2732926">
                <a:moveTo>
                  <a:pt x="595901" y="0"/>
                </a:moveTo>
                <a:lnTo>
                  <a:pt x="616449" y="2034283"/>
                </a:lnTo>
                <a:lnTo>
                  <a:pt x="0" y="2732926"/>
                </a:lnTo>
              </a:path>
            </a:pathLst>
          </a:custGeom>
          <a:noFill/>
          <a:ln>
            <a:solidFill>
              <a:schemeClr val="bg1">
                <a:lumMod val="75000"/>
                <a:lumOff val="25000"/>
              </a:schemeClr>
            </a:solidFill>
            <a:custDash>
              <a:ds d="300000" sp="100000"/>
            </a:custDash>
            <a:round/>
          </a:ln>
        </p:spPr>
        <p:style>
          <a:lnRef idx="2">
            <a:schemeClr val="accent1">
              <a:shade val="50000"/>
            </a:schemeClr>
          </a:lnRef>
          <a:fillRef idx="1">
            <a:schemeClr val="accent1"/>
          </a:fillRef>
          <a:effectRef idx="0">
            <a:schemeClr val="accent1"/>
          </a:effectRef>
          <a:fontRef idx="minor"/>
        </p:style>
      </p:sp>
      <p:sp>
        <p:nvSpPr>
          <p:cNvPr id="1652" name="Line 13"/>
          <p:cNvSpPr/>
          <p:nvPr/>
        </p:nvSpPr>
        <p:spPr>
          <a:xfrm flipV="1">
            <a:off x="5774040" y="3308040"/>
            <a:ext cx="1736280" cy="10440"/>
          </a:xfrm>
          <a:prstGeom prst="line">
            <a:avLst/>
          </a:prstGeom>
          <a:ln w="25560">
            <a:solidFill>
              <a:schemeClr val="bg1">
                <a:lumMod val="75000"/>
                <a:lumOff val="25000"/>
              </a:schemeClr>
            </a:solidFill>
            <a:custDash>
              <a:ds d="300000" sp="100000"/>
            </a:custDash>
            <a:round/>
          </a:ln>
        </p:spPr>
        <p:style>
          <a:lnRef idx="1">
            <a:schemeClr val="accent1"/>
          </a:lnRef>
          <a:fillRef idx="0">
            <a:schemeClr val="accent1"/>
          </a:fillRef>
          <a:effectRef idx="0">
            <a:schemeClr val="accent1"/>
          </a:effectRef>
          <a:fontRef idx="minor"/>
        </p:style>
      </p:sp>
      <p:sp>
        <p:nvSpPr>
          <p:cNvPr id="1653" name="CustomShape 14"/>
          <p:cNvSpPr/>
          <p:nvPr/>
        </p:nvSpPr>
        <p:spPr>
          <a:xfrm>
            <a:off x="3770640" y="36820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4" name="CustomShape 15"/>
          <p:cNvSpPr/>
          <p:nvPr/>
        </p:nvSpPr>
        <p:spPr>
          <a:xfrm>
            <a:off x="3341520" y="30052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5" name="CustomShape 16"/>
          <p:cNvSpPr/>
          <p:nvPr/>
        </p:nvSpPr>
        <p:spPr>
          <a:xfrm>
            <a:off x="2876040" y="330840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6" name="CustomShape 17"/>
          <p:cNvSpPr/>
          <p:nvPr/>
        </p:nvSpPr>
        <p:spPr>
          <a:xfrm>
            <a:off x="3600000" y="338796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7" name="CustomShape 18"/>
          <p:cNvSpPr/>
          <p:nvPr/>
        </p:nvSpPr>
        <p:spPr>
          <a:xfrm>
            <a:off x="3174480" y="35992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8" name="CustomShape 19"/>
          <p:cNvSpPr/>
          <p:nvPr/>
        </p:nvSpPr>
        <p:spPr>
          <a:xfrm>
            <a:off x="2021400" y="35992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59" name="CustomShape 20"/>
          <p:cNvSpPr/>
          <p:nvPr/>
        </p:nvSpPr>
        <p:spPr>
          <a:xfrm>
            <a:off x="5758560" y="319752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0" name="CustomShape 21"/>
          <p:cNvSpPr/>
          <p:nvPr/>
        </p:nvSpPr>
        <p:spPr>
          <a:xfrm>
            <a:off x="6616440" y="2920680"/>
            <a:ext cx="158040" cy="158040"/>
          </a:xfrm>
          <a:prstGeom prst="ellipse">
            <a:avLst/>
          </a:prstGeom>
          <a:gradFill rotWithShape="0">
            <a:gsLst>
              <a:gs pos="0">
                <a:schemeClr val="tx1"/>
              </a:gs>
              <a:gs pos="75000">
                <a:srgbClr val="8b0e0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1" name="CustomShape 22"/>
          <p:cNvSpPr/>
          <p:nvPr/>
        </p:nvSpPr>
        <p:spPr>
          <a:xfrm>
            <a:off x="4132440" y="31179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2" name="CustomShape 23"/>
          <p:cNvSpPr/>
          <p:nvPr/>
        </p:nvSpPr>
        <p:spPr>
          <a:xfrm>
            <a:off x="3774240" y="27734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3" name="CustomShape 24"/>
          <p:cNvSpPr/>
          <p:nvPr/>
        </p:nvSpPr>
        <p:spPr>
          <a:xfrm>
            <a:off x="2716560" y="289368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4" name="CustomShape 25"/>
          <p:cNvSpPr/>
          <p:nvPr/>
        </p:nvSpPr>
        <p:spPr>
          <a:xfrm>
            <a:off x="2353680" y="33044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5" name="CustomShape 26"/>
          <p:cNvSpPr/>
          <p:nvPr/>
        </p:nvSpPr>
        <p:spPr>
          <a:xfrm>
            <a:off x="5383800" y="24843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6" name="CustomShape 27"/>
          <p:cNvSpPr/>
          <p:nvPr/>
        </p:nvSpPr>
        <p:spPr>
          <a:xfrm>
            <a:off x="6179400" y="214164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7" name="CustomShape 28"/>
          <p:cNvSpPr/>
          <p:nvPr/>
        </p:nvSpPr>
        <p:spPr>
          <a:xfrm>
            <a:off x="6019920" y="15966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8" name="CustomShape 29"/>
          <p:cNvSpPr/>
          <p:nvPr/>
        </p:nvSpPr>
        <p:spPr>
          <a:xfrm>
            <a:off x="6536520" y="159660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p:sp>
        <p:nvSpPr>
          <p:cNvPr id="1669" name="CustomShape 30"/>
          <p:cNvSpPr/>
          <p:nvPr/>
        </p:nvSpPr>
        <p:spPr>
          <a:xfrm>
            <a:off x="6633720" y="2221560"/>
            <a:ext cx="158040" cy="158040"/>
          </a:xfrm>
          <a:prstGeom prst="ellipse">
            <a:avLst/>
          </a:prstGeom>
          <a:gradFill rotWithShape="0">
            <a:gsLst>
              <a:gs pos="0">
                <a:schemeClr val="tx1"/>
              </a:gs>
              <a:gs pos="75000">
                <a:srgbClr val="0070c0"/>
              </a:gs>
            </a:gsLst>
            <a:lin ang="5400000"/>
          </a:gradFill>
          <a:ln w="12600">
            <a:solidFill>
              <a:schemeClr val="bg1"/>
            </a:solidFill>
            <a:round/>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670" name="Formula 31"/>
              <p:cNvSpPr txBox="1"/>
              <p:nvPr/>
            </p:nvSpPr>
            <p:spPr>
              <a:xfrm>
                <a:off x="4432680" y="1633680"/>
                <a:ext cx="247320" cy="429480"/>
              </a:xfrm>
              <a:prstGeom prst="rect">
                <a:avLst/>
              </a:prstGeom>
            </p:spPr>
            <p:txBody>
              <a:bodyPr/>
              <a:p>
                <a14:m>
                  <m:oMath xmlns:m="http://schemas.openxmlformats.org/officeDocument/2006/math">
                    <m:r>
                      <m:t xml:space="preserve">𝜙</m:t>
                    </m:r>
                  </m:oMath>
                </a14:m>
              </a:p>
            </p:txBody>
          </p:sp>
        </mc:Choice>
        <mc:Fallback/>
      </mc:AlternateContent>
      <p:sp>
        <p:nvSpPr>
          <p:cNvPr id="1671" name="CustomShape 32"/>
          <p:cNvSpPr/>
          <p:nvPr/>
        </p:nvSpPr>
        <p:spPr>
          <a:xfrm>
            <a:off x="4432680" y="1633680"/>
            <a:ext cx="247320" cy="42948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1672" name="CustomShape 33"/>
          <p:cNvSpPr/>
          <p:nvPr/>
        </p:nvSpPr>
        <p:spPr>
          <a:xfrm>
            <a:off x="3863160" y="2176560"/>
            <a:ext cx="1549800" cy="442080"/>
          </a:xfrm>
          <a:custGeom>
            <a:avLst/>
            <a:gdLst/>
            <a:ahLst/>
            <a:rect l="l" t="t" r="r" b="b"/>
            <a:pathLst>
              <a:path w="1551398" h="443478">
                <a:moveTo>
                  <a:pt x="0" y="443478"/>
                </a:moveTo>
                <a:cubicBezTo>
                  <a:pt x="25685" y="401525"/>
                  <a:pt x="51370" y="359572"/>
                  <a:pt x="82193" y="320188"/>
                </a:cubicBezTo>
                <a:cubicBezTo>
                  <a:pt x="113016" y="280804"/>
                  <a:pt x="133564" y="248269"/>
                  <a:pt x="184935" y="207172"/>
                </a:cubicBezTo>
                <a:cubicBezTo>
                  <a:pt x="236306" y="166075"/>
                  <a:pt x="318499" y="104430"/>
                  <a:pt x="390418" y="73608"/>
                </a:cubicBezTo>
                <a:cubicBezTo>
                  <a:pt x="462337" y="42786"/>
                  <a:pt x="529120" y="34224"/>
                  <a:pt x="616450" y="22238"/>
                </a:cubicBezTo>
                <a:cubicBezTo>
                  <a:pt x="703780" y="10252"/>
                  <a:pt x="815083" y="-5160"/>
                  <a:pt x="914400" y="1689"/>
                </a:cubicBezTo>
                <a:cubicBezTo>
                  <a:pt x="1013717" y="8538"/>
                  <a:pt x="1126733" y="37649"/>
                  <a:pt x="1212351" y="63334"/>
                </a:cubicBezTo>
                <a:cubicBezTo>
                  <a:pt x="1297969" y="89019"/>
                  <a:pt x="1371600" y="118130"/>
                  <a:pt x="1428108" y="155802"/>
                </a:cubicBezTo>
                <a:cubicBezTo>
                  <a:pt x="1484616" y="193474"/>
                  <a:pt x="1551398" y="289366"/>
                  <a:pt x="1551398" y="289366"/>
                </a:cubicBezTo>
              </a:path>
            </a:pathLst>
          </a:custGeom>
          <a:noFill/>
          <a:ln w="38160">
            <a:solidFill>
              <a:schemeClr val="bg1">
                <a:lumMod val="90000"/>
                <a:lumOff val="10000"/>
              </a:schemeClr>
            </a:solidFill>
            <a:round/>
            <a:tailEnd len="med" type="triangle" w="med"/>
          </a:ln>
        </p:spPr>
        <p:style>
          <a:lnRef idx="2">
            <a:schemeClr val="accent1">
              <a:shade val="50000"/>
            </a:schemeClr>
          </a:lnRef>
          <a:fillRef idx="1">
            <a:schemeClr val="accent1"/>
          </a:fillRef>
          <a:effectRef idx="0">
            <a:schemeClr val="accent1"/>
          </a:effectRef>
          <a:fontRef idx="minor"/>
        </p:style>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3"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674"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675"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676"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677"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678"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679"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0"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1"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2"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3"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4"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5"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86"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87"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88"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89"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0"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1"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2"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3"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4"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5"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6"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697"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98"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699"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00"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01"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2"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3"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4"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5"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6"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7"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8"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09"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0"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1"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2"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3"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4"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5"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6"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7"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8"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19"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20" name="CustomShape 48"/>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21"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22"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3"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724"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725"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726"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727"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728"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729"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0"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1"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2"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3"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4"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5"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36"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37"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38"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39"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0"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1"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2"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3"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4"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5"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6"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47"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48"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49"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50"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51"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2"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3"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4"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5"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6"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7"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8"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59"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0"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1"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2"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3"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4"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5"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6"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7"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8"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69"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70" name="CustomShape 48"/>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71"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72"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73" name="CustomShape 51"/>
          <p:cNvSpPr/>
          <p:nvPr/>
        </p:nvSpPr>
        <p:spPr>
          <a:xfrm>
            <a:off x="4409640" y="1226880"/>
            <a:ext cx="2130120" cy="1668600"/>
          </a:xfrm>
          <a:prstGeom prst="ellipse">
            <a:avLst/>
          </a:prstGeom>
          <a:noFill/>
          <a:ln w="44280">
            <a:solidFill>
              <a:srgbClr val="ff9300"/>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1774" name="CustomShape 52"/>
          <p:cNvSpPr/>
          <p:nvPr/>
        </p:nvSpPr>
        <p:spPr>
          <a:xfrm>
            <a:off x="6692400" y="1312920"/>
            <a:ext cx="1922760" cy="13122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Approach 1:</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Create higher order features to transform the data.</a:t>
            </a:r>
            <a:endParaRPr b="0" lang="en-US" sz="1729" spc="-1" strike="noStrike">
              <a:latin typeface="Arial"/>
            </a:endParaRPr>
          </a:p>
        </p:txBody>
      </p:sp>
      <p:sp>
        <p:nvSpPr>
          <p:cNvPr id="1775" name="CustomShape 53"/>
          <p:cNvSpPr/>
          <p:nvPr/>
        </p:nvSpPr>
        <p:spPr>
          <a:xfrm>
            <a:off x="7036920" y="2711880"/>
            <a:ext cx="1922760" cy="13122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Budget</a:t>
            </a:r>
            <a:r>
              <a:rPr b="0" lang="en-US" sz="1727" spc="-1" strike="noStrike" baseline="30000">
                <a:solidFill>
                  <a:srgbClr val="000000"/>
                </a:solidFill>
                <a:latin typeface="Avenir Book"/>
                <a:ea typeface="Avenir Book"/>
              </a:rPr>
              <a:t>2</a:t>
            </a:r>
            <a:r>
              <a:rPr b="0" lang="en-US" sz="1729" spc="-1" strike="noStrike">
                <a:solidFill>
                  <a:srgbClr val="000000"/>
                </a:solidFill>
                <a:latin typeface="Avenir Book"/>
                <a:ea typeface="Avenir Book"/>
              </a:rPr>
              <a:t> +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Rating</a:t>
            </a:r>
            <a:r>
              <a:rPr b="0" lang="en-US" sz="1727" spc="-1" strike="noStrike" baseline="30000">
                <a:solidFill>
                  <a:srgbClr val="000000"/>
                </a:solidFill>
                <a:latin typeface="Avenir Book"/>
                <a:ea typeface="Avenir Book"/>
              </a:rPr>
              <a:t>2</a:t>
            </a:r>
            <a:r>
              <a:rPr b="0" lang="en-US" sz="1729" spc="-1" strike="noStrike">
                <a:solidFill>
                  <a:srgbClr val="000000"/>
                </a:solidFill>
                <a:latin typeface="Avenir Book"/>
                <a:ea typeface="Avenir Book"/>
              </a:rPr>
              <a:t> +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Budget * Rating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a:t>
            </a:r>
            <a:endParaRPr b="0" lang="en-US" sz="1729"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153"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154"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55"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6"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7"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8"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9"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0"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1"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2"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165"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66"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167"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168"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169"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170"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20"/>
          <p:cNvSpPr/>
          <p:nvPr/>
        </p:nvSpPr>
        <p:spPr>
          <a:xfrm flipH="1" flipV="1">
            <a:off x="629820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172" name="CustomShape 21"/>
          <p:cNvSpPr/>
          <p:nvPr/>
        </p:nvSpPr>
        <p:spPr>
          <a:xfrm>
            <a:off x="743040" y="3855240"/>
            <a:ext cx="2654640" cy="60804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Two misclassifications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6"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777"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778"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779"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780"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781"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782"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3"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4"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5"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6"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7"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8"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789"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0"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1"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2"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3"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4"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5"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6"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7"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8"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799"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0"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01"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02"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03"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04"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5"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6"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7"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8"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09"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0"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1"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2"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3"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4"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5"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6"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7"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8"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19"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0"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1"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2"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3" name="CustomShape 48"/>
          <p:cNvSpPr/>
          <p:nvPr/>
        </p:nvSpPr>
        <p:spPr>
          <a:xfrm>
            <a:off x="6184800" y="2739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4"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25"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26" name="CustomShape 51"/>
          <p:cNvSpPr/>
          <p:nvPr/>
        </p:nvSpPr>
        <p:spPr>
          <a:xfrm>
            <a:off x="4409640" y="1226880"/>
            <a:ext cx="2130120" cy="1668600"/>
          </a:xfrm>
          <a:prstGeom prst="ellipse">
            <a:avLst/>
          </a:prstGeom>
          <a:noFill/>
          <a:ln w="44280">
            <a:solidFill>
              <a:srgbClr val="ff9300"/>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1827" name="CustomShape 52"/>
          <p:cNvSpPr/>
          <p:nvPr/>
        </p:nvSpPr>
        <p:spPr>
          <a:xfrm>
            <a:off x="6692400" y="1181520"/>
            <a:ext cx="1922760" cy="15750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Approach 2:</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Transform the space to a different</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coordinate system.</a:t>
            </a:r>
            <a:endParaRPr b="0" lang="en-US" sz="1729"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8"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829"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830"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831"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832"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833"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834"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35"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36"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37"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38"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39"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40"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41"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2"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3"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4"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5"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6"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7"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8"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49"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0"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1"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2"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53"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54"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55"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56"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7"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8"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59"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0"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1"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2"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3"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4"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5"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6"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7"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8"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69"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0"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1"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2"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3"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4"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5" name="CustomShape 48"/>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6"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77"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78" name="CustomShape 51"/>
          <p:cNvSpPr/>
          <p:nvPr/>
        </p:nvSpPr>
        <p:spPr>
          <a:xfrm>
            <a:off x="2304000" y="873720"/>
            <a:ext cx="4601160" cy="3189600"/>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p:style>
      </p:sp>
      <p:sp>
        <p:nvSpPr>
          <p:cNvPr id="1879" name="CustomShape 52"/>
          <p:cNvSpPr/>
          <p:nvPr/>
        </p:nvSpPr>
        <p:spPr>
          <a:xfrm>
            <a:off x="490788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1880" name="CustomShape 53"/>
          <p:cNvSpPr/>
          <p:nvPr/>
        </p:nvSpPr>
        <p:spPr>
          <a:xfrm>
            <a:off x="6862320" y="1496160"/>
            <a:ext cx="1922760" cy="7880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Define Feature 1:</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Similarity to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"Pulp Fiction"</a:t>
            </a:r>
            <a:endParaRPr b="0" lang="en-US" sz="1729"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1"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882"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883" name="CustomShape 3"/>
          <p:cNvSpPr/>
          <p:nvPr/>
        </p:nvSpPr>
        <p:spPr>
          <a:xfrm>
            <a:off x="2854800" y="443736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884" name="CustomShape 4"/>
          <p:cNvSpPr/>
          <p:nvPr/>
        </p:nvSpPr>
        <p:spPr>
          <a:xfrm>
            <a:off x="1064520" y="254016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885" name="CustomShape 5"/>
          <p:cNvSpPr/>
          <p:nvPr/>
        </p:nvSpPr>
        <p:spPr>
          <a:xfrm flipV="1">
            <a:off x="2212560" y="128016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886" name="CustomShape 6"/>
          <p:cNvSpPr/>
          <p:nvPr/>
        </p:nvSpPr>
        <p:spPr>
          <a:xfrm flipV="1">
            <a:off x="2205720" y="424800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887" name="CustomShape 7"/>
          <p:cNvSpPr/>
          <p:nvPr/>
        </p:nvSpPr>
        <p:spPr>
          <a:xfrm>
            <a:off x="4917240" y="1696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88" name="CustomShape 8"/>
          <p:cNvSpPr/>
          <p:nvPr/>
        </p:nvSpPr>
        <p:spPr>
          <a:xfrm>
            <a:off x="5091120" y="218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89" name="CustomShape 9"/>
          <p:cNvSpPr/>
          <p:nvPr/>
        </p:nvSpPr>
        <p:spPr>
          <a:xfrm>
            <a:off x="5634000" y="2082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90" name="CustomShape 10"/>
          <p:cNvSpPr/>
          <p:nvPr/>
        </p:nvSpPr>
        <p:spPr>
          <a:xfrm>
            <a:off x="5157360" y="1280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91" name="CustomShape 11"/>
          <p:cNvSpPr/>
          <p:nvPr/>
        </p:nvSpPr>
        <p:spPr>
          <a:xfrm>
            <a:off x="5718960" y="14904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92" name="CustomShape 12"/>
          <p:cNvSpPr/>
          <p:nvPr/>
        </p:nvSpPr>
        <p:spPr>
          <a:xfrm>
            <a:off x="5247000" y="1836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93" name="CustomShape 13"/>
          <p:cNvSpPr/>
          <p:nvPr/>
        </p:nvSpPr>
        <p:spPr>
          <a:xfrm>
            <a:off x="6149520" y="21704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894" name="CustomShape 14"/>
          <p:cNvSpPr/>
          <p:nvPr/>
        </p:nvSpPr>
        <p:spPr>
          <a:xfrm>
            <a:off x="3461400" y="2135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95" name="CustomShape 15"/>
          <p:cNvSpPr/>
          <p:nvPr/>
        </p:nvSpPr>
        <p:spPr>
          <a:xfrm>
            <a:off x="3336480" y="2847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96" name="CustomShape 16"/>
          <p:cNvSpPr/>
          <p:nvPr/>
        </p:nvSpPr>
        <p:spPr>
          <a:xfrm>
            <a:off x="3687840" y="2426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97" name="CustomShape 17"/>
          <p:cNvSpPr/>
          <p:nvPr/>
        </p:nvSpPr>
        <p:spPr>
          <a:xfrm>
            <a:off x="2643480" y="3236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98" name="CustomShape 18"/>
          <p:cNvSpPr/>
          <p:nvPr/>
        </p:nvSpPr>
        <p:spPr>
          <a:xfrm>
            <a:off x="2881440" y="3722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899" name="CustomShape 19"/>
          <p:cNvSpPr/>
          <p:nvPr/>
        </p:nvSpPr>
        <p:spPr>
          <a:xfrm>
            <a:off x="2440440" y="37058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0" name="CustomShape 20"/>
          <p:cNvSpPr/>
          <p:nvPr/>
        </p:nvSpPr>
        <p:spPr>
          <a:xfrm>
            <a:off x="3938400" y="1151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1" name="CustomShape 21"/>
          <p:cNvSpPr/>
          <p:nvPr/>
        </p:nvSpPr>
        <p:spPr>
          <a:xfrm>
            <a:off x="2797920" y="2844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2" name="CustomShape 22"/>
          <p:cNvSpPr/>
          <p:nvPr/>
        </p:nvSpPr>
        <p:spPr>
          <a:xfrm>
            <a:off x="4487040" y="132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3" name="CustomShape 23"/>
          <p:cNvSpPr/>
          <p:nvPr/>
        </p:nvSpPr>
        <p:spPr>
          <a:xfrm>
            <a:off x="2338560" y="2637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4" name="CustomShape 24"/>
          <p:cNvSpPr/>
          <p:nvPr/>
        </p:nvSpPr>
        <p:spPr>
          <a:xfrm>
            <a:off x="2696040" y="1775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05" name="CustomShape 25"/>
          <p:cNvSpPr/>
          <p:nvPr/>
        </p:nvSpPr>
        <p:spPr>
          <a:xfrm>
            <a:off x="5331960" y="24642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06" name="CustomShape 26"/>
          <p:cNvSpPr/>
          <p:nvPr/>
        </p:nvSpPr>
        <p:spPr>
          <a:xfrm>
            <a:off x="4734720" y="2466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07" name="CustomShape 27"/>
          <p:cNvSpPr/>
          <p:nvPr/>
        </p:nvSpPr>
        <p:spPr>
          <a:xfrm>
            <a:off x="5822640" y="2434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08" name="CustomShape 28"/>
          <p:cNvSpPr/>
          <p:nvPr/>
        </p:nvSpPr>
        <p:spPr>
          <a:xfrm>
            <a:off x="6044760" y="1692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09" name="CustomShape 29"/>
          <p:cNvSpPr/>
          <p:nvPr/>
        </p:nvSpPr>
        <p:spPr>
          <a:xfrm>
            <a:off x="3352320" y="33728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0" name="CustomShape 30"/>
          <p:cNvSpPr/>
          <p:nvPr/>
        </p:nvSpPr>
        <p:spPr>
          <a:xfrm>
            <a:off x="2651400" y="23140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1" name="CustomShape 31"/>
          <p:cNvSpPr/>
          <p:nvPr/>
        </p:nvSpPr>
        <p:spPr>
          <a:xfrm>
            <a:off x="3382200" y="1653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2" name="CustomShape 32"/>
          <p:cNvSpPr/>
          <p:nvPr/>
        </p:nvSpPr>
        <p:spPr>
          <a:xfrm>
            <a:off x="3086280" y="2496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3" name="CustomShape 33"/>
          <p:cNvSpPr/>
          <p:nvPr/>
        </p:nvSpPr>
        <p:spPr>
          <a:xfrm>
            <a:off x="3885120" y="308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4" name="CustomShape 34"/>
          <p:cNvSpPr/>
          <p:nvPr/>
        </p:nvSpPr>
        <p:spPr>
          <a:xfrm>
            <a:off x="4143240" y="2565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5" name="CustomShape 35"/>
          <p:cNvSpPr/>
          <p:nvPr/>
        </p:nvSpPr>
        <p:spPr>
          <a:xfrm>
            <a:off x="4139280" y="207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6" name="CustomShape 36"/>
          <p:cNvSpPr/>
          <p:nvPr/>
        </p:nvSpPr>
        <p:spPr>
          <a:xfrm>
            <a:off x="3858120" y="1693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7" name="CustomShape 37"/>
          <p:cNvSpPr/>
          <p:nvPr/>
        </p:nvSpPr>
        <p:spPr>
          <a:xfrm>
            <a:off x="4820760" y="952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8" name="CustomShape 38"/>
          <p:cNvSpPr/>
          <p:nvPr/>
        </p:nvSpPr>
        <p:spPr>
          <a:xfrm>
            <a:off x="5535720" y="928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19" name="CustomShape 39"/>
          <p:cNvSpPr/>
          <p:nvPr/>
        </p:nvSpPr>
        <p:spPr>
          <a:xfrm>
            <a:off x="4449600" y="3315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0" name="CustomShape 40"/>
          <p:cNvSpPr/>
          <p:nvPr/>
        </p:nvSpPr>
        <p:spPr>
          <a:xfrm>
            <a:off x="3912120" y="3595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1" name="CustomShape 41"/>
          <p:cNvSpPr/>
          <p:nvPr/>
        </p:nvSpPr>
        <p:spPr>
          <a:xfrm>
            <a:off x="5226120" y="3637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2" name="CustomShape 42"/>
          <p:cNvSpPr/>
          <p:nvPr/>
        </p:nvSpPr>
        <p:spPr>
          <a:xfrm>
            <a:off x="4995360" y="30700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3" name="CustomShape 43"/>
          <p:cNvSpPr/>
          <p:nvPr/>
        </p:nvSpPr>
        <p:spPr>
          <a:xfrm>
            <a:off x="5572440" y="2831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4" name="CustomShape 44"/>
          <p:cNvSpPr/>
          <p:nvPr/>
        </p:nvSpPr>
        <p:spPr>
          <a:xfrm>
            <a:off x="6521040" y="25840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5" name="CustomShape 45"/>
          <p:cNvSpPr/>
          <p:nvPr/>
        </p:nvSpPr>
        <p:spPr>
          <a:xfrm>
            <a:off x="5945400" y="3168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6" name="CustomShape 46"/>
          <p:cNvSpPr/>
          <p:nvPr/>
        </p:nvSpPr>
        <p:spPr>
          <a:xfrm>
            <a:off x="5774400" y="3598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7" name="CustomShape 47"/>
          <p:cNvSpPr/>
          <p:nvPr/>
        </p:nvSpPr>
        <p:spPr>
          <a:xfrm>
            <a:off x="6402240" y="3578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8" name="CustomShape 48"/>
          <p:cNvSpPr/>
          <p:nvPr/>
        </p:nvSpPr>
        <p:spPr>
          <a:xfrm>
            <a:off x="6184800" y="27496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29" name="CustomShape 49"/>
          <p:cNvSpPr/>
          <p:nvPr/>
        </p:nvSpPr>
        <p:spPr>
          <a:xfrm>
            <a:off x="6541200" y="3071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30" name="CustomShape 50"/>
          <p:cNvSpPr/>
          <p:nvPr/>
        </p:nvSpPr>
        <p:spPr>
          <a:xfrm>
            <a:off x="4464720" y="18162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31" name="CustomShape 51"/>
          <p:cNvSpPr/>
          <p:nvPr/>
        </p:nvSpPr>
        <p:spPr>
          <a:xfrm>
            <a:off x="2304000" y="883800"/>
            <a:ext cx="4601160" cy="3189600"/>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p:style>
      </p:sp>
      <p:sp>
        <p:nvSpPr>
          <p:cNvPr id="1932" name="CustomShape 52"/>
          <p:cNvSpPr/>
          <p:nvPr/>
        </p:nvSpPr>
        <p:spPr>
          <a:xfrm>
            <a:off x="5649840" y="209196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1933" name="CustomShape 53"/>
          <p:cNvSpPr/>
          <p:nvPr/>
        </p:nvSpPr>
        <p:spPr>
          <a:xfrm>
            <a:off x="6862320" y="1496160"/>
            <a:ext cx="1922760" cy="7880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Define Feature 2:</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Similarity to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"Black Swan"</a:t>
            </a:r>
            <a:endParaRPr b="0" lang="en-US" sz="1729"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4"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935"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936"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937"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938"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939"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940"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1"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2"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3"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4"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5"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6"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47"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48"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49"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0"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1"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2"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3"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4"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5"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6"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7"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58"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59"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60"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61"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62"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3"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4"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5"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6"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7"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8"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69"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0"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1"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2"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3"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4"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5"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6"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7"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8"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79"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80"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81" name="CustomShape 48"/>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82"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1983"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1984" name="CustomShape 51"/>
          <p:cNvSpPr/>
          <p:nvPr/>
        </p:nvSpPr>
        <p:spPr>
          <a:xfrm>
            <a:off x="2304000" y="873720"/>
            <a:ext cx="4601160" cy="3189600"/>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p:style>
      </p:sp>
      <p:sp>
        <p:nvSpPr>
          <p:cNvPr id="1985" name="CustomShape 52"/>
          <p:cNvSpPr/>
          <p:nvPr/>
        </p:nvSpPr>
        <p:spPr>
          <a:xfrm>
            <a:off x="2712960" y="17503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1986" name="CustomShape 53"/>
          <p:cNvSpPr/>
          <p:nvPr/>
        </p:nvSpPr>
        <p:spPr>
          <a:xfrm>
            <a:off x="6862320" y="1496160"/>
            <a:ext cx="1922760" cy="7880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Define Feature 3:</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Similarity to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"Transformers"</a:t>
            </a:r>
            <a:endParaRPr b="0" lang="en-US" sz="1729"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7"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1988"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1989"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1990"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1991"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992"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1993" name="CustomShape 7"/>
          <p:cNvSpPr/>
          <p:nvPr/>
        </p:nvSpPr>
        <p:spPr>
          <a:xfrm>
            <a:off x="6690960" y="1551600"/>
            <a:ext cx="1922760" cy="10494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Create a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Gaussian function at feature 1</a:t>
            </a:r>
            <a:endParaRPr b="0" lang="en-US" sz="1729" spc="-1" strike="noStrike">
              <a:latin typeface="Arial"/>
            </a:endParaRPr>
          </a:p>
        </p:txBody>
      </p:sp>
      <p:sp>
        <p:nvSpPr>
          <p:cNvPr id="1994" name="CustomShape 8"/>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1995" name="CustomShape 9"/>
          <p:cNvSpPr/>
          <p:nvPr/>
        </p:nvSpPr>
        <p:spPr>
          <a:xfrm>
            <a:off x="490788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1996" name="CustomShape 10"/>
          <p:cNvSpPr/>
          <p:nvPr/>
        </p:nvSpPr>
        <p:spPr>
          <a:xfrm>
            <a:off x="4406760" y="828360"/>
            <a:ext cx="4345560" cy="61488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pic>
        <p:nvPicPr>
          <p:cNvPr id="1997" name="Picture 104" descr=""/>
          <p:cNvPicPr/>
          <p:nvPr/>
        </p:nvPicPr>
        <p:blipFill>
          <a:blip r:embed="rId2"/>
          <a:stretch/>
        </p:blipFill>
        <p:spPr>
          <a:xfrm>
            <a:off x="3338280" y="1140120"/>
            <a:ext cx="3256200" cy="2257920"/>
          </a:xfrm>
          <a:prstGeom prst="rect">
            <a:avLst/>
          </a:prstGeom>
          <a:ln>
            <a:noFill/>
          </a:ln>
        </p:spPr>
      </p:pic>
      <p:sp>
        <p:nvSpPr>
          <p:cNvPr id="1998" name="CustomShape 11"/>
          <p:cNvSpPr/>
          <p:nvPr/>
        </p:nvSpPr>
        <p:spPr>
          <a:xfrm>
            <a:off x="2712960" y="17503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9"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2000"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001"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002"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003"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04"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05" name="CustomShape 7"/>
          <p:cNvSpPr/>
          <p:nvPr/>
        </p:nvSpPr>
        <p:spPr>
          <a:xfrm>
            <a:off x="6690960" y="1551600"/>
            <a:ext cx="1922760" cy="10494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Create a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Gaussian function at feature 2</a:t>
            </a:r>
            <a:endParaRPr b="0" lang="en-US" sz="1729" spc="-1" strike="noStrike">
              <a:latin typeface="Arial"/>
            </a:endParaRPr>
          </a:p>
        </p:txBody>
      </p:sp>
      <p:sp>
        <p:nvSpPr>
          <p:cNvPr id="2006" name="CustomShape 8"/>
          <p:cNvSpPr/>
          <p:nvPr/>
        </p:nvSpPr>
        <p:spPr>
          <a:xfrm>
            <a:off x="5649840" y="2287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07" name="CustomShape 9"/>
          <p:cNvSpPr/>
          <p:nvPr/>
        </p:nvSpPr>
        <p:spPr>
          <a:xfrm>
            <a:off x="4907880" y="163116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08" name="CustomShape 10"/>
          <p:cNvSpPr/>
          <p:nvPr/>
        </p:nvSpPr>
        <p:spPr>
          <a:xfrm>
            <a:off x="4406760" y="828360"/>
            <a:ext cx="4286160" cy="63936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pic>
        <p:nvPicPr>
          <p:cNvPr id="2009" name="Picture 104" descr=""/>
          <p:cNvPicPr/>
          <p:nvPr/>
        </p:nvPicPr>
        <p:blipFill>
          <a:blip r:embed="rId2"/>
          <a:stretch/>
        </p:blipFill>
        <p:spPr>
          <a:xfrm>
            <a:off x="3896280" y="1669320"/>
            <a:ext cx="3256200" cy="2257920"/>
          </a:xfrm>
          <a:prstGeom prst="rect">
            <a:avLst/>
          </a:prstGeom>
          <a:ln>
            <a:noFill/>
          </a:ln>
        </p:spPr>
      </p:pic>
      <p:sp>
        <p:nvSpPr>
          <p:cNvPr id="2010" name="CustomShape 11"/>
          <p:cNvSpPr/>
          <p:nvPr/>
        </p:nvSpPr>
        <p:spPr>
          <a:xfrm>
            <a:off x="2712960" y="17503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1"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2012"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013"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014" name="CustomShape 4"/>
          <p:cNvSpPr/>
          <p:nvPr/>
        </p:nvSpPr>
        <p:spPr>
          <a:xfrm>
            <a:off x="1064520" y="288576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015"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16"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17" name="CustomShape 7"/>
          <p:cNvSpPr/>
          <p:nvPr/>
        </p:nvSpPr>
        <p:spPr>
          <a:xfrm>
            <a:off x="6837840" y="2862000"/>
            <a:ext cx="1922760" cy="10494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7030a0"/>
                </a:solidFill>
                <a:latin typeface="Avenir Book"/>
                <a:ea typeface="Avenir Book"/>
              </a:rPr>
              <a:t>Create a </a:t>
            </a:r>
            <a:endParaRPr b="0" lang="en-US" sz="1729" spc="-1" strike="noStrike">
              <a:latin typeface="Arial"/>
            </a:endParaRPr>
          </a:p>
          <a:p>
            <a:pPr marL="9360">
              <a:lnSpc>
                <a:spcPct val="100000"/>
              </a:lnSpc>
            </a:pPr>
            <a:r>
              <a:rPr b="0" lang="en-US" sz="1729" spc="-1" strike="noStrike">
                <a:solidFill>
                  <a:srgbClr val="7030a0"/>
                </a:solidFill>
                <a:latin typeface="Avenir Book"/>
                <a:ea typeface="Avenir Book"/>
              </a:rPr>
              <a:t>Gaussian function at feature 3</a:t>
            </a:r>
            <a:endParaRPr b="0" lang="en-US" sz="1729" spc="-1" strike="noStrike">
              <a:latin typeface="Arial"/>
            </a:endParaRPr>
          </a:p>
        </p:txBody>
      </p:sp>
      <p:sp>
        <p:nvSpPr>
          <p:cNvPr id="2018" name="CustomShape 8"/>
          <p:cNvSpPr/>
          <p:nvPr/>
        </p:nvSpPr>
        <p:spPr>
          <a:xfrm>
            <a:off x="5649840" y="20610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19" name="CustomShape 9"/>
          <p:cNvSpPr/>
          <p:nvPr/>
        </p:nvSpPr>
        <p:spPr>
          <a:xfrm>
            <a:off x="4406760" y="828360"/>
            <a:ext cx="4533480" cy="614880"/>
          </a:xfrm>
          <a:prstGeom prst="rect">
            <a:avLst/>
          </a:prstGeom>
          <a:blipFill rotWithShape="0">
            <a:blip r:embed="rId1"/>
            <a:stretch>
              <a:fillRect/>
            </a:stretch>
          </a:blip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Arial"/>
              </a:rPr>
              <a:t> </a:t>
            </a:r>
            <a:endParaRPr b="0" lang="en-US" sz="1400" spc="-1" strike="noStrike">
              <a:latin typeface="Arial"/>
            </a:endParaRPr>
          </a:p>
        </p:txBody>
      </p:sp>
      <p:sp>
        <p:nvSpPr>
          <p:cNvPr id="2020" name="CustomShape 10"/>
          <p:cNvSpPr/>
          <p:nvPr/>
        </p:nvSpPr>
        <p:spPr>
          <a:xfrm>
            <a:off x="2712960" y="17298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pic>
        <p:nvPicPr>
          <p:cNvPr id="2021" name="Picture 104" descr=""/>
          <p:cNvPicPr/>
          <p:nvPr/>
        </p:nvPicPr>
        <p:blipFill>
          <a:blip r:embed="rId2"/>
          <a:stretch/>
        </p:blipFill>
        <p:spPr>
          <a:xfrm>
            <a:off x="1083960" y="956160"/>
            <a:ext cx="3256200" cy="2257920"/>
          </a:xfrm>
          <a:prstGeom prst="rect">
            <a:avLst/>
          </a:prstGeom>
          <a:ln>
            <a:noFill/>
          </a:ln>
        </p:spPr>
      </p:pic>
      <p:sp>
        <p:nvSpPr>
          <p:cNvPr id="2022" name="CustomShape 11"/>
          <p:cNvSpPr/>
          <p:nvPr/>
        </p:nvSpPr>
        <p:spPr>
          <a:xfrm>
            <a:off x="4907880" y="16516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3" name="Group 1"/>
          <p:cNvGrpSpPr/>
          <p:nvPr/>
        </p:nvGrpSpPr>
        <p:grpSpPr>
          <a:xfrm>
            <a:off x="1680840" y="802440"/>
            <a:ext cx="2055960" cy="2055960"/>
            <a:chOff x="1680840" y="802440"/>
            <a:chExt cx="2055960" cy="2055960"/>
          </a:xfrm>
        </p:grpSpPr>
        <p:sp>
          <p:nvSpPr>
            <p:cNvPr id="2024" name="CustomShape 2"/>
            <p:cNvSpPr/>
            <p:nvPr/>
          </p:nvSpPr>
          <p:spPr>
            <a:xfrm>
              <a:off x="2450520" y="15595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5" name="CustomShape 3"/>
            <p:cNvSpPr/>
            <p:nvPr/>
          </p:nvSpPr>
          <p:spPr>
            <a:xfrm>
              <a:off x="2364480" y="147312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6" name="CustomShape 4"/>
            <p:cNvSpPr/>
            <p:nvPr/>
          </p:nvSpPr>
          <p:spPr>
            <a:xfrm>
              <a:off x="2235960" y="13460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7" name="CustomShape 5"/>
            <p:cNvSpPr/>
            <p:nvPr/>
          </p:nvSpPr>
          <p:spPr>
            <a:xfrm>
              <a:off x="1993320" y="110340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8" name="CustomShape 6"/>
            <p:cNvSpPr/>
            <p:nvPr/>
          </p:nvSpPr>
          <p:spPr>
            <a:xfrm>
              <a:off x="2507760" y="161532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9" name="CustomShape 7"/>
            <p:cNvSpPr/>
            <p:nvPr/>
          </p:nvSpPr>
          <p:spPr>
            <a:xfrm>
              <a:off x="1680840" y="80244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030" name="Group 8"/>
          <p:cNvGrpSpPr/>
          <p:nvPr/>
        </p:nvGrpSpPr>
        <p:grpSpPr>
          <a:xfrm>
            <a:off x="4756320" y="1188000"/>
            <a:ext cx="2055960" cy="2055960"/>
            <a:chOff x="4756320" y="1188000"/>
            <a:chExt cx="2055960" cy="2055960"/>
          </a:xfrm>
        </p:grpSpPr>
        <p:sp>
          <p:nvSpPr>
            <p:cNvPr id="2031" name="CustomShape 9"/>
            <p:cNvSpPr/>
            <p:nvPr/>
          </p:nvSpPr>
          <p:spPr>
            <a:xfrm>
              <a:off x="5526360" y="19447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2" name="CustomShape 10"/>
            <p:cNvSpPr/>
            <p:nvPr/>
          </p:nvSpPr>
          <p:spPr>
            <a:xfrm>
              <a:off x="5439960" y="185868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3" name="CustomShape 11"/>
            <p:cNvSpPr/>
            <p:nvPr/>
          </p:nvSpPr>
          <p:spPr>
            <a:xfrm>
              <a:off x="5311800" y="17312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4" name="CustomShape 12"/>
            <p:cNvSpPr/>
            <p:nvPr/>
          </p:nvSpPr>
          <p:spPr>
            <a:xfrm>
              <a:off x="5069160" y="148896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5" name="CustomShape 13"/>
            <p:cNvSpPr/>
            <p:nvPr/>
          </p:nvSpPr>
          <p:spPr>
            <a:xfrm>
              <a:off x="5583240" y="200088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6" name="CustomShape 14"/>
            <p:cNvSpPr/>
            <p:nvPr/>
          </p:nvSpPr>
          <p:spPr>
            <a:xfrm>
              <a:off x="4756320" y="118800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037" name="CustomShape 15"/>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038" name="CustomShape 16"/>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039" name="CustomShape 17"/>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040" name="CustomShape 18"/>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41" name="CustomShape 19"/>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42" name="CustomShape 20"/>
          <p:cNvSpPr/>
          <p:nvPr/>
        </p:nvSpPr>
        <p:spPr>
          <a:xfrm>
            <a:off x="4821480" y="3360600"/>
            <a:ext cx="3174840" cy="86868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Transformation: </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[x</a:t>
            </a:r>
            <a:r>
              <a:rPr b="0" lang="en-US" sz="1727" spc="-1" strike="noStrike" baseline="-25000">
                <a:solidFill>
                  <a:srgbClr val="000000"/>
                </a:solidFill>
                <a:latin typeface="Avenir Book"/>
                <a:ea typeface="Avenir Book"/>
              </a:rPr>
              <a:t>1</a:t>
            </a:r>
            <a:r>
              <a:rPr b="0" lang="en-US" sz="1729" spc="-1" strike="noStrike">
                <a:solidFill>
                  <a:srgbClr val="000000"/>
                </a:solidFill>
                <a:latin typeface="Avenir Book"/>
                <a:ea typeface="Avenir Book"/>
              </a:rPr>
              <a:t>, x</a:t>
            </a:r>
            <a:r>
              <a:rPr b="0" lang="en-US" sz="1727" spc="-1" strike="noStrike" baseline="-25000">
                <a:solidFill>
                  <a:srgbClr val="000000"/>
                </a:solidFill>
                <a:latin typeface="Avenir Book"/>
                <a:ea typeface="Avenir Book"/>
              </a:rPr>
              <a:t>2</a:t>
            </a:r>
            <a:r>
              <a:rPr b="0" lang="en-US" sz="1729" spc="-1" strike="noStrike">
                <a:solidFill>
                  <a:srgbClr val="000000"/>
                </a:solidFill>
                <a:latin typeface="Avenir Book"/>
                <a:ea typeface="Avenir Book"/>
              </a:rPr>
              <a:t>] </a:t>
            </a:r>
            <a:r>
              <a:rPr b="0" lang="en-US" sz="1800" spc="-4" strike="noStrike">
                <a:solidFill>
                  <a:srgbClr val="000000"/>
                </a:solidFill>
                <a:latin typeface="Wingdings"/>
                <a:ea typeface="Arial"/>
              </a:rPr>
              <a:t></a:t>
            </a:r>
            <a:r>
              <a:rPr b="0" lang="en-US" sz="1729" spc="-1" strike="noStrike">
                <a:solidFill>
                  <a:srgbClr val="000000"/>
                </a:solidFill>
                <a:latin typeface="Avenir Book"/>
                <a:ea typeface="Avenir Book"/>
              </a:rPr>
              <a:t> [0.7</a:t>
            </a:r>
            <a:r>
              <a:rPr b="0" lang="en-US" sz="1729" spc="-1" strike="noStrike">
                <a:solidFill>
                  <a:srgbClr val="c00000"/>
                </a:solidFill>
                <a:latin typeface="Avenir Book"/>
                <a:ea typeface="Avenir Book"/>
              </a:rPr>
              <a:t>a</a:t>
            </a:r>
            <a:r>
              <a:rPr b="0" lang="en-US" sz="1727" spc="-1" strike="noStrike" baseline="-25000">
                <a:solidFill>
                  <a:srgbClr val="c00000"/>
                </a:solidFill>
                <a:latin typeface="Avenir Book"/>
                <a:ea typeface="Avenir Book"/>
              </a:rPr>
              <a:t>1</a:t>
            </a:r>
            <a:r>
              <a:rPr b="0" lang="en-US" sz="1729" spc="-1" strike="noStrike">
                <a:solidFill>
                  <a:srgbClr val="000000"/>
                </a:solidFill>
                <a:latin typeface="Avenir Book"/>
                <a:ea typeface="Avenir Book"/>
              </a:rPr>
              <a:t> , 0.9</a:t>
            </a:r>
            <a:r>
              <a:rPr b="0" lang="en-US" sz="1729" spc="-1" strike="noStrike">
                <a:solidFill>
                  <a:srgbClr val="00b0f0"/>
                </a:solidFill>
                <a:latin typeface="Avenir Book"/>
                <a:ea typeface="Avenir Book"/>
              </a:rPr>
              <a:t>a</a:t>
            </a:r>
            <a:r>
              <a:rPr b="0" lang="en-US" sz="1727" spc="-1" strike="noStrike" baseline="-25000">
                <a:solidFill>
                  <a:srgbClr val="00b0f0"/>
                </a:solidFill>
                <a:latin typeface="Avenir Book"/>
                <a:ea typeface="Avenir Book"/>
              </a:rPr>
              <a:t>2</a:t>
            </a:r>
            <a:r>
              <a:rPr b="0" lang="en-US" sz="1729" spc="-1" strike="noStrike">
                <a:solidFill>
                  <a:srgbClr val="000000"/>
                </a:solidFill>
                <a:latin typeface="Avenir Book"/>
                <a:ea typeface="Avenir Book"/>
              </a:rPr>
              <a:t> , -0.6</a:t>
            </a:r>
            <a:r>
              <a:rPr b="0" lang="en-US" sz="1729" spc="-1" strike="noStrike">
                <a:solidFill>
                  <a:srgbClr val="002060"/>
                </a:solidFill>
                <a:latin typeface="Avenir Book"/>
                <a:ea typeface="Avenir Book"/>
              </a:rPr>
              <a:t>a</a:t>
            </a:r>
            <a:r>
              <a:rPr b="0" lang="en-US" sz="1727" spc="-1" strike="noStrike" baseline="-25000">
                <a:solidFill>
                  <a:srgbClr val="002060"/>
                </a:solidFill>
                <a:latin typeface="Avenir Book"/>
                <a:ea typeface="Avenir Book"/>
              </a:rPr>
              <a:t>3</a:t>
            </a:r>
            <a:r>
              <a:rPr b="0" lang="en-US" sz="1729" spc="-1" strike="noStrike">
                <a:solidFill>
                  <a:srgbClr val="000000"/>
                </a:solidFill>
                <a:latin typeface="Avenir Book"/>
                <a:ea typeface="Avenir Book"/>
              </a:rPr>
              <a:t>]</a:t>
            </a:r>
            <a:endParaRPr b="0" lang="en-US" sz="1729" spc="-1" strike="noStrike">
              <a:latin typeface="Arial"/>
            </a:endParaRPr>
          </a:p>
        </p:txBody>
      </p:sp>
      <p:sp>
        <p:nvSpPr>
          <p:cNvPr id="2043" name="CustomShape 21"/>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44" name="CustomShape 22"/>
          <p:cNvSpPr/>
          <p:nvPr/>
        </p:nvSpPr>
        <p:spPr>
          <a:xfrm>
            <a:off x="257436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grpSp>
        <p:nvGrpSpPr>
          <p:cNvPr id="2045" name="Group 23"/>
          <p:cNvGrpSpPr/>
          <p:nvPr/>
        </p:nvGrpSpPr>
        <p:grpSpPr>
          <a:xfrm>
            <a:off x="4015440" y="781560"/>
            <a:ext cx="2055960" cy="2055960"/>
            <a:chOff x="4015440" y="781560"/>
            <a:chExt cx="2055960" cy="2055960"/>
          </a:xfrm>
        </p:grpSpPr>
        <p:sp>
          <p:nvSpPr>
            <p:cNvPr id="2046" name="CustomShape 24"/>
            <p:cNvSpPr/>
            <p:nvPr/>
          </p:nvSpPr>
          <p:spPr>
            <a:xfrm>
              <a:off x="4785120" y="153864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7" name="CustomShape 25"/>
            <p:cNvSpPr/>
            <p:nvPr/>
          </p:nvSpPr>
          <p:spPr>
            <a:xfrm>
              <a:off x="4699080" y="145224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8" name="CustomShape 26"/>
            <p:cNvSpPr/>
            <p:nvPr/>
          </p:nvSpPr>
          <p:spPr>
            <a:xfrm>
              <a:off x="4570560" y="132516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9" name="CustomShape 27"/>
            <p:cNvSpPr/>
            <p:nvPr/>
          </p:nvSpPr>
          <p:spPr>
            <a:xfrm>
              <a:off x="4327920" y="108252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0" name="CustomShape 28"/>
            <p:cNvSpPr/>
            <p:nvPr/>
          </p:nvSpPr>
          <p:spPr>
            <a:xfrm>
              <a:off x="4842360" y="159444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1" name="CustomShape 29"/>
            <p:cNvSpPr/>
            <p:nvPr/>
          </p:nvSpPr>
          <p:spPr>
            <a:xfrm>
              <a:off x="4015440" y="78156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052" name="CustomShape 30"/>
          <p:cNvSpPr/>
          <p:nvPr/>
        </p:nvSpPr>
        <p:spPr>
          <a:xfrm>
            <a:off x="4917240" y="1630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53" name="Group 1"/>
          <p:cNvGrpSpPr/>
          <p:nvPr/>
        </p:nvGrpSpPr>
        <p:grpSpPr>
          <a:xfrm>
            <a:off x="1680840" y="802440"/>
            <a:ext cx="2055960" cy="2055960"/>
            <a:chOff x="1680840" y="802440"/>
            <a:chExt cx="2055960" cy="2055960"/>
          </a:xfrm>
        </p:grpSpPr>
        <p:sp>
          <p:nvSpPr>
            <p:cNvPr id="2054" name="CustomShape 2"/>
            <p:cNvSpPr/>
            <p:nvPr/>
          </p:nvSpPr>
          <p:spPr>
            <a:xfrm>
              <a:off x="2450520" y="15595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5" name="CustomShape 3"/>
            <p:cNvSpPr/>
            <p:nvPr/>
          </p:nvSpPr>
          <p:spPr>
            <a:xfrm>
              <a:off x="2364480" y="147312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6" name="CustomShape 4"/>
            <p:cNvSpPr/>
            <p:nvPr/>
          </p:nvSpPr>
          <p:spPr>
            <a:xfrm>
              <a:off x="2235960" y="13460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7" name="CustomShape 5"/>
            <p:cNvSpPr/>
            <p:nvPr/>
          </p:nvSpPr>
          <p:spPr>
            <a:xfrm>
              <a:off x="1993320" y="110340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8" name="CustomShape 6"/>
            <p:cNvSpPr/>
            <p:nvPr/>
          </p:nvSpPr>
          <p:spPr>
            <a:xfrm>
              <a:off x="2507760" y="161532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9" name="CustomShape 7"/>
            <p:cNvSpPr/>
            <p:nvPr/>
          </p:nvSpPr>
          <p:spPr>
            <a:xfrm>
              <a:off x="1680840" y="80244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060" name="Group 8"/>
          <p:cNvGrpSpPr/>
          <p:nvPr/>
        </p:nvGrpSpPr>
        <p:grpSpPr>
          <a:xfrm>
            <a:off x="4756320" y="1188000"/>
            <a:ext cx="2055960" cy="2055960"/>
            <a:chOff x="4756320" y="1188000"/>
            <a:chExt cx="2055960" cy="2055960"/>
          </a:xfrm>
        </p:grpSpPr>
        <p:sp>
          <p:nvSpPr>
            <p:cNvPr id="2061" name="CustomShape 9"/>
            <p:cNvSpPr/>
            <p:nvPr/>
          </p:nvSpPr>
          <p:spPr>
            <a:xfrm>
              <a:off x="5526360" y="19447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2" name="CustomShape 10"/>
            <p:cNvSpPr/>
            <p:nvPr/>
          </p:nvSpPr>
          <p:spPr>
            <a:xfrm>
              <a:off x="5439960" y="185868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3" name="CustomShape 11"/>
            <p:cNvSpPr/>
            <p:nvPr/>
          </p:nvSpPr>
          <p:spPr>
            <a:xfrm>
              <a:off x="5311800" y="17312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4" name="CustomShape 12"/>
            <p:cNvSpPr/>
            <p:nvPr/>
          </p:nvSpPr>
          <p:spPr>
            <a:xfrm>
              <a:off x="5069160" y="148896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5" name="CustomShape 13"/>
            <p:cNvSpPr/>
            <p:nvPr/>
          </p:nvSpPr>
          <p:spPr>
            <a:xfrm>
              <a:off x="5583240" y="200088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6" name="CustomShape 14"/>
            <p:cNvSpPr/>
            <p:nvPr/>
          </p:nvSpPr>
          <p:spPr>
            <a:xfrm>
              <a:off x="4756320" y="118800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067" name="CustomShape 15"/>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068" name="CustomShape 16"/>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069" name="CustomShape 17"/>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070" name="CustomShape 18"/>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71" name="CustomShape 19"/>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072" name="CustomShape 20"/>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73" name="CustomShape 21"/>
          <p:cNvSpPr/>
          <p:nvPr/>
        </p:nvSpPr>
        <p:spPr>
          <a:xfrm>
            <a:off x="257436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074" name="CustomShape 22"/>
          <p:cNvSpPr/>
          <p:nvPr/>
        </p:nvSpPr>
        <p:spPr>
          <a:xfrm>
            <a:off x="2273400" y="3245400"/>
            <a:ext cx="912960" cy="1013400"/>
          </a:xfrm>
          <a:prstGeom prst="rect">
            <a:avLst/>
          </a:prstGeom>
          <a:noFill/>
          <a:ln>
            <a:noFill/>
          </a:ln>
        </p:spPr>
        <p:style>
          <a:lnRef idx="0"/>
          <a:fillRef idx="0"/>
          <a:effectRef idx="0"/>
          <a:fontRef idx="minor"/>
        </p:style>
        <p:txBody>
          <a:bodyPr lIns="0" rIns="0" tIns="0" bIns="0"/>
          <a:p>
            <a:pPr marL="9360" algn="ctr">
              <a:lnSpc>
                <a:spcPct val="100000"/>
              </a:lnSpc>
            </a:pPr>
            <a:r>
              <a:rPr b="0" lang="en-US" sz="1950" spc="-4" strike="noStrike">
                <a:solidFill>
                  <a:srgbClr val="953735"/>
                </a:solidFill>
                <a:latin typeface="Calibri"/>
                <a:ea typeface="Arial"/>
              </a:rPr>
              <a:t>a</a:t>
            </a:r>
            <a:r>
              <a:rPr b="0" lang="en-US" sz="1950" spc="-4" strike="noStrike" baseline="-25000">
                <a:solidFill>
                  <a:srgbClr val="953735"/>
                </a:solidFill>
                <a:latin typeface="Calibri"/>
                <a:ea typeface="Arial"/>
              </a:rPr>
              <a:t>1</a:t>
            </a:r>
            <a:r>
              <a:rPr b="0" lang="en-US" sz="1950" spc="-4" strike="noStrike">
                <a:solidFill>
                  <a:srgbClr val="953735"/>
                </a:solidFill>
                <a:latin typeface="Calibri"/>
                <a:ea typeface="Arial"/>
              </a:rPr>
              <a:t>=0.90</a:t>
            </a:r>
            <a:endParaRPr b="0" lang="en-US" sz="1950" spc="-1" strike="noStrike">
              <a:latin typeface="Arial"/>
            </a:endParaRPr>
          </a:p>
          <a:p>
            <a:pPr marL="9360" algn="ctr">
              <a:lnSpc>
                <a:spcPct val="100000"/>
              </a:lnSpc>
            </a:pPr>
            <a:r>
              <a:rPr b="0" lang="en-US" sz="1950" spc="-4" strike="noStrike">
                <a:solidFill>
                  <a:srgbClr val="4bacc6"/>
                </a:solidFill>
                <a:latin typeface="Calibri"/>
                <a:ea typeface="Arial"/>
              </a:rPr>
              <a:t>a</a:t>
            </a:r>
            <a:r>
              <a:rPr b="0" lang="en-US" sz="1950" spc="-4" strike="noStrike" baseline="-25000">
                <a:solidFill>
                  <a:srgbClr val="4bacc6"/>
                </a:solidFill>
                <a:latin typeface="Calibri"/>
                <a:ea typeface="Arial"/>
              </a:rPr>
              <a:t>2</a:t>
            </a:r>
            <a:r>
              <a:rPr b="0" lang="en-US" sz="1950" spc="-4" strike="noStrike">
                <a:solidFill>
                  <a:srgbClr val="4bacc6"/>
                </a:solidFill>
                <a:latin typeface="Calibri"/>
                <a:ea typeface="Arial"/>
              </a:rPr>
              <a:t>=0.92</a:t>
            </a:r>
            <a:endParaRPr b="0" lang="en-US" sz="1950" spc="-1" strike="noStrike">
              <a:latin typeface="Arial"/>
            </a:endParaRPr>
          </a:p>
          <a:p>
            <a:pPr marL="9360" algn="ctr">
              <a:lnSpc>
                <a:spcPct val="100000"/>
              </a:lnSpc>
            </a:pPr>
            <a:r>
              <a:rPr b="0" lang="en-US" sz="1950" spc="-4" strike="noStrike">
                <a:solidFill>
                  <a:srgbClr val="002060"/>
                </a:solidFill>
                <a:latin typeface="Calibri"/>
                <a:ea typeface="Arial"/>
              </a:rPr>
              <a:t>a</a:t>
            </a:r>
            <a:r>
              <a:rPr b="0" lang="en-US" sz="1950" spc="-4" strike="noStrike" baseline="-25000">
                <a:solidFill>
                  <a:srgbClr val="002060"/>
                </a:solidFill>
                <a:latin typeface="Calibri"/>
                <a:ea typeface="Arial"/>
              </a:rPr>
              <a:t>3</a:t>
            </a:r>
            <a:r>
              <a:rPr b="0" lang="en-US" sz="1950" spc="-4" strike="noStrike">
                <a:solidFill>
                  <a:srgbClr val="002060"/>
                </a:solidFill>
                <a:latin typeface="Calibri"/>
                <a:ea typeface="Arial"/>
              </a:rPr>
              <a:t>=0.30</a:t>
            </a:r>
            <a:endParaRPr b="0" lang="en-US" sz="1950" spc="-1" strike="noStrike">
              <a:latin typeface="Arial"/>
            </a:endParaRPr>
          </a:p>
          <a:p>
            <a:pPr marL="9360" algn="ctr">
              <a:lnSpc>
                <a:spcPct val="100000"/>
              </a:lnSpc>
            </a:pPr>
            <a:endParaRPr b="0" lang="en-US" sz="1950" spc="-1" strike="noStrike">
              <a:latin typeface="Arial"/>
            </a:endParaRPr>
          </a:p>
        </p:txBody>
      </p:sp>
      <p:sp>
        <p:nvSpPr>
          <p:cNvPr id="2075" name="CustomShape 23"/>
          <p:cNvSpPr/>
          <p:nvPr/>
        </p:nvSpPr>
        <p:spPr>
          <a:xfrm>
            <a:off x="2557800" y="2963880"/>
            <a:ext cx="268560" cy="268560"/>
          </a:xfrm>
          <a:prstGeom prst="ellipse">
            <a:avLst/>
          </a:prstGeom>
          <a:gradFill rotWithShape="0">
            <a:gsLst>
              <a:gs pos="0">
                <a:srgbClr val="ffffff"/>
              </a:gs>
              <a:gs pos="73000">
                <a:schemeClr val="bg1">
                  <a:lumMod val="75000"/>
                  <a:lumOff val="25000"/>
                </a:schemeClr>
              </a:gs>
              <a:gs pos="83000">
                <a:schemeClr val="bg1">
                  <a:lumMod val="75000"/>
                  <a:lumOff val="25000"/>
                </a:schemeClr>
              </a:gs>
              <a:gs pos="100000">
                <a:schemeClr val="bg1">
                  <a:lumMod val="75000"/>
                  <a:lumOff val="25000"/>
                </a:schemeClr>
              </a:gs>
            </a:gsLst>
            <a:lin ang="5400000"/>
          </a:gradFill>
          <a:ln w="6480">
            <a:solidFill>
              <a:srgbClr val="212121"/>
            </a:solidFill>
            <a:round/>
          </a:ln>
        </p:spPr>
        <p:style>
          <a:lnRef idx="0"/>
          <a:fillRef idx="0"/>
          <a:effectRef idx="0"/>
          <a:fontRef idx="minor"/>
        </p:style>
      </p:sp>
      <p:sp>
        <p:nvSpPr>
          <p:cNvPr id="2076" name="CustomShape 24"/>
          <p:cNvSpPr/>
          <p:nvPr/>
        </p:nvSpPr>
        <p:spPr>
          <a:xfrm>
            <a:off x="4821480" y="3360600"/>
            <a:ext cx="3174840" cy="86868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Transformation: </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[x</a:t>
            </a:r>
            <a:r>
              <a:rPr b="0" lang="en-US" sz="1727" spc="-1" strike="noStrike" baseline="-25000">
                <a:solidFill>
                  <a:srgbClr val="000000"/>
                </a:solidFill>
                <a:latin typeface="Avenir Book"/>
                <a:ea typeface="Avenir Book"/>
              </a:rPr>
              <a:t>1</a:t>
            </a:r>
            <a:r>
              <a:rPr b="0" lang="en-US" sz="1729" spc="-1" strike="noStrike">
                <a:solidFill>
                  <a:srgbClr val="000000"/>
                </a:solidFill>
                <a:latin typeface="Avenir Book"/>
                <a:ea typeface="Avenir Book"/>
              </a:rPr>
              <a:t>, x</a:t>
            </a:r>
            <a:r>
              <a:rPr b="0" lang="en-US" sz="1727" spc="-1" strike="noStrike" baseline="-25000">
                <a:solidFill>
                  <a:srgbClr val="000000"/>
                </a:solidFill>
                <a:latin typeface="Avenir Book"/>
                <a:ea typeface="Avenir Book"/>
              </a:rPr>
              <a:t>2</a:t>
            </a:r>
            <a:r>
              <a:rPr b="0" lang="en-US" sz="1729" spc="-1" strike="noStrike">
                <a:solidFill>
                  <a:srgbClr val="000000"/>
                </a:solidFill>
                <a:latin typeface="Avenir Book"/>
                <a:ea typeface="Avenir Book"/>
              </a:rPr>
              <a:t>] </a:t>
            </a:r>
            <a:r>
              <a:rPr b="0" lang="en-US" sz="1800" spc="-4" strike="noStrike">
                <a:solidFill>
                  <a:srgbClr val="000000"/>
                </a:solidFill>
                <a:latin typeface="Wingdings"/>
                <a:ea typeface="Arial"/>
              </a:rPr>
              <a:t></a:t>
            </a:r>
            <a:r>
              <a:rPr b="0" lang="en-US" sz="1729" spc="-1" strike="noStrike">
                <a:solidFill>
                  <a:srgbClr val="000000"/>
                </a:solidFill>
                <a:latin typeface="Avenir Book"/>
                <a:ea typeface="Avenir Book"/>
              </a:rPr>
              <a:t> [0.7</a:t>
            </a:r>
            <a:r>
              <a:rPr b="0" lang="en-US" sz="1729" spc="-1" strike="noStrike">
                <a:solidFill>
                  <a:srgbClr val="c00000"/>
                </a:solidFill>
                <a:latin typeface="Avenir Book"/>
                <a:ea typeface="Avenir Book"/>
              </a:rPr>
              <a:t>a</a:t>
            </a:r>
            <a:r>
              <a:rPr b="0" lang="en-US" sz="1727" spc="-1" strike="noStrike" baseline="-25000">
                <a:solidFill>
                  <a:srgbClr val="c00000"/>
                </a:solidFill>
                <a:latin typeface="Avenir Book"/>
                <a:ea typeface="Avenir Book"/>
              </a:rPr>
              <a:t>1</a:t>
            </a:r>
            <a:r>
              <a:rPr b="0" lang="en-US" sz="1729" spc="-1" strike="noStrike">
                <a:solidFill>
                  <a:srgbClr val="000000"/>
                </a:solidFill>
                <a:latin typeface="Avenir Book"/>
                <a:ea typeface="Avenir Book"/>
              </a:rPr>
              <a:t> , 0.9</a:t>
            </a:r>
            <a:r>
              <a:rPr b="0" lang="en-US" sz="1729" spc="-1" strike="noStrike">
                <a:solidFill>
                  <a:srgbClr val="00b0f0"/>
                </a:solidFill>
                <a:latin typeface="Avenir Book"/>
                <a:ea typeface="Avenir Book"/>
              </a:rPr>
              <a:t>a</a:t>
            </a:r>
            <a:r>
              <a:rPr b="0" lang="en-US" sz="1727" spc="-1" strike="noStrike" baseline="-25000">
                <a:solidFill>
                  <a:srgbClr val="00b0f0"/>
                </a:solidFill>
                <a:latin typeface="Avenir Book"/>
                <a:ea typeface="Avenir Book"/>
              </a:rPr>
              <a:t>2</a:t>
            </a:r>
            <a:r>
              <a:rPr b="0" lang="en-US" sz="1729" spc="-1" strike="noStrike">
                <a:solidFill>
                  <a:srgbClr val="000000"/>
                </a:solidFill>
                <a:latin typeface="Avenir Book"/>
                <a:ea typeface="Avenir Book"/>
              </a:rPr>
              <a:t> , -0.6</a:t>
            </a:r>
            <a:r>
              <a:rPr b="0" lang="en-US" sz="1729" spc="-1" strike="noStrike">
                <a:solidFill>
                  <a:srgbClr val="002060"/>
                </a:solidFill>
                <a:latin typeface="Avenir Book"/>
                <a:ea typeface="Avenir Book"/>
              </a:rPr>
              <a:t>a</a:t>
            </a:r>
            <a:r>
              <a:rPr b="0" lang="en-US" sz="1727" spc="-1" strike="noStrike" baseline="-25000">
                <a:solidFill>
                  <a:srgbClr val="002060"/>
                </a:solidFill>
                <a:latin typeface="Avenir Book"/>
                <a:ea typeface="Avenir Book"/>
              </a:rPr>
              <a:t>3</a:t>
            </a:r>
            <a:r>
              <a:rPr b="0" lang="en-US" sz="1729" spc="-1" strike="noStrike">
                <a:solidFill>
                  <a:srgbClr val="000000"/>
                </a:solidFill>
                <a:latin typeface="Avenir Book"/>
                <a:ea typeface="Avenir Book"/>
              </a:rPr>
              <a:t>]</a:t>
            </a:r>
            <a:endParaRPr b="0" lang="en-US" sz="1729" spc="-1" strike="noStrike">
              <a:latin typeface="Arial"/>
            </a:endParaRPr>
          </a:p>
        </p:txBody>
      </p:sp>
      <p:sp>
        <p:nvSpPr>
          <p:cNvPr id="2077" name="CustomShape 25"/>
          <p:cNvSpPr/>
          <p:nvPr/>
        </p:nvSpPr>
        <p:spPr>
          <a:xfrm>
            <a:off x="2639160" y="1222200"/>
            <a:ext cx="409680" cy="36180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002060"/>
                </a:solidFill>
                <a:latin typeface="Calibri"/>
                <a:ea typeface="Arial"/>
              </a:rPr>
              <a:t>a</a:t>
            </a:r>
            <a:r>
              <a:rPr b="0" lang="en-US" sz="1950" spc="-4" strike="noStrike" baseline="-25000">
                <a:solidFill>
                  <a:srgbClr val="002060"/>
                </a:solidFill>
                <a:latin typeface="Calibri"/>
                <a:ea typeface="Arial"/>
              </a:rPr>
              <a:t>3</a:t>
            </a:r>
            <a:endParaRPr b="0" lang="en-US" sz="1950" spc="-1" strike="noStrike">
              <a:latin typeface="Arial"/>
            </a:endParaRPr>
          </a:p>
        </p:txBody>
      </p:sp>
      <p:sp>
        <p:nvSpPr>
          <p:cNvPr id="2078" name="CustomShape 26"/>
          <p:cNvSpPr/>
          <p:nvPr/>
        </p:nvSpPr>
        <p:spPr>
          <a:xfrm>
            <a:off x="5751720" y="2373840"/>
            <a:ext cx="362520" cy="34884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4bacc6"/>
                </a:solidFill>
                <a:latin typeface="Calibri"/>
                <a:ea typeface="Arial"/>
              </a:rPr>
              <a:t>a</a:t>
            </a:r>
            <a:r>
              <a:rPr b="0" lang="en-US" sz="1950" spc="-4" strike="noStrike" baseline="-25000">
                <a:solidFill>
                  <a:srgbClr val="4bacc6"/>
                </a:solidFill>
                <a:latin typeface="Calibri"/>
                <a:ea typeface="Arial"/>
              </a:rPr>
              <a:t>2</a:t>
            </a:r>
            <a:endParaRPr b="0" lang="en-US" sz="1950" spc="-1" strike="noStrike">
              <a:latin typeface="Arial"/>
            </a:endParaRPr>
          </a:p>
        </p:txBody>
      </p:sp>
      <p:grpSp>
        <p:nvGrpSpPr>
          <p:cNvPr id="2079" name="Group 27"/>
          <p:cNvGrpSpPr/>
          <p:nvPr/>
        </p:nvGrpSpPr>
        <p:grpSpPr>
          <a:xfrm>
            <a:off x="4015440" y="781560"/>
            <a:ext cx="2055960" cy="2055960"/>
            <a:chOff x="4015440" y="781560"/>
            <a:chExt cx="2055960" cy="2055960"/>
          </a:xfrm>
        </p:grpSpPr>
        <p:sp>
          <p:nvSpPr>
            <p:cNvPr id="2080" name="CustomShape 28"/>
            <p:cNvSpPr/>
            <p:nvPr/>
          </p:nvSpPr>
          <p:spPr>
            <a:xfrm>
              <a:off x="4785120" y="153864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1" name="CustomShape 29"/>
            <p:cNvSpPr/>
            <p:nvPr/>
          </p:nvSpPr>
          <p:spPr>
            <a:xfrm>
              <a:off x="4699080" y="145224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2" name="CustomShape 30"/>
            <p:cNvSpPr/>
            <p:nvPr/>
          </p:nvSpPr>
          <p:spPr>
            <a:xfrm>
              <a:off x="4570560" y="132516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3" name="CustomShape 31"/>
            <p:cNvSpPr/>
            <p:nvPr/>
          </p:nvSpPr>
          <p:spPr>
            <a:xfrm>
              <a:off x="4327920" y="108252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4" name="CustomShape 32"/>
            <p:cNvSpPr/>
            <p:nvPr/>
          </p:nvSpPr>
          <p:spPr>
            <a:xfrm>
              <a:off x="4842360" y="159444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5" name="CustomShape 33"/>
            <p:cNvSpPr/>
            <p:nvPr/>
          </p:nvSpPr>
          <p:spPr>
            <a:xfrm>
              <a:off x="4015440" y="78156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086" name="CustomShape 34"/>
          <p:cNvSpPr/>
          <p:nvPr/>
        </p:nvSpPr>
        <p:spPr>
          <a:xfrm>
            <a:off x="4592160" y="1389600"/>
            <a:ext cx="313560" cy="33840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953735"/>
                </a:solidFill>
                <a:latin typeface="Calibri"/>
                <a:ea typeface="Arial"/>
              </a:rPr>
              <a:t>a</a:t>
            </a:r>
            <a:r>
              <a:rPr b="0" lang="en-US" sz="1950" spc="-4" strike="noStrike" baseline="-25000">
                <a:solidFill>
                  <a:srgbClr val="953735"/>
                </a:solidFill>
                <a:latin typeface="Calibri"/>
                <a:ea typeface="Arial"/>
              </a:rPr>
              <a:t>1</a:t>
            </a:r>
            <a:endParaRPr b="0" lang="en-US" sz="1950" spc="-1" strike="noStrike">
              <a:latin typeface="Arial"/>
            </a:endParaRPr>
          </a:p>
        </p:txBody>
      </p:sp>
      <p:sp>
        <p:nvSpPr>
          <p:cNvPr id="2087" name="CustomShape 35"/>
          <p:cNvSpPr/>
          <p:nvPr/>
        </p:nvSpPr>
        <p:spPr>
          <a:xfrm>
            <a:off x="4917240" y="1630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88" name="Group 1"/>
          <p:cNvGrpSpPr/>
          <p:nvPr/>
        </p:nvGrpSpPr>
        <p:grpSpPr>
          <a:xfrm>
            <a:off x="1680840" y="802440"/>
            <a:ext cx="2055960" cy="2055960"/>
            <a:chOff x="1680840" y="802440"/>
            <a:chExt cx="2055960" cy="2055960"/>
          </a:xfrm>
        </p:grpSpPr>
        <p:sp>
          <p:nvSpPr>
            <p:cNvPr id="2089" name="CustomShape 2"/>
            <p:cNvSpPr/>
            <p:nvPr/>
          </p:nvSpPr>
          <p:spPr>
            <a:xfrm>
              <a:off x="2450520" y="15595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0" name="CustomShape 3"/>
            <p:cNvSpPr/>
            <p:nvPr/>
          </p:nvSpPr>
          <p:spPr>
            <a:xfrm>
              <a:off x="2364480" y="147312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1" name="CustomShape 4"/>
            <p:cNvSpPr/>
            <p:nvPr/>
          </p:nvSpPr>
          <p:spPr>
            <a:xfrm>
              <a:off x="2235960" y="13460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2" name="CustomShape 5"/>
            <p:cNvSpPr/>
            <p:nvPr/>
          </p:nvSpPr>
          <p:spPr>
            <a:xfrm>
              <a:off x="1993320" y="110340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3" name="CustomShape 6"/>
            <p:cNvSpPr/>
            <p:nvPr/>
          </p:nvSpPr>
          <p:spPr>
            <a:xfrm>
              <a:off x="2507760" y="161532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4" name="CustomShape 7"/>
            <p:cNvSpPr/>
            <p:nvPr/>
          </p:nvSpPr>
          <p:spPr>
            <a:xfrm>
              <a:off x="1680840" y="80244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095" name="Group 8"/>
          <p:cNvGrpSpPr/>
          <p:nvPr/>
        </p:nvGrpSpPr>
        <p:grpSpPr>
          <a:xfrm>
            <a:off x="4015440" y="781560"/>
            <a:ext cx="2055960" cy="2055960"/>
            <a:chOff x="4015440" y="781560"/>
            <a:chExt cx="2055960" cy="2055960"/>
          </a:xfrm>
        </p:grpSpPr>
        <p:sp>
          <p:nvSpPr>
            <p:cNvPr id="2096" name="CustomShape 9"/>
            <p:cNvSpPr/>
            <p:nvPr/>
          </p:nvSpPr>
          <p:spPr>
            <a:xfrm>
              <a:off x="4785120" y="153864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7" name="CustomShape 10"/>
            <p:cNvSpPr/>
            <p:nvPr/>
          </p:nvSpPr>
          <p:spPr>
            <a:xfrm>
              <a:off x="4699080" y="145224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8" name="CustomShape 11"/>
            <p:cNvSpPr/>
            <p:nvPr/>
          </p:nvSpPr>
          <p:spPr>
            <a:xfrm>
              <a:off x="4570560" y="132516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9" name="CustomShape 12"/>
            <p:cNvSpPr/>
            <p:nvPr/>
          </p:nvSpPr>
          <p:spPr>
            <a:xfrm>
              <a:off x="4327920" y="108252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0" name="CustomShape 13"/>
            <p:cNvSpPr/>
            <p:nvPr/>
          </p:nvSpPr>
          <p:spPr>
            <a:xfrm>
              <a:off x="4842360" y="159444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1" name="CustomShape 14"/>
            <p:cNvSpPr/>
            <p:nvPr/>
          </p:nvSpPr>
          <p:spPr>
            <a:xfrm>
              <a:off x="4015440" y="78156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102" name="Group 15"/>
          <p:cNvGrpSpPr/>
          <p:nvPr/>
        </p:nvGrpSpPr>
        <p:grpSpPr>
          <a:xfrm>
            <a:off x="4756320" y="1188000"/>
            <a:ext cx="2055960" cy="2055960"/>
            <a:chOff x="4756320" y="1188000"/>
            <a:chExt cx="2055960" cy="2055960"/>
          </a:xfrm>
        </p:grpSpPr>
        <p:sp>
          <p:nvSpPr>
            <p:cNvPr id="2103" name="CustomShape 16"/>
            <p:cNvSpPr/>
            <p:nvPr/>
          </p:nvSpPr>
          <p:spPr>
            <a:xfrm>
              <a:off x="5526360" y="19447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4" name="CustomShape 17"/>
            <p:cNvSpPr/>
            <p:nvPr/>
          </p:nvSpPr>
          <p:spPr>
            <a:xfrm>
              <a:off x="5439960" y="185868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5" name="CustomShape 18"/>
            <p:cNvSpPr/>
            <p:nvPr/>
          </p:nvSpPr>
          <p:spPr>
            <a:xfrm>
              <a:off x="5311800" y="17312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6" name="CustomShape 19"/>
            <p:cNvSpPr/>
            <p:nvPr/>
          </p:nvSpPr>
          <p:spPr>
            <a:xfrm>
              <a:off x="5069160" y="148896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7" name="CustomShape 20"/>
            <p:cNvSpPr/>
            <p:nvPr/>
          </p:nvSpPr>
          <p:spPr>
            <a:xfrm>
              <a:off x="5583240" y="200088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8" name="CustomShape 21"/>
            <p:cNvSpPr/>
            <p:nvPr/>
          </p:nvSpPr>
          <p:spPr>
            <a:xfrm>
              <a:off x="4756320" y="118800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109" name="CustomShape 2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110" name="CustomShape 2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111" name="CustomShape 2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112" name="CustomShape 2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113" name="CustomShape 2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114" name="CustomShape 27"/>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115" name="CustomShape 28"/>
          <p:cNvSpPr/>
          <p:nvPr/>
        </p:nvSpPr>
        <p:spPr>
          <a:xfrm>
            <a:off x="257436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116" name="CustomShape 29"/>
          <p:cNvSpPr/>
          <p:nvPr/>
        </p:nvSpPr>
        <p:spPr>
          <a:xfrm>
            <a:off x="4145040" y="2826000"/>
            <a:ext cx="912960" cy="1013400"/>
          </a:xfrm>
          <a:prstGeom prst="rect">
            <a:avLst/>
          </a:prstGeom>
          <a:noFill/>
          <a:ln>
            <a:noFill/>
          </a:ln>
        </p:spPr>
        <p:style>
          <a:lnRef idx="0"/>
          <a:fillRef idx="0"/>
          <a:effectRef idx="0"/>
          <a:fontRef idx="minor"/>
        </p:style>
        <p:txBody>
          <a:bodyPr lIns="0" rIns="0" tIns="0" bIns="0"/>
          <a:p>
            <a:pPr marL="9360" algn="ctr">
              <a:lnSpc>
                <a:spcPct val="100000"/>
              </a:lnSpc>
            </a:pPr>
            <a:r>
              <a:rPr b="0" lang="en-US" sz="1950" spc="-4" strike="noStrike">
                <a:solidFill>
                  <a:srgbClr val="953735"/>
                </a:solidFill>
                <a:latin typeface="Calibri"/>
                <a:ea typeface="Arial"/>
              </a:rPr>
              <a:t>a</a:t>
            </a:r>
            <a:r>
              <a:rPr b="0" lang="en-US" sz="1950" spc="-4" strike="noStrike" baseline="-25000">
                <a:solidFill>
                  <a:srgbClr val="953735"/>
                </a:solidFill>
                <a:latin typeface="Calibri"/>
                <a:ea typeface="Arial"/>
              </a:rPr>
              <a:t>1</a:t>
            </a:r>
            <a:r>
              <a:rPr b="0" lang="en-US" sz="1950" spc="-4" strike="noStrike">
                <a:solidFill>
                  <a:srgbClr val="953735"/>
                </a:solidFill>
                <a:latin typeface="Calibri"/>
                <a:ea typeface="Arial"/>
              </a:rPr>
              <a:t>=0.50</a:t>
            </a:r>
            <a:endParaRPr b="0" lang="en-US" sz="1950" spc="-1" strike="noStrike">
              <a:latin typeface="Arial"/>
            </a:endParaRPr>
          </a:p>
          <a:p>
            <a:pPr marL="9360" algn="ctr">
              <a:lnSpc>
                <a:spcPct val="100000"/>
              </a:lnSpc>
            </a:pPr>
            <a:r>
              <a:rPr b="0" lang="en-US" sz="1950" spc="-4" strike="noStrike">
                <a:solidFill>
                  <a:srgbClr val="4bacc6"/>
                </a:solidFill>
                <a:latin typeface="Calibri"/>
                <a:ea typeface="Arial"/>
              </a:rPr>
              <a:t>a</a:t>
            </a:r>
            <a:r>
              <a:rPr b="0" lang="en-US" sz="1950" spc="-4" strike="noStrike" baseline="-25000">
                <a:solidFill>
                  <a:srgbClr val="4bacc6"/>
                </a:solidFill>
                <a:latin typeface="Calibri"/>
                <a:ea typeface="Arial"/>
              </a:rPr>
              <a:t>2</a:t>
            </a:r>
            <a:r>
              <a:rPr b="0" lang="en-US" sz="1950" spc="-4" strike="noStrike">
                <a:solidFill>
                  <a:srgbClr val="4bacc6"/>
                </a:solidFill>
                <a:latin typeface="Calibri"/>
                <a:ea typeface="Arial"/>
              </a:rPr>
              <a:t>=0.60</a:t>
            </a:r>
            <a:endParaRPr b="0" lang="en-US" sz="1950" spc="-1" strike="noStrike">
              <a:latin typeface="Arial"/>
            </a:endParaRPr>
          </a:p>
          <a:p>
            <a:pPr marL="9360" algn="ctr">
              <a:lnSpc>
                <a:spcPct val="100000"/>
              </a:lnSpc>
            </a:pPr>
            <a:r>
              <a:rPr b="0" lang="en-US" sz="1950" spc="-4" strike="noStrike">
                <a:solidFill>
                  <a:srgbClr val="002060"/>
                </a:solidFill>
                <a:latin typeface="Calibri"/>
                <a:ea typeface="Arial"/>
              </a:rPr>
              <a:t>a</a:t>
            </a:r>
            <a:r>
              <a:rPr b="0" lang="en-US" sz="1950" spc="-4" strike="noStrike" baseline="-25000">
                <a:solidFill>
                  <a:srgbClr val="002060"/>
                </a:solidFill>
                <a:latin typeface="Calibri"/>
                <a:ea typeface="Arial"/>
              </a:rPr>
              <a:t>3</a:t>
            </a:r>
            <a:r>
              <a:rPr b="0" lang="en-US" sz="1950" spc="-4" strike="noStrike">
                <a:solidFill>
                  <a:srgbClr val="002060"/>
                </a:solidFill>
                <a:latin typeface="Calibri"/>
                <a:ea typeface="Arial"/>
              </a:rPr>
              <a:t>=0.70</a:t>
            </a:r>
            <a:endParaRPr b="0" lang="en-US" sz="1950" spc="-1" strike="noStrike">
              <a:latin typeface="Arial"/>
            </a:endParaRPr>
          </a:p>
          <a:p>
            <a:pPr marL="9360" algn="ctr">
              <a:lnSpc>
                <a:spcPct val="100000"/>
              </a:lnSpc>
            </a:pPr>
            <a:endParaRPr b="0" lang="en-US" sz="1950" spc="-1" strike="noStrike">
              <a:latin typeface="Arial"/>
            </a:endParaRPr>
          </a:p>
        </p:txBody>
      </p:sp>
      <p:sp>
        <p:nvSpPr>
          <p:cNvPr id="2117" name="CustomShape 30"/>
          <p:cNvSpPr/>
          <p:nvPr/>
        </p:nvSpPr>
        <p:spPr>
          <a:xfrm>
            <a:off x="4429080" y="2544480"/>
            <a:ext cx="268560" cy="268560"/>
          </a:xfrm>
          <a:prstGeom prst="ellipse">
            <a:avLst/>
          </a:prstGeom>
          <a:gradFill rotWithShape="0">
            <a:gsLst>
              <a:gs pos="0">
                <a:srgbClr val="ffffff"/>
              </a:gs>
              <a:gs pos="73000">
                <a:schemeClr val="bg1">
                  <a:lumMod val="75000"/>
                  <a:lumOff val="25000"/>
                </a:schemeClr>
              </a:gs>
              <a:gs pos="83000">
                <a:schemeClr val="bg1">
                  <a:lumMod val="75000"/>
                  <a:lumOff val="25000"/>
                </a:schemeClr>
              </a:gs>
              <a:gs pos="100000">
                <a:schemeClr val="bg1">
                  <a:lumMod val="75000"/>
                  <a:lumOff val="25000"/>
                </a:schemeClr>
              </a:gs>
            </a:gsLst>
            <a:lin ang="5400000"/>
          </a:gradFill>
          <a:ln w="6480">
            <a:solidFill>
              <a:srgbClr val="212121"/>
            </a:solidFill>
            <a:round/>
          </a:ln>
        </p:spPr>
        <p:style>
          <a:lnRef idx="0"/>
          <a:fillRef idx="0"/>
          <a:effectRef idx="0"/>
          <a:fontRef idx="minor"/>
        </p:style>
      </p:sp>
      <p:sp>
        <p:nvSpPr>
          <p:cNvPr id="2118" name="CustomShape 31"/>
          <p:cNvSpPr/>
          <p:nvPr/>
        </p:nvSpPr>
        <p:spPr>
          <a:xfrm>
            <a:off x="4821480" y="3360600"/>
            <a:ext cx="3174840" cy="86868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Transformation: </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[x</a:t>
            </a:r>
            <a:r>
              <a:rPr b="0" lang="en-US" sz="1727" spc="-1" strike="noStrike" baseline="-25000">
                <a:solidFill>
                  <a:srgbClr val="000000"/>
                </a:solidFill>
                <a:latin typeface="Avenir Book"/>
                <a:ea typeface="Avenir Book"/>
              </a:rPr>
              <a:t>1</a:t>
            </a:r>
            <a:r>
              <a:rPr b="0" lang="en-US" sz="1729" spc="-1" strike="noStrike">
                <a:solidFill>
                  <a:srgbClr val="000000"/>
                </a:solidFill>
                <a:latin typeface="Avenir Book"/>
                <a:ea typeface="Avenir Book"/>
              </a:rPr>
              <a:t>, x</a:t>
            </a:r>
            <a:r>
              <a:rPr b="0" lang="en-US" sz="1727" spc="-1" strike="noStrike" baseline="-25000">
                <a:solidFill>
                  <a:srgbClr val="000000"/>
                </a:solidFill>
                <a:latin typeface="Avenir Book"/>
                <a:ea typeface="Avenir Book"/>
              </a:rPr>
              <a:t>2</a:t>
            </a:r>
            <a:r>
              <a:rPr b="0" lang="en-US" sz="1729" spc="-1" strike="noStrike">
                <a:solidFill>
                  <a:srgbClr val="000000"/>
                </a:solidFill>
                <a:latin typeface="Avenir Book"/>
                <a:ea typeface="Avenir Book"/>
              </a:rPr>
              <a:t>] </a:t>
            </a:r>
            <a:r>
              <a:rPr b="0" lang="en-US" sz="1800" spc="-4" strike="noStrike">
                <a:solidFill>
                  <a:srgbClr val="000000"/>
                </a:solidFill>
                <a:latin typeface="Wingdings"/>
                <a:ea typeface="Arial"/>
              </a:rPr>
              <a:t></a:t>
            </a:r>
            <a:r>
              <a:rPr b="0" lang="en-US" sz="1729" spc="-1" strike="noStrike">
                <a:solidFill>
                  <a:srgbClr val="000000"/>
                </a:solidFill>
                <a:latin typeface="Avenir Book"/>
                <a:ea typeface="Avenir Book"/>
              </a:rPr>
              <a:t> [0.7</a:t>
            </a:r>
            <a:r>
              <a:rPr b="0" lang="en-US" sz="1729" spc="-1" strike="noStrike">
                <a:solidFill>
                  <a:srgbClr val="c00000"/>
                </a:solidFill>
                <a:latin typeface="Avenir Book"/>
                <a:ea typeface="Avenir Book"/>
              </a:rPr>
              <a:t>a</a:t>
            </a:r>
            <a:r>
              <a:rPr b="0" lang="en-US" sz="1727" spc="-1" strike="noStrike" baseline="-25000">
                <a:solidFill>
                  <a:srgbClr val="c00000"/>
                </a:solidFill>
                <a:latin typeface="Avenir Book"/>
                <a:ea typeface="Avenir Book"/>
              </a:rPr>
              <a:t>1</a:t>
            </a:r>
            <a:r>
              <a:rPr b="0" lang="en-US" sz="1729" spc="-1" strike="noStrike">
                <a:solidFill>
                  <a:srgbClr val="000000"/>
                </a:solidFill>
                <a:latin typeface="Avenir Book"/>
                <a:ea typeface="Avenir Book"/>
              </a:rPr>
              <a:t> , 0.9</a:t>
            </a:r>
            <a:r>
              <a:rPr b="0" lang="en-US" sz="1729" spc="-1" strike="noStrike">
                <a:solidFill>
                  <a:srgbClr val="00b0f0"/>
                </a:solidFill>
                <a:latin typeface="Avenir Book"/>
                <a:ea typeface="Avenir Book"/>
              </a:rPr>
              <a:t>a</a:t>
            </a:r>
            <a:r>
              <a:rPr b="0" lang="en-US" sz="1727" spc="-1" strike="noStrike" baseline="-25000">
                <a:solidFill>
                  <a:srgbClr val="00b0f0"/>
                </a:solidFill>
                <a:latin typeface="Avenir Book"/>
                <a:ea typeface="Avenir Book"/>
              </a:rPr>
              <a:t>2</a:t>
            </a:r>
            <a:r>
              <a:rPr b="0" lang="en-US" sz="1729" spc="-1" strike="noStrike">
                <a:solidFill>
                  <a:srgbClr val="000000"/>
                </a:solidFill>
                <a:latin typeface="Avenir Book"/>
                <a:ea typeface="Avenir Book"/>
              </a:rPr>
              <a:t> , -0.6</a:t>
            </a:r>
            <a:r>
              <a:rPr b="0" lang="en-US" sz="1729" spc="-1" strike="noStrike">
                <a:solidFill>
                  <a:srgbClr val="002060"/>
                </a:solidFill>
                <a:latin typeface="Avenir Book"/>
                <a:ea typeface="Avenir Book"/>
              </a:rPr>
              <a:t>a</a:t>
            </a:r>
            <a:r>
              <a:rPr b="0" lang="en-US" sz="1727" spc="-1" strike="noStrike" baseline="-25000">
                <a:solidFill>
                  <a:srgbClr val="002060"/>
                </a:solidFill>
                <a:latin typeface="Avenir Book"/>
                <a:ea typeface="Avenir Book"/>
              </a:rPr>
              <a:t>3</a:t>
            </a:r>
            <a:r>
              <a:rPr b="0" lang="en-US" sz="1729" spc="-1" strike="noStrike">
                <a:solidFill>
                  <a:srgbClr val="000000"/>
                </a:solidFill>
                <a:latin typeface="Avenir Book"/>
                <a:ea typeface="Avenir Book"/>
              </a:rPr>
              <a:t>]</a:t>
            </a:r>
            <a:endParaRPr b="0" lang="en-US" sz="1729" spc="-1" strike="noStrike">
              <a:latin typeface="Arial"/>
            </a:endParaRPr>
          </a:p>
        </p:txBody>
      </p:sp>
      <p:sp>
        <p:nvSpPr>
          <p:cNvPr id="2119" name="CustomShape 32"/>
          <p:cNvSpPr/>
          <p:nvPr/>
        </p:nvSpPr>
        <p:spPr>
          <a:xfrm>
            <a:off x="2639160" y="1222200"/>
            <a:ext cx="409680" cy="36180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002060"/>
                </a:solidFill>
                <a:latin typeface="Calibri"/>
                <a:ea typeface="Arial"/>
              </a:rPr>
              <a:t>a</a:t>
            </a:r>
            <a:r>
              <a:rPr b="0" lang="en-US" sz="1950" spc="-4" strike="noStrike" baseline="-25000">
                <a:solidFill>
                  <a:srgbClr val="002060"/>
                </a:solidFill>
                <a:latin typeface="Calibri"/>
                <a:ea typeface="Arial"/>
              </a:rPr>
              <a:t>3</a:t>
            </a:r>
            <a:endParaRPr b="0" lang="en-US" sz="1950" spc="-1" strike="noStrike">
              <a:latin typeface="Arial"/>
            </a:endParaRPr>
          </a:p>
        </p:txBody>
      </p:sp>
      <p:sp>
        <p:nvSpPr>
          <p:cNvPr id="2120" name="CustomShape 33"/>
          <p:cNvSpPr/>
          <p:nvPr/>
        </p:nvSpPr>
        <p:spPr>
          <a:xfrm>
            <a:off x="4592160" y="1389600"/>
            <a:ext cx="313560" cy="33840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953735"/>
                </a:solidFill>
                <a:latin typeface="Calibri"/>
                <a:ea typeface="Arial"/>
              </a:rPr>
              <a:t>a</a:t>
            </a:r>
            <a:r>
              <a:rPr b="0" lang="en-US" sz="1950" spc="-4" strike="noStrike" baseline="-25000">
                <a:solidFill>
                  <a:srgbClr val="953735"/>
                </a:solidFill>
                <a:latin typeface="Calibri"/>
                <a:ea typeface="Arial"/>
              </a:rPr>
              <a:t>1</a:t>
            </a:r>
            <a:endParaRPr b="0" lang="en-US" sz="1950" spc="-1" strike="noStrike">
              <a:latin typeface="Arial"/>
            </a:endParaRPr>
          </a:p>
        </p:txBody>
      </p:sp>
      <p:sp>
        <p:nvSpPr>
          <p:cNvPr id="2121" name="CustomShape 34"/>
          <p:cNvSpPr/>
          <p:nvPr/>
        </p:nvSpPr>
        <p:spPr>
          <a:xfrm>
            <a:off x="5751720" y="2373840"/>
            <a:ext cx="362520" cy="348840"/>
          </a:xfrm>
          <a:prstGeom prst="rect">
            <a:avLst/>
          </a:prstGeom>
          <a:solidFill>
            <a:srgbClr val="ffffff"/>
          </a:solidFill>
          <a:ln>
            <a:noFill/>
          </a:ln>
        </p:spPr>
        <p:style>
          <a:lnRef idx="0"/>
          <a:fillRef idx="0"/>
          <a:effectRef idx="0"/>
          <a:fontRef idx="minor"/>
        </p:style>
        <p:txBody>
          <a:bodyPr lIns="0" rIns="0" tIns="0" bIns="0"/>
          <a:p>
            <a:pPr marL="9360" algn="ctr">
              <a:lnSpc>
                <a:spcPct val="100000"/>
              </a:lnSpc>
            </a:pPr>
            <a:r>
              <a:rPr b="0" lang="en-US" sz="1950" spc="-4" strike="noStrike">
                <a:solidFill>
                  <a:srgbClr val="4bacc6"/>
                </a:solidFill>
                <a:latin typeface="Calibri"/>
                <a:ea typeface="Arial"/>
              </a:rPr>
              <a:t>a</a:t>
            </a:r>
            <a:r>
              <a:rPr b="0" lang="en-US" sz="1950" spc="-4" strike="noStrike" baseline="-25000">
                <a:solidFill>
                  <a:srgbClr val="4bacc6"/>
                </a:solidFill>
                <a:latin typeface="Calibri"/>
                <a:ea typeface="Arial"/>
              </a:rPr>
              <a:t>2</a:t>
            </a:r>
            <a:endParaRPr b="0" lang="en-US" sz="1950" spc="-1" strike="noStrike">
              <a:latin typeface="Arial"/>
            </a:endParaRPr>
          </a:p>
        </p:txBody>
      </p:sp>
      <p:sp>
        <p:nvSpPr>
          <p:cNvPr id="2122" name="CustomShape 35"/>
          <p:cNvSpPr/>
          <p:nvPr/>
        </p:nvSpPr>
        <p:spPr>
          <a:xfrm>
            <a:off x="4917240" y="1630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174"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175"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76"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8"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9"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0"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1"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2"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3"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4"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5"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186"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87"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188"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189"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190"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191"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2" name="CustomShape 20"/>
          <p:cNvSpPr/>
          <p:nvPr/>
        </p:nvSpPr>
        <p:spPr>
          <a:xfrm flipH="1" flipV="1">
            <a:off x="477324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193" name="CustomShape 21"/>
          <p:cNvSpPr/>
          <p:nvPr/>
        </p:nvSpPr>
        <p:spPr>
          <a:xfrm>
            <a:off x="743040" y="3855240"/>
            <a:ext cx="2654640" cy="60804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No misclassifications</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3"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124" name="CustomShape 2"/>
          <p:cNvSpPr/>
          <p:nvPr/>
        </p:nvSpPr>
        <p:spPr>
          <a:xfrm>
            <a:off x="1374840" y="3656520"/>
            <a:ext cx="2418480" cy="31032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x</a:t>
            </a:r>
            <a:r>
              <a:rPr b="0" lang="en-US" sz="1800" spc="-1" strike="noStrike" baseline="-25000">
                <a:solidFill>
                  <a:srgbClr val="000000"/>
                </a:solidFill>
                <a:latin typeface="Calibri"/>
                <a:ea typeface="Arial"/>
              </a:rPr>
              <a:t>2</a:t>
            </a:r>
            <a:r>
              <a:rPr b="0" lang="en-US" sz="1800" spc="-1" strike="noStrike">
                <a:solidFill>
                  <a:srgbClr val="000000"/>
                </a:solidFill>
                <a:latin typeface="Calibri"/>
                <a:ea typeface="Arial"/>
              </a:rPr>
              <a:t> (IMDB Rating)</a:t>
            </a:r>
            <a:endParaRPr b="0" lang="en-US" sz="1800" spc="-1" strike="noStrike">
              <a:latin typeface="Arial"/>
            </a:endParaRPr>
          </a:p>
        </p:txBody>
      </p:sp>
      <p:sp>
        <p:nvSpPr>
          <p:cNvPr id="2125" name="CustomShape 3"/>
          <p:cNvSpPr/>
          <p:nvPr/>
        </p:nvSpPr>
        <p:spPr>
          <a:xfrm flipV="1">
            <a:off x="1489320" y="1940760"/>
            <a:ext cx="360" cy="171324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26" name="CustomShape 4"/>
          <p:cNvSpPr/>
          <p:nvPr/>
        </p:nvSpPr>
        <p:spPr>
          <a:xfrm>
            <a:off x="1489320" y="3656520"/>
            <a:ext cx="177012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27" name="CustomShape 5"/>
          <p:cNvSpPr/>
          <p:nvPr/>
        </p:nvSpPr>
        <p:spPr>
          <a:xfrm rot="16200000">
            <a:off x="909360" y="2122920"/>
            <a:ext cx="1057680" cy="584280"/>
          </a:xfrm>
          <a:prstGeom prst="rect">
            <a:avLst/>
          </a:prstGeom>
          <a:noFill/>
          <a:ln>
            <a:noFill/>
          </a:ln>
        </p:spPr>
        <p:style>
          <a:lnRef idx="0"/>
          <a:fillRef idx="0"/>
          <a:effectRef idx="0"/>
          <a:fontRef idx="minor"/>
        </p:style>
        <p:txBody>
          <a:bodyPr lIns="0" rIns="0" tIns="0" bIns="0"/>
          <a:p>
            <a:pPr marL="9360">
              <a:lnSpc>
                <a:spcPct val="100000"/>
              </a:lnSpc>
            </a:pPr>
            <a:r>
              <a:rPr b="0" lang="en-US" sz="1800" spc="-1" strike="noStrike">
                <a:solidFill>
                  <a:srgbClr val="000000"/>
                </a:solidFill>
                <a:latin typeface="Calibri"/>
                <a:ea typeface="Arial"/>
              </a:rPr>
              <a:t>x</a:t>
            </a:r>
            <a:r>
              <a:rPr b="0" lang="en-US" sz="1800" spc="-1" strike="noStrike" baseline="-25000">
                <a:solidFill>
                  <a:srgbClr val="000000"/>
                </a:solidFill>
                <a:latin typeface="Calibri"/>
                <a:ea typeface="Arial"/>
              </a:rPr>
              <a:t>1</a:t>
            </a:r>
            <a:r>
              <a:rPr b="0" lang="en-US" sz="1800" spc="-1" strike="noStrike">
                <a:solidFill>
                  <a:srgbClr val="000000"/>
                </a:solidFill>
                <a:latin typeface="Calibri"/>
                <a:ea typeface="Arial"/>
              </a:rPr>
              <a:t> (Budget)</a:t>
            </a:r>
            <a:endParaRPr b="0" lang="en-US" sz="1800" spc="-1" strike="noStrike">
              <a:latin typeface="Arial"/>
            </a:endParaRPr>
          </a:p>
        </p:txBody>
      </p:sp>
      <p:sp>
        <p:nvSpPr>
          <p:cNvPr id="2128" name="CustomShape 6"/>
          <p:cNvSpPr/>
          <p:nvPr/>
        </p:nvSpPr>
        <p:spPr>
          <a:xfrm>
            <a:off x="1660680" y="3142080"/>
            <a:ext cx="272880" cy="272880"/>
          </a:xfrm>
          <a:prstGeom prst="ellipse">
            <a:avLst/>
          </a:prstGeom>
          <a:gradFill rotWithShape="0">
            <a:gsLst>
              <a:gs pos="0">
                <a:schemeClr val="accent1">
                  <a:lumMod val="5000"/>
                  <a:lumOff val="95000"/>
                </a:schemeClr>
              </a:gs>
              <a:gs pos="74000">
                <a:srgbClr val="ff9300"/>
              </a:gs>
            </a:gsLst>
            <a:lin ang="5400000"/>
          </a:gradFill>
          <a:ln w="9360">
            <a:solidFill>
              <a:schemeClr val="bg1"/>
            </a:solidFill>
            <a:round/>
          </a:ln>
        </p:spPr>
        <p:style>
          <a:lnRef idx="0"/>
          <a:fillRef idx="0"/>
          <a:effectRef idx="0"/>
          <a:fontRef idx="minor"/>
        </p:style>
      </p:sp>
      <p:sp>
        <p:nvSpPr>
          <p:cNvPr id="2129" name="CustomShape 7"/>
          <p:cNvSpPr/>
          <p:nvPr/>
        </p:nvSpPr>
        <p:spPr>
          <a:xfrm>
            <a:off x="1775160" y="2170800"/>
            <a:ext cx="272880" cy="272880"/>
          </a:xfrm>
          <a:prstGeom prst="ellipse">
            <a:avLst/>
          </a:prstGeom>
          <a:gradFill rotWithShape="0">
            <a:gsLst>
              <a:gs pos="0">
                <a:schemeClr val="accent1">
                  <a:lumMod val="5000"/>
                  <a:lumOff val="95000"/>
                </a:schemeClr>
              </a:gs>
              <a:gs pos="74000">
                <a:srgbClr val="b5c15f"/>
              </a:gs>
            </a:gsLst>
            <a:lin ang="5400000"/>
          </a:gradFill>
          <a:ln w="9360">
            <a:solidFill>
              <a:schemeClr val="bg1"/>
            </a:solidFill>
            <a:round/>
          </a:ln>
        </p:spPr>
        <p:style>
          <a:lnRef idx="0"/>
          <a:fillRef idx="0"/>
          <a:effectRef idx="0"/>
          <a:fontRef idx="minor"/>
        </p:style>
      </p:sp>
      <p:sp>
        <p:nvSpPr>
          <p:cNvPr id="2130" name="CustomShape 8"/>
          <p:cNvSpPr/>
          <p:nvPr/>
        </p:nvSpPr>
        <p:spPr>
          <a:xfrm>
            <a:off x="2517840" y="2799360"/>
            <a:ext cx="272880" cy="272880"/>
          </a:xfrm>
          <a:prstGeom prst="ellipse">
            <a:avLst/>
          </a:prstGeom>
          <a:gradFill rotWithShape="0">
            <a:gsLst>
              <a:gs pos="0">
                <a:schemeClr val="accent1">
                  <a:lumMod val="5000"/>
                  <a:lumOff val="95000"/>
                </a:schemeClr>
              </a:gs>
              <a:gs pos="74000">
                <a:srgbClr val="8064a2"/>
              </a:gs>
            </a:gsLst>
            <a:lin ang="5400000"/>
          </a:gradFill>
          <a:ln w="9360">
            <a:solidFill>
              <a:schemeClr val="bg1"/>
            </a:solidFill>
            <a:round/>
          </a:ln>
        </p:spPr>
        <p:style>
          <a:lnRef idx="0"/>
          <a:fillRef idx="0"/>
          <a:effectRef idx="0"/>
          <a:fontRef idx="minor"/>
        </p:style>
      </p:sp>
      <p:sp>
        <p:nvSpPr>
          <p:cNvPr id="2131" name="CustomShape 9"/>
          <p:cNvSpPr/>
          <p:nvPr/>
        </p:nvSpPr>
        <p:spPr>
          <a:xfrm>
            <a:off x="3146760" y="2970720"/>
            <a:ext cx="272880" cy="272880"/>
          </a:xfrm>
          <a:prstGeom prst="ellipse">
            <a:avLst/>
          </a:prstGeom>
          <a:gradFill rotWithShape="0">
            <a:gsLst>
              <a:gs pos="0">
                <a:schemeClr val="accent1">
                  <a:lumMod val="5000"/>
                  <a:lumOff val="95000"/>
                </a:schemeClr>
              </a:gs>
              <a:gs pos="74000">
                <a:srgbClr val="008000"/>
              </a:gs>
            </a:gsLst>
            <a:lin ang="5400000"/>
          </a:gradFill>
          <a:ln w="9360">
            <a:solidFill>
              <a:schemeClr val="bg1"/>
            </a:solidFill>
            <a:round/>
          </a:ln>
        </p:spPr>
        <p:style>
          <a:lnRef idx="0"/>
          <a:fillRef idx="0"/>
          <a:effectRef idx="0"/>
          <a:fontRef idx="minor"/>
        </p:style>
      </p:sp>
      <p:sp>
        <p:nvSpPr>
          <p:cNvPr id="2132" name="CustomShape 10"/>
          <p:cNvSpPr/>
          <p:nvPr/>
        </p:nvSpPr>
        <p:spPr>
          <a:xfrm>
            <a:off x="5318280" y="3085200"/>
            <a:ext cx="154152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33" name="CustomShape 11"/>
          <p:cNvSpPr/>
          <p:nvPr/>
        </p:nvSpPr>
        <p:spPr>
          <a:xfrm flipV="1">
            <a:off x="5318280" y="1769040"/>
            <a:ext cx="360" cy="13129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34" name="CustomShape 12"/>
          <p:cNvSpPr/>
          <p:nvPr/>
        </p:nvSpPr>
        <p:spPr>
          <a:xfrm flipH="1">
            <a:off x="4516920" y="3085200"/>
            <a:ext cx="798840" cy="74160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35" name="CustomShape 13"/>
          <p:cNvSpPr/>
          <p:nvPr/>
        </p:nvSpPr>
        <p:spPr>
          <a:xfrm>
            <a:off x="6747120" y="3085200"/>
            <a:ext cx="147060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1</a:t>
            </a:r>
            <a:r>
              <a:rPr b="0" lang="en-US" sz="1800" spc="-1" strike="noStrike">
                <a:solidFill>
                  <a:srgbClr val="000000"/>
                </a:solidFill>
                <a:latin typeface="Calibri"/>
                <a:ea typeface="Arial"/>
              </a:rPr>
              <a:t> (Pulp Fiction)</a:t>
            </a:r>
            <a:endParaRPr b="0" lang="en-US" sz="1800" spc="-1" strike="noStrike">
              <a:latin typeface="Arial"/>
            </a:endParaRPr>
          </a:p>
        </p:txBody>
      </p:sp>
      <p:sp>
        <p:nvSpPr>
          <p:cNvPr id="2136" name="CustomShape 14"/>
          <p:cNvSpPr/>
          <p:nvPr/>
        </p:nvSpPr>
        <p:spPr>
          <a:xfrm>
            <a:off x="4118040" y="3836880"/>
            <a:ext cx="171324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3</a:t>
            </a:r>
            <a:r>
              <a:rPr b="0" lang="en-US" sz="1800" spc="-1" strike="noStrike">
                <a:solidFill>
                  <a:srgbClr val="000000"/>
                </a:solidFill>
                <a:latin typeface="Calibri"/>
                <a:ea typeface="Arial"/>
              </a:rPr>
              <a:t> (Transformers)</a:t>
            </a:r>
            <a:endParaRPr b="0" lang="en-US" sz="1800" spc="-1" strike="noStrike">
              <a:latin typeface="Arial"/>
            </a:endParaRPr>
          </a:p>
        </p:txBody>
      </p:sp>
      <p:sp>
        <p:nvSpPr>
          <p:cNvPr id="2137" name="CustomShape 15"/>
          <p:cNvSpPr/>
          <p:nvPr/>
        </p:nvSpPr>
        <p:spPr>
          <a:xfrm>
            <a:off x="5032440" y="1485000"/>
            <a:ext cx="154152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2</a:t>
            </a:r>
            <a:r>
              <a:rPr b="0" lang="en-US" sz="1800" spc="-1" strike="noStrike">
                <a:solidFill>
                  <a:srgbClr val="000000"/>
                </a:solidFill>
                <a:latin typeface="Calibri"/>
                <a:ea typeface="Arial"/>
              </a:rPr>
              <a:t> (Black Swan)</a:t>
            </a:r>
            <a:endParaRPr b="0" lang="en-US" sz="1800" spc="-1" strike="noStrike">
              <a:latin typeface="Arial"/>
            </a:endParaRPr>
          </a:p>
        </p:txBody>
      </p:sp>
      <p:sp>
        <p:nvSpPr>
          <p:cNvPr id="2138" name="CustomShape 16"/>
          <p:cNvSpPr/>
          <p:nvPr/>
        </p:nvSpPr>
        <p:spPr>
          <a:xfrm>
            <a:off x="3660840" y="2284920"/>
            <a:ext cx="741600" cy="627120"/>
          </a:xfrm>
          <a:prstGeom prst="rightArrow">
            <a:avLst>
              <a:gd name="adj1" fmla="val 50000"/>
              <a:gd name="adj2" fmla="val 50000"/>
            </a:avLst>
          </a:prstGeom>
          <a:solidFill>
            <a:schemeClr val="bg1">
              <a:lumMod val="75000"/>
              <a:lumOff val="25000"/>
            </a:schemeClr>
          </a:solidFill>
          <a:ln w="9360">
            <a:solidFill>
              <a:schemeClr val="bg1"/>
            </a:solidFill>
            <a:round/>
          </a:ln>
        </p:spPr>
        <p:style>
          <a:lnRef idx="0"/>
          <a:fillRef idx="0"/>
          <a:effectRef idx="0"/>
          <a:fontRef idx="minor"/>
        </p:style>
      </p:sp>
      <p:sp>
        <p:nvSpPr>
          <p:cNvPr id="2139" name="CustomShape 17"/>
          <p:cNvSpPr/>
          <p:nvPr/>
        </p:nvSpPr>
        <p:spPr>
          <a:xfrm>
            <a:off x="4624200" y="3507480"/>
            <a:ext cx="272880" cy="272880"/>
          </a:xfrm>
          <a:prstGeom prst="ellipse">
            <a:avLst/>
          </a:prstGeom>
          <a:gradFill rotWithShape="0">
            <a:gsLst>
              <a:gs pos="0">
                <a:schemeClr val="accent1">
                  <a:lumMod val="5000"/>
                  <a:lumOff val="95000"/>
                </a:schemeClr>
              </a:gs>
              <a:gs pos="74000">
                <a:srgbClr val="b5c15f"/>
              </a:gs>
            </a:gsLst>
            <a:lin ang="5400000"/>
          </a:gradFill>
          <a:ln w="9360">
            <a:solidFill>
              <a:schemeClr val="bg1"/>
            </a:solidFill>
            <a:round/>
          </a:ln>
        </p:spPr>
        <p:style>
          <a:lnRef idx="0"/>
          <a:fillRef idx="0"/>
          <a:effectRef idx="0"/>
          <a:fontRef idx="minor"/>
        </p:style>
      </p:sp>
      <p:sp>
        <p:nvSpPr>
          <p:cNvPr id="2140" name="CustomShape 18"/>
          <p:cNvSpPr/>
          <p:nvPr/>
        </p:nvSpPr>
        <p:spPr>
          <a:xfrm>
            <a:off x="5209560" y="2963520"/>
            <a:ext cx="272880" cy="272880"/>
          </a:xfrm>
          <a:prstGeom prst="ellipse">
            <a:avLst/>
          </a:prstGeom>
          <a:gradFill rotWithShape="0">
            <a:gsLst>
              <a:gs pos="0">
                <a:schemeClr val="accent1">
                  <a:lumMod val="5000"/>
                  <a:lumOff val="95000"/>
                </a:schemeClr>
              </a:gs>
              <a:gs pos="74000">
                <a:srgbClr val="ff9300"/>
              </a:gs>
            </a:gsLst>
            <a:lin ang="5400000"/>
          </a:gradFill>
          <a:ln w="9360">
            <a:solidFill>
              <a:schemeClr val="bg1"/>
            </a:solidFill>
            <a:round/>
          </a:ln>
        </p:spPr>
        <p:style>
          <a:lnRef idx="0"/>
          <a:fillRef idx="0"/>
          <a:effectRef idx="0"/>
          <a:fontRef idx="minor"/>
        </p:style>
      </p:sp>
      <p:sp>
        <p:nvSpPr>
          <p:cNvPr id="2141" name="CustomShape 19"/>
          <p:cNvSpPr/>
          <p:nvPr/>
        </p:nvSpPr>
        <p:spPr>
          <a:xfrm>
            <a:off x="5718240" y="2284920"/>
            <a:ext cx="272880" cy="272880"/>
          </a:xfrm>
          <a:prstGeom prst="ellipse">
            <a:avLst/>
          </a:prstGeom>
          <a:gradFill rotWithShape="0">
            <a:gsLst>
              <a:gs pos="0">
                <a:schemeClr val="accent1">
                  <a:lumMod val="5000"/>
                  <a:lumOff val="95000"/>
                </a:schemeClr>
              </a:gs>
              <a:gs pos="74000">
                <a:srgbClr val="8064a2"/>
              </a:gs>
            </a:gsLst>
            <a:lin ang="5400000"/>
          </a:gradFill>
          <a:ln w="9360">
            <a:solidFill>
              <a:schemeClr val="bg1"/>
            </a:solidFill>
            <a:round/>
          </a:ln>
        </p:spPr>
        <p:style>
          <a:lnRef idx="0"/>
          <a:fillRef idx="0"/>
          <a:effectRef idx="0"/>
          <a:fontRef idx="minor"/>
        </p:style>
      </p:sp>
      <p:sp>
        <p:nvSpPr>
          <p:cNvPr id="2142" name="CustomShape 20"/>
          <p:cNvSpPr/>
          <p:nvPr/>
        </p:nvSpPr>
        <p:spPr>
          <a:xfrm>
            <a:off x="6232680" y="2930760"/>
            <a:ext cx="272880" cy="272880"/>
          </a:xfrm>
          <a:prstGeom prst="ellipse">
            <a:avLst/>
          </a:prstGeom>
          <a:gradFill rotWithShape="0">
            <a:gsLst>
              <a:gs pos="0">
                <a:schemeClr val="accent1">
                  <a:lumMod val="5000"/>
                  <a:lumOff val="95000"/>
                </a:schemeClr>
              </a:gs>
              <a:gs pos="74000">
                <a:srgbClr val="008000"/>
              </a:gs>
            </a:gsLst>
            <a:lin ang="5400000"/>
          </a:gradFill>
          <a:ln w="9360">
            <a:solidFill>
              <a:schemeClr val="bg1"/>
            </a:solidFill>
            <a:round/>
          </a:ln>
        </p:spPr>
        <p:style>
          <a:lnRef idx="0"/>
          <a:fillRef idx="0"/>
          <a:effectRef idx="0"/>
          <a:fontRef idx="minor"/>
        </p:style>
      </p:sp>
      <p:sp>
        <p:nvSpPr>
          <p:cNvPr id="2143" name="CustomShape 21"/>
          <p:cNvSpPr/>
          <p:nvPr/>
        </p:nvSpPr>
        <p:spPr>
          <a:xfrm>
            <a:off x="461160" y="630000"/>
            <a:ext cx="3174840" cy="86868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Transformation: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[x</a:t>
            </a:r>
            <a:r>
              <a:rPr b="0" lang="en-US" sz="1727" spc="-1" strike="noStrike" baseline="-25000">
                <a:solidFill>
                  <a:srgbClr val="000000"/>
                </a:solidFill>
                <a:latin typeface="Avenir Book"/>
                <a:ea typeface="Avenir Book"/>
              </a:rPr>
              <a:t>1</a:t>
            </a:r>
            <a:r>
              <a:rPr b="0" lang="en-US" sz="1729" spc="-1" strike="noStrike">
                <a:solidFill>
                  <a:srgbClr val="000000"/>
                </a:solidFill>
                <a:latin typeface="Avenir Book"/>
                <a:ea typeface="Avenir Book"/>
              </a:rPr>
              <a:t>, x</a:t>
            </a:r>
            <a:r>
              <a:rPr b="0" lang="en-US" sz="1727" spc="-1" strike="noStrike" baseline="-25000">
                <a:solidFill>
                  <a:srgbClr val="000000"/>
                </a:solidFill>
                <a:latin typeface="Avenir Book"/>
                <a:ea typeface="Avenir Book"/>
              </a:rPr>
              <a:t>2</a:t>
            </a:r>
            <a:r>
              <a:rPr b="0" lang="en-US" sz="1729" spc="-1" strike="noStrike">
                <a:solidFill>
                  <a:srgbClr val="000000"/>
                </a:solidFill>
                <a:latin typeface="Avenir Book"/>
                <a:ea typeface="Avenir Book"/>
              </a:rPr>
              <a:t>] </a:t>
            </a:r>
            <a:r>
              <a:rPr b="0" lang="en-US" sz="1800" spc="-4" strike="noStrike">
                <a:solidFill>
                  <a:srgbClr val="000000"/>
                </a:solidFill>
                <a:latin typeface="Wingdings"/>
                <a:ea typeface="Arial"/>
              </a:rPr>
              <a:t></a:t>
            </a:r>
            <a:r>
              <a:rPr b="0" lang="en-US" sz="1729" spc="-1" strike="noStrike">
                <a:solidFill>
                  <a:srgbClr val="000000"/>
                </a:solidFill>
                <a:latin typeface="Avenir Book"/>
                <a:ea typeface="Avenir Book"/>
              </a:rPr>
              <a:t> [0.7</a:t>
            </a:r>
            <a:r>
              <a:rPr b="0" lang="en-US" sz="1729" spc="-1" strike="noStrike">
                <a:solidFill>
                  <a:srgbClr val="c00000"/>
                </a:solidFill>
                <a:latin typeface="Avenir Book"/>
                <a:ea typeface="Avenir Book"/>
              </a:rPr>
              <a:t>a</a:t>
            </a:r>
            <a:r>
              <a:rPr b="0" lang="en-US" sz="1727" spc="-1" strike="noStrike" baseline="-25000">
                <a:solidFill>
                  <a:srgbClr val="c00000"/>
                </a:solidFill>
                <a:latin typeface="Avenir Book"/>
                <a:ea typeface="Avenir Book"/>
              </a:rPr>
              <a:t>1</a:t>
            </a:r>
            <a:r>
              <a:rPr b="0" lang="en-US" sz="1729" spc="-1" strike="noStrike">
                <a:solidFill>
                  <a:srgbClr val="000000"/>
                </a:solidFill>
                <a:latin typeface="Avenir Book"/>
                <a:ea typeface="Avenir Book"/>
              </a:rPr>
              <a:t> , 0.9</a:t>
            </a:r>
            <a:r>
              <a:rPr b="0" lang="en-US" sz="1729" spc="-1" strike="noStrike">
                <a:solidFill>
                  <a:srgbClr val="00b0f0"/>
                </a:solidFill>
                <a:latin typeface="Avenir Book"/>
                <a:ea typeface="Avenir Book"/>
              </a:rPr>
              <a:t>a</a:t>
            </a:r>
            <a:r>
              <a:rPr b="0" lang="en-US" sz="1727" spc="-1" strike="noStrike" baseline="-25000">
                <a:solidFill>
                  <a:srgbClr val="00b0f0"/>
                </a:solidFill>
                <a:latin typeface="Avenir Book"/>
                <a:ea typeface="Avenir Book"/>
              </a:rPr>
              <a:t>2</a:t>
            </a:r>
            <a:r>
              <a:rPr b="0" lang="en-US" sz="1729" spc="-1" strike="noStrike">
                <a:solidFill>
                  <a:srgbClr val="000000"/>
                </a:solidFill>
                <a:latin typeface="Avenir Book"/>
                <a:ea typeface="Avenir Book"/>
              </a:rPr>
              <a:t> , -0.6</a:t>
            </a:r>
            <a:r>
              <a:rPr b="0" lang="en-US" sz="1729" spc="-1" strike="noStrike">
                <a:solidFill>
                  <a:srgbClr val="002060"/>
                </a:solidFill>
                <a:latin typeface="Avenir Book"/>
                <a:ea typeface="Avenir Book"/>
              </a:rPr>
              <a:t>a</a:t>
            </a:r>
            <a:r>
              <a:rPr b="0" lang="en-US" sz="1727" spc="-1" strike="noStrike" baseline="-25000">
                <a:solidFill>
                  <a:srgbClr val="002060"/>
                </a:solidFill>
                <a:latin typeface="Avenir Book"/>
                <a:ea typeface="Avenir Book"/>
              </a:rPr>
              <a:t>3</a:t>
            </a:r>
            <a:r>
              <a:rPr b="0" lang="en-US" sz="1729" spc="-1" strike="noStrike">
                <a:solidFill>
                  <a:srgbClr val="000000"/>
                </a:solidFill>
                <a:latin typeface="Avenir Book"/>
                <a:ea typeface="Avenir Book"/>
              </a:rPr>
              <a:t>]</a:t>
            </a:r>
            <a:endParaRPr b="0" lang="en-US" sz="1729"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4"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Classification in the New Space</a:t>
            </a:r>
            <a:endParaRPr b="0" lang="en-US" sz="3000" spc="-1" strike="noStrike">
              <a:latin typeface="Arial"/>
            </a:endParaRPr>
          </a:p>
        </p:txBody>
      </p:sp>
      <p:sp>
        <p:nvSpPr>
          <p:cNvPr id="2145" name="CustomShape 2"/>
          <p:cNvSpPr/>
          <p:nvPr/>
        </p:nvSpPr>
        <p:spPr>
          <a:xfrm>
            <a:off x="3923280" y="3257280"/>
            <a:ext cx="1541520" cy="36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46" name="CustomShape 3"/>
          <p:cNvSpPr/>
          <p:nvPr/>
        </p:nvSpPr>
        <p:spPr>
          <a:xfrm flipV="1">
            <a:off x="3923280" y="1941120"/>
            <a:ext cx="360" cy="131292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47" name="CustomShape 4"/>
          <p:cNvSpPr/>
          <p:nvPr/>
        </p:nvSpPr>
        <p:spPr>
          <a:xfrm flipH="1">
            <a:off x="3121920" y="3257280"/>
            <a:ext cx="798840" cy="741600"/>
          </a:xfrm>
          <a:custGeom>
            <a:avLst/>
            <a:gdLst/>
            <a:ahLst/>
            <a:rect l="l" t="t" r="r" b="b"/>
            <a:pathLst>
              <a:path w="21600" h="21600">
                <a:moveTo>
                  <a:pt x="0" y="0"/>
                </a:moveTo>
                <a:lnTo>
                  <a:pt x="21600" y="21600"/>
                </a:lnTo>
              </a:path>
            </a:pathLst>
          </a:custGeom>
          <a:noFill/>
          <a:ln w="25560">
            <a:solidFill>
              <a:schemeClr val="bg1"/>
            </a:solidFill>
            <a:round/>
            <a:tailEnd len="med" type="triangle" w="med"/>
          </a:ln>
        </p:spPr>
        <p:style>
          <a:lnRef idx="0"/>
          <a:fillRef idx="0"/>
          <a:effectRef idx="0"/>
          <a:fontRef idx="minor"/>
        </p:style>
      </p:sp>
      <p:sp>
        <p:nvSpPr>
          <p:cNvPr id="2148" name="CustomShape 5"/>
          <p:cNvSpPr/>
          <p:nvPr/>
        </p:nvSpPr>
        <p:spPr>
          <a:xfrm>
            <a:off x="5352120" y="3257280"/>
            <a:ext cx="147060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1</a:t>
            </a:r>
            <a:r>
              <a:rPr b="0" lang="en-US" sz="1800" spc="-1" strike="noStrike">
                <a:solidFill>
                  <a:srgbClr val="000000"/>
                </a:solidFill>
                <a:latin typeface="Calibri"/>
                <a:ea typeface="Arial"/>
              </a:rPr>
              <a:t> (Pulp Fiction)</a:t>
            </a:r>
            <a:endParaRPr b="0" lang="en-US" sz="1800" spc="-1" strike="noStrike">
              <a:latin typeface="Arial"/>
            </a:endParaRPr>
          </a:p>
        </p:txBody>
      </p:sp>
      <p:sp>
        <p:nvSpPr>
          <p:cNvPr id="2149" name="CustomShape 6"/>
          <p:cNvSpPr/>
          <p:nvPr/>
        </p:nvSpPr>
        <p:spPr>
          <a:xfrm>
            <a:off x="2608920" y="4062960"/>
            <a:ext cx="171324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3</a:t>
            </a:r>
            <a:r>
              <a:rPr b="0" lang="en-US" sz="1800" spc="-1" strike="noStrike">
                <a:solidFill>
                  <a:srgbClr val="000000"/>
                </a:solidFill>
                <a:latin typeface="Calibri"/>
                <a:ea typeface="Arial"/>
              </a:rPr>
              <a:t> (Transformers)</a:t>
            </a:r>
            <a:endParaRPr b="0" lang="en-US" sz="1800" spc="-1" strike="noStrike">
              <a:latin typeface="Arial"/>
            </a:endParaRPr>
          </a:p>
        </p:txBody>
      </p:sp>
      <p:sp>
        <p:nvSpPr>
          <p:cNvPr id="2150" name="CustomShape 7"/>
          <p:cNvSpPr/>
          <p:nvPr/>
        </p:nvSpPr>
        <p:spPr>
          <a:xfrm>
            <a:off x="3637440" y="1657080"/>
            <a:ext cx="1541520" cy="584280"/>
          </a:xfrm>
          <a:prstGeom prst="rect">
            <a:avLst/>
          </a:prstGeom>
          <a:noFill/>
          <a:ln>
            <a:noFill/>
          </a:ln>
        </p:spPr>
        <p:style>
          <a:lnRef idx="0"/>
          <a:fillRef idx="0"/>
          <a:effectRef idx="0"/>
          <a:fontRef idx="minor"/>
        </p:style>
        <p:txBody>
          <a:bodyPr lIns="0" rIns="0" tIns="0" bIns="0"/>
          <a:p>
            <a:pPr marL="9360" algn="ctr">
              <a:lnSpc>
                <a:spcPct val="100000"/>
              </a:lnSpc>
            </a:pPr>
            <a:r>
              <a:rPr b="0" lang="en-US" sz="1800" spc="-1" strike="noStrike">
                <a:solidFill>
                  <a:srgbClr val="000000"/>
                </a:solidFill>
                <a:latin typeface="Calibri"/>
                <a:ea typeface="Arial"/>
              </a:rPr>
              <a:t>a</a:t>
            </a:r>
            <a:r>
              <a:rPr b="0" lang="en-US" sz="1800" spc="-1" strike="noStrike" baseline="-25000">
                <a:solidFill>
                  <a:srgbClr val="000000"/>
                </a:solidFill>
                <a:latin typeface="Calibri"/>
                <a:ea typeface="Arial"/>
              </a:rPr>
              <a:t>2</a:t>
            </a:r>
            <a:r>
              <a:rPr b="0" lang="en-US" sz="1800" spc="-1" strike="noStrike">
                <a:solidFill>
                  <a:srgbClr val="000000"/>
                </a:solidFill>
                <a:latin typeface="Calibri"/>
                <a:ea typeface="Arial"/>
              </a:rPr>
              <a:t> (Black Swan)</a:t>
            </a:r>
            <a:endParaRPr b="0" lang="en-US" sz="1800" spc="-1" strike="noStrike">
              <a:latin typeface="Arial"/>
            </a:endParaRPr>
          </a:p>
        </p:txBody>
      </p:sp>
      <p:sp>
        <p:nvSpPr>
          <p:cNvPr id="2151" name="CustomShape 8"/>
          <p:cNvSpPr/>
          <p:nvPr/>
        </p:nvSpPr>
        <p:spPr>
          <a:xfrm>
            <a:off x="3229200" y="3679560"/>
            <a:ext cx="272880" cy="272880"/>
          </a:xfrm>
          <a:prstGeom prst="ellipse">
            <a:avLst/>
          </a:prstGeom>
          <a:gradFill rotWithShape="0">
            <a:gsLst>
              <a:gs pos="0">
                <a:schemeClr val="accent1">
                  <a:lumMod val="5000"/>
                  <a:lumOff val="95000"/>
                </a:schemeClr>
              </a:gs>
              <a:gs pos="74000">
                <a:srgbClr val="b5c15f"/>
              </a:gs>
            </a:gsLst>
            <a:lin ang="5400000"/>
          </a:gradFill>
          <a:ln w="9360">
            <a:solidFill>
              <a:schemeClr val="bg1"/>
            </a:solidFill>
            <a:round/>
          </a:ln>
        </p:spPr>
        <p:style>
          <a:lnRef idx="0"/>
          <a:fillRef idx="0"/>
          <a:effectRef idx="0"/>
          <a:fontRef idx="minor"/>
        </p:style>
      </p:sp>
      <p:sp>
        <p:nvSpPr>
          <p:cNvPr id="2152" name="CustomShape 9"/>
          <p:cNvSpPr/>
          <p:nvPr/>
        </p:nvSpPr>
        <p:spPr>
          <a:xfrm>
            <a:off x="3814560" y="3135960"/>
            <a:ext cx="272880" cy="272880"/>
          </a:xfrm>
          <a:prstGeom prst="ellipse">
            <a:avLst/>
          </a:prstGeom>
          <a:gradFill rotWithShape="0">
            <a:gsLst>
              <a:gs pos="0">
                <a:schemeClr val="accent1">
                  <a:lumMod val="5000"/>
                  <a:lumOff val="95000"/>
                </a:schemeClr>
              </a:gs>
              <a:gs pos="74000">
                <a:srgbClr val="ff9300"/>
              </a:gs>
            </a:gsLst>
            <a:lin ang="5400000"/>
          </a:gradFill>
          <a:ln w="9360">
            <a:solidFill>
              <a:schemeClr val="bg1"/>
            </a:solidFill>
            <a:round/>
          </a:ln>
        </p:spPr>
        <p:style>
          <a:lnRef idx="0"/>
          <a:fillRef idx="0"/>
          <a:effectRef idx="0"/>
          <a:fontRef idx="minor"/>
        </p:style>
      </p:sp>
      <p:sp>
        <p:nvSpPr>
          <p:cNvPr id="2153" name="CustomShape 10"/>
          <p:cNvSpPr/>
          <p:nvPr/>
        </p:nvSpPr>
        <p:spPr>
          <a:xfrm>
            <a:off x="4323240" y="2457000"/>
            <a:ext cx="272880" cy="272880"/>
          </a:xfrm>
          <a:prstGeom prst="ellipse">
            <a:avLst/>
          </a:prstGeom>
          <a:gradFill rotWithShape="0">
            <a:gsLst>
              <a:gs pos="0">
                <a:schemeClr val="accent1">
                  <a:lumMod val="5000"/>
                  <a:lumOff val="95000"/>
                </a:schemeClr>
              </a:gs>
              <a:gs pos="74000">
                <a:srgbClr val="8064a2"/>
              </a:gs>
            </a:gsLst>
            <a:lin ang="5400000"/>
          </a:gradFill>
          <a:ln w="9360">
            <a:solidFill>
              <a:schemeClr val="bg1"/>
            </a:solidFill>
            <a:round/>
          </a:ln>
        </p:spPr>
        <p:style>
          <a:lnRef idx="0"/>
          <a:fillRef idx="0"/>
          <a:effectRef idx="0"/>
          <a:fontRef idx="minor"/>
        </p:style>
      </p:sp>
      <p:sp>
        <p:nvSpPr>
          <p:cNvPr id="2154" name="CustomShape 11"/>
          <p:cNvSpPr/>
          <p:nvPr/>
        </p:nvSpPr>
        <p:spPr>
          <a:xfrm>
            <a:off x="4837680" y="3102840"/>
            <a:ext cx="272880" cy="272880"/>
          </a:xfrm>
          <a:prstGeom prst="ellipse">
            <a:avLst/>
          </a:prstGeom>
          <a:gradFill rotWithShape="0">
            <a:gsLst>
              <a:gs pos="0">
                <a:schemeClr val="accent1">
                  <a:lumMod val="5000"/>
                  <a:lumOff val="95000"/>
                </a:schemeClr>
              </a:gs>
              <a:gs pos="74000">
                <a:srgbClr val="008000"/>
              </a:gs>
            </a:gsLst>
            <a:lin ang="5400000"/>
          </a:gradFill>
          <a:ln w="9360">
            <a:solidFill>
              <a:schemeClr val="bg1"/>
            </a:solidFill>
            <a:round/>
          </a:ln>
        </p:spPr>
        <p:style>
          <a:lnRef idx="0"/>
          <a:fillRef idx="0"/>
          <a:effectRef idx="0"/>
          <a:fontRef idx="minor"/>
        </p:style>
      </p:sp>
      <p:sp>
        <p:nvSpPr>
          <p:cNvPr id="2155" name="CustomShape 12"/>
          <p:cNvSpPr/>
          <p:nvPr/>
        </p:nvSpPr>
        <p:spPr>
          <a:xfrm>
            <a:off x="461160" y="630000"/>
            <a:ext cx="3174840" cy="86868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Transformation: </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[x</a:t>
            </a:r>
            <a:r>
              <a:rPr b="0" lang="en-US" sz="1727" spc="-1" strike="noStrike" baseline="-25000">
                <a:solidFill>
                  <a:srgbClr val="000000"/>
                </a:solidFill>
                <a:latin typeface="Avenir Book"/>
                <a:ea typeface="Avenir Book"/>
              </a:rPr>
              <a:t>1</a:t>
            </a:r>
            <a:r>
              <a:rPr b="0" lang="en-US" sz="1729" spc="-1" strike="noStrike">
                <a:solidFill>
                  <a:srgbClr val="000000"/>
                </a:solidFill>
                <a:latin typeface="Avenir Book"/>
                <a:ea typeface="Avenir Book"/>
              </a:rPr>
              <a:t>, x</a:t>
            </a:r>
            <a:r>
              <a:rPr b="0" lang="en-US" sz="1727" spc="-1" strike="noStrike" baseline="-25000">
                <a:solidFill>
                  <a:srgbClr val="000000"/>
                </a:solidFill>
                <a:latin typeface="Avenir Book"/>
                <a:ea typeface="Avenir Book"/>
              </a:rPr>
              <a:t>2</a:t>
            </a:r>
            <a:r>
              <a:rPr b="0" lang="en-US" sz="1729" spc="-1" strike="noStrike">
                <a:solidFill>
                  <a:srgbClr val="000000"/>
                </a:solidFill>
                <a:latin typeface="Avenir Book"/>
                <a:ea typeface="Avenir Book"/>
              </a:rPr>
              <a:t>] </a:t>
            </a:r>
            <a:r>
              <a:rPr b="0" lang="en-US" sz="1800" spc="-4" strike="noStrike">
                <a:solidFill>
                  <a:srgbClr val="000000"/>
                </a:solidFill>
                <a:latin typeface="Wingdings"/>
                <a:ea typeface="Arial"/>
              </a:rPr>
              <a:t></a:t>
            </a:r>
            <a:r>
              <a:rPr b="0" lang="en-US" sz="1729" spc="-1" strike="noStrike">
                <a:solidFill>
                  <a:srgbClr val="000000"/>
                </a:solidFill>
                <a:latin typeface="Avenir Book"/>
                <a:ea typeface="Avenir Book"/>
              </a:rPr>
              <a:t> [0.7</a:t>
            </a:r>
            <a:r>
              <a:rPr b="0" lang="en-US" sz="1729" spc="-1" strike="noStrike">
                <a:solidFill>
                  <a:srgbClr val="c00000"/>
                </a:solidFill>
                <a:latin typeface="Avenir Book"/>
                <a:ea typeface="Avenir Book"/>
              </a:rPr>
              <a:t>a</a:t>
            </a:r>
            <a:r>
              <a:rPr b="0" lang="en-US" sz="1727" spc="-1" strike="noStrike" baseline="-25000">
                <a:solidFill>
                  <a:srgbClr val="c00000"/>
                </a:solidFill>
                <a:latin typeface="Avenir Book"/>
                <a:ea typeface="Avenir Book"/>
              </a:rPr>
              <a:t>1</a:t>
            </a:r>
            <a:r>
              <a:rPr b="0" lang="en-US" sz="1729" spc="-1" strike="noStrike">
                <a:solidFill>
                  <a:srgbClr val="000000"/>
                </a:solidFill>
                <a:latin typeface="Avenir Book"/>
                <a:ea typeface="Avenir Book"/>
              </a:rPr>
              <a:t> , 0.9</a:t>
            </a:r>
            <a:r>
              <a:rPr b="0" lang="en-US" sz="1729" spc="-1" strike="noStrike">
                <a:solidFill>
                  <a:srgbClr val="00b0f0"/>
                </a:solidFill>
                <a:latin typeface="Avenir Book"/>
                <a:ea typeface="Avenir Book"/>
              </a:rPr>
              <a:t>a</a:t>
            </a:r>
            <a:r>
              <a:rPr b="0" lang="en-US" sz="1727" spc="-1" strike="noStrike" baseline="-25000">
                <a:solidFill>
                  <a:srgbClr val="00b0f0"/>
                </a:solidFill>
                <a:latin typeface="Avenir Book"/>
                <a:ea typeface="Avenir Book"/>
              </a:rPr>
              <a:t>2</a:t>
            </a:r>
            <a:r>
              <a:rPr b="0" lang="en-US" sz="1729" spc="-1" strike="noStrike">
                <a:solidFill>
                  <a:srgbClr val="000000"/>
                </a:solidFill>
                <a:latin typeface="Avenir Book"/>
                <a:ea typeface="Avenir Book"/>
              </a:rPr>
              <a:t> , -0.6</a:t>
            </a:r>
            <a:r>
              <a:rPr b="0" lang="en-US" sz="1729" spc="-1" strike="noStrike">
                <a:solidFill>
                  <a:srgbClr val="002060"/>
                </a:solidFill>
                <a:latin typeface="Avenir Book"/>
                <a:ea typeface="Avenir Book"/>
              </a:rPr>
              <a:t>a</a:t>
            </a:r>
            <a:r>
              <a:rPr b="0" lang="en-US" sz="1727" spc="-1" strike="noStrike" baseline="-25000">
                <a:solidFill>
                  <a:srgbClr val="002060"/>
                </a:solidFill>
                <a:latin typeface="Avenir Book"/>
                <a:ea typeface="Avenir Book"/>
              </a:rPr>
              <a:t>3</a:t>
            </a:r>
            <a:r>
              <a:rPr b="0" lang="en-US" sz="1729" spc="-1" strike="noStrike">
                <a:solidFill>
                  <a:srgbClr val="000000"/>
                </a:solidFill>
                <a:latin typeface="Avenir Book"/>
                <a:ea typeface="Avenir Book"/>
              </a:rPr>
              <a:t>]</a:t>
            </a:r>
            <a:endParaRPr b="0" lang="en-US" sz="1729" spc="-1" strike="noStrike">
              <a:latin typeface="Arial"/>
            </a:endParaRPr>
          </a:p>
        </p:txBody>
      </p:sp>
      <p:sp>
        <p:nvSpPr>
          <p:cNvPr id="2156" name="CustomShape 13"/>
          <p:cNvSpPr/>
          <p:nvPr/>
        </p:nvSpPr>
        <p:spPr>
          <a:xfrm flipH="1" rot="19261200">
            <a:off x="3118320" y="2164320"/>
            <a:ext cx="2013840" cy="1766520"/>
          </a:xfrm>
          <a:prstGeom prst="parallelogram">
            <a:avLst>
              <a:gd name="adj" fmla="val 25648"/>
            </a:avLst>
          </a:prstGeom>
          <a:solidFill>
            <a:srgbClr val="d9d9d9">
              <a:alpha val="64000"/>
            </a:srgbClr>
          </a:solidFill>
          <a:ln cap="rnd" w="25560">
            <a:solidFill>
              <a:schemeClr val="bg1"/>
            </a:solidFill>
            <a:custDash>
              <a:ds d="400000" sp="300000"/>
            </a:custDash>
            <a:round/>
          </a:ln>
        </p:spPr>
        <p:style>
          <a:lnRef idx="0"/>
          <a:fillRef idx="0"/>
          <a:effectRef idx="0"/>
          <a:fontRef idx="minor"/>
        </p:style>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7" name="CustomShape 1"/>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2158"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159" name="CustomShape 3"/>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160" name="CustomShape 4"/>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161" name="CustomShape 5"/>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162" name="CustomShape 6"/>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163" name="CustomShape 7"/>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4" name="CustomShape 8"/>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5" name="CustomShape 9"/>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6" name="CustomShape 10"/>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7" name="CustomShape 11"/>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8" name="CustomShape 12"/>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69" name="CustomShape 13"/>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70" name="CustomShape 14"/>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1" name="CustomShape 15"/>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2" name="CustomShape 16"/>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3" name="CustomShape 17"/>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4" name="CustomShape 18"/>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5" name="CustomShape 19"/>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6" name="CustomShape 20"/>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7" name="CustomShape 21"/>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8" name="CustomShape 22"/>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79" name="CustomShape 23"/>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0" name="CustomShape 24"/>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1" name="CustomShape 25"/>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82" name="CustomShape 26"/>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83" name="CustomShape 27"/>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84" name="CustomShape 28"/>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185" name="CustomShape 29"/>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6" name="CustomShape 30"/>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7" name="CustomShape 31"/>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8" name="CustomShape 32"/>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89" name="CustomShape 33"/>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0" name="CustomShape 34"/>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1" name="CustomShape 35"/>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2" name="CustomShape 36"/>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3" name="CustomShape 37"/>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4" name="CustomShape 38"/>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5" name="CustomShape 39"/>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6" name="CustomShape 40"/>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7" name="CustomShape 41"/>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8" name="CustomShape 42"/>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199" name="CustomShape 43"/>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0" name="CustomShape 44"/>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1" name="CustomShape 45"/>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2" name="CustomShape 46"/>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3" name="CustomShape 47"/>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4" name="CustomShape 48"/>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5" name="CustomShape 49"/>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06" name="CustomShape 50"/>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07" name="Group 1"/>
          <p:cNvGrpSpPr/>
          <p:nvPr/>
        </p:nvGrpSpPr>
        <p:grpSpPr>
          <a:xfrm>
            <a:off x="1680840" y="802440"/>
            <a:ext cx="2055960" cy="2055960"/>
            <a:chOff x="1680840" y="802440"/>
            <a:chExt cx="2055960" cy="2055960"/>
          </a:xfrm>
        </p:grpSpPr>
        <p:sp>
          <p:nvSpPr>
            <p:cNvPr id="2208" name="CustomShape 2"/>
            <p:cNvSpPr/>
            <p:nvPr/>
          </p:nvSpPr>
          <p:spPr>
            <a:xfrm>
              <a:off x="2450520" y="15595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09" name="CustomShape 3"/>
            <p:cNvSpPr/>
            <p:nvPr/>
          </p:nvSpPr>
          <p:spPr>
            <a:xfrm>
              <a:off x="2364480" y="147312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0" name="CustomShape 4"/>
            <p:cNvSpPr/>
            <p:nvPr/>
          </p:nvSpPr>
          <p:spPr>
            <a:xfrm>
              <a:off x="2235960" y="13460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1" name="CustomShape 5"/>
            <p:cNvSpPr/>
            <p:nvPr/>
          </p:nvSpPr>
          <p:spPr>
            <a:xfrm>
              <a:off x="1993320" y="110340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2" name="CustomShape 6"/>
            <p:cNvSpPr/>
            <p:nvPr/>
          </p:nvSpPr>
          <p:spPr>
            <a:xfrm>
              <a:off x="2507760" y="161532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3" name="CustomShape 7"/>
            <p:cNvSpPr/>
            <p:nvPr/>
          </p:nvSpPr>
          <p:spPr>
            <a:xfrm>
              <a:off x="1680840" y="80244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214" name="Group 8"/>
          <p:cNvGrpSpPr/>
          <p:nvPr/>
        </p:nvGrpSpPr>
        <p:grpSpPr>
          <a:xfrm>
            <a:off x="4023360" y="758520"/>
            <a:ext cx="2055960" cy="2055960"/>
            <a:chOff x="4023360" y="758520"/>
            <a:chExt cx="2055960" cy="2055960"/>
          </a:xfrm>
        </p:grpSpPr>
        <p:sp>
          <p:nvSpPr>
            <p:cNvPr id="2215" name="CustomShape 9"/>
            <p:cNvSpPr/>
            <p:nvPr/>
          </p:nvSpPr>
          <p:spPr>
            <a:xfrm>
              <a:off x="4793400" y="151560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6" name="CustomShape 10"/>
            <p:cNvSpPr/>
            <p:nvPr/>
          </p:nvSpPr>
          <p:spPr>
            <a:xfrm>
              <a:off x="4707000" y="142920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7" name="CustomShape 11"/>
            <p:cNvSpPr/>
            <p:nvPr/>
          </p:nvSpPr>
          <p:spPr>
            <a:xfrm>
              <a:off x="4578840" y="130212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8" name="CustomShape 12"/>
            <p:cNvSpPr/>
            <p:nvPr/>
          </p:nvSpPr>
          <p:spPr>
            <a:xfrm>
              <a:off x="4336200" y="105948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9" name="CustomShape 13"/>
            <p:cNvSpPr/>
            <p:nvPr/>
          </p:nvSpPr>
          <p:spPr>
            <a:xfrm>
              <a:off x="4850640" y="157140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0" name="CustomShape 14"/>
            <p:cNvSpPr/>
            <p:nvPr/>
          </p:nvSpPr>
          <p:spPr>
            <a:xfrm>
              <a:off x="4023360" y="75852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221" name="Group 15"/>
          <p:cNvGrpSpPr/>
          <p:nvPr/>
        </p:nvGrpSpPr>
        <p:grpSpPr>
          <a:xfrm>
            <a:off x="4756320" y="1188000"/>
            <a:ext cx="2055960" cy="2055960"/>
            <a:chOff x="4756320" y="1188000"/>
            <a:chExt cx="2055960" cy="2055960"/>
          </a:xfrm>
        </p:grpSpPr>
        <p:sp>
          <p:nvSpPr>
            <p:cNvPr id="2222" name="CustomShape 16"/>
            <p:cNvSpPr/>
            <p:nvPr/>
          </p:nvSpPr>
          <p:spPr>
            <a:xfrm>
              <a:off x="5526360" y="19447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3" name="CustomShape 17"/>
            <p:cNvSpPr/>
            <p:nvPr/>
          </p:nvSpPr>
          <p:spPr>
            <a:xfrm>
              <a:off x="5439960" y="185868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4" name="CustomShape 18"/>
            <p:cNvSpPr/>
            <p:nvPr/>
          </p:nvSpPr>
          <p:spPr>
            <a:xfrm>
              <a:off x="5311800" y="17312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5" name="CustomShape 19"/>
            <p:cNvSpPr/>
            <p:nvPr/>
          </p:nvSpPr>
          <p:spPr>
            <a:xfrm>
              <a:off x="5069160" y="148896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6" name="CustomShape 20"/>
            <p:cNvSpPr/>
            <p:nvPr/>
          </p:nvSpPr>
          <p:spPr>
            <a:xfrm>
              <a:off x="5583240" y="200088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7" name="CustomShape 21"/>
            <p:cNvSpPr/>
            <p:nvPr/>
          </p:nvSpPr>
          <p:spPr>
            <a:xfrm>
              <a:off x="4756320" y="118800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28" name="CustomShape 22"/>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229" name="CustomShape 23"/>
          <p:cNvSpPr/>
          <p:nvPr/>
        </p:nvSpPr>
        <p:spPr>
          <a:xfrm>
            <a:off x="257436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230" name="CustomShape 24"/>
          <p:cNvSpPr/>
          <p:nvPr/>
        </p:nvSpPr>
        <p:spPr>
          <a:xfrm>
            <a:off x="4917240" y="1630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231" name="CustomShape 25"/>
          <p:cNvSpPr/>
          <p:nvPr/>
        </p:nvSpPr>
        <p:spPr>
          <a:xfrm>
            <a:off x="1538280" y="608040"/>
            <a:ext cx="5366520" cy="2388960"/>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p:style>
      </p:sp>
      <p:sp>
        <p:nvSpPr>
          <p:cNvPr id="2232" name="CustomShape 26"/>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2233" name="CustomShape 27"/>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234" name="CustomShape 28"/>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235" name="CustomShape 29"/>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236" name="CustomShape 30"/>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237" name="CustomShape 31"/>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238" name="CustomShape 32"/>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39" name="CustomShape 33"/>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0" name="CustomShape 34"/>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1" name="CustomShape 35"/>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2" name="CustomShape 36"/>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3" name="CustomShape 37"/>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4" name="CustomShape 38"/>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45" name="CustomShape 39"/>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46" name="CustomShape 40"/>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47" name="CustomShape 41"/>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48" name="CustomShape 42"/>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49" name="CustomShape 43"/>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0" name="CustomShape 44"/>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1" name="CustomShape 45"/>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2" name="CustomShape 46"/>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3" name="CustomShape 47"/>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4" name="CustomShape 48"/>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5" name="CustomShape 49"/>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56" name="CustomShape 50"/>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57" name="CustomShape 51"/>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58" name="CustomShape 52"/>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59" name="CustomShape 53"/>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260" name="CustomShape 54"/>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1" name="CustomShape 55"/>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2" name="CustomShape 56"/>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3" name="CustomShape 57"/>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4" name="CustomShape 58"/>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5" name="CustomShape 59"/>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6" name="CustomShape 60"/>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7" name="CustomShape 61"/>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8" name="CustomShape 62"/>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69" name="CustomShape 63"/>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0" name="CustomShape 64"/>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1" name="CustomShape 65"/>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2" name="CustomShape 66"/>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3" name="CustomShape 67"/>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4" name="CustomShape 68"/>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5" name="CustomShape 69"/>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6" name="CustomShape 70"/>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7" name="CustomShape 71"/>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8" name="CustomShape 72"/>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79" name="CustomShape 73"/>
          <p:cNvSpPr/>
          <p:nvPr/>
        </p:nvSpPr>
        <p:spPr>
          <a:xfrm>
            <a:off x="6184800" y="2739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80" name="CustomShape 74"/>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281" name="CustomShape 75"/>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82" name="Group 1"/>
          <p:cNvGrpSpPr/>
          <p:nvPr/>
        </p:nvGrpSpPr>
        <p:grpSpPr>
          <a:xfrm>
            <a:off x="1680840" y="802440"/>
            <a:ext cx="2055960" cy="2055960"/>
            <a:chOff x="1680840" y="802440"/>
            <a:chExt cx="2055960" cy="2055960"/>
          </a:xfrm>
        </p:grpSpPr>
        <p:sp>
          <p:nvSpPr>
            <p:cNvPr id="2283" name="CustomShape 2"/>
            <p:cNvSpPr/>
            <p:nvPr/>
          </p:nvSpPr>
          <p:spPr>
            <a:xfrm>
              <a:off x="2450520" y="15595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4" name="CustomShape 3"/>
            <p:cNvSpPr/>
            <p:nvPr/>
          </p:nvSpPr>
          <p:spPr>
            <a:xfrm>
              <a:off x="2364480" y="147312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5" name="CustomShape 4"/>
            <p:cNvSpPr/>
            <p:nvPr/>
          </p:nvSpPr>
          <p:spPr>
            <a:xfrm>
              <a:off x="2235960" y="13460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6" name="CustomShape 5"/>
            <p:cNvSpPr/>
            <p:nvPr/>
          </p:nvSpPr>
          <p:spPr>
            <a:xfrm>
              <a:off x="1993320" y="110340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7" name="CustomShape 6"/>
            <p:cNvSpPr/>
            <p:nvPr/>
          </p:nvSpPr>
          <p:spPr>
            <a:xfrm>
              <a:off x="2507760" y="161532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8" name="CustomShape 7"/>
            <p:cNvSpPr/>
            <p:nvPr/>
          </p:nvSpPr>
          <p:spPr>
            <a:xfrm>
              <a:off x="1680840" y="80244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289" name="Group 8"/>
          <p:cNvGrpSpPr/>
          <p:nvPr/>
        </p:nvGrpSpPr>
        <p:grpSpPr>
          <a:xfrm>
            <a:off x="4023360" y="758520"/>
            <a:ext cx="2055960" cy="2055960"/>
            <a:chOff x="4023360" y="758520"/>
            <a:chExt cx="2055960" cy="2055960"/>
          </a:xfrm>
        </p:grpSpPr>
        <p:sp>
          <p:nvSpPr>
            <p:cNvPr id="2290" name="CustomShape 9"/>
            <p:cNvSpPr/>
            <p:nvPr/>
          </p:nvSpPr>
          <p:spPr>
            <a:xfrm>
              <a:off x="4793400" y="151560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1" name="CustomShape 10"/>
            <p:cNvSpPr/>
            <p:nvPr/>
          </p:nvSpPr>
          <p:spPr>
            <a:xfrm>
              <a:off x="4707000" y="142920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2" name="CustomShape 11"/>
            <p:cNvSpPr/>
            <p:nvPr/>
          </p:nvSpPr>
          <p:spPr>
            <a:xfrm>
              <a:off x="4578840" y="130212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3" name="CustomShape 12"/>
            <p:cNvSpPr/>
            <p:nvPr/>
          </p:nvSpPr>
          <p:spPr>
            <a:xfrm>
              <a:off x="4336200" y="105948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4" name="CustomShape 13"/>
            <p:cNvSpPr/>
            <p:nvPr/>
          </p:nvSpPr>
          <p:spPr>
            <a:xfrm>
              <a:off x="4850640" y="157140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5" name="CustomShape 14"/>
            <p:cNvSpPr/>
            <p:nvPr/>
          </p:nvSpPr>
          <p:spPr>
            <a:xfrm>
              <a:off x="4023360" y="75852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2296" name="Group 15"/>
          <p:cNvGrpSpPr/>
          <p:nvPr/>
        </p:nvGrpSpPr>
        <p:grpSpPr>
          <a:xfrm>
            <a:off x="4756320" y="1188000"/>
            <a:ext cx="2055960" cy="2055960"/>
            <a:chOff x="4756320" y="1188000"/>
            <a:chExt cx="2055960" cy="2055960"/>
          </a:xfrm>
        </p:grpSpPr>
        <p:sp>
          <p:nvSpPr>
            <p:cNvPr id="2297" name="CustomShape 16"/>
            <p:cNvSpPr/>
            <p:nvPr/>
          </p:nvSpPr>
          <p:spPr>
            <a:xfrm>
              <a:off x="5526360" y="1944720"/>
              <a:ext cx="513000" cy="5130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8" name="CustomShape 17"/>
            <p:cNvSpPr/>
            <p:nvPr/>
          </p:nvSpPr>
          <p:spPr>
            <a:xfrm>
              <a:off x="5439960" y="1858680"/>
              <a:ext cx="684360" cy="6843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9" name="CustomShape 18"/>
            <p:cNvSpPr/>
            <p:nvPr/>
          </p:nvSpPr>
          <p:spPr>
            <a:xfrm>
              <a:off x="5311800" y="1731240"/>
              <a:ext cx="942120" cy="94104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00" name="CustomShape 19"/>
            <p:cNvSpPr/>
            <p:nvPr/>
          </p:nvSpPr>
          <p:spPr>
            <a:xfrm>
              <a:off x="5069160" y="1488960"/>
              <a:ext cx="1427400" cy="142740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01" name="CustomShape 20"/>
            <p:cNvSpPr/>
            <p:nvPr/>
          </p:nvSpPr>
          <p:spPr>
            <a:xfrm>
              <a:off x="5583240" y="2000880"/>
              <a:ext cx="398520" cy="39852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02" name="CustomShape 21"/>
            <p:cNvSpPr/>
            <p:nvPr/>
          </p:nvSpPr>
          <p:spPr>
            <a:xfrm>
              <a:off x="4756320" y="1188000"/>
              <a:ext cx="2055960" cy="2055960"/>
            </a:xfrm>
            <a:prstGeom prst="ellipse">
              <a:avLst/>
            </a:prstGeom>
            <a:noFill/>
            <a:ln>
              <a:solidFill>
                <a:srgbClr val="21212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3" name="CustomShape 22"/>
          <p:cNvSpPr/>
          <p:nvPr/>
        </p:nvSpPr>
        <p:spPr>
          <a:xfrm>
            <a:off x="5649840" y="208152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304" name="CustomShape 23"/>
          <p:cNvSpPr/>
          <p:nvPr/>
        </p:nvSpPr>
        <p:spPr>
          <a:xfrm>
            <a:off x="2574360" y="167220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305" name="CustomShape 24"/>
          <p:cNvSpPr/>
          <p:nvPr/>
        </p:nvSpPr>
        <p:spPr>
          <a:xfrm>
            <a:off x="4917240" y="1630080"/>
            <a:ext cx="268560" cy="268560"/>
          </a:xfrm>
          <a:prstGeom prst="ellipse">
            <a:avLst/>
          </a:prstGeom>
          <a:gradFill rotWithShape="0">
            <a:gsLst>
              <a:gs pos="0">
                <a:srgbClr val="ffffff"/>
              </a:gs>
              <a:gs pos="73000">
                <a:srgbClr val="7030a0"/>
              </a:gs>
              <a:gs pos="83000">
                <a:srgbClr val="7030a0"/>
              </a:gs>
              <a:gs pos="100000">
                <a:srgbClr val="7030a0"/>
              </a:gs>
            </a:gsLst>
            <a:lin ang="5400000"/>
          </a:gradFill>
          <a:ln w="6480">
            <a:solidFill>
              <a:srgbClr val="212121"/>
            </a:solidFill>
            <a:round/>
          </a:ln>
        </p:spPr>
        <p:style>
          <a:lnRef idx="0"/>
          <a:fillRef idx="0"/>
          <a:effectRef idx="0"/>
          <a:fontRef idx="minor"/>
        </p:style>
      </p:sp>
      <p:sp>
        <p:nvSpPr>
          <p:cNvPr id="2306" name="CustomShape 25"/>
          <p:cNvSpPr/>
          <p:nvPr/>
        </p:nvSpPr>
        <p:spPr>
          <a:xfrm>
            <a:off x="1538280" y="608040"/>
            <a:ext cx="5366520" cy="2388960"/>
          </a:xfrm>
          <a:prstGeom prst="rect">
            <a:avLst/>
          </a:prstGeom>
          <a:solidFill>
            <a:schemeClr val="tx1">
              <a:alpha val="69000"/>
            </a:schemeClr>
          </a:solidFill>
          <a:ln>
            <a:noFill/>
          </a:ln>
        </p:spPr>
        <p:style>
          <a:lnRef idx="2">
            <a:schemeClr val="accent1">
              <a:shade val="50000"/>
            </a:schemeClr>
          </a:lnRef>
          <a:fillRef idx="1">
            <a:schemeClr val="accent1"/>
          </a:fillRef>
          <a:effectRef idx="0">
            <a:schemeClr val="accent1"/>
          </a:effectRef>
          <a:fontRef idx="minor"/>
        </p:style>
      </p:sp>
      <p:sp>
        <p:nvSpPr>
          <p:cNvPr id="2307" name="CustomShape 26"/>
          <p:cNvSpPr/>
          <p:nvPr/>
        </p:nvSpPr>
        <p:spPr>
          <a:xfrm>
            <a:off x="398880" y="683640"/>
            <a:ext cx="2998800" cy="5238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Palme d’Or Winners at Cannes</a:t>
            </a:r>
            <a:endParaRPr b="0" lang="en-US" sz="1729" spc="-1" strike="noStrike">
              <a:latin typeface="Arial"/>
            </a:endParaRPr>
          </a:p>
        </p:txBody>
      </p:sp>
      <p:sp>
        <p:nvSpPr>
          <p:cNvPr id="2308" name="CustomShape 27"/>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 Gaussian Kernel</a:t>
            </a:r>
            <a:endParaRPr b="0" lang="en-US" sz="3000" spc="-1" strike="noStrike">
              <a:latin typeface="Arial"/>
            </a:endParaRPr>
          </a:p>
        </p:txBody>
      </p:sp>
      <p:sp>
        <p:nvSpPr>
          <p:cNvPr id="2309" name="CustomShape 28"/>
          <p:cNvSpPr/>
          <p:nvPr/>
        </p:nvSpPr>
        <p:spPr>
          <a:xfrm>
            <a:off x="2854800" y="4426920"/>
            <a:ext cx="3313440" cy="3603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IMDB User Rating</a:t>
            </a:r>
            <a:endParaRPr b="0" lang="en-US" sz="1729" spc="-1" strike="noStrike">
              <a:latin typeface="Arial"/>
            </a:endParaRPr>
          </a:p>
        </p:txBody>
      </p:sp>
      <p:sp>
        <p:nvSpPr>
          <p:cNvPr id="2310" name="CustomShape 29"/>
          <p:cNvSpPr/>
          <p:nvPr/>
        </p:nvSpPr>
        <p:spPr>
          <a:xfrm>
            <a:off x="1064520" y="2529720"/>
            <a:ext cx="754200" cy="722160"/>
          </a:xfrm>
          <a:prstGeom prst="rect">
            <a:avLst/>
          </a:prstGeom>
          <a:noFill/>
          <a:ln>
            <a:noFill/>
          </a:ln>
        </p:spPr>
        <p:style>
          <a:lnRef idx="0"/>
          <a:fillRef idx="0"/>
          <a:effectRef idx="0"/>
          <a:fontRef idx="minor"/>
        </p:style>
        <p:txBody>
          <a:bodyPr lIns="0" rIns="0" tIns="0" bIns="0"/>
          <a:p>
            <a:pPr marL="9360" algn="ctr">
              <a:lnSpc>
                <a:spcPts val="2849"/>
              </a:lnSpc>
            </a:pPr>
            <a:r>
              <a:rPr b="0" lang="en-US" sz="1729" spc="-1" strike="noStrike">
                <a:solidFill>
                  <a:srgbClr val="000000"/>
                </a:solidFill>
                <a:latin typeface="Avenir Book"/>
                <a:ea typeface="Avenir Book"/>
              </a:rPr>
              <a:t>Budget</a:t>
            </a:r>
            <a:endParaRPr b="0" lang="en-US" sz="1729" spc="-1" strike="noStrike">
              <a:latin typeface="Arial"/>
            </a:endParaRPr>
          </a:p>
        </p:txBody>
      </p:sp>
      <p:sp>
        <p:nvSpPr>
          <p:cNvPr id="2311" name="CustomShape 30"/>
          <p:cNvSpPr/>
          <p:nvPr/>
        </p:nvSpPr>
        <p:spPr>
          <a:xfrm flipV="1">
            <a:off x="2212560" y="1269720"/>
            <a:ext cx="360" cy="298872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312" name="CustomShape 31"/>
          <p:cNvSpPr/>
          <p:nvPr/>
        </p:nvSpPr>
        <p:spPr>
          <a:xfrm flipV="1">
            <a:off x="2205720" y="4237560"/>
            <a:ext cx="4611960" cy="14760"/>
          </a:xfrm>
          <a:custGeom>
            <a:avLst/>
            <a:gdLst/>
            <a:ahLst/>
            <a:rect l="l" t="t" r="r" b="b"/>
            <a:pathLst>
              <a:path w="21600" h="21600">
                <a:moveTo>
                  <a:pt x="0" y="0"/>
                </a:moveTo>
                <a:lnTo>
                  <a:pt x="21600" y="21600"/>
                </a:lnTo>
              </a:path>
            </a:pathLst>
          </a:custGeom>
          <a:noFill/>
          <a:ln w="25560">
            <a:solidFill>
              <a:srgbClr val="212121"/>
            </a:solidFill>
            <a:round/>
            <a:tailEnd len="med" type="triangle" w="med"/>
          </a:ln>
        </p:spPr>
        <p:style>
          <a:lnRef idx="0"/>
          <a:fillRef idx="0"/>
          <a:effectRef idx="0"/>
          <a:fontRef idx="minor"/>
        </p:style>
      </p:sp>
      <p:sp>
        <p:nvSpPr>
          <p:cNvPr id="2313" name="CustomShape 32"/>
          <p:cNvSpPr/>
          <p:nvPr/>
        </p:nvSpPr>
        <p:spPr>
          <a:xfrm>
            <a:off x="4917240" y="16858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4" name="CustomShape 33"/>
          <p:cNvSpPr/>
          <p:nvPr/>
        </p:nvSpPr>
        <p:spPr>
          <a:xfrm>
            <a:off x="5091120" y="21751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5" name="CustomShape 34"/>
          <p:cNvSpPr/>
          <p:nvPr/>
        </p:nvSpPr>
        <p:spPr>
          <a:xfrm>
            <a:off x="5634000" y="20721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6" name="CustomShape 35"/>
          <p:cNvSpPr/>
          <p:nvPr/>
        </p:nvSpPr>
        <p:spPr>
          <a:xfrm>
            <a:off x="5157360" y="12697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7" name="CustomShape 36"/>
          <p:cNvSpPr/>
          <p:nvPr/>
        </p:nvSpPr>
        <p:spPr>
          <a:xfrm>
            <a:off x="5718960" y="14803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8" name="CustomShape 37"/>
          <p:cNvSpPr/>
          <p:nvPr/>
        </p:nvSpPr>
        <p:spPr>
          <a:xfrm>
            <a:off x="5247000" y="182628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19" name="CustomShape 38"/>
          <p:cNvSpPr/>
          <p:nvPr/>
        </p:nvSpPr>
        <p:spPr>
          <a:xfrm>
            <a:off x="6149520" y="216000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20" name="CustomShape 39"/>
          <p:cNvSpPr/>
          <p:nvPr/>
        </p:nvSpPr>
        <p:spPr>
          <a:xfrm>
            <a:off x="3461400" y="21254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1" name="CustomShape 40"/>
          <p:cNvSpPr/>
          <p:nvPr/>
        </p:nvSpPr>
        <p:spPr>
          <a:xfrm>
            <a:off x="3336480" y="2837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2" name="CustomShape 41"/>
          <p:cNvSpPr/>
          <p:nvPr/>
        </p:nvSpPr>
        <p:spPr>
          <a:xfrm>
            <a:off x="3687840" y="2415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3" name="CustomShape 42"/>
          <p:cNvSpPr/>
          <p:nvPr/>
        </p:nvSpPr>
        <p:spPr>
          <a:xfrm>
            <a:off x="2643480" y="3226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4" name="CustomShape 43"/>
          <p:cNvSpPr/>
          <p:nvPr/>
        </p:nvSpPr>
        <p:spPr>
          <a:xfrm>
            <a:off x="2881440" y="37123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5" name="CustomShape 44"/>
          <p:cNvSpPr/>
          <p:nvPr/>
        </p:nvSpPr>
        <p:spPr>
          <a:xfrm>
            <a:off x="2440440" y="36954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6" name="CustomShape 45"/>
          <p:cNvSpPr/>
          <p:nvPr/>
        </p:nvSpPr>
        <p:spPr>
          <a:xfrm>
            <a:off x="3938400" y="11412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7" name="CustomShape 46"/>
          <p:cNvSpPr/>
          <p:nvPr/>
        </p:nvSpPr>
        <p:spPr>
          <a:xfrm>
            <a:off x="2797920" y="2834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8" name="CustomShape 47"/>
          <p:cNvSpPr/>
          <p:nvPr/>
        </p:nvSpPr>
        <p:spPr>
          <a:xfrm>
            <a:off x="4487040" y="1310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29" name="CustomShape 48"/>
          <p:cNvSpPr/>
          <p:nvPr/>
        </p:nvSpPr>
        <p:spPr>
          <a:xfrm>
            <a:off x="2338560" y="2626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0" name="CustomShape 49"/>
          <p:cNvSpPr/>
          <p:nvPr/>
        </p:nvSpPr>
        <p:spPr>
          <a:xfrm>
            <a:off x="2696040" y="17658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1" name="CustomShape 50"/>
          <p:cNvSpPr/>
          <p:nvPr/>
        </p:nvSpPr>
        <p:spPr>
          <a:xfrm>
            <a:off x="5331960" y="2453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32" name="CustomShape 51"/>
          <p:cNvSpPr/>
          <p:nvPr/>
        </p:nvSpPr>
        <p:spPr>
          <a:xfrm>
            <a:off x="4734720" y="24555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33" name="CustomShape 52"/>
          <p:cNvSpPr/>
          <p:nvPr/>
        </p:nvSpPr>
        <p:spPr>
          <a:xfrm>
            <a:off x="5822640" y="242424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34" name="CustomShape 53"/>
          <p:cNvSpPr/>
          <p:nvPr/>
        </p:nvSpPr>
        <p:spPr>
          <a:xfrm>
            <a:off x="6044760" y="168192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35" name="CustomShape 54"/>
          <p:cNvSpPr/>
          <p:nvPr/>
        </p:nvSpPr>
        <p:spPr>
          <a:xfrm>
            <a:off x="3352320" y="33627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6" name="CustomShape 55"/>
          <p:cNvSpPr/>
          <p:nvPr/>
        </p:nvSpPr>
        <p:spPr>
          <a:xfrm>
            <a:off x="2651400" y="2303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7" name="CustomShape 56"/>
          <p:cNvSpPr/>
          <p:nvPr/>
        </p:nvSpPr>
        <p:spPr>
          <a:xfrm>
            <a:off x="3382200" y="16430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8" name="CustomShape 57"/>
          <p:cNvSpPr/>
          <p:nvPr/>
        </p:nvSpPr>
        <p:spPr>
          <a:xfrm>
            <a:off x="3086280" y="24861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39" name="CustomShape 58"/>
          <p:cNvSpPr/>
          <p:nvPr/>
        </p:nvSpPr>
        <p:spPr>
          <a:xfrm>
            <a:off x="3885120" y="30722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0" name="CustomShape 59"/>
          <p:cNvSpPr/>
          <p:nvPr/>
        </p:nvSpPr>
        <p:spPr>
          <a:xfrm>
            <a:off x="4143240" y="25549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1" name="CustomShape 60"/>
          <p:cNvSpPr/>
          <p:nvPr/>
        </p:nvSpPr>
        <p:spPr>
          <a:xfrm>
            <a:off x="4139280" y="2060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2" name="CustomShape 61"/>
          <p:cNvSpPr/>
          <p:nvPr/>
        </p:nvSpPr>
        <p:spPr>
          <a:xfrm>
            <a:off x="3858120" y="1683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3" name="CustomShape 62"/>
          <p:cNvSpPr/>
          <p:nvPr/>
        </p:nvSpPr>
        <p:spPr>
          <a:xfrm>
            <a:off x="4820760" y="9424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4" name="CustomShape 63"/>
          <p:cNvSpPr/>
          <p:nvPr/>
        </p:nvSpPr>
        <p:spPr>
          <a:xfrm>
            <a:off x="5535720" y="918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5" name="CustomShape 64"/>
          <p:cNvSpPr/>
          <p:nvPr/>
        </p:nvSpPr>
        <p:spPr>
          <a:xfrm>
            <a:off x="4449600" y="33055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6" name="CustomShape 65"/>
          <p:cNvSpPr/>
          <p:nvPr/>
        </p:nvSpPr>
        <p:spPr>
          <a:xfrm>
            <a:off x="3912120" y="35848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7" name="CustomShape 66"/>
          <p:cNvSpPr/>
          <p:nvPr/>
        </p:nvSpPr>
        <p:spPr>
          <a:xfrm>
            <a:off x="5226120" y="36273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8" name="CustomShape 67"/>
          <p:cNvSpPr/>
          <p:nvPr/>
        </p:nvSpPr>
        <p:spPr>
          <a:xfrm>
            <a:off x="4995360" y="305964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49" name="CustomShape 68"/>
          <p:cNvSpPr/>
          <p:nvPr/>
        </p:nvSpPr>
        <p:spPr>
          <a:xfrm>
            <a:off x="5572440" y="2820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0" name="CustomShape 69"/>
          <p:cNvSpPr/>
          <p:nvPr/>
        </p:nvSpPr>
        <p:spPr>
          <a:xfrm>
            <a:off x="6521040" y="25740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1" name="CustomShape 70"/>
          <p:cNvSpPr/>
          <p:nvPr/>
        </p:nvSpPr>
        <p:spPr>
          <a:xfrm>
            <a:off x="5945400" y="315828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2" name="CustomShape 71"/>
          <p:cNvSpPr/>
          <p:nvPr/>
        </p:nvSpPr>
        <p:spPr>
          <a:xfrm>
            <a:off x="5774400" y="35881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3" name="CustomShape 72"/>
          <p:cNvSpPr/>
          <p:nvPr/>
        </p:nvSpPr>
        <p:spPr>
          <a:xfrm>
            <a:off x="6402240" y="356796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4" name="CustomShape 73"/>
          <p:cNvSpPr/>
          <p:nvPr/>
        </p:nvSpPr>
        <p:spPr>
          <a:xfrm>
            <a:off x="6184800" y="273960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5" name="CustomShape 74"/>
          <p:cNvSpPr/>
          <p:nvPr/>
        </p:nvSpPr>
        <p:spPr>
          <a:xfrm>
            <a:off x="6541200" y="3060720"/>
            <a:ext cx="268560" cy="268560"/>
          </a:xfrm>
          <a:prstGeom prst="ellipse">
            <a:avLst/>
          </a:prstGeom>
          <a:gradFill rotWithShape="0">
            <a:gsLst>
              <a:gs pos="0">
                <a:srgbClr val="ffffff"/>
              </a:gs>
              <a:gs pos="73000">
                <a:srgbClr val="0070c0"/>
              </a:gs>
              <a:gs pos="83000">
                <a:srgbClr val="0070c0"/>
              </a:gs>
              <a:gs pos="100000">
                <a:srgbClr val="0070c0"/>
              </a:gs>
            </a:gsLst>
            <a:lin ang="5400000"/>
          </a:gradFill>
          <a:ln w="6480">
            <a:solidFill>
              <a:srgbClr val="212121"/>
            </a:solidFill>
            <a:round/>
          </a:ln>
        </p:spPr>
        <p:style>
          <a:lnRef idx="0"/>
          <a:fillRef idx="0"/>
          <a:effectRef idx="0"/>
          <a:fontRef idx="minor"/>
        </p:style>
      </p:sp>
      <p:sp>
        <p:nvSpPr>
          <p:cNvPr id="2356" name="CustomShape 75"/>
          <p:cNvSpPr/>
          <p:nvPr/>
        </p:nvSpPr>
        <p:spPr>
          <a:xfrm>
            <a:off x="4464720" y="1805760"/>
            <a:ext cx="268560" cy="268560"/>
          </a:xfrm>
          <a:prstGeom prst="ellipse">
            <a:avLst/>
          </a:prstGeom>
          <a:gradFill rotWithShape="0">
            <a:gsLst>
              <a:gs pos="0">
                <a:srgbClr val="ffffff"/>
              </a:gs>
              <a:gs pos="74000">
                <a:srgbClr val="c00000"/>
              </a:gs>
              <a:gs pos="83000">
                <a:srgbClr val="c00000"/>
              </a:gs>
              <a:gs pos="100000">
                <a:srgbClr val="c00000"/>
              </a:gs>
            </a:gsLst>
            <a:lin ang="5400000"/>
          </a:gradFill>
          <a:ln w="6480">
            <a:solidFill>
              <a:srgbClr val="212121"/>
            </a:solidFill>
            <a:round/>
          </a:ln>
        </p:spPr>
        <p:style>
          <a:lnRef idx="0"/>
          <a:fillRef idx="0"/>
          <a:effectRef idx="0"/>
          <a:fontRef idx="minor"/>
        </p:style>
      </p:sp>
      <p:sp>
        <p:nvSpPr>
          <p:cNvPr id="2357" name="CustomShape 76"/>
          <p:cNvSpPr/>
          <p:nvPr/>
        </p:nvSpPr>
        <p:spPr>
          <a:xfrm>
            <a:off x="4409640" y="1226880"/>
            <a:ext cx="2130120" cy="1668600"/>
          </a:xfrm>
          <a:prstGeom prst="ellipse">
            <a:avLst/>
          </a:prstGeom>
          <a:noFill/>
          <a:ln w="69840">
            <a:solidFill>
              <a:srgbClr val="ff9300"/>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2358" name="CustomShape 77"/>
          <p:cNvSpPr/>
          <p:nvPr/>
        </p:nvSpPr>
        <p:spPr>
          <a:xfrm>
            <a:off x="6598440" y="949320"/>
            <a:ext cx="2233080" cy="78660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Radial Basis Function</a:t>
            </a:r>
            <a:endParaRPr b="0" lang="en-US" sz="1729" spc="-1" strike="noStrike">
              <a:latin typeface="Arial"/>
            </a:endParaRPr>
          </a:p>
          <a:p>
            <a:pPr marL="9360">
              <a:lnSpc>
                <a:spcPct val="100000"/>
              </a:lnSpc>
            </a:pPr>
            <a:r>
              <a:rPr b="0" lang="en-US" sz="1729" spc="-1" strike="noStrike">
                <a:solidFill>
                  <a:srgbClr val="000000"/>
                </a:solidFill>
                <a:latin typeface="Avenir Book"/>
                <a:ea typeface="Avenir Book"/>
              </a:rPr>
              <a:t>(RBF) Kernel</a:t>
            </a:r>
            <a:endParaRPr b="0" lang="en-US" sz="1729"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9" name="CustomShape 1"/>
          <p:cNvSpPr/>
          <p:nvPr/>
        </p:nvSpPr>
        <p:spPr>
          <a:xfrm>
            <a:off x="497880" y="931320"/>
            <a:ext cx="8463600" cy="106272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p:txBody>
      </p:sp>
      <p:sp>
        <p:nvSpPr>
          <p:cNvPr id="2360" name="CustomShape 2"/>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1" name="CustomShape 1"/>
          <p:cNvSpPr/>
          <p:nvPr/>
        </p:nvSpPr>
        <p:spPr>
          <a:xfrm>
            <a:off x="497880" y="931320"/>
            <a:ext cx="8463600" cy="203616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SVC</a:t>
            </a:r>
            <a:r>
              <a:rPr b="1" lang="en-US" sz="1600" spc="-1" strike="noStrike">
                <a:solidFill>
                  <a:srgbClr val="000000"/>
                </a:solidFill>
                <a:latin typeface="Monaco"/>
                <a:ea typeface="Monaco"/>
              </a:rPr>
              <a:t>(kernel='rbf', gamma=1.0, C=10.0)</a:t>
            </a:r>
            <a:endParaRPr b="0" lang="en-US" sz="1600" spc="-1" strike="noStrike">
              <a:latin typeface="Arial"/>
            </a:endParaRPr>
          </a:p>
          <a:p>
            <a:pPr>
              <a:lnSpc>
                <a:spcPct val="100000"/>
              </a:lnSpc>
            </a:pPr>
            <a:endParaRPr b="0" lang="en-US" sz="1600" spc="-1" strike="noStrike">
              <a:latin typeface="Arial"/>
            </a:endParaRPr>
          </a:p>
        </p:txBody>
      </p:sp>
      <p:sp>
        <p:nvSpPr>
          <p:cNvPr id="2362" name="CustomShape 2"/>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3" name="CustomShape 1"/>
          <p:cNvSpPr/>
          <p:nvPr/>
        </p:nvSpPr>
        <p:spPr>
          <a:xfrm>
            <a:off x="497880" y="931320"/>
            <a:ext cx="8463600" cy="361800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SVC</a:t>
            </a:r>
            <a:r>
              <a:rPr b="1" lang="en-US" sz="1600" spc="-1" strike="noStrike">
                <a:solidFill>
                  <a:srgbClr val="000000"/>
                </a:solidFill>
                <a:latin typeface="Monaco"/>
                <a:ea typeface="Monaco"/>
              </a:rPr>
              <a:t>(kernel='rbf', gamma=1.0,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rbfSVC </a:t>
            </a:r>
            <a:r>
              <a:rPr b="1" lang="en-US" sz="1600" spc="-1" strike="noStrike">
                <a:solidFill>
                  <a:srgbClr val="90909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909090"/>
                </a:solidFill>
                <a:latin typeface="Monaco"/>
                <a:ea typeface="Monaco"/>
              </a:rPr>
              <a:t>(X_train, y_train)</a:t>
            </a:r>
            <a:endParaRPr b="0" lang="en-US" sz="1600" spc="-1" strike="noStrike">
              <a:latin typeface="Arial"/>
            </a:endParaRPr>
          </a:p>
          <a:p>
            <a:pPr>
              <a:lnSpc>
                <a:spcPct val="100000"/>
              </a:lnSpc>
            </a:pPr>
            <a:r>
              <a:rPr b="1" lang="en-US" sz="1600" spc="-1" strike="noStrike">
                <a:solidFill>
                  <a:srgbClr val="000000"/>
                </a:solidFill>
                <a:latin typeface="Avenir Book"/>
                <a:ea typeface="Avenir Book"/>
              </a:rPr>
              <a:t>    </a:t>
            </a:r>
            <a:r>
              <a:rPr b="1" lang="en-US" sz="1600" spc="-1" strike="noStrike">
                <a:solidFill>
                  <a:srgbClr val="909090"/>
                </a:solidFill>
                <a:latin typeface="Monaco"/>
                <a:ea typeface="Monaco"/>
              </a:rPr>
              <a:t>y_predict =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and associated parameters with cross-validation.</a:t>
            </a:r>
            <a:endParaRPr b="0" lang="en-US" sz="1600" spc="-1" strike="noStrike">
              <a:latin typeface="Arial"/>
            </a:endParaRPr>
          </a:p>
        </p:txBody>
      </p:sp>
      <p:sp>
        <p:nvSpPr>
          <p:cNvPr id="2364" name="CustomShape 2"/>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
        <p:nvSpPr>
          <p:cNvPr id="2365" name="CustomShape 3"/>
          <p:cNvSpPr/>
          <p:nvPr/>
        </p:nvSpPr>
        <p:spPr>
          <a:xfrm>
            <a:off x="497880" y="3017520"/>
            <a:ext cx="6162480" cy="157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66" name="CustomShape 4"/>
          <p:cNvSpPr/>
          <p:nvPr/>
        </p:nvSpPr>
        <p:spPr>
          <a:xfrm>
            <a:off x="6874920" y="1955880"/>
            <a:ext cx="1622160" cy="10504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set kernel and associated coefficient (gamma)</a:t>
            </a:r>
            <a:endParaRPr b="0" lang="en-US" sz="1729" spc="-1" strike="noStrike">
              <a:latin typeface="Arial"/>
            </a:endParaRPr>
          </a:p>
        </p:txBody>
      </p:sp>
      <p:sp>
        <p:nvSpPr>
          <p:cNvPr id="2367" name="CustomShape 5"/>
          <p:cNvSpPr/>
          <p:nvPr/>
        </p:nvSpPr>
        <p:spPr>
          <a:xfrm>
            <a:off x="6475680" y="229392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8" name="CustomShape 1"/>
          <p:cNvSpPr/>
          <p:nvPr/>
        </p:nvSpPr>
        <p:spPr>
          <a:xfrm>
            <a:off x="497880" y="931320"/>
            <a:ext cx="8463600" cy="361800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SVC</a:t>
            </a:r>
            <a:r>
              <a:rPr b="1" lang="en-US" sz="1600" spc="-1" strike="noStrike">
                <a:solidFill>
                  <a:srgbClr val="000000"/>
                </a:solidFill>
                <a:latin typeface="Monaco"/>
                <a:ea typeface="Monaco"/>
              </a:rPr>
              <a:t>(kernel='rbf', gamma=1.0,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rbfSVC </a:t>
            </a:r>
            <a:r>
              <a:rPr b="1" lang="en-US" sz="1600" spc="-1" strike="noStrike">
                <a:solidFill>
                  <a:srgbClr val="90909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909090"/>
                </a:solidFill>
                <a:latin typeface="Monaco"/>
                <a:ea typeface="Monaco"/>
              </a:rPr>
              <a:t>(X_train, y_train)</a:t>
            </a:r>
            <a:endParaRPr b="0" lang="en-US" sz="1600" spc="-1" strike="noStrike">
              <a:latin typeface="Arial"/>
            </a:endParaRPr>
          </a:p>
          <a:p>
            <a:pPr>
              <a:lnSpc>
                <a:spcPct val="100000"/>
              </a:lnSpc>
            </a:pPr>
            <a:r>
              <a:rPr b="1" lang="en-US" sz="1600" spc="-1" strike="noStrike">
                <a:solidFill>
                  <a:srgbClr val="000000"/>
                </a:solidFill>
                <a:latin typeface="Avenir Book"/>
                <a:ea typeface="Avenir Book"/>
              </a:rPr>
              <a:t>    </a:t>
            </a:r>
            <a:r>
              <a:rPr b="1" lang="en-US" sz="1600" spc="-1" strike="noStrike">
                <a:solidFill>
                  <a:srgbClr val="909090"/>
                </a:solidFill>
                <a:latin typeface="Monaco"/>
                <a:ea typeface="Monaco"/>
              </a:rPr>
              <a:t>y_predict =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and associated parameters with cross-validation.</a:t>
            </a:r>
            <a:endParaRPr b="0" lang="en-US" sz="1600" spc="-1" strike="noStrike">
              <a:latin typeface="Arial"/>
            </a:endParaRPr>
          </a:p>
        </p:txBody>
      </p:sp>
      <p:sp>
        <p:nvSpPr>
          <p:cNvPr id="2369" name="CustomShape 2"/>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
        <p:nvSpPr>
          <p:cNvPr id="2370" name="CustomShape 3"/>
          <p:cNvSpPr/>
          <p:nvPr/>
        </p:nvSpPr>
        <p:spPr>
          <a:xfrm>
            <a:off x="497880" y="3011040"/>
            <a:ext cx="6162480" cy="1477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71" name="CustomShape 4"/>
          <p:cNvSpPr/>
          <p:nvPr/>
        </p:nvSpPr>
        <p:spPr>
          <a:xfrm>
            <a:off x="7027920" y="2088360"/>
            <a:ext cx="1622160" cy="104976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"C" is penalty associated with the error term</a:t>
            </a:r>
            <a:endParaRPr b="0" lang="en-US" sz="1729" spc="-1" strike="noStrike">
              <a:latin typeface="Arial"/>
            </a:endParaRPr>
          </a:p>
        </p:txBody>
      </p:sp>
      <p:sp>
        <p:nvSpPr>
          <p:cNvPr id="2372" name="CustomShape 5"/>
          <p:cNvSpPr/>
          <p:nvPr/>
        </p:nvSpPr>
        <p:spPr>
          <a:xfrm>
            <a:off x="6475680" y="229392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3" name="CustomShape 1"/>
          <p:cNvSpPr/>
          <p:nvPr/>
        </p:nvSpPr>
        <p:spPr>
          <a:xfrm>
            <a:off x="497880" y="931320"/>
            <a:ext cx="8463600" cy="361800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SVC</a:t>
            </a:r>
            <a:r>
              <a:rPr b="1" lang="en-US" sz="1600" spc="-1" strike="noStrike">
                <a:solidFill>
                  <a:srgbClr val="000000"/>
                </a:solidFill>
                <a:latin typeface="Monaco"/>
                <a:ea typeface="Monaco"/>
              </a:rPr>
              <a:t>(kernel='rbf', gamma=1.0,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rbfSVC </a:t>
            </a:r>
            <a:r>
              <a:rPr b="1" lang="en-US" sz="1600" spc="-1" strike="noStrike">
                <a:solidFill>
                  <a:srgbClr val="90909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909090"/>
                </a:solidFill>
                <a:latin typeface="Monaco"/>
                <a:ea typeface="Monaco"/>
              </a:rPr>
              <a:t>(X_train, y_train)</a:t>
            </a:r>
            <a:endParaRPr b="0" lang="en-US" sz="1600" spc="-1" strike="noStrike">
              <a:latin typeface="Arial"/>
            </a:endParaRPr>
          </a:p>
          <a:p>
            <a:pPr>
              <a:lnSpc>
                <a:spcPct val="100000"/>
              </a:lnSpc>
            </a:pPr>
            <a:r>
              <a:rPr b="1" lang="en-US" sz="1600" spc="-1" strike="noStrike">
                <a:solidFill>
                  <a:srgbClr val="000000"/>
                </a:solidFill>
                <a:latin typeface="Avenir Book"/>
                <a:ea typeface="Avenir Book"/>
              </a:rPr>
              <a:t>    </a:t>
            </a:r>
            <a:r>
              <a:rPr b="1" lang="en-US" sz="1600" spc="-1" strike="noStrike">
                <a:solidFill>
                  <a:srgbClr val="909090"/>
                </a:solidFill>
                <a:latin typeface="Monaco"/>
                <a:ea typeface="Monaco"/>
              </a:rPr>
              <a:t>y_predict =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and associated parameters with cross-validation.</a:t>
            </a:r>
            <a:endParaRPr b="0" lang="en-US" sz="1600" spc="-1" strike="noStrike">
              <a:latin typeface="Arial"/>
            </a:endParaRPr>
          </a:p>
        </p:txBody>
      </p:sp>
      <p:sp>
        <p:nvSpPr>
          <p:cNvPr id="2374" name="CustomShape 2"/>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
        <p:nvSpPr>
          <p:cNvPr id="2375" name="CustomShape 3"/>
          <p:cNvSpPr/>
          <p:nvPr/>
        </p:nvSpPr>
        <p:spPr>
          <a:xfrm>
            <a:off x="497880" y="3973320"/>
            <a:ext cx="6162480" cy="74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195"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196"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197"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8"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9"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207"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08"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209"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210"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211"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212"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3" name="CustomShape 20"/>
          <p:cNvSpPr/>
          <p:nvPr/>
        </p:nvSpPr>
        <p:spPr>
          <a:xfrm flipH="1" flipV="1">
            <a:off x="477324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214" name="CustomShape 21"/>
          <p:cNvSpPr/>
          <p:nvPr/>
        </p:nvSpPr>
        <p:spPr>
          <a:xfrm flipH="1" flipV="1">
            <a:off x="462996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15" name="CustomShape 22"/>
          <p:cNvSpPr/>
          <p:nvPr/>
        </p:nvSpPr>
        <p:spPr>
          <a:xfrm flipH="1" flipV="1">
            <a:off x="491688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16" name="CustomShape 23"/>
          <p:cNvSpPr/>
          <p:nvPr/>
        </p:nvSpPr>
        <p:spPr>
          <a:xfrm>
            <a:off x="743040" y="3855240"/>
            <a:ext cx="5844600" cy="60804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No misclassifications—but is this the best position?</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6"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SVMs with Kernels: The Syntax</a:t>
            </a:r>
            <a:endParaRPr b="0" lang="en-US" sz="3000" spc="-1" strike="noStrike">
              <a:latin typeface="Arial"/>
            </a:endParaRPr>
          </a:p>
        </p:txBody>
      </p:sp>
      <p:sp>
        <p:nvSpPr>
          <p:cNvPr id="2377" name="CustomShape 2"/>
          <p:cNvSpPr/>
          <p:nvPr/>
        </p:nvSpPr>
        <p:spPr>
          <a:xfrm>
            <a:off x="497880" y="931320"/>
            <a:ext cx="8463600" cy="361800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sklearn.svm import </a:t>
            </a:r>
            <a:r>
              <a:rPr b="1" lang="en-US" sz="1600" spc="-1" strike="noStrike">
                <a:solidFill>
                  <a:srgbClr val="0070c0"/>
                </a:solidFill>
                <a:latin typeface="Monaco"/>
                <a:ea typeface="Monaco"/>
              </a:rPr>
              <a:t>SVC</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SVC</a:t>
            </a:r>
            <a:r>
              <a:rPr b="1" lang="en-US" sz="1600" spc="-1" strike="noStrike">
                <a:solidFill>
                  <a:srgbClr val="000000"/>
                </a:solidFill>
                <a:latin typeface="Monaco"/>
                <a:ea typeface="Monaco"/>
              </a:rPr>
              <a:t>(kernel='rbf', gamma=1.0, C=10.0)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then predict the expected value</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7030a0"/>
                </a:solidFill>
                <a:latin typeface="Monaco"/>
                <a:ea typeface="Monaco"/>
              </a:rPr>
              <a:t>rbfSVC </a:t>
            </a:r>
            <a:r>
              <a:rPr b="1" lang="en-US" sz="1600" spc="-1" strike="noStrike">
                <a:solidFill>
                  <a:srgbClr val="909090"/>
                </a:solidFill>
                <a:latin typeface="Monaco"/>
                <a:ea typeface="Monaco"/>
              </a:rPr>
              <a:t>=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a:t>
            </a:r>
            <a:r>
              <a:rPr b="1" lang="en-US" sz="1600" spc="-1" strike="noStrike">
                <a:solidFill>
                  <a:srgbClr val="909090"/>
                </a:solidFill>
                <a:latin typeface="Monaco"/>
                <a:ea typeface="Monaco"/>
              </a:rPr>
              <a:t>(X_train, y_train)</a:t>
            </a:r>
            <a:endParaRPr b="0" lang="en-US" sz="1600" spc="-1" strike="noStrike">
              <a:latin typeface="Arial"/>
            </a:endParaRPr>
          </a:p>
          <a:p>
            <a:pPr>
              <a:lnSpc>
                <a:spcPct val="100000"/>
              </a:lnSpc>
            </a:pPr>
            <a:r>
              <a:rPr b="1" lang="en-US" sz="1600" spc="-1" strike="noStrike">
                <a:solidFill>
                  <a:srgbClr val="000000"/>
                </a:solidFill>
                <a:latin typeface="Avenir Book"/>
                <a:ea typeface="Avenir Book"/>
              </a:rPr>
              <a:t>    </a:t>
            </a:r>
            <a:r>
              <a:rPr b="1" lang="en-US" sz="1600" spc="-1" strike="noStrike">
                <a:solidFill>
                  <a:srgbClr val="909090"/>
                </a:solidFill>
                <a:latin typeface="Monaco"/>
                <a:ea typeface="Monaco"/>
              </a:rPr>
              <a:t>y_predict = </a:t>
            </a:r>
            <a:r>
              <a:rPr b="1" lang="en-US" sz="1600" spc="-1" strike="noStrike">
                <a:solidFill>
                  <a:srgbClr val="7030a0"/>
                </a:solidFill>
                <a:latin typeface="Monaco"/>
                <a:ea typeface="Monaco"/>
              </a:rPr>
              <a:t>rbfSVC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predict</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and associated parameters with cross-validation.</a:t>
            </a:r>
            <a:endParaRPr b="0" lang="en-US" sz="16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8"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Feature Overload</a:t>
            </a:r>
            <a:endParaRPr b="0" lang="en-US" sz="3000" spc="-1" strike="noStrike">
              <a:latin typeface="Arial"/>
            </a:endParaRPr>
          </a:p>
        </p:txBody>
      </p:sp>
      <p:sp>
        <p:nvSpPr>
          <p:cNvPr id="2379" name="CustomShape 2"/>
          <p:cNvSpPr/>
          <p:nvPr/>
        </p:nvSpPr>
        <p:spPr>
          <a:xfrm>
            <a:off x="3392280" y="1325520"/>
            <a:ext cx="4760640" cy="1029240"/>
          </a:xfrm>
          <a:prstGeom prst="rect">
            <a:avLst/>
          </a:prstGeom>
          <a:noFill/>
          <a:ln>
            <a:noFill/>
          </a:ln>
        </p:spPr>
        <p:style>
          <a:lnRef idx="0"/>
          <a:fillRef idx="0"/>
          <a:effectRef idx="0"/>
          <a:fontRef idx="minor"/>
        </p:style>
        <p:txBody>
          <a:bodyPr lIns="0" rIns="0" tIns="0" bIns="0"/>
          <a:p>
            <a:pPr marL="9360">
              <a:lnSpc>
                <a:spcPct val="150000"/>
              </a:lnSpc>
            </a:pPr>
            <a:r>
              <a:rPr b="0" lang="en-US" sz="2000" spc="-1" strike="noStrike">
                <a:solidFill>
                  <a:srgbClr val="000000"/>
                </a:solidFill>
                <a:latin typeface="Avenir Book"/>
                <a:ea typeface="Avenir Book"/>
              </a:rPr>
              <a:t>SVMs with RBF Kernels are very slow to train with lots of features or data</a:t>
            </a:r>
            <a:endParaRPr b="0" lang="en-US" sz="2000" spc="-1" strike="noStrike">
              <a:latin typeface="Arial"/>
            </a:endParaRPr>
          </a:p>
        </p:txBody>
      </p:sp>
      <p:sp>
        <p:nvSpPr>
          <p:cNvPr id="2380" name="CustomShape 3"/>
          <p:cNvSpPr/>
          <p:nvPr/>
        </p:nvSpPr>
        <p:spPr>
          <a:xfrm>
            <a:off x="551880" y="1325520"/>
            <a:ext cx="2602440" cy="920520"/>
          </a:xfrm>
          <a:prstGeom prst="roundRect">
            <a:avLst>
              <a:gd name="adj" fmla="val 16667"/>
            </a:avLst>
          </a:prstGeom>
          <a:solidFill>
            <a:srgbClr val="c0000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Problem</a:t>
            </a:r>
            <a:endParaRPr b="0" lang="en-US" sz="2800" spc="-1" strike="noStrike">
              <a:latin typeface="Arial"/>
            </a:endParaRPr>
          </a:p>
        </p:txBody>
      </p:sp>
      <p:sp>
        <p:nvSpPr>
          <p:cNvPr id="2381" name="CustomShape 4"/>
          <p:cNvSpPr/>
          <p:nvPr/>
        </p:nvSpPr>
        <p:spPr>
          <a:xfrm>
            <a:off x="551880" y="3098160"/>
            <a:ext cx="2602440" cy="9205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Solution</a:t>
            </a:r>
            <a:endParaRPr b="0" lang="en-US" sz="2800" spc="-1" strike="noStrike">
              <a:latin typeface="Arial"/>
            </a:endParaRPr>
          </a:p>
        </p:txBody>
      </p:sp>
      <p:sp>
        <p:nvSpPr>
          <p:cNvPr id="2382" name="CustomShape 5"/>
          <p:cNvSpPr/>
          <p:nvPr/>
        </p:nvSpPr>
        <p:spPr>
          <a:xfrm>
            <a:off x="3392280" y="3037320"/>
            <a:ext cx="4760640" cy="1042200"/>
          </a:xfrm>
          <a:prstGeom prst="rect">
            <a:avLst/>
          </a:prstGeom>
          <a:noFill/>
          <a:ln>
            <a:noFill/>
          </a:ln>
        </p:spPr>
        <p:style>
          <a:lnRef idx="0"/>
          <a:fillRef idx="0"/>
          <a:effectRef idx="0"/>
          <a:fontRef idx="minor"/>
        </p:style>
        <p:txBody>
          <a:bodyPr lIns="0" rIns="0" tIns="0" bIns="0"/>
          <a:p>
            <a:pPr marL="9360">
              <a:lnSpc>
                <a:spcPct val="150000"/>
              </a:lnSpc>
            </a:pPr>
            <a:r>
              <a:rPr b="1" lang="en-US" sz="2000" spc="-1" strike="noStrike">
                <a:solidFill>
                  <a:srgbClr val="000000"/>
                </a:solidFill>
                <a:latin typeface="Avenir Book"/>
                <a:ea typeface="Avenir Book"/>
              </a:rPr>
              <a:t>C</a:t>
            </a:r>
            <a:r>
              <a:rPr b="0" lang="en-US" sz="2000" spc="-1" strike="noStrike">
                <a:solidFill>
                  <a:srgbClr val="000000"/>
                </a:solidFill>
                <a:latin typeface="Avenir Book"/>
                <a:ea typeface="Avenir Book"/>
              </a:rPr>
              <a:t>onstruct approximate kernel map with SGD using Nystroem or RBF sampler</a:t>
            </a:r>
            <a:endParaRPr b="0" lang="en-US" sz="2000" spc="-1" strike="noStrike">
              <a:latin typeface="Arial"/>
            </a:endParaRPr>
          </a:p>
          <a:p>
            <a:pPr marL="9360">
              <a:lnSpc>
                <a:spcPct val="150000"/>
              </a:lnSpc>
            </a:pPr>
            <a:endParaRPr b="0" lang="en-US" sz="2000" spc="-1" strike="noStrike">
              <a:latin typeface="Arial"/>
            </a:endParaRPr>
          </a:p>
        </p:txBody>
      </p:sp>
      <p:sp>
        <p:nvSpPr>
          <p:cNvPr id="2383" name="CustomShape 6"/>
          <p:cNvSpPr/>
          <p:nvPr/>
        </p:nvSpPr>
        <p:spPr>
          <a:xfrm>
            <a:off x="315720" y="2976480"/>
            <a:ext cx="8020080" cy="1368000"/>
          </a:xfrm>
          <a:prstGeom prst="rect">
            <a:avLst/>
          </a:prstGeom>
          <a:solidFill>
            <a:schemeClr val="tx1"/>
          </a:solidFill>
          <a:ln w="25560">
            <a:noFill/>
          </a:ln>
        </p:spPr>
        <p:style>
          <a:lnRef idx="0"/>
          <a:fillRef idx="0"/>
          <a:effectRef idx="0"/>
          <a:fontRef idx="minor"/>
        </p:style>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4"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Feature Overload</a:t>
            </a:r>
            <a:endParaRPr b="0" lang="en-US" sz="3000" spc="-1" strike="noStrike">
              <a:latin typeface="Arial"/>
            </a:endParaRPr>
          </a:p>
        </p:txBody>
      </p:sp>
      <p:sp>
        <p:nvSpPr>
          <p:cNvPr id="2385" name="CustomShape 2"/>
          <p:cNvSpPr/>
          <p:nvPr/>
        </p:nvSpPr>
        <p:spPr>
          <a:xfrm>
            <a:off x="3392280" y="1325520"/>
            <a:ext cx="4760640" cy="1029240"/>
          </a:xfrm>
          <a:prstGeom prst="rect">
            <a:avLst/>
          </a:prstGeom>
          <a:noFill/>
          <a:ln>
            <a:noFill/>
          </a:ln>
        </p:spPr>
        <p:style>
          <a:lnRef idx="0"/>
          <a:fillRef idx="0"/>
          <a:effectRef idx="0"/>
          <a:fontRef idx="minor"/>
        </p:style>
        <p:txBody>
          <a:bodyPr lIns="0" rIns="0" tIns="0" bIns="0"/>
          <a:p>
            <a:pPr marL="9360">
              <a:lnSpc>
                <a:spcPct val="150000"/>
              </a:lnSpc>
            </a:pPr>
            <a:r>
              <a:rPr b="0" lang="en-US" sz="2000" spc="-1" strike="noStrike">
                <a:solidFill>
                  <a:srgbClr val="000000"/>
                </a:solidFill>
                <a:latin typeface="Avenir Book"/>
                <a:ea typeface="Avenir Book"/>
              </a:rPr>
              <a:t>SVMs with RBF Kernels are very slow to train with lots of features or data</a:t>
            </a:r>
            <a:endParaRPr b="0" lang="en-US" sz="2000" spc="-1" strike="noStrike">
              <a:latin typeface="Arial"/>
            </a:endParaRPr>
          </a:p>
        </p:txBody>
      </p:sp>
      <p:sp>
        <p:nvSpPr>
          <p:cNvPr id="2386" name="CustomShape 3"/>
          <p:cNvSpPr/>
          <p:nvPr/>
        </p:nvSpPr>
        <p:spPr>
          <a:xfrm>
            <a:off x="551880" y="1325520"/>
            <a:ext cx="2602440" cy="920520"/>
          </a:xfrm>
          <a:prstGeom prst="roundRect">
            <a:avLst>
              <a:gd name="adj" fmla="val 16667"/>
            </a:avLst>
          </a:prstGeom>
          <a:solidFill>
            <a:srgbClr val="c0000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Problem</a:t>
            </a:r>
            <a:endParaRPr b="0" lang="en-US" sz="2800" spc="-1" strike="noStrike">
              <a:latin typeface="Arial"/>
            </a:endParaRPr>
          </a:p>
        </p:txBody>
      </p:sp>
      <p:sp>
        <p:nvSpPr>
          <p:cNvPr id="2387" name="CustomShape 4"/>
          <p:cNvSpPr/>
          <p:nvPr/>
        </p:nvSpPr>
        <p:spPr>
          <a:xfrm>
            <a:off x="551880" y="3098160"/>
            <a:ext cx="2602440" cy="9205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Solution</a:t>
            </a:r>
            <a:endParaRPr b="0" lang="en-US" sz="2800" spc="-1" strike="noStrike">
              <a:latin typeface="Arial"/>
            </a:endParaRPr>
          </a:p>
        </p:txBody>
      </p:sp>
      <p:sp>
        <p:nvSpPr>
          <p:cNvPr id="2388" name="CustomShape 5"/>
          <p:cNvSpPr/>
          <p:nvPr/>
        </p:nvSpPr>
        <p:spPr>
          <a:xfrm>
            <a:off x="3392280" y="3037320"/>
            <a:ext cx="4760640" cy="1042200"/>
          </a:xfrm>
          <a:prstGeom prst="rect">
            <a:avLst/>
          </a:prstGeom>
          <a:noFill/>
          <a:ln>
            <a:noFill/>
          </a:ln>
        </p:spPr>
        <p:style>
          <a:lnRef idx="0"/>
          <a:fillRef idx="0"/>
          <a:effectRef idx="0"/>
          <a:fontRef idx="minor"/>
        </p:style>
        <p:txBody>
          <a:bodyPr lIns="0" rIns="0" tIns="0" bIns="0"/>
          <a:p>
            <a:pPr marL="9360">
              <a:lnSpc>
                <a:spcPct val="150000"/>
              </a:lnSpc>
            </a:pPr>
            <a:r>
              <a:rPr b="1" lang="en-US" sz="2000" spc="-1" strike="noStrike">
                <a:solidFill>
                  <a:srgbClr val="000000"/>
                </a:solidFill>
                <a:latin typeface="Avenir Book"/>
                <a:ea typeface="Avenir Book"/>
              </a:rPr>
              <a:t>C</a:t>
            </a:r>
            <a:r>
              <a:rPr b="0" lang="en-US" sz="2000" spc="-1" strike="noStrike">
                <a:solidFill>
                  <a:srgbClr val="000000"/>
                </a:solidFill>
                <a:latin typeface="Avenir Book"/>
                <a:ea typeface="Avenir Book"/>
              </a:rPr>
              <a:t>onstruct approximate kernel map with SGD using Nystroem or RBF sampler</a:t>
            </a:r>
            <a:endParaRPr b="0" lang="en-US" sz="2000" spc="-1" strike="noStrike">
              <a:latin typeface="Arial"/>
            </a:endParaRPr>
          </a:p>
          <a:p>
            <a:pPr marL="9360">
              <a:lnSpc>
                <a:spcPct val="150000"/>
              </a:lnSpc>
            </a:pPr>
            <a:endParaRPr b="0" lang="en-US" sz="20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9"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Feature Overload</a:t>
            </a:r>
            <a:endParaRPr b="0" lang="en-US" sz="3000" spc="-1" strike="noStrike">
              <a:latin typeface="Arial"/>
            </a:endParaRPr>
          </a:p>
        </p:txBody>
      </p:sp>
      <p:sp>
        <p:nvSpPr>
          <p:cNvPr id="2390" name="CustomShape 2"/>
          <p:cNvSpPr/>
          <p:nvPr/>
        </p:nvSpPr>
        <p:spPr>
          <a:xfrm>
            <a:off x="3392280" y="1325520"/>
            <a:ext cx="4760640" cy="1029240"/>
          </a:xfrm>
          <a:prstGeom prst="rect">
            <a:avLst/>
          </a:prstGeom>
          <a:noFill/>
          <a:ln>
            <a:noFill/>
          </a:ln>
        </p:spPr>
        <p:style>
          <a:lnRef idx="0"/>
          <a:fillRef idx="0"/>
          <a:effectRef idx="0"/>
          <a:fontRef idx="minor"/>
        </p:style>
        <p:txBody>
          <a:bodyPr lIns="0" rIns="0" tIns="0" bIns="0"/>
          <a:p>
            <a:pPr marL="9360">
              <a:lnSpc>
                <a:spcPct val="150000"/>
              </a:lnSpc>
            </a:pPr>
            <a:r>
              <a:rPr b="0" lang="en-US" sz="2000" spc="-1" strike="noStrike">
                <a:solidFill>
                  <a:srgbClr val="000000"/>
                </a:solidFill>
                <a:latin typeface="Avenir Book"/>
                <a:ea typeface="Avenir Book"/>
              </a:rPr>
              <a:t>SVMs with RBF Kernels are very slow to train with lots of features or data</a:t>
            </a:r>
            <a:endParaRPr b="0" lang="en-US" sz="2000" spc="-1" strike="noStrike">
              <a:latin typeface="Arial"/>
            </a:endParaRPr>
          </a:p>
        </p:txBody>
      </p:sp>
      <p:sp>
        <p:nvSpPr>
          <p:cNvPr id="2391" name="CustomShape 3"/>
          <p:cNvSpPr/>
          <p:nvPr/>
        </p:nvSpPr>
        <p:spPr>
          <a:xfrm>
            <a:off x="551880" y="1325520"/>
            <a:ext cx="2602440" cy="920520"/>
          </a:xfrm>
          <a:prstGeom prst="roundRect">
            <a:avLst>
              <a:gd name="adj" fmla="val 16667"/>
            </a:avLst>
          </a:prstGeom>
          <a:solidFill>
            <a:srgbClr val="c0000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Problem</a:t>
            </a:r>
            <a:endParaRPr b="0" lang="en-US" sz="2800" spc="-1" strike="noStrike">
              <a:latin typeface="Arial"/>
            </a:endParaRPr>
          </a:p>
        </p:txBody>
      </p:sp>
      <p:sp>
        <p:nvSpPr>
          <p:cNvPr id="2392" name="CustomShape 4"/>
          <p:cNvSpPr/>
          <p:nvPr/>
        </p:nvSpPr>
        <p:spPr>
          <a:xfrm>
            <a:off x="551880" y="3098160"/>
            <a:ext cx="2602440" cy="9205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800" spc="-1" strike="noStrike">
                <a:solidFill>
                  <a:srgbClr val="212121"/>
                </a:solidFill>
                <a:latin typeface="Avenir Book"/>
                <a:ea typeface="Avenir Book"/>
              </a:rPr>
              <a:t>Solution</a:t>
            </a:r>
            <a:endParaRPr b="0" lang="en-US" sz="2800" spc="-1" strike="noStrike">
              <a:latin typeface="Arial"/>
            </a:endParaRPr>
          </a:p>
        </p:txBody>
      </p:sp>
      <p:sp>
        <p:nvSpPr>
          <p:cNvPr id="2393" name="CustomShape 5"/>
          <p:cNvSpPr/>
          <p:nvPr/>
        </p:nvSpPr>
        <p:spPr>
          <a:xfrm>
            <a:off x="3392280" y="3037320"/>
            <a:ext cx="4760640" cy="1348200"/>
          </a:xfrm>
          <a:prstGeom prst="rect">
            <a:avLst/>
          </a:prstGeom>
          <a:noFill/>
          <a:ln>
            <a:noFill/>
          </a:ln>
        </p:spPr>
        <p:style>
          <a:lnRef idx="0"/>
          <a:fillRef idx="0"/>
          <a:effectRef idx="0"/>
          <a:fontRef idx="minor"/>
        </p:style>
        <p:txBody>
          <a:bodyPr lIns="0" rIns="0" tIns="0" bIns="0"/>
          <a:p>
            <a:pPr marL="9360">
              <a:lnSpc>
                <a:spcPct val="150000"/>
              </a:lnSpc>
            </a:pPr>
            <a:r>
              <a:rPr b="1" lang="en-US" sz="2000" spc="-1" strike="noStrike">
                <a:solidFill>
                  <a:srgbClr val="000000"/>
                </a:solidFill>
                <a:latin typeface="Avenir Book"/>
                <a:ea typeface="Avenir Book"/>
              </a:rPr>
              <a:t>C</a:t>
            </a:r>
            <a:r>
              <a:rPr b="0" lang="en-US" sz="2000" spc="-1" strike="noStrike">
                <a:solidFill>
                  <a:srgbClr val="000000"/>
                </a:solidFill>
                <a:latin typeface="Avenir Book"/>
                <a:ea typeface="Avenir Book"/>
              </a:rPr>
              <a:t>onstruct approximate kernel map with SGD using Nystroem or RBF sampler.</a:t>
            </a:r>
            <a:endParaRPr b="0" lang="en-US" sz="2000" spc="-1" strike="noStrike">
              <a:latin typeface="Arial"/>
            </a:endParaRPr>
          </a:p>
          <a:p>
            <a:pPr marL="9360">
              <a:lnSpc>
                <a:spcPct val="150000"/>
              </a:lnSpc>
            </a:pPr>
            <a:r>
              <a:rPr b="0" lang="en-US" sz="2000" spc="-1" strike="noStrike">
                <a:solidFill>
                  <a:srgbClr val="000000"/>
                </a:solidFill>
                <a:latin typeface="Avenir Book"/>
                <a:ea typeface="Avenir Book"/>
              </a:rPr>
              <a:t>Fit a linear classifier.</a:t>
            </a:r>
            <a:endParaRPr b="0" lang="en-US" sz="2000" spc="-1" strike="noStrike">
              <a:latin typeface="Arial"/>
            </a:endParaRPr>
          </a:p>
          <a:p>
            <a:pPr marL="9360">
              <a:lnSpc>
                <a:spcPct val="150000"/>
              </a:lnSpc>
            </a:pPr>
            <a:endParaRPr b="0" lang="en-US" sz="20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4"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395"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Nystroem</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nystroemSVC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Nystroem</a:t>
            </a:r>
            <a:r>
              <a:rPr b="1" lang="en-US" sz="1600" spc="-1" strike="noStrike">
                <a:solidFill>
                  <a:srgbClr val="000000"/>
                </a:solidFill>
                <a:latin typeface="Monaco"/>
                <a:ea typeface="Monaco"/>
              </a:rPr>
              <a:t>(kernel='rbf', 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7030a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nystroemSVC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nystroemSVC.</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6"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397"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Nystroem</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nystroemSVC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Nystroem</a:t>
            </a:r>
            <a:r>
              <a:rPr b="1" lang="en-US" sz="1600" spc="-1" strike="noStrike">
                <a:solidFill>
                  <a:srgbClr val="000000"/>
                </a:solidFill>
                <a:latin typeface="Monaco"/>
                <a:ea typeface="Monaco"/>
              </a:rPr>
              <a:t>(kernel='rbf', 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7030a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nystroemSVC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nystroemSVC.</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
        <p:nvSpPr>
          <p:cNvPr id="2398" name="CustomShape 3"/>
          <p:cNvSpPr/>
          <p:nvPr/>
        </p:nvSpPr>
        <p:spPr>
          <a:xfrm>
            <a:off x="7212600" y="2185200"/>
            <a:ext cx="1622160" cy="7876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multiple non-linear kernels can be used</a:t>
            </a:r>
            <a:endParaRPr b="0" lang="en-US" sz="1729" spc="-1" strike="noStrike">
              <a:latin typeface="Arial"/>
            </a:endParaRPr>
          </a:p>
        </p:txBody>
      </p:sp>
      <p:sp>
        <p:nvSpPr>
          <p:cNvPr id="2399" name="CustomShape 4"/>
          <p:cNvSpPr/>
          <p:nvPr/>
        </p:nvSpPr>
        <p:spPr>
          <a:xfrm>
            <a:off x="6660360" y="239076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0"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401"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Nystroem</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nystroemSVC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Nystroem</a:t>
            </a:r>
            <a:r>
              <a:rPr b="1" lang="en-US" sz="1600" spc="-1" strike="noStrike">
                <a:solidFill>
                  <a:srgbClr val="000000"/>
                </a:solidFill>
                <a:latin typeface="Monaco"/>
                <a:ea typeface="Monaco"/>
              </a:rPr>
              <a:t>(kernel='rbf', 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7030a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nystroemSVC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nystroemSVC.</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
        <p:nvSpPr>
          <p:cNvPr id="2402" name="CustomShape 3"/>
          <p:cNvSpPr/>
          <p:nvPr/>
        </p:nvSpPr>
        <p:spPr>
          <a:xfrm>
            <a:off x="7212600" y="2185200"/>
            <a:ext cx="1622160" cy="104976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kernel and gamma are identical to SVC</a:t>
            </a:r>
            <a:endParaRPr b="0" lang="en-US" sz="1729" spc="-1" strike="noStrike">
              <a:latin typeface="Arial"/>
            </a:endParaRPr>
          </a:p>
        </p:txBody>
      </p:sp>
      <p:sp>
        <p:nvSpPr>
          <p:cNvPr id="2403" name="CustomShape 4"/>
          <p:cNvSpPr/>
          <p:nvPr/>
        </p:nvSpPr>
        <p:spPr>
          <a:xfrm>
            <a:off x="6660360" y="239076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4"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405"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Nystroem</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nystroemSVC</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Nystroem</a:t>
            </a:r>
            <a:r>
              <a:rPr b="1" lang="en-US" sz="1600" spc="-1" strike="noStrike">
                <a:solidFill>
                  <a:srgbClr val="000000"/>
                </a:solidFill>
                <a:latin typeface="Monaco"/>
                <a:ea typeface="Monaco"/>
              </a:rPr>
              <a:t>(kernel='rbf', 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7030a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nystroemSVC</a:t>
            </a:r>
            <a:r>
              <a:rPr b="1" lang="en-US" sz="1600" spc="-1" strike="noStrike">
                <a:solidFill>
                  <a:srgbClr val="909090"/>
                </a:solidFill>
                <a:latin typeface="Monaco"/>
                <a:ea typeface="Monaco"/>
              </a:rPr>
              <a:t>.</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nystroemSVC.</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
        <p:nvSpPr>
          <p:cNvPr id="2406" name="CustomShape 3"/>
          <p:cNvSpPr/>
          <p:nvPr/>
        </p:nvSpPr>
        <p:spPr>
          <a:xfrm>
            <a:off x="7212600" y="2185200"/>
            <a:ext cx="1622160" cy="7876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n_components is number of samples</a:t>
            </a:r>
            <a:endParaRPr b="0" lang="en-US" sz="1729" spc="-1" strike="noStrike">
              <a:latin typeface="Arial"/>
            </a:endParaRPr>
          </a:p>
        </p:txBody>
      </p:sp>
      <p:sp>
        <p:nvSpPr>
          <p:cNvPr id="2407" name="CustomShape 4"/>
          <p:cNvSpPr/>
          <p:nvPr/>
        </p:nvSpPr>
        <p:spPr>
          <a:xfrm>
            <a:off x="6660360" y="239076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8"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409"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RBFsampler</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rbfSample</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RBFsampler</a:t>
            </a:r>
            <a:r>
              <a:rPr b="1" lang="en-US" sz="1600" spc="-1" strike="noStrike">
                <a:solidFill>
                  <a:srgbClr val="000000"/>
                </a:solidFill>
                <a:latin typeface="Monaco"/>
                <a:ea typeface="Monaco"/>
              </a:rPr>
              <a:t>(gamma=1.0,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90909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0"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411"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RBFsampler</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rbfSample</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RBFsampler</a:t>
            </a:r>
            <a:r>
              <a:rPr b="1" lang="en-US" sz="1600" spc="-1" strike="noStrike">
                <a:solidFill>
                  <a:srgbClr val="000000"/>
                </a:solidFill>
                <a:latin typeface="Monaco"/>
                <a:ea typeface="Monaco"/>
              </a:rPr>
              <a:t>(gamma=1.0,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90909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
        <p:nvSpPr>
          <p:cNvPr id="2412" name="CustomShape 3"/>
          <p:cNvSpPr/>
          <p:nvPr/>
        </p:nvSpPr>
        <p:spPr>
          <a:xfrm>
            <a:off x="7339320" y="2153160"/>
            <a:ext cx="1622160" cy="7876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RBF is only kernel that can be used</a:t>
            </a:r>
            <a:endParaRPr b="0" lang="en-US" sz="1729" spc="-1" strike="noStrike">
              <a:latin typeface="Arial"/>
            </a:endParaRPr>
          </a:p>
        </p:txBody>
      </p:sp>
      <p:sp>
        <p:nvSpPr>
          <p:cNvPr id="2413" name="CustomShape 4"/>
          <p:cNvSpPr/>
          <p:nvPr/>
        </p:nvSpPr>
        <p:spPr>
          <a:xfrm>
            <a:off x="6787080" y="235836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218"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219"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20"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230"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31"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232"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233"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234"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235"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6" name="CustomShape 20"/>
          <p:cNvSpPr/>
          <p:nvPr/>
        </p:nvSpPr>
        <p:spPr>
          <a:xfrm flipH="1" flipV="1">
            <a:off x="522864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237" name="CustomShape 21"/>
          <p:cNvSpPr/>
          <p:nvPr/>
        </p:nvSpPr>
        <p:spPr>
          <a:xfrm flipH="1" flipV="1">
            <a:off x="506736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38" name="CustomShape 22"/>
          <p:cNvSpPr/>
          <p:nvPr/>
        </p:nvSpPr>
        <p:spPr>
          <a:xfrm flipH="1" flipV="1">
            <a:off x="537192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39" name="CustomShape 23"/>
          <p:cNvSpPr/>
          <p:nvPr/>
        </p:nvSpPr>
        <p:spPr>
          <a:xfrm>
            <a:off x="743040" y="3855240"/>
            <a:ext cx="5844600" cy="60804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No misclassifications—but is this the best position?</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4" name="CustomShape 1"/>
          <p:cNvSpPr/>
          <p:nvPr/>
        </p:nvSpPr>
        <p:spPr>
          <a:xfrm>
            <a:off x="398520" y="2962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Faster Kernel Transformations: The Syntax</a:t>
            </a:r>
            <a:endParaRPr b="0" lang="en-US" sz="3000" spc="-1" strike="noStrike">
              <a:latin typeface="Arial"/>
            </a:endParaRPr>
          </a:p>
        </p:txBody>
      </p:sp>
      <p:sp>
        <p:nvSpPr>
          <p:cNvPr id="2415" name="CustomShape 2"/>
          <p:cNvSpPr/>
          <p:nvPr/>
        </p:nvSpPr>
        <p:spPr>
          <a:xfrm>
            <a:off x="497880" y="931320"/>
            <a:ext cx="8463600" cy="3831480"/>
          </a:xfrm>
          <a:prstGeom prst="rect">
            <a:avLst/>
          </a:prstGeom>
          <a:noFill/>
          <a:ln>
            <a:noFill/>
          </a:ln>
        </p:spPr>
        <p:style>
          <a:lnRef idx="0"/>
          <a:fillRef idx="0"/>
          <a:effectRef idx="0"/>
          <a:fontRef idx="minor"/>
        </p:style>
        <p:txBody>
          <a:bodyPr lIns="90000" rIns="90000" tIns="45000" bIns="45000"/>
          <a:p>
            <a:pPr>
              <a:lnSpc>
                <a:spcPct val="150000"/>
              </a:lnSpc>
            </a:pPr>
            <a:r>
              <a:rPr b="1" lang="en-US" sz="1600" spc="-1" strike="noStrike">
                <a:solidFill>
                  <a:srgbClr val="000000"/>
                </a:solidFill>
                <a:latin typeface="Avenir Book"/>
                <a:ea typeface="Avenir Book"/>
              </a:rPr>
              <a:t>Import the class containing the classification method</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from sklearn.kernel_approximation import </a:t>
            </a:r>
            <a:r>
              <a:rPr b="1" lang="en-US" sz="1600" spc="-1" strike="noStrike">
                <a:solidFill>
                  <a:srgbClr val="0070c0"/>
                </a:solidFill>
                <a:latin typeface="Monaco"/>
                <a:ea typeface="Monaco"/>
              </a:rPr>
              <a:t>RBFsampler</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Create an instance of the class</a:t>
            </a:r>
            <a:endParaRPr b="0" lang="en-US" sz="1600" spc="-1" strike="noStrike">
              <a:latin typeface="Arial"/>
            </a:endParaRPr>
          </a:p>
          <a:p>
            <a:pPr>
              <a:lnSpc>
                <a:spcPct val="150000"/>
              </a:lnSpc>
            </a:pPr>
            <a:r>
              <a:rPr b="1" lang="en-US" sz="1600" spc="-1" strike="noStrike">
                <a:solidFill>
                  <a:srgbClr val="7030a0"/>
                </a:solidFill>
                <a:latin typeface="Monaco"/>
                <a:ea typeface="Monaco"/>
              </a:rPr>
              <a:t>	</a:t>
            </a:r>
            <a:r>
              <a:rPr b="1" lang="en-US" sz="1600" spc="-1" strike="noStrike">
                <a:solidFill>
                  <a:srgbClr val="7030a0"/>
                </a:solidFill>
                <a:latin typeface="Monaco"/>
                <a:ea typeface="Monaco"/>
              </a:rPr>
              <a:t>rbfSample</a:t>
            </a:r>
            <a:r>
              <a:rPr b="1" lang="en-US" sz="1600" spc="-1" strike="noStrike">
                <a:solidFill>
                  <a:srgbClr val="000000"/>
                </a:solidFill>
                <a:latin typeface="Monaco"/>
                <a:ea typeface="Monaco"/>
              </a:rPr>
              <a:t> </a:t>
            </a:r>
            <a:r>
              <a:rPr b="1" lang="en-US" sz="1600" spc="-1" strike="noStrike">
                <a:solidFill>
                  <a:srgbClr val="808080"/>
                </a:solidFill>
                <a:latin typeface="Monaco"/>
                <a:ea typeface="Monaco"/>
              </a:rPr>
              <a:t>=</a:t>
            </a:r>
            <a:r>
              <a:rPr b="1" lang="en-US" sz="1600" spc="-1" strike="noStrike">
                <a:solidFill>
                  <a:srgbClr val="000000"/>
                </a:solidFill>
                <a:latin typeface="Monaco"/>
                <a:ea typeface="Monaco"/>
              </a:rPr>
              <a:t> </a:t>
            </a:r>
            <a:r>
              <a:rPr b="1" lang="en-US" sz="1600" spc="-1" strike="noStrike">
                <a:solidFill>
                  <a:srgbClr val="0070c0"/>
                </a:solidFill>
                <a:latin typeface="Monaco"/>
                <a:ea typeface="Monaco"/>
              </a:rPr>
              <a:t>RBFsampler</a:t>
            </a:r>
            <a:r>
              <a:rPr b="1" lang="en-US" sz="1600" spc="-1" strike="noStrike">
                <a:solidFill>
                  <a:srgbClr val="000000"/>
                </a:solidFill>
                <a:latin typeface="Monaco"/>
                <a:ea typeface="Monaco"/>
              </a:rPr>
              <a:t>(gamma=1.0, </a:t>
            </a:r>
            <a:endParaRPr b="0" lang="en-US" sz="1600" spc="-1" strike="noStrike">
              <a:latin typeface="Arial"/>
            </a:endParaRPr>
          </a:p>
          <a:p>
            <a:pPr>
              <a:lnSpc>
                <a:spcPct val="150000"/>
              </a:lnSpc>
            </a:pP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   </a:t>
            </a:r>
            <a:r>
              <a:rPr b="1" lang="en-US" sz="1600" spc="-1" strike="noStrike">
                <a:solidFill>
                  <a:srgbClr val="000000"/>
                </a:solidFill>
                <a:latin typeface="Monaco"/>
                <a:ea typeface="Monaco"/>
              </a:rPr>
              <a:t>n_components=100)</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Fit the instance on the data and transform</a:t>
            </a:r>
            <a:endParaRPr b="0" lang="en-US" sz="1600" spc="-1" strike="noStrike">
              <a:latin typeface="Arial"/>
            </a:endParaRPr>
          </a:p>
          <a:p>
            <a:pPr>
              <a:lnSpc>
                <a:spcPct val="150000"/>
              </a:lnSpc>
            </a:pPr>
            <a:r>
              <a:rPr b="1" lang="en-US" sz="1600" spc="-1" strike="noStrike">
                <a:solidFill>
                  <a:srgbClr val="909090"/>
                </a:solidFill>
                <a:latin typeface="Avenir Book"/>
                <a:ea typeface="Avenir Book"/>
              </a:rPr>
              <a:t>    </a:t>
            </a:r>
            <a:r>
              <a:rPr b="1" lang="en-US" sz="1600" spc="-1" strike="noStrike">
                <a:solidFill>
                  <a:srgbClr val="909090"/>
                </a:solidFill>
                <a:latin typeface="Monaco"/>
                <a:ea typeface="Monaco"/>
              </a:rPr>
              <a:t>X_train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fit_transform</a:t>
            </a:r>
            <a:r>
              <a:rPr b="1" lang="en-US" sz="1600" spc="-1" strike="noStrike">
                <a:solidFill>
                  <a:srgbClr val="909090"/>
                </a:solidFill>
                <a:latin typeface="Monaco"/>
                <a:ea typeface="Monaco"/>
              </a:rPr>
              <a:t>(X_train)</a:t>
            </a:r>
            <a:endParaRPr b="0" lang="en-US" sz="1600" spc="-1" strike="noStrike">
              <a:latin typeface="Arial"/>
            </a:endParaRPr>
          </a:p>
          <a:p>
            <a:pPr>
              <a:lnSpc>
                <a:spcPct val="150000"/>
              </a:lnSpc>
            </a:pPr>
            <a:r>
              <a:rPr b="1" lang="en-US" sz="1600" spc="-1" strike="noStrike">
                <a:solidFill>
                  <a:srgbClr val="909090"/>
                </a:solidFill>
                <a:latin typeface="Monaco"/>
                <a:ea typeface="Monaco"/>
              </a:rPr>
              <a:t>  </a:t>
            </a:r>
            <a:r>
              <a:rPr b="1" lang="en-US" sz="1600" spc="-1" strike="noStrike">
                <a:solidFill>
                  <a:srgbClr val="909090"/>
                </a:solidFill>
                <a:latin typeface="Monaco"/>
                <a:ea typeface="Monaco"/>
              </a:rPr>
              <a:t>X_test = </a:t>
            </a:r>
            <a:r>
              <a:rPr b="1" lang="en-US" sz="1600" spc="-1" strike="noStrike">
                <a:solidFill>
                  <a:srgbClr val="7030a0"/>
                </a:solidFill>
                <a:latin typeface="Monaco"/>
                <a:ea typeface="Monaco"/>
              </a:rPr>
              <a:t>rbfSample.</a:t>
            </a:r>
            <a:r>
              <a:rPr b="1" lang="en-US" sz="1600" spc="-1" strike="noStrike">
                <a:solidFill>
                  <a:srgbClr val="c00000"/>
                </a:solidFill>
                <a:latin typeface="Monaco"/>
                <a:ea typeface="Monaco"/>
              </a:rPr>
              <a:t>transform</a:t>
            </a:r>
            <a:r>
              <a:rPr b="1" lang="en-US" sz="1600" spc="-1" strike="noStrike">
                <a:solidFill>
                  <a:srgbClr val="909090"/>
                </a:solidFill>
                <a:latin typeface="Monaco"/>
                <a:ea typeface="Monaco"/>
              </a:rPr>
              <a:t>(X_test)</a:t>
            </a:r>
            <a:endParaRPr b="0" lang="en-US" sz="1600" spc="-1" strike="noStrike">
              <a:latin typeface="Arial"/>
            </a:endParaRPr>
          </a:p>
          <a:p>
            <a:pPr>
              <a:lnSpc>
                <a:spcPct val="100000"/>
              </a:lnSpc>
            </a:pPr>
            <a:endParaRPr b="0" lang="en-US" sz="1600" spc="-1" strike="noStrike">
              <a:latin typeface="Arial"/>
            </a:endParaRPr>
          </a:p>
          <a:p>
            <a:pPr>
              <a:lnSpc>
                <a:spcPct val="150000"/>
              </a:lnSpc>
            </a:pPr>
            <a:r>
              <a:rPr b="1" lang="en-US" sz="1600" spc="-1" strike="noStrike">
                <a:solidFill>
                  <a:srgbClr val="000000"/>
                </a:solidFill>
                <a:latin typeface="Avenir Book"/>
                <a:ea typeface="Avenir Book"/>
              </a:rPr>
              <a:t>Tune kernel parameters and components with cross-validation.</a:t>
            </a:r>
            <a:endParaRPr b="0" lang="en-US" sz="1600" spc="-1" strike="noStrike">
              <a:latin typeface="Arial"/>
            </a:endParaRPr>
          </a:p>
        </p:txBody>
      </p:sp>
      <p:sp>
        <p:nvSpPr>
          <p:cNvPr id="2416" name="CustomShape 3"/>
          <p:cNvSpPr/>
          <p:nvPr/>
        </p:nvSpPr>
        <p:spPr>
          <a:xfrm>
            <a:off x="7328880" y="2173680"/>
            <a:ext cx="1622160" cy="1050480"/>
          </a:xfrm>
          <a:prstGeom prst="rect">
            <a:avLst/>
          </a:prstGeom>
          <a:noFill/>
          <a:ln>
            <a:noFill/>
          </a:ln>
        </p:spPr>
        <p:style>
          <a:lnRef idx="0"/>
          <a:fillRef idx="0"/>
          <a:effectRef idx="0"/>
          <a:fontRef idx="minor"/>
        </p:style>
        <p:txBody>
          <a:bodyPr lIns="0" rIns="0" tIns="0" bIns="0"/>
          <a:p>
            <a:pPr marL="9360" algn="ctr">
              <a:lnSpc>
                <a:spcPct val="100000"/>
              </a:lnSpc>
            </a:pPr>
            <a:r>
              <a:rPr b="0" lang="en-US" sz="1729" spc="-1" strike="noStrike">
                <a:solidFill>
                  <a:srgbClr val="000000"/>
                </a:solidFill>
                <a:latin typeface="Avenir Book"/>
                <a:ea typeface="Avenir Book"/>
              </a:rPr>
              <a:t>parameter names are identical to previous</a:t>
            </a:r>
            <a:endParaRPr b="0" lang="en-US" sz="1729" spc="-1" strike="noStrike">
              <a:latin typeface="Arial"/>
            </a:endParaRPr>
          </a:p>
        </p:txBody>
      </p:sp>
      <p:sp>
        <p:nvSpPr>
          <p:cNvPr id="2417" name="CustomShape 4"/>
          <p:cNvSpPr/>
          <p:nvPr/>
        </p:nvSpPr>
        <p:spPr>
          <a:xfrm>
            <a:off x="6776640" y="2378880"/>
            <a:ext cx="464760" cy="384120"/>
          </a:xfrm>
          <a:prstGeom prst="leftArrow">
            <a:avLst>
              <a:gd name="adj1" fmla="val 50000"/>
              <a:gd name="adj2" fmla="val 50000"/>
            </a:avLst>
          </a:prstGeom>
          <a:solidFill>
            <a:srgbClr val="0070c0">
              <a:alpha val="75000"/>
            </a:srgbClr>
          </a:solidFill>
          <a:ln w="15840">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8" name="CustomShape 1"/>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When to Use Logistic Regression vs SVC</a:t>
            </a:r>
            <a:endParaRPr b="0" lang="en-US" sz="3000" spc="-1" strike="noStrike">
              <a:latin typeface="Arial"/>
            </a:endParaRPr>
          </a:p>
        </p:txBody>
      </p:sp>
      <p:sp>
        <p:nvSpPr>
          <p:cNvPr id="2419" name="CustomShape 2"/>
          <p:cNvSpPr/>
          <p:nvPr/>
        </p:nvSpPr>
        <p:spPr>
          <a:xfrm>
            <a:off x="518040" y="1323360"/>
            <a:ext cx="2234520" cy="4669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000" spc="-1" strike="noStrike">
                <a:solidFill>
                  <a:srgbClr val="212121"/>
                </a:solidFill>
                <a:latin typeface="Avenir Book"/>
                <a:ea typeface="Avenir Book"/>
              </a:rPr>
              <a:t>Features</a:t>
            </a:r>
            <a:endParaRPr b="0" lang="en-US" sz="2000" spc="-1" strike="noStrike">
              <a:latin typeface="Arial"/>
            </a:endParaRPr>
          </a:p>
        </p:txBody>
      </p:sp>
      <p:sp>
        <p:nvSpPr>
          <p:cNvPr id="2420" name="CustomShape 3"/>
          <p:cNvSpPr/>
          <p:nvPr/>
        </p:nvSpPr>
        <p:spPr>
          <a:xfrm>
            <a:off x="3126960" y="1323360"/>
            <a:ext cx="1890000" cy="4669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000" spc="-1" strike="noStrike">
                <a:solidFill>
                  <a:srgbClr val="212121"/>
                </a:solidFill>
                <a:latin typeface="Avenir Book"/>
                <a:ea typeface="Avenir Book"/>
              </a:rPr>
              <a:t>Data</a:t>
            </a:r>
            <a:endParaRPr b="0" lang="en-US" sz="2000" spc="-1" strike="noStrike">
              <a:latin typeface="Arial"/>
            </a:endParaRPr>
          </a:p>
        </p:txBody>
      </p:sp>
      <p:sp>
        <p:nvSpPr>
          <p:cNvPr id="2421" name="CustomShape 4"/>
          <p:cNvSpPr/>
          <p:nvPr/>
        </p:nvSpPr>
        <p:spPr>
          <a:xfrm>
            <a:off x="5391360" y="1323360"/>
            <a:ext cx="3443400" cy="466920"/>
          </a:xfrm>
          <a:prstGeom prst="roundRect">
            <a:avLst>
              <a:gd name="adj" fmla="val 16667"/>
            </a:avLst>
          </a:prstGeom>
          <a:solidFill>
            <a:srgbClr val="0070c0">
              <a:alpha val="50000"/>
            </a:srgbClr>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2000" spc="-1" strike="noStrike">
                <a:solidFill>
                  <a:srgbClr val="212121"/>
                </a:solidFill>
                <a:latin typeface="Avenir Book"/>
                <a:ea typeface="Avenir Book"/>
              </a:rPr>
              <a:t>Model Choice</a:t>
            </a:r>
            <a:endParaRPr b="0" lang="en-US" sz="2000" spc="-1" strike="noStrike">
              <a:latin typeface="Arial"/>
            </a:endParaRPr>
          </a:p>
        </p:txBody>
      </p:sp>
      <p:sp>
        <p:nvSpPr>
          <p:cNvPr id="2422" name="CustomShape 5"/>
          <p:cNvSpPr/>
          <p:nvPr/>
        </p:nvSpPr>
        <p:spPr>
          <a:xfrm>
            <a:off x="518040" y="1738080"/>
            <a:ext cx="2234520" cy="3290400"/>
          </a:xfrm>
          <a:prstGeom prst="rect">
            <a:avLst/>
          </a:prstGeom>
          <a:noFill/>
          <a:ln>
            <a:noFill/>
          </a:ln>
        </p:spPr>
        <p:style>
          <a:lnRef idx="0"/>
          <a:fillRef idx="0"/>
          <a:effectRef idx="0"/>
          <a:fontRef idx="minor"/>
        </p:style>
        <p:txBody>
          <a:bodyPr lIns="0" rIns="0" tIns="0" bIns="0"/>
          <a:p>
            <a:pPr marL="9360">
              <a:lnSpc>
                <a:spcPct val="200000"/>
              </a:lnSpc>
            </a:pPr>
            <a:r>
              <a:rPr b="0" lang="en-US" sz="1800" spc="-4" strike="noStrike">
                <a:solidFill>
                  <a:srgbClr val="101010"/>
                </a:solidFill>
                <a:latin typeface="Avenir Book"/>
                <a:ea typeface="Avenir Book"/>
              </a:rPr>
              <a:t>Many (~10K Features)</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Few (&lt;100 Features)</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Few (&lt;100 Features)</a:t>
            </a:r>
            <a:endParaRPr b="0" lang="en-US" sz="1800" spc="-1" strike="noStrike">
              <a:latin typeface="Arial"/>
            </a:endParaRPr>
          </a:p>
        </p:txBody>
      </p:sp>
      <p:sp>
        <p:nvSpPr>
          <p:cNvPr id="2423" name="CustomShape 6"/>
          <p:cNvSpPr/>
          <p:nvPr/>
        </p:nvSpPr>
        <p:spPr>
          <a:xfrm>
            <a:off x="2917800" y="1738080"/>
            <a:ext cx="2248560" cy="2741760"/>
          </a:xfrm>
          <a:prstGeom prst="rect">
            <a:avLst/>
          </a:prstGeom>
          <a:noFill/>
          <a:ln>
            <a:noFill/>
          </a:ln>
        </p:spPr>
        <p:style>
          <a:lnRef idx="0"/>
          <a:fillRef idx="0"/>
          <a:effectRef idx="0"/>
          <a:fontRef idx="minor"/>
        </p:style>
        <p:txBody>
          <a:bodyPr lIns="0" rIns="0" tIns="0" bIns="0"/>
          <a:p>
            <a:pPr marL="9360">
              <a:lnSpc>
                <a:spcPct val="200000"/>
              </a:lnSpc>
            </a:pPr>
            <a:r>
              <a:rPr b="0" lang="en-US" sz="1800" spc="-4" strike="noStrike">
                <a:solidFill>
                  <a:srgbClr val="101010"/>
                </a:solidFill>
                <a:latin typeface="Avenir Book"/>
                <a:ea typeface="Avenir Book"/>
              </a:rPr>
              <a:t>Small (1K rows)</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Medium (~10k rows)</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Many (&gt;100K Points)</a:t>
            </a:r>
            <a:endParaRPr b="0" lang="en-US" sz="1800" spc="-1" strike="noStrike">
              <a:latin typeface="Arial"/>
            </a:endParaRPr>
          </a:p>
        </p:txBody>
      </p:sp>
      <p:sp>
        <p:nvSpPr>
          <p:cNvPr id="2424" name="CustomShape 7"/>
          <p:cNvSpPr/>
          <p:nvPr/>
        </p:nvSpPr>
        <p:spPr>
          <a:xfrm>
            <a:off x="5391360" y="1791000"/>
            <a:ext cx="3408480" cy="2193840"/>
          </a:xfrm>
          <a:prstGeom prst="rect">
            <a:avLst/>
          </a:prstGeom>
          <a:noFill/>
          <a:ln>
            <a:noFill/>
          </a:ln>
        </p:spPr>
        <p:style>
          <a:lnRef idx="0"/>
          <a:fillRef idx="0"/>
          <a:effectRef idx="0"/>
          <a:fontRef idx="minor"/>
        </p:style>
        <p:txBody>
          <a:bodyPr lIns="0" rIns="0" tIns="0" bIns="0"/>
          <a:p>
            <a:pPr marL="9360">
              <a:lnSpc>
                <a:spcPct val="200000"/>
              </a:lnSpc>
            </a:pPr>
            <a:r>
              <a:rPr b="0" lang="en-US" sz="1800" spc="-4" strike="noStrike">
                <a:solidFill>
                  <a:srgbClr val="101010"/>
                </a:solidFill>
                <a:latin typeface="Avenir Book"/>
                <a:ea typeface="Avenir Book"/>
              </a:rPr>
              <a:t>Simple, Logistic or LinearSVC</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SVC with RBF</a:t>
            </a:r>
            <a:endParaRPr b="0" lang="en-US" sz="1800" spc="-1" strike="noStrike">
              <a:latin typeface="Arial"/>
            </a:endParaRPr>
          </a:p>
          <a:p>
            <a:pPr marL="9360">
              <a:lnSpc>
                <a:spcPct val="200000"/>
              </a:lnSpc>
            </a:pPr>
            <a:r>
              <a:rPr b="0" lang="en-US" sz="1800" spc="-4" strike="noStrike">
                <a:solidFill>
                  <a:srgbClr val="101010"/>
                </a:solidFill>
                <a:latin typeface="Avenir Book"/>
                <a:ea typeface="Avenir Book"/>
              </a:rPr>
              <a:t>Add features, Logistic, LinearSVC or Kernel Approx.</a:t>
            </a:r>
            <a:endParaRPr b="0" lang="en-US" sz="18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5" name="CustomShape 1"/>
          <p:cNvSpPr/>
          <p:nvPr/>
        </p:nvSpPr>
        <p:spPr>
          <a:xfrm>
            <a:off x="392400" y="1463040"/>
            <a:ext cx="6282360" cy="1096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u="sng">
                <a:solidFill>
                  <a:srgbClr val="0000ff"/>
                </a:solidFill>
                <a:uFillTx/>
                <a:latin typeface="Arial"/>
                <a:hlinkClick r:id="rId1"/>
              </a:rPr>
              <a:t>https://www.datacamp.com/community/tutorials/svm-classification-scikit-learn-python</a:t>
            </a:r>
            <a:endParaRPr b="0" lang="en-US" sz="2400" spc="-1" strike="noStrike">
              <a:latin typeface="Arial"/>
            </a:endParaRPr>
          </a:p>
        </p:txBody>
      </p:sp>
      <p:sp>
        <p:nvSpPr>
          <p:cNvPr id="2426" name="CustomShape 2"/>
          <p:cNvSpPr/>
          <p:nvPr/>
        </p:nvSpPr>
        <p:spPr>
          <a:xfrm>
            <a:off x="1554480" y="457200"/>
            <a:ext cx="3748680" cy="4863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latin typeface="Arial"/>
              </a:rPr>
              <a:t>Hands on Tutorial </a:t>
            </a:r>
            <a:endParaRPr b="0" lang="en-US" sz="2800" spc="-1" strike="noStrike">
              <a:latin typeface="Arial"/>
            </a:endParaRPr>
          </a:p>
        </p:txBody>
      </p:sp>
      <p:sp>
        <p:nvSpPr>
          <p:cNvPr id="2427" name="TextShape 3"/>
          <p:cNvSpPr txBox="1"/>
          <p:nvPr/>
        </p:nvSpPr>
        <p:spPr>
          <a:xfrm>
            <a:off x="548640" y="2743200"/>
            <a:ext cx="4887000" cy="373680"/>
          </a:xfrm>
          <a:prstGeom prst="rect">
            <a:avLst/>
          </a:prstGeom>
          <a:noFill/>
          <a:ln>
            <a:noFill/>
          </a:ln>
        </p:spPr>
        <p:txBody>
          <a:bodyPr lIns="90000" rIns="90000" tIns="45000" bIns="45000"/>
          <a:p>
            <a:r>
              <a:rPr b="0" lang="en-US" sz="2000" spc="-1" strike="noStrike">
                <a:latin typeface="Arial"/>
                <a:hlinkClick r:id="rId2"/>
              </a:rPr>
              <a:t>https://stackabuse.com/implementing-svm-and-kernel-svm-with-pythons-scikit-learn/</a:t>
            </a:r>
            <a:endParaRPr b="0" lang="en-US" sz="20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2803320" y="2500920"/>
            <a:ext cx="4999680" cy="44280"/>
          </a:xfrm>
          <a:custGeom>
            <a:avLst/>
            <a:gdLst/>
            <a:ahLst/>
            <a:rect l="l" t="t" r="r" b="b"/>
            <a:pathLst>
              <a:path w="2430145" h="1771014">
                <a:moveTo>
                  <a:pt x="0" y="1770601"/>
                </a:moveTo>
                <a:lnTo>
                  <a:pt x="2429579" y="0"/>
                </a:lnTo>
              </a:path>
            </a:pathLst>
          </a:custGeom>
          <a:noFill/>
          <a:ln w="34920">
            <a:solidFill>
              <a:schemeClr val="bg1">
                <a:lumMod val="50000"/>
                <a:lumOff val="50000"/>
              </a:schemeClr>
            </a:solidFill>
            <a:round/>
          </a:ln>
        </p:spPr>
        <p:style>
          <a:lnRef idx="0"/>
          <a:fillRef idx="0"/>
          <a:effectRef idx="0"/>
          <a:fontRef idx="minor"/>
        </p:style>
      </p:sp>
      <p:sp>
        <p:nvSpPr>
          <p:cNvPr id="241" name="CustomShape 2"/>
          <p:cNvSpPr/>
          <p:nvPr/>
        </p:nvSpPr>
        <p:spPr>
          <a:xfrm>
            <a:off x="398520" y="307080"/>
            <a:ext cx="8436240" cy="456120"/>
          </a:xfrm>
          <a:prstGeom prst="rect">
            <a:avLst/>
          </a:prstGeom>
          <a:noFill/>
          <a:ln>
            <a:noFill/>
          </a:ln>
        </p:spPr>
        <p:style>
          <a:lnRef idx="0"/>
          <a:fillRef idx="0"/>
          <a:effectRef idx="0"/>
          <a:fontRef idx="minor"/>
        </p:style>
        <p:txBody>
          <a:bodyPr lIns="0" rIns="0" tIns="0" bIns="0"/>
          <a:p>
            <a:pPr marL="9360">
              <a:lnSpc>
                <a:spcPct val="100000"/>
              </a:lnSpc>
            </a:pPr>
            <a:r>
              <a:rPr b="0" lang="en-US" sz="3000" spc="-15" strike="noStrike">
                <a:solidFill>
                  <a:srgbClr val="000000"/>
                </a:solidFill>
                <a:latin typeface="Avenir Book"/>
                <a:ea typeface="Avenir Book"/>
              </a:rPr>
              <a:t>Support Vector Machines (SVM)</a:t>
            </a:r>
            <a:endParaRPr b="0" lang="en-US" sz="3000" spc="-1" strike="noStrike">
              <a:latin typeface="Arial"/>
            </a:endParaRPr>
          </a:p>
        </p:txBody>
      </p:sp>
      <p:sp>
        <p:nvSpPr>
          <p:cNvPr id="242" name="CustomShape 3"/>
          <p:cNvSpPr/>
          <p:nvPr/>
        </p:nvSpPr>
        <p:spPr>
          <a:xfrm flipV="1">
            <a:off x="2787480" y="3163320"/>
            <a:ext cx="5147640" cy="1656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43" name="CustomShape 4"/>
          <p:cNvSpPr/>
          <p:nvPr/>
        </p:nvSpPr>
        <p:spPr>
          <a:xfrm>
            <a:off x="312912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4" name="CustomShape 5"/>
          <p:cNvSpPr/>
          <p:nvPr/>
        </p:nvSpPr>
        <p:spPr>
          <a:xfrm>
            <a:off x="373140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5" name="CustomShape 6"/>
          <p:cNvSpPr/>
          <p:nvPr/>
        </p:nvSpPr>
        <p:spPr>
          <a:xfrm>
            <a:off x="40550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6" name="CustomShape 7"/>
          <p:cNvSpPr/>
          <p:nvPr/>
        </p:nvSpPr>
        <p:spPr>
          <a:xfrm>
            <a:off x="4395240" y="3034440"/>
            <a:ext cx="268560" cy="268560"/>
          </a:xfrm>
          <a:prstGeom prst="ellipse">
            <a:avLst/>
          </a:prstGeom>
          <a:gradFill rotWithShape="0">
            <a:gsLst>
              <a:gs pos="0">
                <a:schemeClr val="tx1"/>
              </a:gs>
              <a:gs pos="73000">
                <a:srgbClr val="0070c0"/>
              </a:gs>
              <a:gs pos="83000">
                <a:srgbClr val="0070c0"/>
              </a:gs>
              <a:gs pos="100000">
                <a:srgbClr val="0070c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7" name="CustomShape 8"/>
          <p:cNvSpPr/>
          <p:nvPr/>
        </p:nvSpPr>
        <p:spPr>
          <a:xfrm>
            <a:off x="529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8" name="CustomShape 9"/>
          <p:cNvSpPr/>
          <p:nvPr/>
        </p:nvSpPr>
        <p:spPr>
          <a:xfrm>
            <a:off x="58381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9" name="CustomShape 10"/>
          <p:cNvSpPr/>
          <p:nvPr/>
        </p:nvSpPr>
        <p:spPr>
          <a:xfrm>
            <a:off x="645444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0" name="CustomShape 11"/>
          <p:cNvSpPr/>
          <p:nvPr/>
        </p:nvSpPr>
        <p:spPr>
          <a:xfrm>
            <a:off x="683532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1" name="CustomShape 12"/>
          <p:cNvSpPr/>
          <p:nvPr/>
        </p:nvSpPr>
        <p:spPr>
          <a:xfrm>
            <a:off x="72288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2" name="CustomShape 13"/>
          <p:cNvSpPr/>
          <p:nvPr/>
        </p:nvSpPr>
        <p:spPr>
          <a:xfrm>
            <a:off x="3731400" y="3527640"/>
            <a:ext cx="2998800" cy="262440"/>
          </a:xfrm>
          <a:prstGeom prst="rect">
            <a:avLst/>
          </a:prstGeom>
          <a:noFill/>
          <a:ln>
            <a:noFill/>
          </a:ln>
        </p:spPr>
        <p:style>
          <a:lnRef idx="0"/>
          <a:fillRef idx="0"/>
          <a:effectRef idx="0"/>
          <a:fontRef idx="minor"/>
        </p:style>
        <p:txBody>
          <a:bodyPr lIns="0" rIns="0" tIns="0" bIns="0" anchor="ctr"/>
          <a:p>
            <a:pPr marL="9360">
              <a:lnSpc>
                <a:spcPct val="100000"/>
              </a:lnSpc>
            </a:pPr>
            <a:r>
              <a:rPr b="0" lang="en-US" sz="1729" spc="-1" strike="noStrike">
                <a:solidFill>
                  <a:srgbClr val="000000"/>
                </a:solidFill>
                <a:latin typeface="Avenir Book"/>
                <a:ea typeface="Avenir Book"/>
              </a:rPr>
              <a:t>Number of Positive Nodes</a:t>
            </a:r>
            <a:endParaRPr b="0" lang="en-US" sz="1729" spc="-1" strike="noStrike">
              <a:latin typeface="Arial"/>
            </a:endParaRPr>
          </a:p>
        </p:txBody>
      </p:sp>
      <p:sp>
        <p:nvSpPr>
          <p:cNvPr id="253" name="CustomShape 14"/>
          <p:cNvSpPr/>
          <p:nvPr/>
        </p:nvSpPr>
        <p:spPr>
          <a:xfrm flipH="1" flipV="1">
            <a:off x="2808000" y="1518840"/>
            <a:ext cx="4320" cy="1642680"/>
          </a:xfrm>
          <a:custGeom>
            <a:avLst/>
            <a:gdLst/>
            <a:ahLst/>
            <a:rect l="l" t="t" r="r" b="b"/>
            <a:pathLst>
              <a:path w="21600" h="21600">
                <a:moveTo>
                  <a:pt x="0" y="0"/>
                </a:moveTo>
                <a:lnTo>
                  <a:pt x="21600" y="21600"/>
                </a:lnTo>
              </a:path>
            </a:pathLst>
          </a:custGeom>
          <a:noFill/>
          <a:ln w="38160">
            <a:solidFill>
              <a:schemeClr val="bg1"/>
            </a:solidFill>
            <a:round/>
            <a:tailEnd len="med" type="triangle" w="med"/>
          </a:ln>
        </p:spPr>
        <p:style>
          <a:lnRef idx="1">
            <a:schemeClr val="accent1"/>
          </a:lnRef>
          <a:fillRef idx="0">
            <a:schemeClr val="accent1"/>
          </a:fillRef>
          <a:effectRef idx="0">
            <a:schemeClr val="accent1"/>
          </a:effectRef>
          <a:fontRef idx="minor"/>
        </p:style>
      </p:sp>
      <p:sp>
        <p:nvSpPr>
          <p:cNvPr id="254" name="CustomShape 15"/>
          <p:cNvSpPr/>
          <p:nvPr/>
        </p:nvSpPr>
        <p:spPr>
          <a:xfrm>
            <a:off x="1341360" y="2915280"/>
            <a:ext cx="138420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Survived: 0.0</a:t>
            </a:r>
            <a:endParaRPr b="0" lang="en-US" sz="1729" spc="-1" strike="noStrike">
              <a:latin typeface="Arial"/>
            </a:endParaRPr>
          </a:p>
        </p:txBody>
      </p:sp>
      <p:sp>
        <p:nvSpPr>
          <p:cNvPr id="255" name="CustomShape 16"/>
          <p:cNvSpPr/>
          <p:nvPr/>
        </p:nvSpPr>
        <p:spPr>
          <a:xfrm>
            <a:off x="1809360" y="1767960"/>
            <a:ext cx="916560" cy="52380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Lost: 1.0</a:t>
            </a:r>
            <a:endParaRPr b="0" lang="en-US" sz="1729" spc="-1" strike="noStrike">
              <a:latin typeface="Arial"/>
            </a:endParaRPr>
          </a:p>
        </p:txBody>
      </p:sp>
      <p:sp>
        <p:nvSpPr>
          <p:cNvPr id="256" name="CustomShape 17"/>
          <p:cNvSpPr/>
          <p:nvPr/>
        </p:nvSpPr>
        <p:spPr>
          <a:xfrm>
            <a:off x="362520" y="1977120"/>
            <a:ext cx="1215720" cy="1050840"/>
          </a:xfrm>
          <a:prstGeom prst="rect">
            <a:avLst/>
          </a:prstGeom>
          <a:noFill/>
          <a:ln>
            <a:noFill/>
          </a:ln>
        </p:spPr>
        <p:style>
          <a:lnRef idx="0"/>
          <a:fillRef idx="0"/>
          <a:effectRef idx="0"/>
          <a:fontRef idx="minor"/>
        </p:style>
        <p:txBody>
          <a:bodyPr lIns="0" rIns="0" tIns="0" bIns="0" anchor="ctr"/>
          <a:p>
            <a:pPr marL="9360" algn="ctr">
              <a:lnSpc>
                <a:spcPct val="100000"/>
              </a:lnSpc>
            </a:pPr>
            <a:r>
              <a:rPr b="0" lang="en-US" sz="1729" spc="-1" strike="noStrike">
                <a:solidFill>
                  <a:srgbClr val="000000"/>
                </a:solidFill>
                <a:latin typeface="Avenir Book"/>
                <a:ea typeface="Avenir Book"/>
              </a:rPr>
              <a:t>Patient</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Status</a:t>
            </a:r>
            <a:endParaRPr b="0" lang="en-US" sz="1729" spc="-1" strike="noStrike">
              <a:latin typeface="Arial"/>
            </a:endParaRPr>
          </a:p>
          <a:p>
            <a:pPr marL="9360" algn="ctr">
              <a:lnSpc>
                <a:spcPct val="100000"/>
              </a:lnSpc>
            </a:pPr>
            <a:r>
              <a:rPr b="0" lang="en-US" sz="1729" spc="-1" strike="noStrike">
                <a:solidFill>
                  <a:srgbClr val="000000"/>
                </a:solidFill>
                <a:latin typeface="Avenir Book"/>
                <a:ea typeface="Avenir Book"/>
              </a:rPr>
              <a:t>After Five Years</a:t>
            </a:r>
            <a:endParaRPr b="0" lang="en-US" sz="1729" spc="-1" strike="noStrike">
              <a:latin typeface="Arial"/>
            </a:endParaRPr>
          </a:p>
        </p:txBody>
      </p:sp>
      <p:sp>
        <p:nvSpPr>
          <p:cNvPr id="257" name="CustomShape 18"/>
          <p:cNvSpPr/>
          <p:nvPr/>
        </p:nvSpPr>
        <p:spPr>
          <a:xfrm>
            <a:off x="1809360" y="2422080"/>
            <a:ext cx="916560" cy="262440"/>
          </a:xfrm>
          <a:prstGeom prst="rect">
            <a:avLst/>
          </a:prstGeom>
          <a:noFill/>
          <a:ln>
            <a:noFill/>
          </a:ln>
        </p:spPr>
        <p:style>
          <a:lnRef idx="0"/>
          <a:fillRef idx="0"/>
          <a:effectRef idx="0"/>
          <a:fontRef idx="minor"/>
        </p:style>
        <p:txBody>
          <a:bodyPr lIns="0" rIns="0" tIns="0" bIns="0" anchor="ctr"/>
          <a:p>
            <a:pPr marL="9360" algn="r">
              <a:lnSpc>
                <a:spcPct val="100000"/>
              </a:lnSpc>
            </a:pPr>
            <a:r>
              <a:rPr b="0" lang="en-US" sz="1729" spc="-1" strike="noStrike">
                <a:solidFill>
                  <a:srgbClr val="000000"/>
                </a:solidFill>
                <a:latin typeface="Avenir Book"/>
                <a:ea typeface="Avenir Book"/>
              </a:rPr>
              <a:t>0.5</a:t>
            </a:r>
            <a:endParaRPr b="0" lang="en-US" sz="1729" spc="-1" strike="noStrike">
              <a:latin typeface="Arial"/>
            </a:endParaRPr>
          </a:p>
        </p:txBody>
      </p:sp>
      <p:sp>
        <p:nvSpPr>
          <p:cNvPr id="258" name="CustomShape 19"/>
          <p:cNvSpPr/>
          <p:nvPr/>
        </p:nvSpPr>
        <p:spPr>
          <a:xfrm>
            <a:off x="7666200" y="1885320"/>
            <a:ext cx="268560" cy="268560"/>
          </a:xfrm>
          <a:prstGeom prst="ellipse">
            <a:avLst/>
          </a:prstGeom>
          <a:gradFill rotWithShape="0">
            <a:gsLst>
              <a:gs pos="0">
                <a:schemeClr val="tx1"/>
              </a:gs>
              <a:gs pos="74000">
                <a:srgbClr val="c00000"/>
              </a:gs>
              <a:gs pos="83000">
                <a:srgbClr val="c00000"/>
              </a:gs>
              <a:gs pos="100000">
                <a:srgbClr val="c00000"/>
              </a:gs>
            </a:gsLst>
            <a:lin ang="5400000"/>
          </a:gradFill>
          <a:ln w="64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9" name="CustomShape 20"/>
          <p:cNvSpPr/>
          <p:nvPr/>
        </p:nvSpPr>
        <p:spPr>
          <a:xfrm flipH="1" flipV="1">
            <a:off x="4962600" y="1696320"/>
            <a:ext cx="360" cy="1710720"/>
          </a:xfrm>
          <a:custGeom>
            <a:avLst/>
            <a:gdLst/>
            <a:ahLst/>
            <a:rect l="l" t="t" r="r" b="b"/>
            <a:pathLst>
              <a:path w="21600" h="21600">
                <a:moveTo>
                  <a:pt x="0" y="0"/>
                </a:moveTo>
                <a:lnTo>
                  <a:pt x="21600" y="21600"/>
                </a:lnTo>
              </a:path>
            </a:pathLst>
          </a:custGeom>
          <a:noFill/>
          <a:ln w="54000">
            <a:solidFill>
              <a:srgbClr val="7030a0"/>
            </a:solidFill>
            <a:round/>
          </a:ln>
        </p:spPr>
        <p:style>
          <a:lnRef idx="1">
            <a:schemeClr val="accent1"/>
          </a:lnRef>
          <a:fillRef idx="0">
            <a:schemeClr val="accent1"/>
          </a:fillRef>
          <a:effectRef idx="0">
            <a:schemeClr val="accent1"/>
          </a:effectRef>
          <a:fontRef idx="minor"/>
        </p:style>
      </p:sp>
      <p:sp>
        <p:nvSpPr>
          <p:cNvPr id="260" name="CustomShape 21"/>
          <p:cNvSpPr/>
          <p:nvPr/>
        </p:nvSpPr>
        <p:spPr>
          <a:xfrm flipH="1" flipV="1">
            <a:off x="465264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61" name="CustomShape 22"/>
          <p:cNvSpPr/>
          <p:nvPr/>
        </p:nvSpPr>
        <p:spPr>
          <a:xfrm flipH="1" flipV="1">
            <a:off x="5295240" y="1696320"/>
            <a:ext cx="360" cy="1710720"/>
          </a:xfrm>
          <a:custGeom>
            <a:avLst/>
            <a:gdLst/>
            <a:ahLst/>
            <a:rect l="l" t="t" r="r" b="b"/>
            <a:pathLst>
              <a:path w="21600" h="21600">
                <a:moveTo>
                  <a:pt x="0" y="0"/>
                </a:moveTo>
                <a:lnTo>
                  <a:pt x="21600" y="21600"/>
                </a:lnTo>
              </a:path>
            </a:pathLst>
          </a:custGeom>
          <a:noFill/>
          <a:ln w="54000">
            <a:solidFill>
              <a:srgbClr val="7030a0"/>
            </a:solidFill>
            <a:custDash>
              <a:ds d="100000" sp="100000"/>
            </a:custDash>
            <a:round/>
          </a:ln>
        </p:spPr>
        <p:style>
          <a:lnRef idx="1">
            <a:schemeClr val="accent1"/>
          </a:lnRef>
          <a:fillRef idx="0">
            <a:schemeClr val="accent1"/>
          </a:fillRef>
          <a:effectRef idx="0">
            <a:schemeClr val="accent1"/>
          </a:effectRef>
          <a:fontRef idx="minor"/>
        </p:style>
      </p:sp>
      <p:sp>
        <p:nvSpPr>
          <p:cNvPr id="262" name="CustomShape 23"/>
          <p:cNvSpPr/>
          <p:nvPr/>
        </p:nvSpPr>
        <p:spPr>
          <a:xfrm>
            <a:off x="743040" y="4006800"/>
            <a:ext cx="5844600" cy="304560"/>
          </a:xfrm>
          <a:prstGeom prst="rect">
            <a:avLst/>
          </a:prstGeom>
          <a:noFill/>
          <a:ln>
            <a:noFill/>
          </a:ln>
        </p:spPr>
        <p:style>
          <a:lnRef idx="0"/>
          <a:fillRef idx="0"/>
          <a:effectRef idx="0"/>
          <a:fontRef idx="minor"/>
        </p:style>
        <p:txBody>
          <a:bodyPr lIns="0" rIns="0" tIns="0" bIns="0" anchor="ctr"/>
          <a:p>
            <a:pPr marL="9360">
              <a:lnSpc>
                <a:spcPct val="100000"/>
              </a:lnSpc>
            </a:pPr>
            <a:r>
              <a:rPr b="0" lang="en-US" sz="2000" spc="-1" strike="noStrike">
                <a:solidFill>
                  <a:srgbClr val="7030a0"/>
                </a:solidFill>
                <a:latin typeface="Avenir Book"/>
                <a:ea typeface="Avenir Book"/>
              </a:rPr>
              <a:t>Maximize the region between classes</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4594</TotalTime>
  <Application>LibreOffice/6.0.7.3$Linux_X86_64 LibreOffice_project/00m0$Build-3</Application>
  <Words>3854</Words>
  <Paragraphs>961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lastPrinted>2017-03-13T02:26:43Z</cp:lastPrinted>
  <dcterms:modified xsi:type="dcterms:W3CDTF">2019-08-09T07:02:36Z</dcterms:modified>
  <cp:revision>284</cp:revision>
  <dc:subject/>
  <dc:title>Workshop &lt;Title&gt;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84</vt:i4>
  </property>
</Properties>
</file>