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01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_rels/notesSlide99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0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0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3.xml.rels" ContentType="application/vnd.openxmlformats-package.relationship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69.xml" ContentType="application/vnd.openxmlformats-officedocument.presentationml.notesSlide+xml"/>
  <Override PartName="/ppt/media/image33.wmf" ContentType="image/x-wm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CC7A45-580E-42C3-9D85-DAF448BB3E6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00.xml.rels><?xml version="1.0" encoding="UTF-8"?>
<Relationships xmlns="http://schemas.openxmlformats.org/package/2006/relationships"><Relationship Id="rId1" Type="http://schemas.openxmlformats.org/officeDocument/2006/relationships/slide" Target="../slides/slide100.xml"/><Relationship Id="rId2" Type="http://schemas.openxmlformats.org/officeDocument/2006/relationships/notesMaster" Target="../notesMasters/notesMaster1.xml"/>
</Relationships>
</file>

<file path=ppt/notesSlides/_rels/notesSlide101.xml.rels><?xml version="1.0" encoding="UTF-8"?>
<Relationships xmlns="http://schemas.openxmlformats.org/package/2006/relationships"><Relationship Id="rId1" Type="http://schemas.openxmlformats.org/officeDocument/2006/relationships/slide" Target="../slides/slide10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_rels/notesSlide99.xml.rels><?xml version="1.0" encoding="UTF-8"?>
<Relationships xmlns="http://schemas.openxmlformats.org/package/2006/relationships"><Relationship Id="rId1" Type="http://schemas.openxmlformats.org/officeDocument/2006/relationships/slide" Target="../slides/slide9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look at how this might work visually: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are users of a web app, with one feature  Age.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If we were to cluster these users into two groups, where do we draw the line?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0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N_clusters and linkage, and the distance paramteres.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0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Probably this is the best choice. Visually, it makes sense. These are our 2 clusters.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are going to explore how this works mathematically / algorithmically later.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what 3 clusters might look like.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5 clusters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Similar example, this time we have 2 features. Age and Income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Visually, how would you cluster this dataset into 2 clusters?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The answer is obvious to us, but let’s see if we can get there algorithmically.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Since we prescribed 2 clusters, initialize the algorithm by picking 2 random points.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These are going to be the center of the clusters.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Name the clusters. Here we’re doing this by colorcoding.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each example in our space, determine which cluster it belongs to by computing distance and getting the closest.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Here, in the frst iteration, the examples are color coded like this.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now, every point belongs to a cluster, but we are not done, as this assignment is somewhat arbitrary, and it has not converged yet.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Second step is to adjust the points (so called cluster centers) to the new center of the clusters.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new location of green square is right on the middle point of all the green circles. Same for blue.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We’re thru the first iteration. We are going to keep repeating this process, until no example is assigned to a different cluster.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So let’s see the first step of the 2</a:t>
            </a:r>
            <a:r>
              <a:rPr b="0" lang="en-US" sz="1100" spc="-1" strike="noStrike" baseline="30000">
                <a:latin typeface="Arial"/>
              </a:rPr>
              <a:t>nd</a:t>
            </a:r>
            <a:r>
              <a:rPr b="0" lang="en-US" sz="1100" spc="-1" strike="noStrike">
                <a:latin typeface="Arial"/>
              </a:rPr>
              <a:t> iteration.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With our new cluster centers in place, identify which cluster each point belongs to again.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move the centers to the new center.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venir Book"/>
              </a:rPr>
              <a:t>Today we are going to talk about a whole other class of ML algorithms called unsupervised learning.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the 3</a:t>
            </a:r>
            <a:r>
              <a:rPr b="0" lang="en-US" sz="1100" spc="-1" strike="noStrike" baseline="30000">
                <a:latin typeface="Avenir Book"/>
              </a:rPr>
              <a:t>rd</a:t>
            </a:r>
            <a:r>
              <a:rPr b="0" lang="en-US" sz="1100" spc="-1" strike="noStrike">
                <a:latin typeface="Avenir Book"/>
              </a:rPr>
              <a:t> iteration.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cluster centers don’t move anymore!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Convergence!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found the visual structure in the dataset automatically.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3 clusters, clusters can look like this.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However, there can be other solutions.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Such as this.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problem with the K-means algorithm is, that it is sensitive to the choice of initial points.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Different initial configurations may yield different results (it may converge to local optimas)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another local optimum. Which clustering makes more sense?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need a way of judging the converged results, and rank them according to “goodness”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Inertia is a popular metric to do that.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Rank the different clustering configurations according to the sum of squared distance from each point to the center of the cluster.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This way, we’re penalizing spread out clusters and rewarding tight clusters.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Depending on the application, (domain expertise) other metrics can be used.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what we can do in order to find the clustering with best inertia is, we can initiate our k-means algorithm several times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With different initial configurations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compute the resulting inertia. Keep the result with the best inertia.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this one, it is 12.645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this one, it is 12.943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this one, it is 13.112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idea is to initialize in a smarter way;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Local optima often happen when two cluster centers are initialized close to each other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So, we can make an effort to initialize with points that are faraway enough from each other.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Start by a random initial point.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the 2</a:t>
            </a:r>
            <a:r>
              <a:rPr b="0" lang="en-US" sz="1100" spc="-1" strike="noStrike" baseline="30000">
                <a:latin typeface="Avenir Book"/>
              </a:rPr>
              <a:t>nd</a:t>
            </a:r>
            <a:r>
              <a:rPr b="0" lang="en-US" sz="1100" spc="-1" strike="noStrike">
                <a:latin typeface="Avenir Book"/>
              </a:rPr>
              <a:t> pick, instead of getting it randomly, let’s prioritize faraway points by assigning a probability of 1/dist**2 to each point.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Most likely we’re going to end up with a not-so-close point such as this blue one as our 2</a:t>
            </a:r>
            <a:r>
              <a:rPr b="0" lang="en-US" sz="1100" spc="-1" strike="noStrike" baseline="30000">
                <a:latin typeface="Avenir Book"/>
              </a:rPr>
              <a:t>nd</a:t>
            </a:r>
            <a:r>
              <a:rPr b="0" lang="en-US" sz="1100" spc="-1" strike="noStrike">
                <a:latin typeface="Avenir Book"/>
              </a:rPr>
              <a:t> cluster center.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Same process. Weigh the points according to sum(1/dist**2) and pick.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algorithm is called K-means++.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avoids getting stuck at local optima.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the default implementation of K-means in sklearn.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Now that we are familiarized with how k-means works, let’s ask an important question; how do we choose K? the number of clusters?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Sometimes, the problem we’re solving comes with a K. Let’s see some examples.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computer has 4 cores, so question naturally becomes 4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Business side of the organization may dictate there are 10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venir Book"/>
              </a:rPr>
              <a:t>This class of algorithms are relevant when we don’t have outcomes we are trying to predict.</a:t>
            </a:r>
            <a:endParaRPr b="0" lang="en-US" sz="24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venir Book"/>
              </a:rPr>
              <a:t>We’re more interested in finding structures within our dataset, and partition the dataset into smaller pieces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Other times though, we are free to pick the number of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Other times though, we are free to pick the number of clusters.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can still use inertia to pick our K.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Recall that inertia is the sum of distance**2 between points and their cluster centers.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used inertia to compare different configurations of cluster centers when K was held constant.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Inertia will most of the time go down as num. clusters K goes up.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an inflection point that could be chosen as a good K.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Until that point, inertia goes down a lot.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After that point, inertia goes down still but very slowly.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seems like a logical choice of K.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import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instantiate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Number of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the initialization method. This is the default so no need to specify like this. Can be ‘random’.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Predict.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rial"/>
                <a:ea typeface="Arial"/>
              </a:rPr>
              <a:t>There can be a couple of usecases for this.</a:t>
            </a:r>
            <a:endParaRPr b="0" lang="en-US" sz="24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rial"/>
                <a:ea typeface="Arial"/>
              </a:rPr>
              <a:t>One popular use case is called “clustering”. </a:t>
            </a:r>
            <a:r>
              <a:rPr b="0" lang="en-US" sz="2400" spc="-1" strike="noStrike">
                <a:latin typeface="Avenir Book"/>
                <a:ea typeface="Arial"/>
              </a:rPr>
              <a:t>E.g. Segmentize our customers.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venir Book"/>
                <a:ea typeface="Arial"/>
              </a:rPr>
              <a:t>Due to it's nature, unsupervised machine learning is often a more complex topic for students who are new to the field to grasp</a:t>
            </a:r>
            <a:endParaRPr b="0" lang="en-US" sz="24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venir Book"/>
                <a:ea typeface="Arial"/>
              </a:rPr>
              <a:t>One type of machine learning,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most intuitive distance is the euclidean distance.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name for this is the L2 distance.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take these two points and compute the euclidean distance between them.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You might remember from math class this is the formula.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L1 distance, instead of squaring each term, we’re adding up the abs. value.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It’s larger then the L2 distance unless they lie on the same ax. (same age or same income).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Here’s a little less intuitive distance metric: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 </a:t>
            </a:r>
            <a:r>
              <a:rPr b="0" lang="en-US" sz="1100" spc="-1" strike="noStrike">
                <a:latin typeface="Avenir Book"/>
              </a:rPr>
              <a:t>This is the cosine distance. It gives us the cosine of the angle between the vectors defined by points.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is insensitive to scaling with respect to the origin.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That is, we can move one of the points like this, on that line, and the distance will be the same.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So, any two points on the same RAY (not line) passing through the origin will have distance zero.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For two vectors that point to the same direction, cosine distance will spit out zero. It will think of them as “very close”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For euclidean distance, it may think of them very far away though!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Let’s say we have text data. And our features are counts of words in the documents.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Just because one document is longer than another, (more counts of words) does not mean the need to be faraway from each other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Maybe they are about the same thing. Maybe one is the summary of the other! In that case you want to mark them as “close to each other”.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Cosine distance will come in handy in that situation.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advantage of cosine distance is that it’s more robust against curse of dimensionality.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Euclidean distance can get affected and lose meaning if we have a lot of features.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Takeaway is, the best choice of distance depends on the application.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distance metric is the Jaccard distance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Applies to sets.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Can be used as a different option when we have text documents for example.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rial"/>
                <a:ea typeface="Arial"/>
              </a:rPr>
              <a:t>Some of the unsupervised algorithms can be used to reduce dimensionality.</a:t>
            </a:r>
            <a:endParaRPr b="0" lang="en-US" sz="24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rial"/>
                <a:ea typeface="Arial"/>
              </a:rPr>
              <a:t>Namely use structural characteristics to get rid of some columns.</a:t>
            </a:r>
            <a:endParaRPr b="0" lang="en-US" sz="24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Arial"/>
                <a:ea typeface="Arial"/>
              </a:rPr>
              <a:t>We’re going to only cover clustering today. So let’s focus on that. Dim.Red is next.</a:t>
            </a: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Here’s an example. Intersection has 3 words, and there are 9 unique words total. So distance is 1-1/3 = 2/3 – 0.67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Pairwise_distances import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Calculate distances with a  given metric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euclidean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Others are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see how Hierarchical agglomerative clustering works.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the same example as before.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Start by looking at the points and identify the pair which has the minimal distance.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Notice that again, distance becomes a very important factor in the success of this.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Declare that pair a cluster. Color coded by green here.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Do it again for the remaining points.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clustering takes data that does not have a label and attempts to use the features of the data to determine groups or identify structure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model is fit when it contains parameters that create the best groups, according to some measurement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model can then be used to predict to which group the new data points belong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Keep doing it.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next “closest pair” can be a pair of clusters!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depends on the “linkage criterion” chosen.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Maybe it’s the average of points in a given cluster.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Maybe it’s the minimal distance between all points in a given cluster.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If it is a pair of clusters, then merge them.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the blue cluster disappeared and became green!.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can keep doing this. At each step we have 1 less clusters.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 am assuming in the beginning, every point is its own cluster.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we are @ 6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5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Finally, we recover the same 3 clusters as K-means.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if we went one more step, we recover the same 2-clusters as k-means.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Let's take a look at an example of clustering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Assume we have many articles of unknown topics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a given article, there can also be multiple topics, but again, we don't know what those topics are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text of these articles can be used as features to fit the parameters of a model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model, in turn, can then help determine which cluster (or group) to which a new article belongs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(topic modeling)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if we don’t stop, this process is going to converge to just 1 cluster, to which everything belongs.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means, we need to stop the algorithm at an appropriate place.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As in K-means, if we have a prescribed number of clusters we need to reach, we can stop once we hit that number.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option that can be used is, we can stop when the clusters are big enough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we can measure that by looking at the average cluster distances across all clusters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That is, calculate the distances between points belonging to the cluster, and average them out.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Observe that if we merge two clusters, that average distance is going to grow.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stop when the min. avg distance is bigger then a threshold.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visualize this idea.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say we are at this stage: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Maybe the average cluster distances are like this.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Gray dotted line marks the point where we are to stop once all the avg distances are above that line.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 the next iteration, purple and cyan clusters are merged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Therefore, the avg cluster distance for that cluster is going to increase.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So the average cluster distance for the new cluster is higher then the previous ones.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Our 4 remaining clusters are closer to the limit set (grey line)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 the next step, yellow cluster is merged with green.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The new cluster formed is above the threshold.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We won’t stop now though.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We are going to stop once the minimum is above that threshold. Cyan and red are still below.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Now cyan and red clusters are merged.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other type of unsupervised learning can be used in reducing dimensionality, but essentially preserving the contents.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want to reduce our data but keep the important structures mostly intact.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Finally, all clusters are above the threshold.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They are big enough.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Algorithm has converged.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mentioned merging clusters that are closest to each other, but that’s an ambiguous concept, when there are multiple points belonging to a cluster.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There are several methods to measure that distance.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called “linkage type”.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Example is “single linkage”. It’s the minimum pairwise distance between clusters.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That is, it’s the distance between two closest points, one from green cluster and one from yellow.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takethat distance between those specific points, and declare that that is the distance between the yellow cluster and the green cluster.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any pair of clusters, get the minimum such distance.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gray arrows are the ones that determine the cluster distances in this example.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linkage is the complete linkage.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Instead of minimum, we take the maximum!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Alternatively, we can take the average of all points for a given cluster.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use those averages (cluster centers) to determine distance between clusters.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Ward linkage is the final linkage we’re going to cover.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computes the inertia for each pair of clusters, and picks the pair that minimizes that value.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it’s trying to minimize the sum of squares of distances to the cluster centers. In that sense, similar to k-means.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Syntax: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Import, instantiate and fit/predict.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66040"/>
            <a:ext cx="9142920" cy="38304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</a:gsLst>
            <a:lin ang="108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15" descr=""/>
          <p:cNvPicPr/>
          <p:nvPr/>
        </p:nvPicPr>
        <p:blipFill>
          <a:blip r:embed="rId2"/>
          <a:stretch/>
        </p:blipFill>
        <p:spPr>
          <a:xfrm>
            <a:off x="8294400" y="4806000"/>
            <a:ext cx="313560" cy="2948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8731080" y="4813200"/>
            <a:ext cx="360" cy="285840"/>
          </a:xfrm>
          <a:prstGeom prst="line">
            <a:avLst/>
          </a:prstGeom>
          <a:ln w="936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0" y="4766040"/>
            <a:ext cx="9142920" cy="38304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</a:gsLst>
            <a:lin ang="108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2" name="Picture 15" descr=""/>
          <p:cNvPicPr/>
          <p:nvPr/>
        </p:nvPicPr>
        <p:blipFill>
          <a:blip r:embed="rId3"/>
          <a:stretch/>
        </p:blipFill>
        <p:spPr>
          <a:xfrm>
            <a:off x="8294400" y="4806000"/>
            <a:ext cx="313560" cy="29484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8731080" y="4813200"/>
            <a:ext cx="360" cy="285840"/>
          </a:xfrm>
          <a:prstGeom prst="line">
            <a:avLst/>
          </a:prstGeom>
          <a:ln w="936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4" name="Picture 10" descr=""/>
          <p:cNvPicPr/>
          <p:nvPr/>
        </p:nvPicPr>
        <p:blipFill>
          <a:blip r:embed="rId4"/>
          <a:stretch/>
        </p:blipFill>
        <p:spPr>
          <a:xfrm>
            <a:off x="462600" y="399960"/>
            <a:ext cx="1229760" cy="11563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wmf"/><Relationship Id="rId2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57160" y="1796400"/>
            <a:ext cx="74782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Unsupervised Learning</a:t>
            </a:r>
            <a:endParaRPr b="0" lang="en-US" sz="5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flipV="1">
            <a:off x="2787480" y="2493360"/>
            <a:ext cx="514800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4064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12912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348696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38106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407628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552384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61398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529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583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650736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68670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72288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Unsupervised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380520" y="788760"/>
            <a:ext cx="299916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Users of a web application: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One feature (age)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3731400" y="3527640"/>
            <a:ext cx="299916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Agglomerative Clustering: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73" name="CustomShape 2"/>
          <p:cNvSpPr/>
          <p:nvPr/>
        </p:nvSpPr>
        <p:spPr>
          <a:xfrm>
            <a:off x="497880" y="931320"/>
            <a:ext cx="8463960" cy="38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AgglomerativeClustering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AgglomerativeClustering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affinity='euclidean',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linkage='ward')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clusters for new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(X1)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4" name="CustomShape 3"/>
          <p:cNvSpPr/>
          <p:nvPr/>
        </p:nvSpPr>
        <p:spPr>
          <a:xfrm>
            <a:off x="7501680" y="2293920"/>
            <a:ext cx="133344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final number of clusters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75" name="CustomShape 4"/>
          <p:cNvSpPr/>
          <p:nvPr/>
        </p:nvSpPr>
        <p:spPr>
          <a:xfrm>
            <a:off x="6955200" y="234684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Agglomerative Clustering: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77" name="CustomShape 2"/>
          <p:cNvSpPr/>
          <p:nvPr/>
        </p:nvSpPr>
        <p:spPr>
          <a:xfrm>
            <a:off x="497880" y="931320"/>
            <a:ext cx="8463960" cy="41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AgglomerativeClustering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AgglomerativeClustering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affinity='euclidean',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linkage='ward')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clusters for new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(X1)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(X2)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378" name="CustomShape 3"/>
          <p:cNvSpPr/>
          <p:nvPr/>
        </p:nvSpPr>
        <p:spPr>
          <a:xfrm>
            <a:off x="7501680" y="2624040"/>
            <a:ext cx="133344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cluster affinity and aggregation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79" name="CustomShape 4"/>
          <p:cNvSpPr/>
          <p:nvPr/>
        </p:nvSpPr>
        <p:spPr>
          <a:xfrm>
            <a:off x="6955200" y="267696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CustomShape 1"/>
          <p:cNvSpPr/>
          <p:nvPr/>
        </p:nvSpPr>
        <p:spPr>
          <a:xfrm>
            <a:off x="2173680" y="805320"/>
            <a:ext cx="7765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Mini-Batch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K-Means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1" name="CustomShape 2"/>
          <p:cNvSpPr/>
          <p:nvPr/>
        </p:nvSpPr>
        <p:spPr>
          <a:xfrm>
            <a:off x="2963160" y="805320"/>
            <a:ext cx="8470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Affinity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Propagation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2" name="CustomShape 3"/>
          <p:cNvSpPr/>
          <p:nvPr/>
        </p:nvSpPr>
        <p:spPr>
          <a:xfrm>
            <a:off x="3810600" y="80532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Mean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Shift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3" name="CustomShape 4"/>
          <p:cNvSpPr/>
          <p:nvPr/>
        </p:nvSpPr>
        <p:spPr>
          <a:xfrm>
            <a:off x="4631760" y="805320"/>
            <a:ext cx="7722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Spectral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Clustering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4" name="CustomShape 5"/>
          <p:cNvSpPr/>
          <p:nvPr/>
        </p:nvSpPr>
        <p:spPr>
          <a:xfrm>
            <a:off x="5472360" y="897480"/>
            <a:ext cx="74952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Ward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5" name="CustomShape 6"/>
          <p:cNvSpPr/>
          <p:nvPr/>
        </p:nvSpPr>
        <p:spPr>
          <a:xfrm>
            <a:off x="6289920" y="897480"/>
            <a:ext cx="74952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DBSCAN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86" name="Group 7"/>
          <p:cNvGrpSpPr/>
          <p:nvPr/>
        </p:nvGrpSpPr>
        <p:grpSpPr>
          <a:xfrm>
            <a:off x="2173680" y="1206360"/>
            <a:ext cx="4865760" cy="3463560"/>
            <a:chOff x="2173680" y="1206360"/>
            <a:chExt cx="4865760" cy="3463560"/>
          </a:xfrm>
        </p:grpSpPr>
        <p:sp>
          <p:nvSpPr>
            <p:cNvPr id="2387" name="CustomShape 8"/>
            <p:cNvSpPr/>
            <p:nvPr/>
          </p:nvSpPr>
          <p:spPr>
            <a:xfrm>
              <a:off x="2175120" y="1206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8" name="CustomShape 9"/>
            <p:cNvSpPr/>
            <p:nvPr/>
          </p:nvSpPr>
          <p:spPr>
            <a:xfrm>
              <a:off x="2191320" y="193644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389" name="CustomShape 10"/>
            <p:cNvSpPr/>
            <p:nvPr/>
          </p:nvSpPr>
          <p:spPr>
            <a:xfrm>
              <a:off x="2993040" y="1206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0" name="CustomShape 11"/>
            <p:cNvSpPr/>
            <p:nvPr/>
          </p:nvSpPr>
          <p:spPr>
            <a:xfrm>
              <a:off x="3009240" y="193644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8.17s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391" name="CustomShape 12"/>
            <p:cNvSpPr/>
            <p:nvPr/>
          </p:nvSpPr>
          <p:spPr>
            <a:xfrm>
              <a:off x="3810960" y="1206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2" name="CustomShape 13"/>
            <p:cNvSpPr/>
            <p:nvPr/>
          </p:nvSpPr>
          <p:spPr>
            <a:xfrm>
              <a:off x="3827160" y="193644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.02s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393" name="CustomShape 14"/>
            <p:cNvSpPr/>
            <p:nvPr/>
          </p:nvSpPr>
          <p:spPr>
            <a:xfrm>
              <a:off x="4628880" y="1206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4" name="CustomShape 15"/>
            <p:cNvSpPr/>
            <p:nvPr/>
          </p:nvSpPr>
          <p:spPr>
            <a:xfrm>
              <a:off x="4645080" y="193644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.31s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395" name="CustomShape 16"/>
            <p:cNvSpPr/>
            <p:nvPr/>
          </p:nvSpPr>
          <p:spPr>
            <a:xfrm>
              <a:off x="5446440" y="1206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6" name="CustomShape 17"/>
            <p:cNvSpPr/>
            <p:nvPr/>
          </p:nvSpPr>
          <p:spPr>
            <a:xfrm>
              <a:off x="5462640" y="193644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.21s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397" name="CustomShape 18"/>
            <p:cNvSpPr/>
            <p:nvPr/>
          </p:nvSpPr>
          <p:spPr>
            <a:xfrm>
              <a:off x="6264360" y="1206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8" name="CustomShape 19"/>
            <p:cNvSpPr/>
            <p:nvPr/>
          </p:nvSpPr>
          <p:spPr>
            <a:xfrm>
              <a:off x="6280560" y="193644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.10s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399" name="CustomShape 20"/>
            <p:cNvSpPr/>
            <p:nvPr/>
          </p:nvSpPr>
          <p:spPr>
            <a:xfrm>
              <a:off x="2175120" y="2079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0" name="CustomShape 21"/>
            <p:cNvSpPr/>
            <p:nvPr/>
          </p:nvSpPr>
          <p:spPr>
            <a:xfrm>
              <a:off x="2191320" y="280980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0.1s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01" name="CustomShape 22"/>
            <p:cNvSpPr/>
            <p:nvPr/>
          </p:nvSpPr>
          <p:spPr>
            <a:xfrm>
              <a:off x="2993040" y="2079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2" name="CustomShape 23"/>
            <p:cNvSpPr/>
            <p:nvPr/>
          </p:nvSpPr>
          <p:spPr>
            <a:xfrm>
              <a:off x="3009240" y="280980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8.17s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03" name="CustomShape 24"/>
            <p:cNvSpPr/>
            <p:nvPr/>
          </p:nvSpPr>
          <p:spPr>
            <a:xfrm>
              <a:off x="3810960" y="2079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4" name="CustomShape 25"/>
            <p:cNvSpPr/>
            <p:nvPr/>
          </p:nvSpPr>
          <p:spPr>
            <a:xfrm>
              <a:off x="3827160" y="280980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.03s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05" name="CustomShape 26"/>
            <p:cNvSpPr/>
            <p:nvPr/>
          </p:nvSpPr>
          <p:spPr>
            <a:xfrm>
              <a:off x="4628880" y="2079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6" name="CustomShape 27"/>
            <p:cNvSpPr/>
            <p:nvPr/>
          </p:nvSpPr>
          <p:spPr>
            <a:xfrm>
              <a:off x="4645080" y="280980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.03s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07" name="CustomShape 28"/>
            <p:cNvSpPr/>
            <p:nvPr/>
          </p:nvSpPr>
          <p:spPr>
            <a:xfrm>
              <a:off x="5446440" y="2079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8" name="CustomShape 29"/>
            <p:cNvSpPr/>
            <p:nvPr/>
          </p:nvSpPr>
          <p:spPr>
            <a:xfrm>
              <a:off x="5462640" y="280980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.26s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09" name="CustomShape 30"/>
            <p:cNvSpPr/>
            <p:nvPr/>
          </p:nvSpPr>
          <p:spPr>
            <a:xfrm>
              <a:off x="6264360" y="207936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0" name="CustomShape 31"/>
            <p:cNvSpPr/>
            <p:nvPr/>
          </p:nvSpPr>
          <p:spPr>
            <a:xfrm>
              <a:off x="6280560" y="280980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.10s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11" name="CustomShape 32"/>
            <p:cNvSpPr/>
            <p:nvPr/>
          </p:nvSpPr>
          <p:spPr>
            <a:xfrm>
              <a:off x="2175120" y="295272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2" name="CustomShape 33"/>
            <p:cNvSpPr/>
            <p:nvPr/>
          </p:nvSpPr>
          <p:spPr>
            <a:xfrm>
              <a:off x="2191320" y="368316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13" name="CustomShape 34"/>
            <p:cNvSpPr/>
            <p:nvPr/>
          </p:nvSpPr>
          <p:spPr>
            <a:xfrm>
              <a:off x="2993040" y="295272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4" name="CustomShape 35"/>
            <p:cNvSpPr/>
            <p:nvPr/>
          </p:nvSpPr>
          <p:spPr>
            <a:xfrm>
              <a:off x="3009240" y="368316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8.45s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15" name="CustomShape 36"/>
            <p:cNvSpPr/>
            <p:nvPr/>
          </p:nvSpPr>
          <p:spPr>
            <a:xfrm>
              <a:off x="3810960" y="295272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6" name="CustomShape 37"/>
            <p:cNvSpPr/>
            <p:nvPr/>
          </p:nvSpPr>
          <p:spPr>
            <a:xfrm>
              <a:off x="3827160" y="368316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.03s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17" name="CustomShape 38"/>
            <p:cNvSpPr/>
            <p:nvPr/>
          </p:nvSpPr>
          <p:spPr>
            <a:xfrm>
              <a:off x="4628880" y="295272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8" name="CustomShape 39"/>
            <p:cNvSpPr/>
            <p:nvPr/>
          </p:nvSpPr>
          <p:spPr>
            <a:xfrm>
              <a:off x="4645080" y="368316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.04s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19" name="CustomShape 40"/>
            <p:cNvSpPr/>
            <p:nvPr/>
          </p:nvSpPr>
          <p:spPr>
            <a:xfrm>
              <a:off x="5446440" y="295272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0" name="CustomShape 41"/>
            <p:cNvSpPr/>
            <p:nvPr/>
          </p:nvSpPr>
          <p:spPr>
            <a:xfrm>
              <a:off x="5462640" y="368316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.31s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21" name="CustomShape 42"/>
            <p:cNvSpPr/>
            <p:nvPr/>
          </p:nvSpPr>
          <p:spPr>
            <a:xfrm>
              <a:off x="6264360" y="295272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2" name="CustomShape 43"/>
            <p:cNvSpPr/>
            <p:nvPr/>
          </p:nvSpPr>
          <p:spPr>
            <a:xfrm>
              <a:off x="6280560" y="368316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.11s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23" name="CustomShape 44"/>
            <p:cNvSpPr/>
            <p:nvPr/>
          </p:nvSpPr>
          <p:spPr>
            <a:xfrm>
              <a:off x="2191320" y="455652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.02s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24" name="CustomShape 45"/>
            <p:cNvSpPr/>
            <p:nvPr/>
          </p:nvSpPr>
          <p:spPr>
            <a:xfrm>
              <a:off x="3009240" y="455652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8.53s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25" name="CustomShape 46"/>
            <p:cNvSpPr/>
            <p:nvPr/>
          </p:nvSpPr>
          <p:spPr>
            <a:xfrm>
              <a:off x="3810960" y="382608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6" name="CustomShape 47"/>
            <p:cNvSpPr/>
            <p:nvPr/>
          </p:nvSpPr>
          <p:spPr>
            <a:xfrm>
              <a:off x="3827160" y="455652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.06s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27" name="CustomShape 48"/>
            <p:cNvSpPr/>
            <p:nvPr/>
          </p:nvSpPr>
          <p:spPr>
            <a:xfrm>
              <a:off x="4628880" y="382608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8" name="CustomShape 49"/>
            <p:cNvSpPr/>
            <p:nvPr/>
          </p:nvSpPr>
          <p:spPr>
            <a:xfrm>
              <a:off x="4645080" y="455652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.08s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29" name="CustomShape 50"/>
            <p:cNvSpPr/>
            <p:nvPr/>
          </p:nvSpPr>
          <p:spPr>
            <a:xfrm>
              <a:off x="5446440" y="382608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0" name="CustomShape 51"/>
            <p:cNvSpPr/>
            <p:nvPr/>
          </p:nvSpPr>
          <p:spPr>
            <a:xfrm>
              <a:off x="5462640" y="455652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.21s</a:t>
              </a:r>
              <a:endParaRPr b="0" lang="en-US" sz="750" spc="-1" strike="noStrike">
                <a:latin typeface="Arial"/>
              </a:endParaRPr>
            </a:p>
          </p:txBody>
        </p:sp>
        <p:sp>
          <p:nvSpPr>
            <p:cNvPr id="2431" name="CustomShape 52"/>
            <p:cNvSpPr/>
            <p:nvPr/>
          </p:nvSpPr>
          <p:spPr>
            <a:xfrm>
              <a:off x="6264360" y="382608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2" name="CustomShape 53"/>
            <p:cNvSpPr/>
            <p:nvPr/>
          </p:nvSpPr>
          <p:spPr>
            <a:xfrm>
              <a:off x="6280560" y="4556520"/>
              <a:ext cx="742680" cy="11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US" sz="750" spc="-1" strike="noStrike">
                  <a:solidFill>
                    <a:srgbClr val="7f7e7e"/>
                  </a:solidFill>
                  <a:latin typeface="Avenir Book"/>
                  <a:ea typeface="Avenir Book"/>
                </a:rPr>
                <a:t>.10s</a:t>
              </a:r>
              <a:endParaRPr b="0" lang="en-US" sz="750" spc="-1" strike="noStrike">
                <a:latin typeface="Arial"/>
              </a:endParaRPr>
            </a:p>
          </p:txBody>
        </p:sp>
        <p:grpSp>
          <p:nvGrpSpPr>
            <p:cNvPr id="2433" name="Group 54"/>
            <p:cNvGrpSpPr/>
            <p:nvPr/>
          </p:nvGrpSpPr>
          <p:grpSpPr>
            <a:xfrm>
              <a:off x="3067920" y="1249200"/>
              <a:ext cx="645840" cy="678960"/>
              <a:chOff x="3067920" y="1249200"/>
              <a:chExt cx="645840" cy="678960"/>
            </a:xfrm>
          </p:grpSpPr>
          <p:pic>
            <p:nvPicPr>
              <p:cNvPr id="2434" name="Picture 114" descr=""/>
              <p:cNvPicPr/>
              <p:nvPr/>
            </p:nvPicPr>
            <p:blipFill>
              <a:blip r:embed="rId1"/>
              <a:srcRect l="3487" t="0" r="0" b="0"/>
              <a:stretch/>
            </p:blipFill>
            <p:spPr>
              <a:xfrm>
                <a:off x="3067920" y="1249200"/>
                <a:ext cx="645840" cy="664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35" name="CustomShape 55"/>
              <p:cNvSpPr/>
              <p:nvPr/>
            </p:nvSpPr>
            <p:spPr>
              <a:xfrm>
                <a:off x="3547440" y="1856520"/>
                <a:ext cx="16632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36" name="Group 56"/>
            <p:cNvGrpSpPr/>
            <p:nvPr/>
          </p:nvGrpSpPr>
          <p:grpSpPr>
            <a:xfrm>
              <a:off x="3865680" y="1247760"/>
              <a:ext cx="665280" cy="664200"/>
              <a:chOff x="3865680" y="1247760"/>
              <a:chExt cx="665280" cy="664200"/>
            </a:xfrm>
          </p:grpSpPr>
          <p:pic>
            <p:nvPicPr>
              <p:cNvPr id="2437" name="Picture 118" descr=""/>
              <p:cNvPicPr/>
              <p:nvPr/>
            </p:nvPicPr>
            <p:blipFill>
              <a:blip r:embed="rId2"/>
              <a:srcRect l="0" t="0" r="2164" b="0"/>
              <a:stretch/>
            </p:blipFill>
            <p:spPr>
              <a:xfrm>
                <a:off x="3865680" y="1247760"/>
                <a:ext cx="665280" cy="664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38" name="CustomShape 57"/>
              <p:cNvSpPr/>
              <p:nvPr/>
            </p:nvSpPr>
            <p:spPr>
              <a:xfrm>
                <a:off x="4368960" y="184032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39" name="Group 58"/>
            <p:cNvGrpSpPr/>
            <p:nvPr/>
          </p:nvGrpSpPr>
          <p:grpSpPr>
            <a:xfrm>
              <a:off x="4683960" y="1268280"/>
              <a:ext cx="664200" cy="664200"/>
              <a:chOff x="4683960" y="1268280"/>
              <a:chExt cx="664200" cy="664200"/>
            </a:xfrm>
          </p:grpSpPr>
          <p:pic>
            <p:nvPicPr>
              <p:cNvPr id="2440" name="Picture 121" descr=""/>
              <p:cNvPicPr/>
              <p:nvPr/>
            </p:nvPicPr>
            <p:blipFill>
              <a:blip r:embed="rId3"/>
              <a:srcRect l="581" t="0" r="930" b="0"/>
              <a:stretch/>
            </p:blipFill>
            <p:spPr>
              <a:xfrm>
                <a:off x="4683960" y="1268280"/>
                <a:ext cx="664200" cy="664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41" name="CustomShape 59"/>
              <p:cNvSpPr/>
              <p:nvPr/>
            </p:nvSpPr>
            <p:spPr>
              <a:xfrm>
                <a:off x="5186520" y="186084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42" name="Group 60"/>
            <p:cNvGrpSpPr/>
            <p:nvPr/>
          </p:nvGrpSpPr>
          <p:grpSpPr>
            <a:xfrm>
              <a:off x="5500080" y="1276200"/>
              <a:ext cx="668160" cy="653760"/>
              <a:chOff x="5500080" y="1276200"/>
              <a:chExt cx="668160" cy="653760"/>
            </a:xfrm>
          </p:grpSpPr>
          <p:pic>
            <p:nvPicPr>
              <p:cNvPr id="2443" name="Picture 125" descr=""/>
              <p:cNvPicPr/>
              <p:nvPr/>
            </p:nvPicPr>
            <p:blipFill>
              <a:blip r:embed="rId4"/>
              <a:srcRect l="1731" t="0" r="0" b="0"/>
              <a:stretch/>
            </p:blipFill>
            <p:spPr>
              <a:xfrm>
                <a:off x="5500080" y="1276200"/>
                <a:ext cx="668160" cy="653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44" name="CustomShape 61"/>
              <p:cNvSpPr/>
              <p:nvPr/>
            </p:nvSpPr>
            <p:spPr>
              <a:xfrm>
                <a:off x="6006240" y="185832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45" name="Group 62"/>
            <p:cNvGrpSpPr/>
            <p:nvPr/>
          </p:nvGrpSpPr>
          <p:grpSpPr>
            <a:xfrm>
              <a:off x="6324840" y="1248480"/>
              <a:ext cx="653760" cy="664200"/>
              <a:chOff x="6324840" y="1248480"/>
              <a:chExt cx="653760" cy="664200"/>
            </a:xfrm>
          </p:grpSpPr>
          <p:pic>
            <p:nvPicPr>
              <p:cNvPr id="2446" name="Picture 128" descr=""/>
              <p:cNvPicPr/>
              <p:nvPr/>
            </p:nvPicPr>
            <p:blipFill>
              <a:blip r:embed="rId5"/>
              <a:srcRect l="1565" t="0" r="0" b="0"/>
              <a:stretch/>
            </p:blipFill>
            <p:spPr>
              <a:xfrm>
                <a:off x="6324840" y="1248480"/>
                <a:ext cx="653760" cy="664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47" name="CustomShape 63"/>
              <p:cNvSpPr/>
              <p:nvPr/>
            </p:nvSpPr>
            <p:spPr>
              <a:xfrm>
                <a:off x="6816960" y="184104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48" name="Group 64"/>
            <p:cNvGrpSpPr/>
            <p:nvPr/>
          </p:nvGrpSpPr>
          <p:grpSpPr>
            <a:xfrm>
              <a:off x="2230560" y="2123640"/>
              <a:ext cx="664200" cy="669600"/>
              <a:chOff x="2230560" y="2123640"/>
              <a:chExt cx="664200" cy="669600"/>
            </a:xfrm>
          </p:grpSpPr>
          <p:pic>
            <p:nvPicPr>
              <p:cNvPr id="2449" name="Picture 131" descr=""/>
              <p:cNvPicPr/>
              <p:nvPr/>
            </p:nvPicPr>
            <p:blipFill>
              <a:blip r:embed="rId6"/>
              <a:stretch/>
            </p:blipFill>
            <p:spPr>
              <a:xfrm>
                <a:off x="2230560" y="2123640"/>
                <a:ext cx="664200" cy="669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50" name="CustomShape 65"/>
              <p:cNvSpPr/>
              <p:nvPr/>
            </p:nvSpPr>
            <p:spPr>
              <a:xfrm>
                <a:off x="2770200" y="2739600"/>
                <a:ext cx="124560" cy="532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51" name="Group 66"/>
            <p:cNvGrpSpPr/>
            <p:nvPr/>
          </p:nvGrpSpPr>
          <p:grpSpPr>
            <a:xfrm>
              <a:off x="3052080" y="2112480"/>
              <a:ext cx="666000" cy="671040"/>
              <a:chOff x="3052080" y="2112480"/>
              <a:chExt cx="666000" cy="671040"/>
            </a:xfrm>
          </p:grpSpPr>
          <p:pic>
            <p:nvPicPr>
              <p:cNvPr id="2452" name="Picture 134" descr=""/>
              <p:cNvPicPr/>
              <p:nvPr/>
            </p:nvPicPr>
            <p:blipFill>
              <a:blip r:embed="rId7"/>
              <a:srcRect l="1279" t="1269" r="0" b="0"/>
              <a:stretch/>
            </p:blipFill>
            <p:spPr>
              <a:xfrm>
                <a:off x="3052080" y="2112480"/>
                <a:ext cx="666000" cy="671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53" name="CustomShape 67"/>
              <p:cNvSpPr/>
              <p:nvPr/>
            </p:nvSpPr>
            <p:spPr>
              <a:xfrm>
                <a:off x="3548880" y="2728080"/>
                <a:ext cx="168840" cy="55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54" name="Group 68"/>
            <p:cNvGrpSpPr/>
            <p:nvPr/>
          </p:nvGrpSpPr>
          <p:grpSpPr>
            <a:xfrm>
              <a:off x="2246040" y="2986200"/>
              <a:ext cx="648720" cy="638280"/>
              <a:chOff x="2246040" y="2986200"/>
              <a:chExt cx="648720" cy="638280"/>
            </a:xfrm>
          </p:grpSpPr>
          <p:pic>
            <p:nvPicPr>
              <p:cNvPr id="2455" name="Picture 137" descr=""/>
              <p:cNvPicPr/>
              <p:nvPr/>
            </p:nvPicPr>
            <p:blipFill>
              <a:blip r:embed="rId8"/>
              <a:stretch/>
            </p:blipFill>
            <p:spPr>
              <a:xfrm>
                <a:off x="2246040" y="2986200"/>
                <a:ext cx="648720" cy="638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56" name="CustomShape 69"/>
              <p:cNvSpPr/>
              <p:nvPr/>
            </p:nvSpPr>
            <p:spPr>
              <a:xfrm>
                <a:off x="2733120" y="355284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457" name="Picture 140" descr=""/>
            <p:cNvPicPr/>
            <p:nvPr/>
          </p:nvPicPr>
          <p:blipFill>
            <a:blip r:embed="rId9"/>
            <a:srcRect l="0" t="0" r="4818" b="6592"/>
            <a:stretch/>
          </p:blipFill>
          <p:spPr>
            <a:xfrm>
              <a:off x="2173680" y="3853800"/>
              <a:ext cx="778320" cy="67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8" name="Picture 141" descr=""/>
            <p:cNvPicPr/>
            <p:nvPr/>
          </p:nvPicPr>
          <p:blipFill>
            <a:blip r:embed="rId10"/>
            <a:stretch/>
          </p:blipFill>
          <p:spPr>
            <a:xfrm>
              <a:off x="2996640" y="3853800"/>
              <a:ext cx="767520" cy="675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9" name="Picture 142" descr=""/>
            <p:cNvPicPr/>
            <p:nvPr/>
          </p:nvPicPr>
          <p:blipFill>
            <a:blip r:embed="rId11"/>
            <a:stretch/>
          </p:blipFill>
          <p:spPr>
            <a:xfrm>
              <a:off x="3817800" y="3854160"/>
              <a:ext cx="761400" cy="669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0" name="Picture 143" descr=""/>
            <p:cNvPicPr/>
            <p:nvPr/>
          </p:nvPicPr>
          <p:blipFill>
            <a:blip r:embed="rId12"/>
            <a:stretch/>
          </p:blipFill>
          <p:spPr>
            <a:xfrm>
              <a:off x="4645080" y="3853440"/>
              <a:ext cx="742680" cy="68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1" name="Picture 144" descr=""/>
            <p:cNvPicPr/>
            <p:nvPr/>
          </p:nvPicPr>
          <p:blipFill>
            <a:blip r:embed="rId13"/>
            <a:stretch/>
          </p:blipFill>
          <p:spPr>
            <a:xfrm>
              <a:off x="5453280" y="3854160"/>
              <a:ext cx="761400" cy="664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2" name="Picture 145" descr=""/>
            <p:cNvPicPr/>
            <p:nvPr/>
          </p:nvPicPr>
          <p:blipFill>
            <a:blip r:embed="rId14"/>
            <a:stretch/>
          </p:blipFill>
          <p:spPr>
            <a:xfrm>
              <a:off x="6274440" y="3854160"/>
              <a:ext cx="755280" cy="664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463" name="Group 70"/>
            <p:cNvGrpSpPr/>
            <p:nvPr/>
          </p:nvGrpSpPr>
          <p:grpSpPr>
            <a:xfrm>
              <a:off x="3076920" y="2986200"/>
              <a:ext cx="606960" cy="633240"/>
              <a:chOff x="3076920" y="2986200"/>
              <a:chExt cx="606960" cy="633240"/>
            </a:xfrm>
          </p:grpSpPr>
          <p:pic>
            <p:nvPicPr>
              <p:cNvPr id="2464" name="Picture 146" descr=""/>
              <p:cNvPicPr/>
              <p:nvPr/>
            </p:nvPicPr>
            <p:blipFill>
              <a:blip r:embed="rId15"/>
              <a:stretch/>
            </p:blipFill>
            <p:spPr>
              <a:xfrm>
                <a:off x="3076920" y="2986200"/>
                <a:ext cx="606960" cy="633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65" name="CustomShape 71"/>
              <p:cNvSpPr/>
              <p:nvPr/>
            </p:nvSpPr>
            <p:spPr>
              <a:xfrm>
                <a:off x="3522240" y="354780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66" name="Group 72"/>
            <p:cNvGrpSpPr/>
            <p:nvPr/>
          </p:nvGrpSpPr>
          <p:grpSpPr>
            <a:xfrm>
              <a:off x="3899880" y="2986200"/>
              <a:ext cx="596520" cy="654120"/>
              <a:chOff x="3899880" y="2986200"/>
              <a:chExt cx="596520" cy="654120"/>
            </a:xfrm>
          </p:grpSpPr>
          <p:pic>
            <p:nvPicPr>
              <p:cNvPr id="2467" name="Picture 149" descr=""/>
              <p:cNvPicPr/>
              <p:nvPr/>
            </p:nvPicPr>
            <p:blipFill>
              <a:blip r:embed="rId16"/>
              <a:stretch/>
            </p:blipFill>
            <p:spPr>
              <a:xfrm>
                <a:off x="3899880" y="2986200"/>
                <a:ext cx="596520" cy="653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68" name="CustomShape 73"/>
              <p:cNvSpPr/>
              <p:nvPr/>
            </p:nvSpPr>
            <p:spPr>
              <a:xfrm>
                <a:off x="4334760" y="356868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69" name="Group 74"/>
            <p:cNvGrpSpPr/>
            <p:nvPr/>
          </p:nvGrpSpPr>
          <p:grpSpPr>
            <a:xfrm>
              <a:off x="4720320" y="2986200"/>
              <a:ext cx="591480" cy="654120"/>
              <a:chOff x="4720320" y="2986200"/>
              <a:chExt cx="591480" cy="654120"/>
            </a:xfrm>
          </p:grpSpPr>
          <p:pic>
            <p:nvPicPr>
              <p:cNvPr id="2470" name="Picture 152" descr=""/>
              <p:cNvPicPr/>
              <p:nvPr/>
            </p:nvPicPr>
            <p:blipFill>
              <a:blip r:embed="rId17"/>
              <a:stretch/>
            </p:blipFill>
            <p:spPr>
              <a:xfrm>
                <a:off x="4720320" y="2986200"/>
                <a:ext cx="591480" cy="653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71" name="CustomShape 75"/>
              <p:cNvSpPr/>
              <p:nvPr/>
            </p:nvSpPr>
            <p:spPr>
              <a:xfrm>
                <a:off x="5150160" y="3568680"/>
                <a:ext cx="161640" cy="71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72" name="Group 76"/>
            <p:cNvGrpSpPr/>
            <p:nvPr/>
          </p:nvGrpSpPr>
          <p:grpSpPr>
            <a:xfrm>
              <a:off x="5554080" y="2986200"/>
              <a:ext cx="560160" cy="638280"/>
              <a:chOff x="5554080" y="2986200"/>
              <a:chExt cx="560160" cy="638280"/>
            </a:xfrm>
          </p:grpSpPr>
          <p:pic>
            <p:nvPicPr>
              <p:cNvPr id="2473" name="Picture 155" descr=""/>
              <p:cNvPicPr/>
              <p:nvPr/>
            </p:nvPicPr>
            <p:blipFill>
              <a:blip r:embed="rId18"/>
              <a:stretch/>
            </p:blipFill>
            <p:spPr>
              <a:xfrm>
                <a:off x="5554080" y="2986200"/>
                <a:ext cx="560160" cy="638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74" name="CustomShape 77"/>
              <p:cNvSpPr/>
              <p:nvPr/>
            </p:nvSpPr>
            <p:spPr>
              <a:xfrm>
                <a:off x="5952600" y="3552840"/>
                <a:ext cx="161640" cy="71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475" name="Picture 158" descr=""/>
            <p:cNvPicPr/>
            <p:nvPr/>
          </p:nvPicPr>
          <p:blipFill>
            <a:blip r:embed="rId19"/>
            <a:srcRect l="0" t="0" r="1645" b="0"/>
            <a:stretch/>
          </p:blipFill>
          <p:spPr>
            <a:xfrm>
              <a:off x="6415560" y="2986200"/>
              <a:ext cx="551160" cy="6487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476" name="Group 78"/>
            <p:cNvGrpSpPr/>
            <p:nvPr/>
          </p:nvGrpSpPr>
          <p:grpSpPr>
            <a:xfrm>
              <a:off x="2226960" y="1244880"/>
              <a:ext cx="696960" cy="685080"/>
              <a:chOff x="2226960" y="1244880"/>
              <a:chExt cx="696960" cy="685080"/>
            </a:xfrm>
          </p:grpSpPr>
          <p:pic>
            <p:nvPicPr>
              <p:cNvPr id="2477" name="Picture 113" descr=""/>
              <p:cNvPicPr/>
              <p:nvPr/>
            </p:nvPicPr>
            <p:blipFill>
              <a:blip r:embed="rId20"/>
              <a:srcRect l="0" t="0" r="2006" b="0"/>
              <a:stretch/>
            </p:blipFill>
            <p:spPr>
              <a:xfrm>
                <a:off x="2226960" y="1244880"/>
                <a:ext cx="671400" cy="685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78" name="CustomShape 79"/>
              <p:cNvSpPr/>
              <p:nvPr/>
            </p:nvSpPr>
            <p:spPr>
              <a:xfrm>
                <a:off x="2762280" y="185832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79" name="Group 80"/>
            <p:cNvGrpSpPr/>
            <p:nvPr/>
          </p:nvGrpSpPr>
          <p:grpSpPr>
            <a:xfrm>
              <a:off x="3868920" y="2112480"/>
              <a:ext cx="659160" cy="653760"/>
              <a:chOff x="3868920" y="2112480"/>
              <a:chExt cx="659160" cy="653760"/>
            </a:xfrm>
          </p:grpSpPr>
          <p:pic>
            <p:nvPicPr>
              <p:cNvPr id="2480" name="Picture 159" descr=""/>
              <p:cNvPicPr/>
              <p:nvPr/>
            </p:nvPicPr>
            <p:blipFill>
              <a:blip r:embed="rId21"/>
              <a:stretch/>
            </p:blipFill>
            <p:spPr>
              <a:xfrm>
                <a:off x="3868920" y="2112480"/>
                <a:ext cx="659160" cy="653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81" name="CustomShape 81"/>
              <p:cNvSpPr/>
              <p:nvPr/>
            </p:nvSpPr>
            <p:spPr>
              <a:xfrm>
                <a:off x="4403880" y="2710800"/>
                <a:ext cx="124200" cy="55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82" name="Group 82"/>
            <p:cNvGrpSpPr/>
            <p:nvPr/>
          </p:nvGrpSpPr>
          <p:grpSpPr>
            <a:xfrm>
              <a:off x="4684680" y="2112480"/>
              <a:ext cx="658800" cy="686520"/>
              <a:chOff x="4684680" y="2112480"/>
              <a:chExt cx="658800" cy="686520"/>
            </a:xfrm>
          </p:grpSpPr>
          <p:pic>
            <p:nvPicPr>
              <p:cNvPr id="2483" name="Picture 163" descr=""/>
              <p:cNvPicPr/>
              <p:nvPr/>
            </p:nvPicPr>
            <p:blipFill>
              <a:blip r:embed="rId22"/>
              <a:srcRect l="1575" t="0" r="2262" b="0"/>
              <a:stretch/>
            </p:blipFill>
            <p:spPr>
              <a:xfrm>
                <a:off x="4684680" y="2112480"/>
                <a:ext cx="658800" cy="659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84" name="CustomShape 83"/>
              <p:cNvSpPr/>
              <p:nvPr/>
            </p:nvSpPr>
            <p:spPr>
              <a:xfrm>
                <a:off x="5181480" y="2727360"/>
                <a:ext cx="161640" cy="71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85" name="Group 84"/>
            <p:cNvGrpSpPr/>
            <p:nvPr/>
          </p:nvGrpSpPr>
          <p:grpSpPr>
            <a:xfrm>
              <a:off x="5510880" y="2112480"/>
              <a:ext cx="657720" cy="659160"/>
              <a:chOff x="5510880" y="2112480"/>
              <a:chExt cx="657720" cy="659160"/>
            </a:xfrm>
          </p:grpSpPr>
          <p:pic>
            <p:nvPicPr>
              <p:cNvPr id="2486" name="Picture 166" descr=""/>
              <p:cNvPicPr/>
              <p:nvPr/>
            </p:nvPicPr>
            <p:blipFill>
              <a:blip r:embed="rId23"/>
              <a:srcRect l="1729" t="0" r="0" b="0"/>
              <a:stretch/>
            </p:blipFill>
            <p:spPr>
              <a:xfrm>
                <a:off x="5510880" y="2112480"/>
                <a:ext cx="657720" cy="659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87" name="CustomShape 85"/>
              <p:cNvSpPr/>
              <p:nvPr/>
            </p:nvSpPr>
            <p:spPr>
              <a:xfrm>
                <a:off x="6063120" y="2728080"/>
                <a:ext cx="105480" cy="43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88" name="Group 86"/>
            <p:cNvGrpSpPr/>
            <p:nvPr/>
          </p:nvGrpSpPr>
          <p:grpSpPr>
            <a:xfrm>
              <a:off x="6323040" y="2112480"/>
              <a:ext cx="657720" cy="659160"/>
              <a:chOff x="6323040" y="2112480"/>
              <a:chExt cx="657720" cy="659160"/>
            </a:xfrm>
          </p:grpSpPr>
          <p:pic>
            <p:nvPicPr>
              <p:cNvPr id="2489" name="Picture 170" descr=""/>
              <p:cNvPicPr/>
              <p:nvPr/>
            </p:nvPicPr>
            <p:blipFill>
              <a:blip r:embed="rId24"/>
              <a:srcRect l="1729" t="0" r="0" b="0"/>
              <a:stretch/>
            </p:blipFill>
            <p:spPr>
              <a:xfrm>
                <a:off x="6323040" y="2112480"/>
                <a:ext cx="657720" cy="659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90" name="CustomShape 87"/>
              <p:cNvSpPr/>
              <p:nvPr/>
            </p:nvSpPr>
            <p:spPr>
              <a:xfrm>
                <a:off x="6875280" y="2728080"/>
                <a:ext cx="105480" cy="43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91" name="CustomShape 88"/>
            <p:cNvSpPr/>
            <p:nvPr/>
          </p:nvSpPr>
          <p:spPr>
            <a:xfrm>
              <a:off x="2175120" y="382608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2" name="CustomShape 89"/>
            <p:cNvSpPr/>
            <p:nvPr/>
          </p:nvSpPr>
          <p:spPr>
            <a:xfrm>
              <a:off x="2993040" y="3826080"/>
              <a:ext cx="775080" cy="830520"/>
            </a:xfrm>
            <a:prstGeom prst="rect">
              <a:avLst/>
            </a:prstGeom>
            <a:noFill/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3" name="CustomShape 90"/>
          <p:cNvSpPr/>
          <p:nvPr/>
        </p:nvSpPr>
        <p:spPr>
          <a:xfrm>
            <a:off x="398520" y="24444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Other Types of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94" name="CustomShape 91"/>
          <p:cNvSpPr/>
          <p:nvPr/>
        </p:nvSpPr>
        <p:spPr>
          <a:xfrm>
            <a:off x="1757880" y="4825080"/>
            <a:ext cx="5740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Reference: http://scikit-learn.org/stable/auto_examples/cluster/plot_cluster_comparison.html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95" name="" descr=""/>
          <p:cNvPicPr/>
          <p:nvPr/>
        </p:nvPicPr>
        <p:blipFill>
          <a:blip r:embed="rId25"/>
          <a:stretch/>
        </p:blipFill>
        <p:spPr>
          <a:xfrm>
            <a:off x="1143000" y="0"/>
            <a:ext cx="360" cy="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flipV="1">
            <a:off x="2787480" y="2493360"/>
            <a:ext cx="514800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44064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312912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348696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8106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407628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552384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61398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529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583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650736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68670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CustomShape 13"/>
          <p:cNvSpPr/>
          <p:nvPr/>
        </p:nvSpPr>
        <p:spPr>
          <a:xfrm>
            <a:off x="72288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Unsupervised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380520" y="788760"/>
            <a:ext cx="299916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Users of a web application: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One feature (age)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Two clusters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3731400" y="3527640"/>
            <a:ext cx="299916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 flipV="1">
            <a:off x="2787480" y="2493360"/>
            <a:ext cx="514800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44064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312912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348696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38106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407628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552384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61398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29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" name="CustomShape 10"/>
          <p:cNvSpPr/>
          <p:nvPr/>
        </p:nvSpPr>
        <p:spPr>
          <a:xfrm>
            <a:off x="583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" name="CustomShape 11"/>
          <p:cNvSpPr/>
          <p:nvPr/>
        </p:nvSpPr>
        <p:spPr>
          <a:xfrm>
            <a:off x="650736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68670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72288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Unsupervised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380520" y="788760"/>
            <a:ext cx="299916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Users of a web application: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One feature (age)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Three clusters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9" name="CustomShape 16"/>
          <p:cNvSpPr/>
          <p:nvPr/>
        </p:nvSpPr>
        <p:spPr>
          <a:xfrm>
            <a:off x="3731400" y="3527640"/>
            <a:ext cx="299916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 flipV="1">
            <a:off x="2787480" y="2493360"/>
            <a:ext cx="514800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44064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99000">
                <a:schemeClr val="accent5">
                  <a:lumMod val="75000"/>
                </a:schemeClr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312912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348696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38106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99000">
                <a:schemeClr val="accent5">
                  <a:lumMod val="75000"/>
                </a:schemeClr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6"/>
          <p:cNvSpPr/>
          <p:nvPr/>
        </p:nvSpPr>
        <p:spPr>
          <a:xfrm>
            <a:off x="407628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99000">
                <a:schemeClr val="accent5">
                  <a:lumMod val="75000"/>
                </a:schemeClr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552384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8"/>
          <p:cNvSpPr/>
          <p:nvPr/>
        </p:nvSpPr>
        <p:spPr>
          <a:xfrm>
            <a:off x="6139800" y="2364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9"/>
          <p:cNvSpPr/>
          <p:nvPr/>
        </p:nvSpPr>
        <p:spPr>
          <a:xfrm>
            <a:off x="529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10"/>
          <p:cNvSpPr/>
          <p:nvPr/>
        </p:nvSpPr>
        <p:spPr>
          <a:xfrm>
            <a:off x="583812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1"/>
          <p:cNvSpPr/>
          <p:nvPr/>
        </p:nvSpPr>
        <p:spPr>
          <a:xfrm>
            <a:off x="650736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CustomShape 12"/>
          <p:cNvSpPr/>
          <p:nvPr/>
        </p:nvSpPr>
        <p:spPr>
          <a:xfrm>
            <a:off x="68670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CustomShape 13"/>
          <p:cNvSpPr/>
          <p:nvPr/>
        </p:nvSpPr>
        <p:spPr>
          <a:xfrm>
            <a:off x="7228800" y="2357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" name="CustomShape 1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Unsupervised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CustomShape 15"/>
          <p:cNvSpPr/>
          <p:nvPr/>
        </p:nvSpPr>
        <p:spPr>
          <a:xfrm>
            <a:off x="380520" y="788760"/>
            <a:ext cx="299916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Users of a web application: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One feature (age)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Five clusters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3731400" y="3527640"/>
            <a:ext cx="299916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36600" y="1011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4746240" y="158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5145120" y="1329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5135400" y="1666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5021280" y="19515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6"/>
          <p:cNvSpPr/>
          <p:nvPr/>
        </p:nvSpPr>
        <p:spPr>
          <a:xfrm>
            <a:off x="5438520" y="1611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CustomShape 7"/>
          <p:cNvSpPr/>
          <p:nvPr/>
        </p:nvSpPr>
        <p:spPr>
          <a:xfrm>
            <a:off x="5618880" y="210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5289120" y="2219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CustomShape 9"/>
          <p:cNvSpPr/>
          <p:nvPr/>
        </p:nvSpPr>
        <p:spPr>
          <a:xfrm>
            <a:off x="6116040" y="2295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6503040" y="2270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11"/>
          <p:cNvSpPr/>
          <p:nvPr/>
        </p:nvSpPr>
        <p:spPr>
          <a:xfrm>
            <a:off x="6493320" y="1783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CustomShape 12"/>
          <p:cNvSpPr/>
          <p:nvPr/>
        </p:nvSpPr>
        <p:spPr>
          <a:xfrm>
            <a:off x="6001200" y="1736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CustomShape 13"/>
          <p:cNvSpPr/>
          <p:nvPr/>
        </p:nvSpPr>
        <p:spPr>
          <a:xfrm>
            <a:off x="6241680" y="1401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14"/>
          <p:cNvSpPr/>
          <p:nvPr/>
        </p:nvSpPr>
        <p:spPr>
          <a:xfrm>
            <a:off x="6602760" y="1253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" name="CustomShape 15"/>
          <p:cNvSpPr/>
          <p:nvPr/>
        </p:nvSpPr>
        <p:spPr>
          <a:xfrm>
            <a:off x="6368040" y="920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" name="CustomShape 16"/>
          <p:cNvSpPr/>
          <p:nvPr/>
        </p:nvSpPr>
        <p:spPr>
          <a:xfrm>
            <a:off x="5874840" y="120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" name="CustomShape 17"/>
          <p:cNvSpPr/>
          <p:nvPr/>
        </p:nvSpPr>
        <p:spPr>
          <a:xfrm>
            <a:off x="3543480" y="440496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3" name="CustomShape 18"/>
          <p:cNvSpPr/>
          <p:nvPr/>
        </p:nvSpPr>
        <p:spPr>
          <a:xfrm>
            <a:off x="1481040" y="250776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4" name="CustomShape 19"/>
          <p:cNvSpPr/>
          <p:nvPr/>
        </p:nvSpPr>
        <p:spPr>
          <a:xfrm flipV="1">
            <a:off x="2900880" y="124776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0"/>
          <p:cNvSpPr/>
          <p:nvPr/>
        </p:nvSpPr>
        <p:spPr>
          <a:xfrm flipV="1">
            <a:off x="2894040" y="421632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7" name="CustomShape 22"/>
          <p:cNvSpPr/>
          <p:nvPr/>
        </p:nvSpPr>
        <p:spPr>
          <a:xfrm>
            <a:off x="2971440" y="3641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3314880" y="2751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9" name="CustomShape 24"/>
          <p:cNvSpPr/>
          <p:nvPr/>
        </p:nvSpPr>
        <p:spPr>
          <a:xfrm>
            <a:off x="3612960" y="2356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0" name="CustomShape 25"/>
          <p:cNvSpPr/>
          <p:nvPr/>
        </p:nvSpPr>
        <p:spPr>
          <a:xfrm>
            <a:off x="3843720" y="2756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1" name="CustomShape 26"/>
          <p:cNvSpPr/>
          <p:nvPr/>
        </p:nvSpPr>
        <p:spPr>
          <a:xfrm>
            <a:off x="4212720" y="2349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2" name="CustomShape 27"/>
          <p:cNvSpPr/>
          <p:nvPr/>
        </p:nvSpPr>
        <p:spPr>
          <a:xfrm>
            <a:off x="4489560" y="2809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3" name="CustomShape 28"/>
          <p:cNvSpPr/>
          <p:nvPr/>
        </p:nvSpPr>
        <p:spPr>
          <a:xfrm>
            <a:off x="4299840" y="3171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4" name="CustomShape 29"/>
          <p:cNvSpPr/>
          <p:nvPr/>
        </p:nvSpPr>
        <p:spPr>
          <a:xfrm>
            <a:off x="3560400" y="3144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5" name="CustomShape 30"/>
          <p:cNvSpPr/>
          <p:nvPr/>
        </p:nvSpPr>
        <p:spPr>
          <a:xfrm>
            <a:off x="3414960" y="3618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6" name="CustomShape 31"/>
          <p:cNvSpPr/>
          <p:nvPr/>
        </p:nvSpPr>
        <p:spPr>
          <a:xfrm>
            <a:off x="4283640" y="383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7" name="CustomShape 32"/>
          <p:cNvSpPr/>
          <p:nvPr/>
        </p:nvSpPr>
        <p:spPr>
          <a:xfrm>
            <a:off x="4622040" y="3720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8" name="CustomShape 33"/>
          <p:cNvSpPr/>
          <p:nvPr/>
        </p:nvSpPr>
        <p:spPr>
          <a:xfrm>
            <a:off x="4879080" y="340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9" name="CustomShape 34"/>
          <p:cNvSpPr/>
          <p:nvPr/>
        </p:nvSpPr>
        <p:spPr>
          <a:xfrm>
            <a:off x="5146920" y="3113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0" name="CustomShape 35"/>
          <p:cNvSpPr/>
          <p:nvPr/>
        </p:nvSpPr>
        <p:spPr>
          <a:xfrm>
            <a:off x="5378040" y="3470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1" name="CustomShape 36"/>
          <p:cNvSpPr/>
          <p:nvPr/>
        </p:nvSpPr>
        <p:spPr>
          <a:xfrm>
            <a:off x="5012640" y="385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2" name="CustomShape 37"/>
          <p:cNvSpPr/>
          <p:nvPr/>
        </p:nvSpPr>
        <p:spPr>
          <a:xfrm>
            <a:off x="5655600" y="3842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38"/>
          <p:cNvSpPr/>
          <p:nvPr/>
        </p:nvSpPr>
        <p:spPr>
          <a:xfrm>
            <a:off x="380520" y="788760"/>
            <a:ext cx="29991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 (find two clusters)</a:t>
            </a:r>
            <a:endParaRPr b="0" lang="en-US" sz="1729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4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6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7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7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38"/>
          <p:cNvSpPr/>
          <p:nvPr/>
        </p:nvSpPr>
        <p:spPr>
          <a:xfrm>
            <a:off x="380520" y="788760"/>
            <a:ext cx="41011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Randomly assign cluster centers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92" name="CustomShape 39"/>
          <p:cNvSpPr/>
          <p:nvPr/>
        </p:nvSpPr>
        <p:spPr>
          <a:xfrm>
            <a:off x="3789360" y="178776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0"/>
          <p:cNvSpPr/>
          <p:nvPr/>
        </p:nvSpPr>
        <p:spPr>
          <a:xfrm>
            <a:off x="6123240" y="280224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1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1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38"/>
          <p:cNvSpPr/>
          <p:nvPr/>
        </p:nvSpPr>
        <p:spPr>
          <a:xfrm>
            <a:off x="380520" y="788760"/>
            <a:ext cx="4497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Each point belongs to closest center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32" name="CustomShape 39"/>
          <p:cNvSpPr/>
          <p:nvPr/>
        </p:nvSpPr>
        <p:spPr>
          <a:xfrm>
            <a:off x="3789360" y="178776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0"/>
          <p:cNvSpPr/>
          <p:nvPr/>
        </p:nvSpPr>
        <p:spPr>
          <a:xfrm>
            <a:off x="6123240" y="280224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5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5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5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1" name="CustomShape 38"/>
          <p:cNvSpPr/>
          <p:nvPr/>
        </p:nvSpPr>
        <p:spPr>
          <a:xfrm>
            <a:off x="380520" y="788760"/>
            <a:ext cx="4497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Move each center to cluster's mean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72" name="CustomShape 39"/>
          <p:cNvSpPr/>
          <p:nvPr/>
        </p:nvSpPr>
        <p:spPr>
          <a:xfrm>
            <a:off x="4436640" y="233820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0"/>
          <p:cNvSpPr/>
          <p:nvPr/>
        </p:nvSpPr>
        <p:spPr>
          <a:xfrm>
            <a:off x="5570640" y="22683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9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9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1" name="CustomShape 38"/>
          <p:cNvSpPr/>
          <p:nvPr/>
        </p:nvSpPr>
        <p:spPr>
          <a:xfrm>
            <a:off x="380520" y="788760"/>
            <a:ext cx="4497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Each point belongs to closest center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12" name="CustomShape 39"/>
          <p:cNvSpPr/>
          <p:nvPr/>
        </p:nvSpPr>
        <p:spPr>
          <a:xfrm>
            <a:off x="4436640" y="233820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0"/>
          <p:cNvSpPr/>
          <p:nvPr/>
        </p:nvSpPr>
        <p:spPr>
          <a:xfrm>
            <a:off x="5570640" y="22683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3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3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1" name="CustomShape 38"/>
          <p:cNvSpPr/>
          <p:nvPr/>
        </p:nvSpPr>
        <p:spPr>
          <a:xfrm>
            <a:off x="380520" y="788760"/>
            <a:ext cx="4497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Move each center to cluster's mean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52" name="CustomShape 39"/>
          <p:cNvSpPr/>
          <p:nvPr/>
        </p:nvSpPr>
        <p:spPr>
          <a:xfrm>
            <a:off x="4007880" y="31402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0"/>
          <p:cNvSpPr/>
          <p:nvPr/>
        </p:nvSpPr>
        <p:spPr>
          <a:xfrm>
            <a:off x="5724360" y="162972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Machine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39360" y="1545840"/>
            <a:ext cx="527508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points have known outcome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80040" y="146304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Supervised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48640" y="2827440"/>
            <a:ext cx="2734200" cy="9208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Unsupervised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337920" y="2675520"/>
            <a:ext cx="515592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points have unknown outcome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7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7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1" name="CustomShape 38"/>
          <p:cNvSpPr/>
          <p:nvPr/>
        </p:nvSpPr>
        <p:spPr>
          <a:xfrm>
            <a:off x="380520" y="788760"/>
            <a:ext cx="46396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Points don't change </a:t>
            </a:r>
            <a:r>
              <a:rPr b="0" lang="en-US" sz="1729" spc="-1" strike="noStrike">
                <a:solidFill>
                  <a:srgbClr val="000000"/>
                </a:solidFill>
                <a:latin typeface="Wingdings"/>
                <a:ea typeface="Avenir Book"/>
              </a:rPr>
              <a:t></a:t>
            </a: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 Converged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92" name="CustomShape 39"/>
          <p:cNvSpPr/>
          <p:nvPr/>
        </p:nvSpPr>
        <p:spPr>
          <a:xfrm>
            <a:off x="4007880" y="31402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0"/>
          <p:cNvSpPr/>
          <p:nvPr/>
        </p:nvSpPr>
        <p:spPr>
          <a:xfrm>
            <a:off x="5724360" y="162972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1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1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5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6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7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8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9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0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1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2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3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1" name="CustomShape 38"/>
          <p:cNvSpPr/>
          <p:nvPr/>
        </p:nvSpPr>
        <p:spPr>
          <a:xfrm>
            <a:off x="380520" y="788760"/>
            <a:ext cx="4497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2, Each point belongs to closest center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32" name="CustomShape 39"/>
          <p:cNvSpPr/>
          <p:nvPr/>
        </p:nvSpPr>
        <p:spPr>
          <a:xfrm>
            <a:off x="4007880" y="31402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0"/>
          <p:cNvSpPr/>
          <p:nvPr/>
        </p:nvSpPr>
        <p:spPr>
          <a:xfrm>
            <a:off x="5724360" y="162972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5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6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7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8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9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0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1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2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3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4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5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6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7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8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9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0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51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52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5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6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7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8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9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0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1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2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3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4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5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6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7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8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9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0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1" name="CustomShape 38"/>
          <p:cNvSpPr/>
          <p:nvPr/>
        </p:nvSpPr>
        <p:spPr>
          <a:xfrm>
            <a:off x="380520" y="788760"/>
            <a:ext cx="46396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3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72" name="CustomShape 39"/>
          <p:cNvSpPr/>
          <p:nvPr/>
        </p:nvSpPr>
        <p:spPr>
          <a:xfrm>
            <a:off x="3823920" y="29458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40"/>
          <p:cNvSpPr/>
          <p:nvPr/>
        </p:nvSpPr>
        <p:spPr>
          <a:xfrm>
            <a:off x="5724360" y="162972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1"/>
          <p:cNvSpPr/>
          <p:nvPr/>
        </p:nvSpPr>
        <p:spPr>
          <a:xfrm>
            <a:off x="5073480" y="359064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6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7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8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9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0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1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2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3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4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5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6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7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8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9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0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1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92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593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6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7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8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9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0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1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2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3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4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5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6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7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8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9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0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1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2" name="CustomShape 38"/>
          <p:cNvSpPr/>
          <p:nvPr/>
        </p:nvSpPr>
        <p:spPr>
          <a:xfrm>
            <a:off x="380520" y="788760"/>
            <a:ext cx="499644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 = 3, Results depend on initial cluster assignment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13" name="CustomShape 39"/>
          <p:cNvSpPr/>
          <p:nvPr/>
        </p:nvSpPr>
        <p:spPr>
          <a:xfrm>
            <a:off x="4127760" y="33814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0"/>
          <p:cNvSpPr/>
          <p:nvPr/>
        </p:nvSpPr>
        <p:spPr>
          <a:xfrm>
            <a:off x="5145480" y="17679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41"/>
          <p:cNvSpPr/>
          <p:nvPr/>
        </p:nvSpPr>
        <p:spPr>
          <a:xfrm>
            <a:off x="6267600" y="16048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7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8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9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0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2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3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4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5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6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7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8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9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0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1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2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33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34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Which Model is the Right One?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37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8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9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0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1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2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3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4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5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6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7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8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9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0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1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2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3" name="CustomShape 38"/>
          <p:cNvSpPr/>
          <p:nvPr/>
        </p:nvSpPr>
        <p:spPr>
          <a:xfrm>
            <a:off x="4127760" y="33814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9"/>
          <p:cNvSpPr/>
          <p:nvPr/>
        </p:nvSpPr>
        <p:spPr>
          <a:xfrm>
            <a:off x="5450400" y="19137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40"/>
          <p:cNvSpPr/>
          <p:nvPr/>
        </p:nvSpPr>
        <p:spPr>
          <a:xfrm>
            <a:off x="6293520" y="113976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Which Model is the Right One?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57" name="CustomShape 2"/>
          <p:cNvSpPr/>
          <p:nvPr/>
        </p:nvSpPr>
        <p:spPr>
          <a:xfrm>
            <a:off x="1902960" y="1434600"/>
            <a:ext cx="5707080" cy="2853720"/>
          </a:xfrm>
          <a:prstGeom prst="rect">
            <a:avLst/>
          </a:prstGeom>
          <a:blipFill rotWithShape="0">
            <a:blip r:embed="rId1"/>
            <a:stretch>
              <a:fillRect l="-2334" t="-2741" r="0" b="-423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9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0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1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2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3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4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5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6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7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8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9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4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75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76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Which Model is the Right One?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79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0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1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2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3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4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5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6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8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9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0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1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2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3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4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5" name="CustomShape 38"/>
          <p:cNvSpPr/>
          <p:nvPr/>
        </p:nvSpPr>
        <p:spPr>
          <a:xfrm>
            <a:off x="380520" y="788760"/>
            <a:ext cx="463968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Initiate multiple times, 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take model with the best score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96" name="CustomShape 39"/>
          <p:cNvSpPr/>
          <p:nvPr/>
        </p:nvSpPr>
        <p:spPr>
          <a:xfrm>
            <a:off x="4127760" y="33814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40"/>
          <p:cNvSpPr/>
          <p:nvPr/>
        </p:nvSpPr>
        <p:spPr>
          <a:xfrm>
            <a:off x="5450400" y="19137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41"/>
          <p:cNvSpPr/>
          <p:nvPr/>
        </p:nvSpPr>
        <p:spPr>
          <a:xfrm>
            <a:off x="6293520" y="113976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0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1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2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3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4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5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6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7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8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9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0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1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2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3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4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5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16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17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Which Model is the Right One?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0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1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2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3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4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5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6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7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8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9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0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1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2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3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4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5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6" name="CustomShape 38"/>
          <p:cNvSpPr/>
          <p:nvPr/>
        </p:nvSpPr>
        <p:spPr>
          <a:xfrm>
            <a:off x="380520" y="788760"/>
            <a:ext cx="46396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 = 12.645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37" name="CustomShape 39"/>
          <p:cNvSpPr/>
          <p:nvPr/>
        </p:nvSpPr>
        <p:spPr>
          <a:xfrm>
            <a:off x="3818520" y="28918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40"/>
          <p:cNvSpPr/>
          <p:nvPr/>
        </p:nvSpPr>
        <p:spPr>
          <a:xfrm>
            <a:off x="5094720" y="358704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41"/>
          <p:cNvSpPr/>
          <p:nvPr/>
        </p:nvSpPr>
        <p:spPr>
          <a:xfrm>
            <a:off x="5707080" y="16174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1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2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3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4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5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6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7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8" name="CustomShape 9"/>
          <p:cNvSpPr/>
          <p:nvPr/>
        </p:nvSpPr>
        <p:spPr>
          <a:xfrm>
            <a:off x="6106320" y="2333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9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0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1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2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4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5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6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57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58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Which Model is the Right One?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61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2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3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4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5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6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7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8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9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0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1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2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3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4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5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6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7" name="CustomShape 38"/>
          <p:cNvSpPr/>
          <p:nvPr/>
        </p:nvSpPr>
        <p:spPr>
          <a:xfrm>
            <a:off x="380520" y="788760"/>
            <a:ext cx="46396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 = 12.943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78" name="CustomShape 39"/>
          <p:cNvSpPr/>
          <p:nvPr/>
        </p:nvSpPr>
        <p:spPr>
          <a:xfrm>
            <a:off x="4127760" y="33814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0"/>
          <p:cNvSpPr/>
          <p:nvPr/>
        </p:nvSpPr>
        <p:spPr>
          <a:xfrm>
            <a:off x="5450400" y="19137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41"/>
          <p:cNvSpPr/>
          <p:nvPr/>
        </p:nvSpPr>
        <p:spPr>
          <a:xfrm>
            <a:off x="6293520" y="113976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2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3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4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5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6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7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8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89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0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1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2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3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4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5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6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7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98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799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Which Model is the Right One?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02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3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4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5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6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7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8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09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0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1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2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3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4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5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6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7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8" name="CustomShape 38"/>
          <p:cNvSpPr/>
          <p:nvPr/>
        </p:nvSpPr>
        <p:spPr>
          <a:xfrm>
            <a:off x="380520" y="788760"/>
            <a:ext cx="46396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 = 13.112 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819" name="CustomShape 39"/>
          <p:cNvSpPr/>
          <p:nvPr/>
        </p:nvSpPr>
        <p:spPr>
          <a:xfrm>
            <a:off x="4127760" y="338148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0"/>
          <p:cNvSpPr/>
          <p:nvPr/>
        </p:nvSpPr>
        <p:spPr>
          <a:xfrm>
            <a:off x="5450400" y="1913760"/>
            <a:ext cx="294480" cy="285120"/>
          </a:xfrm>
          <a:custGeom>
            <a:avLst/>
            <a:gdLst/>
            <a:ah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41"/>
          <p:cNvSpPr/>
          <p:nvPr/>
        </p:nvSpPr>
        <p:spPr>
          <a:xfrm>
            <a:off x="6293520" y="1139760"/>
            <a:ext cx="294480" cy="285120"/>
          </a:xfrm>
          <a:custGeom>
            <a:avLst/>
            <a:gdLst/>
            <a:ah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92d050"/>
              </a:gs>
            </a:gsLst>
            <a:lin ang="5400000"/>
          </a:gra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3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4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5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6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7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8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9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0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1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2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3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4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5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6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7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8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839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840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Smarter Initialization of K-Means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43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4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5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6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7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8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9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0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1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2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3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4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5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6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7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8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0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1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2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3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4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5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6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7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8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9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0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1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2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3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4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5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876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877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Smarter Initialization of K-Means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80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1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2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3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4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6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7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8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9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0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1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2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3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4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5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6" name="CustomShape 38"/>
          <p:cNvSpPr/>
          <p:nvPr/>
        </p:nvSpPr>
        <p:spPr>
          <a:xfrm>
            <a:off x="380520" y="788760"/>
            <a:ext cx="41011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Pick one point at random as initial point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897" name="CustomShape 39"/>
          <p:cNvSpPr/>
          <p:nvPr/>
        </p:nvSpPr>
        <p:spPr>
          <a:xfrm>
            <a:off x="3986280" y="279360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c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9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0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1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2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3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4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5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6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7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8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9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0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1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2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3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4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15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16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Smarter Initialization of K-Means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19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0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1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2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3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4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5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6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7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8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9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0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1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2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3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4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5" name="CustomShape 38"/>
          <p:cNvSpPr/>
          <p:nvPr/>
        </p:nvSpPr>
        <p:spPr>
          <a:xfrm>
            <a:off x="380520" y="788760"/>
            <a:ext cx="44550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Pick next point with 1/distance</a:t>
            </a:r>
            <a:r>
              <a:rPr b="0" lang="en-US" sz="1727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2</a:t>
            </a: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 probability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36" name="CustomShape 39"/>
          <p:cNvSpPr/>
          <p:nvPr/>
        </p:nvSpPr>
        <p:spPr>
          <a:xfrm>
            <a:off x="3986280" y="279360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c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40"/>
          <p:cNvSpPr/>
          <p:nvPr/>
        </p:nvSpPr>
        <p:spPr>
          <a:xfrm>
            <a:off x="6202800" y="121896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70c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9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0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1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2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3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4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5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6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7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8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9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0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1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2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3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4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55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56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Smarter Initialization of K-Means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59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0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1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2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3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4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5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6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7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8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0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1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2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3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4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5" name="CustomShape 38"/>
          <p:cNvSpPr/>
          <p:nvPr/>
        </p:nvSpPr>
        <p:spPr>
          <a:xfrm>
            <a:off x="380520" y="788760"/>
            <a:ext cx="44550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Pick next point with 1/distance</a:t>
            </a:r>
            <a:r>
              <a:rPr b="0" lang="en-US" sz="1727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2</a:t>
            </a: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 probability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76" name="CustomShape 39"/>
          <p:cNvSpPr/>
          <p:nvPr/>
        </p:nvSpPr>
        <p:spPr>
          <a:xfrm>
            <a:off x="3986280" y="279360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c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40"/>
          <p:cNvSpPr/>
          <p:nvPr/>
        </p:nvSpPr>
        <p:spPr>
          <a:xfrm>
            <a:off x="6202800" y="121896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70c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41"/>
          <p:cNvSpPr/>
          <p:nvPr/>
        </p:nvSpPr>
        <p:spPr>
          <a:xfrm>
            <a:off x="5516280" y="3514320"/>
            <a:ext cx="329040" cy="340560"/>
          </a:xfrm>
          <a:custGeom>
            <a:avLst/>
            <a:gdLst/>
            <a:ah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2f92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0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1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2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3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4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5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6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7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8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9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0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1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2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3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4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5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96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997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Smarter Initialization of K-Means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00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1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2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3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4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5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6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7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8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9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0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1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2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4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5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6" name="CustomShape 38"/>
          <p:cNvSpPr/>
          <p:nvPr/>
        </p:nvSpPr>
        <p:spPr>
          <a:xfrm>
            <a:off x="380520" y="788760"/>
            <a:ext cx="44550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Pick next point with 1/distance</a:t>
            </a:r>
            <a:r>
              <a:rPr b="0" lang="en-US" sz="1727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2</a:t>
            </a: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 probability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017" name="CustomShape 39"/>
          <p:cNvSpPr/>
          <p:nvPr/>
        </p:nvSpPr>
        <p:spPr>
          <a:xfrm>
            <a:off x="3986280" y="279360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c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40"/>
          <p:cNvSpPr/>
          <p:nvPr/>
        </p:nvSpPr>
        <p:spPr>
          <a:xfrm>
            <a:off x="6202800" y="121896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70c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41"/>
          <p:cNvSpPr/>
          <p:nvPr/>
        </p:nvSpPr>
        <p:spPr>
          <a:xfrm>
            <a:off x="4870440" y="161208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0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42"/>
          <p:cNvSpPr/>
          <p:nvPr/>
        </p:nvSpPr>
        <p:spPr>
          <a:xfrm>
            <a:off x="5516280" y="3514320"/>
            <a:ext cx="329040" cy="340560"/>
          </a:xfrm>
          <a:custGeom>
            <a:avLst/>
            <a:gdLst/>
            <a:ah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2f92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2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3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4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5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6" name="CustomShape 6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7" name="CustomShape 7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8" name="CustomShape 8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9" name="CustomShape 9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0" name="CustomShape 10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1" name="CustomShape 11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2" name="CustomShape 12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3" name="CustomShape 13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4" name="CustomShape 14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5" name="CustomShape 15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6" name="CustomShape 16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7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038" name="CustomShape 18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039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Smarter Initialization of K-Means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42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4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5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6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7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8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9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0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1" name="CustomShape 31"/>
          <p:cNvSpPr/>
          <p:nvPr/>
        </p:nvSpPr>
        <p:spPr>
          <a:xfrm>
            <a:off x="4283640" y="3886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2" name="CustomShape 32"/>
          <p:cNvSpPr/>
          <p:nvPr/>
        </p:nvSpPr>
        <p:spPr>
          <a:xfrm>
            <a:off x="4622040" y="3767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3" name="CustomShape 33"/>
          <p:cNvSpPr/>
          <p:nvPr/>
        </p:nvSpPr>
        <p:spPr>
          <a:xfrm>
            <a:off x="4879080" y="3453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4" name="CustomShape 34"/>
          <p:cNvSpPr/>
          <p:nvPr/>
        </p:nvSpPr>
        <p:spPr>
          <a:xfrm>
            <a:off x="5146920" y="3160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5" name="CustomShape 35"/>
          <p:cNvSpPr/>
          <p:nvPr/>
        </p:nvSpPr>
        <p:spPr>
          <a:xfrm>
            <a:off x="5378040" y="35175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6" name="CustomShape 36"/>
          <p:cNvSpPr/>
          <p:nvPr/>
        </p:nvSpPr>
        <p:spPr>
          <a:xfrm>
            <a:off x="5012640" y="390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7" name="CustomShape 37"/>
          <p:cNvSpPr/>
          <p:nvPr/>
        </p:nvSpPr>
        <p:spPr>
          <a:xfrm>
            <a:off x="5655600" y="3889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8" name="CustomShape 38"/>
          <p:cNvSpPr/>
          <p:nvPr/>
        </p:nvSpPr>
        <p:spPr>
          <a:xfrm>
            <a:off x="380520" y="788760"/>
            <a:ext cx="445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Assign clusters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059" name="CustomShape 39"/>
          <p:cNvSpPr/>
          <p:nvPr/>
        </p:nvSpPr>
        <p:spPr>
          <a:xfrm>
            <a:off x="3986280" y="279360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c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40"/>
          <p:cNvSpPr/>
          <p:nvPr/>
        </p:nvSpPr>
        <p:spPr>
          <a:xfrm>
            <a:off x="6202800" y="121896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70c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41"/>
          <p:cNvSpPr/>
          <p:nvPr/>
        </p:nvSpPr>
        <p:spPr>
          <a:xfrm>
            <a:off x="4870440" y="1612080"/>
            <a:ext cx="329040" cy="340560"/>
          </a:xfrm>
          <a:custGeom>
            <a:avLst/>
            <a:gdLst/>
            <a:ah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0000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42"/>
          <p:cNvSpPr/>
          <p:nvPr/>
        </p:nvSpPr>
        <p:spPr>
          <a:xfrm>
            <a:off x="5516280" y="3514320"/>
            <a:ext cx="329040" cy="340560"/>
          </a:xfrm>
          <a:custGeom>
            <a:avLst/>
            <a:gdLst/>
            <a:ah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ff2f92"/>
              </a:gs>
            </a:gsLst>
            <a:lin ang="16200000"/>
          </a:gradFill>
          <a:ln w="1260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1111680" y="1144800"/>
            <a:ext cx="67834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Sometimes the question has a 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1111680" y="1144800"/>
            <a:ext cx="67834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Sometimes the question has a K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C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lustering si</a:t>
            </a:r>
            <a:r>
              <a:rPr b="0" lang="en-US" sz="2400" spc="-15" strike="noStrike">
                <a:solidFill>
                  <a:srgbClr val="000000"/>
                </a:solidFill>
                <a:latin typeface="Avenir Book"/>
                <a:ea typeface="Avenir Book"/>
              </a:rPr>
              <a:t>mil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ar j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obs on 4 CPU cores (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=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1111680" y="1144800"/>
            <a:ext cx="67834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Sometimes the question has a K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C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lustering si</a:t>
            </a:r>
            <a:r>
              <a:rPr b="0" lang="en-US" sz="2400" spc="-15" strike="noStrike">
                <a:solidFill>
                  <a:srgbClr val="000000"/>
                </a:solidFill>
                <a:latin typeface="Avenir Book"/>
                <a:ea typeface="Avenir Book"/>
              </a:rPr>
              <a:t>mil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ar j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obs on 4 CPU cores (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=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latin typeface="Avenir Book"/>
                <a:ea typeface="Avenir Book"/>
              </a:rPr>
              <a:t>A clothing design in 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0 differen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t sizes to c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ver </a:t>
            </a:r>
            <a:r>
              <a:rPr b="0" lang="en-US" sz="2400" spc="-15" strike="noStrike">
                <a:solidFill>
                  <a:srgbClr val="000000"/>
                </a:solidFill>
                <a:latin typeface="Avenir Book"/>
                <a:ea typeface="Avenir Book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os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t p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opl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e (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=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Machine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83280" y="1280160"/>
            <a:ext cx="527508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points have known outcome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80040" y="146304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Supervised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73840" y="2629080"/>
            <a:ext cx="2709000" cy="9208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Unsupervised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347280" y="2562120"/>
            <a:ext cx="515592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points have unknown outcome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573840" y="2483640"/>
            <a:ext cx="7771320" cy="1211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1097280" y="852480"/>
            <a:ext cx="7515000" cy="31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Sometimes the question has a K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C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lustering si</a:t>
            </a:r>
            <a:r>
              <a:rPr b="0" lang="en-US" sz="2400" spc="-15" strike="noStrike">
                <a:solidFill>
                  <a:srgbClr val="000000"/>
                </a:solidFill>
                <a:latin typeface="Avenir Book"/>
                <a:ea typeface="Avenir Book"/>
              </a:rPr>
              <a:t>mil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ar j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obs on 4 CPU cores (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=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latin typeface="Avenir Book"/>
                <a:ea typeface="Avenir Book"/>
              </a:rPr>
              <a:t>A clothing design in 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0 differen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t sizes to c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ver </a:t>
            </a:r>
            <a:r>
              <a:rPr b="0" lang="en-US" sz="2400" spc="-15" strike="noStrike">
                <a:solidFill>
                  <a:srgbClr val="000000"/>
                </a:solidFill>
                <a:latin typeface="Avenir Book"/>
                <a:ea typeface="Avenir Book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os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t p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opl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e (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=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A 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navigation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in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te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f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ace f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b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o</a:t>
            </a:r>
            <a:r>
              <a:rPr b="0" lang="en-US" sz="2400" spc="-15" strike="noStrike">
                <a:solidFill>
                  <a:srgbClr val="000000"/>
                </a:solidFill>
                <a:latin typeface="Avenir Book"/>
                <a:ea typeface="Avenir Book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sin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g scientific pap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er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s with 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2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0 dis</a:t>
            </a:r>
            <a:r>
              <a:rPr b="0" lang="en-US" sz="2400" spc="-4" strike="noStrike">
                <a:solidFill>
                  <a:srgbClr val="000000"/>
                </a:solidFill>
                <a:latin typeface="Avenir Book"/>
                <a:ea typeface="Avenir Book"/>
              </a:rPr>
              <a:t>ciplin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es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(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r>
              <a:rPr b="0" lang="en-US" sz="2400" spc="-7" strike="noStrike">
                <a:solidFill>
                  <a:srgbClr val="000000"/>
                </a:solidFill>
                <a:latin typeface="Avenir Book"/>
                <a:ea typeface="Avenir Book"/>
              </a:rPr>
              <a:t>=</a:t>
            </a:r>
            <a:r>
              <a:rPr b="0" lang="en-US" sz="2400" spc="-12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1109880" y="1445040"/>
            <a:ext cx="360" cy="2329560"/>
          </a:xfrm>
          <a:custGeom>
            <a:avLst/>
            <a:gdLst/>
            <a:ahLst/>
            <a:rect l="l" t="t" r="r" b="b"/>
            <a:pathLst>
              <a:path w="0" h="3107726">
                <a:moveTo>
                  <a:pt x="0" y="3107726"/>
                </a:moveTo>
                <a:lnTo>
                  <a:pt x="0" y="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2"/>
          <p:cNvSpPr/>
          <p:nvPr/>
        </p:nvSpPr>
        <p:spPr>
          <a:xfrm>
            <a:off x="1109880" y="3775680"/>
            <a:ext cx="3923640" cy="83160"/>
          </a:xfrm>
          <a:custGeom>
            <a:avLst/>
            <a:gdLst/>
            <a:ahLst/>
            <a:rect l="l" t="t" r="r" b="b"/>
            <a:pathLst>
              <a:path w="7128068" h="0">
                <a:moveTo>
                  <a:pt x="0" y="0"/>
                </a:moveTo>
                <a:lnTo>
                  <a:pt x="7128068" y="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3"/>
          <p:cNvSpPr/>
          <p:nvPr/>
        </p:nvSpPr>
        <p:spPr>
          <a:xfrm>
            <a:off x="188280" y="2466000"/>
            <a:ext cx="921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5" name="CustomShape 4"/>
          <p:cNvSpPr/>
          <p:nvPr/>
        </p:nvSpPr>
        <p:spPr>
          <a:xfrm>
            <a:off x="2217960" y="2782440"/>
            <a:ext cx="297360" cy="526680"/>
          </a:xfrm>
          <a:custGeom>
            <a:avLst/>
            <a:gdLst/>
            <a:ahLst/>
            <a:rect l="l" t="t" r="r" b="b"/>
            <a:pathLst>
              <a:path w="397813" h="703776">
                <a:moveTo>
                  <a:pt x="0" y="0"/>
                </a:moveTo>
                <a:lnTo>
                  <a:pt x="397813" y="703776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5"/>
          <p:cNvSpPr/>
          <p:nvPr/>
        </p:nvSpPr>
        <p:spPr>
          <a:xfrm>
            <a:off x="2516040" y="3310560"/>
            <a:ext cx="859680" cy="113760"/>
          </a:xfrm>
          <a:custGeom>
            <a:avLst/>
            <a:gdLst/>
            <a:ahLst/>
            <a:rect l="l" t="t" r="r" b="b"/>
            <a:pathLst>
              <a:path w="1147542" h="152994">
                <a:moveTo>
                  <a:pt x="0" y="0"/>
                </a:moveTo>
                <a:lnTo>
                  <a:pt x="1147542" y="152994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6"/>
          <p:cNvSpPr/>
          <p:nvPr/>
        </p:nvSpPr>
        <p:spPr>
          <a:xfrm>
            <a:off x="3376800" y="3425040"/>
            <a:ext cx="698760" cy="79200"/>
          </a:xfrm>
          <a:custGeom>
            <a:avLst/>
            <a:gdLst/>
            <a:ahLst/>
            <a:rect l="l" t="t" r="r" b="b"/>
            <a:pathLst>
              <a:path w="933333" h="107095">
                <a:moveTo>
                  <a:pt x="0" y="0"/>
                </a:moveTo>
                <a:lnTo>
                  <a:pt x="933333" y="107095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7"/>
          <p:cNvSpPr/>
          <p:nvPr/>
        </p:nvSpPr>
        <p:spPr>
          <a:xfrm>
            <a:off x="4079520" y="3505320"/>
            <a:ext cx="684720" cy="360"/>
          </a:xfrm>
          <a:custGeom>
            <a:avLst/>
            <a:gdLst/>
            <a:ahLst/>
            <a:rect l="l" t="t" r="r" b="b"/>
            <a:pathLst>
              <a:path w="914399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8"/>
          <p:cNvSpPr/>
          <p:nvPr/>
        </p:nvSpPr>
        <p:spPr>
          <a:xfrm>
            <a:off x="1483560" y="1451520"/>
            <a:ext cx="159840" cy="595440"/>
          </a:xfrm>
          <a:custGeom>
            <a:avLst/>
            <a:gdLst/>
            <a:ahLst/>
            <a:rect l="l" t="t" r="r" b="b"/>
            <a:pathLst>
              <a:path w="214528" h="795573">
                <a:moveTo>
                  <a:pt x="0" y="0"/>
                </a:moveTo>
                <a:lnTo>
                  <a:pt x="214528" y="795573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9"/>
          <p:cNvSpPr/>
          <p:nvPr/>
        </p:nvSpPr>
        <p:spPr>
          <a:xfrm>
            <a:off x="1644480" y="2036520"/>
            <a:ext cx="572400" cy="745200"/>
          </a:xfrm>
          <a:custGeom>
            <a:avLst/>
            <a:gdLst/>
            <a:ahLst/>
            <a:rect l="l" t="t" r="r" b="b"/>
            <a:pathLst>
              <a:path w="764547" h="995002">
                <a:moveTo>
                  <a:pt x="0" y="0"/>
                </a:moveTo>
                <a:lnTo>
                  <a:pt x="764547" y="995002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0"/>
          <p:cNvSpPr/>
          <p:nvPr/>
        </p:nvSpPr>
        <p:spPr>
          <a:xfrm>
            <a:off x="1109880" y="4226400"/>
            <a:ext cx="392364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2" name="CustomShape 1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83" name="CustomShape 12"/>
          <p:cNvSpPr/>
          <p:nvPr/>
        </p:nvSpPr>
        <p:spPr>
          <a:xfrm>
            <a:off x="5212440" y="1542600"/>
            <a:ext cx="3410280" cy="24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520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 measures distance of point to cluster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9520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Value decreases with increasing K as long as cluster density increases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CustomShape 13"/>
          <p:cNvSpPr/>
          <p:nvPr/>
        </p:nvSpPr>
        <p:spPr>
          <a:xfrm>
            <a:off x="154764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5" name="CustomShape 14"/>
          <p:cNvSpPr/>
          <p:nvPr/>
        </p:nvSpPr>
        <p:spPr>
          <a:xfrm>
            <a:off x="228132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6" name="CustomShape 15"/>
          <p:cNvSpPr/>
          <p:nvPr/>
        </p:nvSpPr>
        <p:spPr>
          <a:xfrm>
            <a:off x="301536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7" name="CustomShape 16"/>
          <p:cNvSpPr/>
          <p:nvPr/>
        </p:nvSpPr>
        <p:spPr>
          <a:xfrm>
            <a:off x="374904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8" name="CustomShape 17"/>
          <p:cNvSpPr/>
          <p:nvPr/>
        </p:nvSpPr>
        <p:spPr>
          <a:xfrm>
            <a:off x="4483080" y="3898440"/>
            <a:ext cx="2811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9" name="CustomShape 18"/>
          <p:cNvSpPr/>
          <p:nvPr/>
        </p:nvSpPr>
        <p:spPr>
          <a:xfrm>
            <a:off x="5034600" y="2311560"/>
            <a:ext cx="3409920" cy="1347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CustomShape 1"/>
          <p:cNvSpPr/>
          <p:nvPr/>
        </p:nvSpPr>
        <p:spPr>
          <a:xfrm>
            <a:off x="1109880" y="1445040"/>
            <a:ext cx="360" cy="2329560"/>
          </a:xfrm>
          <a:custGeom>
            <a:avLst/>
            <a:gdLst/>
            <a:ahLst/>
            <a:rect l="l" t="t" r="r" b="b"/>
            <a:pathLst>
              <a:path w="0" h="3107726">
                <a:moveTo>
                  <a:pt x="0" y="3107726"/>
                </a:moveTo>
                <a:lnTo>
                  <a:pt x="0" y="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2"/>
          <p:cNvSpPr/>
          <p:nvPr/>
        </p:nvSpPr>
        <p:spPr>
          <a:xfrm>
            <a:off x="1109880" y="3775680"/>
            <a:ext cx="3923640" cy="83160"/>
          </a:xfrm>
          <a:custGeom>
            <a:avLst/>
            <a:gdLst/>
            <a:ahLst/>
            <a:rect l="l" t="t" r="r" b="b"/>
            <a:pathLst>
              <a:path w="7128068" h="0">
                <a:moveTo>
                  <a:pt x="0" y="0"/>
                </a:moveTo>
                <a:lnTo>
                  <a:pt x="7128068" y="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3"/>
          <p:cNvSpPr/>
          <p:nvPr/>
        </p:nvSpPr>
        <p:spPr>
          <a:xfrm>
            <a:off x="188280" y="2466000"/>
            <a:ext cx="7336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3" name="CustomShape 4"/>
          <p:cNvSpPr/>
          <p:nvPr/>
        </p:nvSpPr>
        <p:spPr>
          <a:xfrm>
            <a:off x="2217960" y="2782440"/>
            <a:ext cx="297360" cy="526680"/>
          </a:xfrm>
          <a:custGeom>
            <a:avLst/>
            <a:gdLst/>
            <a:ahLst/>
            <a:rect l="l" t="t" r="r" b="b"/>
            <a:pathLst>
              <a:path w="397813" h="703776">
                <a:moveTo>
                  <a:pt x="0" y="0"/>
                </a:moveTo>
                <a:lnTo>
                  <a:pt x="397813" y="703776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5"/>
          <p:cNvSpPr/>
          <p:nvPr/>
        </p:nvSpPr>
        <p:spPr>
          <a:xfrm>
            <a:off x="2516040" y="3310560"/>
            <a:ext cx="859680" cy="113760"/>
          </a:xfrm>
          <a:custGeom>
            <a:avLst/>
            <a:gdLst/>
            <a:ahLst/>
            <a:rect l="l" t="t" r="r" b="b"/>
            <a:pathLst>
              <a:path w="1147542" h="152994">
                <a:moveTo>
                  <a:pt x="0" y="0"/>
                </a:moveTo>
                <a:lnTo>
                  <a:pt x="1147542" y="152994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6"/>
          <p:cNvSpPr/>
          <p:nvPr/>
        </p:nvSpPr>
        <p:spPr>
          <a:xfrm>
            <a:off x="3376800" y="3425040"/>
            <a:ext cx="698760" cy="79200"/>
          </a:xfrm>
          <a:custGeom>
            <a:avLst/>
            <a:gdLst/>
            <a:ahLst/>
            <a:rect l="l" t="t" r="r" b="b"/>
            <a:pathLst>
              <a:path w="933333" h="107095">
                <a:moveTo>
                  <a:pt x="0" y="0"/>
                </a:moveTo>
                <a:lnTo>
                  <a:pt x="933333" y="107095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7"/>
          <p:cNvSpPr/>
          <p:nvPr/>
        </p:nvSpPr>
        <p:spPr>
          <a:xfrm>
            <a:off x="4079520" y="3505320"/>
            <a:ext cx="684720" cy="360"/>
          </a:xfrm>
          <a:custGeom>
            <a:avLst/>
            <a:gdLst/>
            <a:ahLst/>
            <a:rect l="l" t="t" r="r" b="b"/>
            <a:pathLst>
              <a:path w="914399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8"/>
          <p:cNvSpPr/>
          <p:nvPr/>
        </p:nvSpPr>
        <p:spPr>
          <a:xfrm>
            <a:off x="1483560" y="1451520"/>
            <a:ext cx="159840" cy="595440"/>
          </a:xfrm>
          <a:custGeom>
            <a:avLst/>
            <a:gdLst/>
            <a:ahLst/>
            <a:rect l="l" t="t" r="r" b="b"/>
            <a:pathLst>
              <a:path w="214528" h="795573">
                <a:moveTo>
                  <a:pt x="0" y="0"/>
                </a:moveTo>
                <a:lnTo>
                  <a:pt x="214528" y="795573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9"/>
          <p:cNvSpPr/>
          <p:nvPr/>
        </p:nvSpPr>
        <p:spPr>
          <a:xfrm>
            <a:off x="1644480" y="2036520"/>
            <a:ext cx="572400" cy="745200"/>
          </a:xfrm>
          <a:custGeom>
            <a:avLst/>
            <a:gdLst/>
            <a:ahLst/>
            <a:rect l="l" t="t" r="r" b="b"/>
            <a:pathLst>
              <a:path w="764547" h="995002">
                <a:moveTo>
                  <a:pt x="0" y="0"/>
                </a:moveTo>
                <a:lnTo>
                  <a:pt x="764547" y="995002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10"/>
          <p:cNvSpPr/>
          <p:nvPr/>
        </p:nvSpPr>
        <p:spPr>
          <a:xfrm>
            <a:off x="1109880" y="4226400"/>
            <a:ext cx="392364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0" name="CustomShape 1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Number of Clusters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01" name="CustomShape 12"/>
          <p:cNvSpPr/>
          <p:nvPr/>
        </p:nvSpPr>
        <p:spPr>
          <a:xfrm>
            <a:off x="5212440" y="1542600"/>
            <a:ext cx="3410280" cy="24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520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Inertia measures distance of point to cluster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9520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Value decreases with increasing K as long as cluster density increases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CustomShape 13"/>
          <p:cNvSpPr/>
          <p:nvPr/>
        </p:nvSpPr>
        <p:spPr>
          <a:xfrm>
            <a:off x="154764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3" name="CustomShape 14"/>
          <p:cNvSpPr/>
          <p:nvPr/>
        </p:nvSpPr>
        <p:spPr>
          <a:xfrm>
            <a:off x="228132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4" name="CustomShape 15"/>
          <p:cNvSpPr/>
          <p:nvPr/>
        </p:nvSpPr>
        <p:spPr>
          <a:xfrm>
            <a:off x="301536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5" name="CustomShape 16"/>
          <p:cNvSpPr/>
          <p:nvPr/>
        </p:nvSpPr>
        <p:spPr>
          <a:xfrm>
            <a:off x="3749040" y="3898440"/>
            <a:ext cx="192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6" name="CustomShape 17"/>
          <p:cNvSpPr/>
          <p:nvPr/>
        </p:nvSpPr>
        <p:spPr>
          <a:xfrm>
            <a:off x="4483080" y="3898440"/>
            <a:ext cx="2811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7" name="CustomShape 18"/>
          <p:cNvSpPr/>
          <p:nvPr/>
        </p:nvSpPr>
        <p:spPr>
          <a:xfrm>
            <a:off x="2653560" y="2466000"/>
            <a:ext cx="360" cy="646200"/>
          </a:xfrm>
          <a:custGeom>
            <a:avLst/>
            <a:gdLst/>
            <a:ahLst/>
            <a:rect l="l" t="t" r="r" b="b"/>
            <a:pathLst>
              <a:path w="0" h="863098">
                <a:moveTo>
                  <a:pt x="0" y="0"/>
                </a:moveTo>
                <a:lnTo>
                  <a:pt x="0" y="863098"/>
                </a:lnTo>
              </a:path>
            </a:pathLst>
          </a:custGeom>
          <a:noFill/>
          <a:ln w="50760">
            <a:solidFill>
              <a:srgbClr val="007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09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init='k-means++')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transform the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X_trans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fit_transform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(X_sparse)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Can also be used in batch mode with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MiniBatchKMeans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0" name="CustomShape 3"/>
          <p:cNvSpPr/>
          <p:nvPr/>
        </p:nvSpPr>
        <p:spPr>
          <a:xfrm>
            <a:off x="398520" y="1939680"/>
            <a:ext cx="6077520" cy="277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12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init='k-means++')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transform the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X_trans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fit_transform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(X_sparse)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Can also be used in batch mode with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MiniBatchKMeans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3" name="CustomShape 3"/>
          <p:cNvSpPr/>
          <p:nvPr/>
        </p:nvSpPr>
        <p:spPr>
          <a:xfrm>
            <a:off x="398520" y="3187800"/>
            <a:ext cx="6077520" cy="152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15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init='k-means++')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transform the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X_trans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fit_transform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(X_sparse)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Can also be used in batch mode with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MiniBatchKMeans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6" name="CustomShape 3"/>
          <p:cNvSpPr/>
          <p:nvPr/>
        </p:nvSpPr>
        <p:spPr>
          <a:xfrm>
            <a:off x="6648120" y="2281320"/>
            <a:ext cx="133344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final number of clusters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117" name="CustomShape 4"/>
          <p:cNvSpPr/>
          <p:nvPr/>
        </p:nvSpPr>
        <p:spPr>
          <a:xfrm>
            <a:off x="6101640" y="233388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CustomShape 5"/>
          <p:cNvSpPr/>
          <p:nvPr/>
        </p:nvSpPr>
        <p:spPr>
          <a:xfrm>
            <a:off x="398520" y="3187800"/>
            <a:ext cx="6077520" cy="152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0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init='k-means++')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transform the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X_trans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fit_transform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(X_sparse)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Can also be used in batch mode with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MiniBatchKMeans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1" name="CustomShape 3"/>
          <p:cNvSpPr/>
          <p:nvPr/>
        </p:nvSpPr>
        <p:spPr>
          <a:xfrm>
            <a:off x="6648120" y="2611440"/>
            <a:ext cx="133344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kmeans++ cluster initiation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122" name="CustomShape 4"/>
          <p:cNvSpPr/>
          <p:nvPr/>
        </p:nvSpPr>
        <p:spPr>
          <a:xfrm>
            <a:off x="6101640" y="266436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5"/>
          <p:cNvSpPr/>
          <p:nvPr/>
        </p:nvSpPr>
        <p:spPr>
          <a:xfrm>
            <a:off x="398520" y="3187800"/>
            <a:ext cx="6077520" cy="152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5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init='k-means++')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clusters for new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(X1)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Can also be used in batch mode with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MiniBatchKMeans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6" name="CustomShape 3"/>
          <p:cNvSpPr/>
          <p:nvPr/>
        </p:nvSpPr>
        <p:spPr>
          <a:xfrm>
            <a:off x="398520" y="4280040"/>
            <a:ext cx="6077520" cy="43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K-Means: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8" name="CustomShape 2"/>
          <p:cNvSpPr/>
          <p:nvPr/>
        </p:nvSpPr>
        <p:spPr>
          <a:xfrm>
            <a:off x="497880" y="931320"/>
            <a:ext cx="8463960" cy="38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init='k-means++')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clusters for new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(X1)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kmeans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(X2)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Can also be used in batch mode with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MiniBatchKMeans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CustomShape 1"/>
          <p:cNvSpPr/>
          <p:nvPr/>
        </p:nvSpPr>
        <p:spPr>
          <a:xfrm>
            <a:off x="444600" y="2479320"/>
            <a:ext cx="8211960" cy="11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Distance Metrics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30" name="CustomShape 2"/>
          <p:cNvSpPr/>
          <p:nvPr/>
        </p:nvSpPr>
        <p:spPr>
          <a:xfrm>
            <a:off x="609480" y="2679120"/>
            <a:ext cx="626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a9ed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8520" y="262908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009193">
              <a:alpha val="75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750" spc="-1" strike="noStrike">
                <a:solidFill>
                  <a:srgbClr val="000000"/>
                </a:solidFill>
                <a:latin typeface="Avenir Book"/>
                <a:ea typeface="Avenir Book"/>
              </a:rPr>
              <a:t>Dimensionality Reduction</a:t>
            </a:r>
            <a:endParaRPr b="0" lang="en-US" sz="275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8520" y="146304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ff9300">
              <a:alpha val="75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Book"/>
                <a:ea typeface="Avenir Book"/>
              </a:rPr>
              <a:t>Clustering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Unsupervised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057840" y="1545840"/>
            <a:ext cx="577728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identify unknown structure in 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056400" y="2790000"/>
            <a:ext cx="577872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use structural characteristics to simplify 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139680" y="2446200"/>
            <a:ext cx="8557560" cy="117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2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3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4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5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6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7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8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9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0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1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2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3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4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5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6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7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148" name="CustomShape 18"/>
          <p:cNvSpPr/>
          <p:nvPr/>
        </p:nvSpPr>
        <p:spPr>
          <a:xfrm>
            <a:off x="1684440" y="24890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149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52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4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5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6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7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8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9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0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1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2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3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4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5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6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7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CustomShape 1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9" name="CustomShape 2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0" name="CustomShape 3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1" name="CustomShape 4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2" name="CustomShape 5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3" name="CustomShape 6"/>
          <p:cNvSpPr/>
          <p:nvPr/>
        </p:nvSpPr>
        <p:spPr>
          <a:xfrm>
            <a:off x="5438520" y="1620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4" name="CustomShape 7"/>
          <p:cNvSpPr/>
          <p:nvPr/>
        </p:nvSpPr>
        <p:spPr>
          <a:xfrm>
            <a:off x="5618880" y="2112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5" name="CustomShape 8"/>
          <p:cNvSpPr/>
          <p:nvPr/>
        </p:nvSpPr>
        <p:spPr>
          <a:xfrm>
            <a:off x="5289120" y="2228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6" name="CustomShape 9"/>
          <p:cNvSpPr/>
          <p:nvPr/>
        </p:nvSpPr>
        <p:spPr>
          <a:xfrm>
            <a:off x="6116040" y="2304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7" name="CustomShape 10"/>
          <p:cNvSpPr/>
          <p:nvPr/>
        </p:nvSpPr>
        <p:spPr>
          <a:xfrm>
            <a:off x="6503040" y="227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8" name="CustomShape 11"/>
          <p:cNvSpPr/>
          <p:nvPr/>
        </p:nvSpPr>
        <p:spPr>
          <a:xfrm>
            <a:off x="6493320" y="17924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9" name="CustomShape 12"/>
          <p:cNvSpPr/>
          <p:nvPr/>
        </p:nvSpPr>
        <p:spPr>
          <a:xfrm>
            <a:off x="6001200" y="174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0" name="CustomShape 13"/>
          <p:cNvSpPr/>
          <p:nvPr/>
        </p:nvSpPr>
        <p:spPr>
          <a:xfrm>
            <a:off x="6241680" y="14104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1" name="CustomShape 1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2" name="CustomShape 15"/>
          <p:cNvSpPr/>
          <p:nvPr/>
        </p:nvSpPr>
        <p:spPr>
          <a:xfrm>
            <a:off x="6368040" y="929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3" name="CustomShape 16"/>
          <p:cNvSpPr/>
          <p:nvPr/>
        </p:nvSpPr>
        <p:spPr>
          <a:xfrm>
            <a:off x="5874840" y="1214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4" name="CustomShape 17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185" name="CustomShape 18"/>
          <p:cNvSpPr/>
          <p:nvPr/>
        </p:nvSpPr>
        <p:spPr>
          <a:xfrm>
            <a:off x="1684440" y="24890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186" name="CustomShape 19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CustomShape 20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CustomShape 2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89" name="CustomShape 22"/>
          <p:cNvSpPr/>
          <p:nvPr/>
        </p:nvSpPr>
        <p:spPr>
          <a:xfrm>
            <a:off x="295848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0" name="CustomShape 23"/>
          <p:cNvSpPr/>
          <p:nvPr/>
        </p:nvSpPr>
        <p:spPr>
          <a:xfrm>
            <a:off x="330192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1" name="CustomShape 24"/>
          <p:cNvSpPr/>
          <p:nvPr/>
        </p:nvSpPr>
        <p:spPr>
          <a:xfrm>
            <a:off x="360000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2" name="CustomShape 25"/>
          <p:cNvSpPr/>
          <p:nvPr/>
        </p:nvSpPr>
        <p:spPr>
          <a:xfrm>
            <a:off x="383076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3" name="CustomShape 26"/>
          <p:cNvSpPr/>
          <p:nvPr/>
        </p:nvSpPr>
        <p:spPr>
          <a:xfrm>
            <a:off x="41997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4" name="CustomShape 27"/>
          <p:cNvSpPr/>
          <p:nvPr/>
        </p:nvSpPr>
        <p:spPr>
          <a:xfrm>
            <a:off x="447660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5" name="CustomShape 28"/>
          <p:cNvSpPr/>
          <p:nvPr/>
        </p:nvSpPr>
        <p:spPr>
          <a:xfrm>
            <a:off x="428688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6" name="CustomShape 29"/>
          <p:cNvSpPr/>
          <p:nvPr/>
        </p:nvSpPr>
        <p:spPr>
          <a:xfrm>
            <a:off x="354708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30"/>
          <p:cNvSpPr/>
          <p:nvPr/>
        </p:nvSpPr>
        <p:spPr>
          <a:xfrm>
            <a:off x="340200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8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9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0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1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2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3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4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1"/>
          <p:cNvSpPr/>
          <p:nvPr/>
        </p:nvSpPr>
        <p:spPr>
          <a:xfrm>
            <a:off x="4836600" y="1162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6" name="CustomShape 2"/>
          <p:cNvSpPr/>
          <p:nvPr/>
        </p:nvSpPr>
        <p:spPr>
          <a:xfrm>
            <a:off x="3543480" y="442152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07" name="CustomShape 3"/>
          <p:cNvSpPr/>
          <p:nvPr/>
        </p:nvSpPr>
        <p:spPr>
          <a:xfrm>
            <a:off x="1831320" y="26258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08" name="CustomShape 4"/>
          <p:cNvSpPr/>
          <p:nvPr/>
        </p:nvSpPr>
        <p:spPr>
          <a:xfrm flipV="1">
            <a:off x="2900880" y="139788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CustomShape 5"/>
          <p:cNvSpPr/>
          <p:nvPr/>
        </p:nvSpPr>
        <p:spPr>
          <a:xfrm flipV="1">
            <a:off x="2894040" y="436644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CustomShape 6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Distance (L2 Distance)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11" name="CustomShape 7"/>
          <p:cNvSpPr/>
          <p:nvPr/>
        </p:nvSpPr>
        <p:spPr>
          <a:xfrm>
            <a:off x="3830760" y="2906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2" name="CustomShape 8"/>
          <p:cNvSpPr/>
          <p:nvPr/>
        </p:nvSpPr>
        <p:spPr>
          <a:xfrm flipV="1">
            <a:off x="4984200" y="1494360"/>
            <a:ext cx="360" cy="156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CustomShape 9"/>
          <p:cNvSpPr/>
          <p:nvPr/>
        </p:nvSpPr>
        <p:spPr>
          <a:xfrm flipH="1">
            <a:off x="4149360" y="3060720"/>
            <a:ext cx="77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CustomShape 10"/>
          <p:cNvSpPr/>
          <p:nvPr/>
        </p:nvSpPr>
        <p:spPr>
          <a:xfrm flipV="1">
            <a:off x="4034160" y="1431000"/>
            <a:ext cx="868320" cy="14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CustomShape 11"/>
          <p:cNvSpPr/>
          <p:nvPr/>
        </p:nvSpPr>
        <p:spPr>
          <a:xfrm>
            <a:off x="5106960" y="2207880"/>
            <a:ext cx="90504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ts val="1950"/>
              </a:lnSpc>
              <a:spcBef>
                <a:spcPts val="99"/>
              </a:spcBef>
            </a:pP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∆ </a:t>
            </a: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Income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6" name="CustomShape 12"/>
          <p:cNvSpPr/>
          <p:nvPr/>
        </p:nvSpPr>
        <p:spPr>
          <a:xfrm>
            <a:off x="4041360" y="1968120"/>
            <a:ext cx="30276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r">
              <a:lnSpc>
                <a:spcPts val="1950"/>
              </a:lnSpc>
              <a:spcBef>
                <a:spcPts val="99"/>
              </a:spcBef>
            </a:pP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7" name="CustomShape 13"/>
          <p:cNvSpPr/>
          <p:nvPr/>
        </p:nvSpPr>
        <p:spPr>
          <a:xfrm>
            <a:off x="4261320" y="3187800"/>
            <a:ext cx="58176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ts val="1950"/>
              </a:lnSpc>
              <a:spcBef>
                <a:spcPts val="99"/>
              </a:spcBef>
            </a:pP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∆ </a:t>
            </a: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Age</a:t>
            </a:r>
            <a:endParaRPr b="0" lang="en-US" sz="27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18" name="Formula 14"/>
              <p:cNvSpPr txBox="1"/>
              <p:nvPr/>
            </p:nvSpPr>
            <p:spPr>
              <a:xfrm>
                <a:off x="3325680" y="3735000"/>
                <a:ext cx="3561120" cy="446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𝑑</m:t>
                    </m:r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sSup>
                          <m:e>
                            <m:r>
                              <m:t xml:space="preserve">∆</m:t>
                            </m:r>
                            <m:r>
                              <m:t xml:space="preserve">𝐴𝑔𝑒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+</m:t>
                        </m:r>
                        <m:sSup>
                          <m:e>
                            <m:r>
                              <m:t xml:space="preserve">∆</m:t>
                            </m:r>
                            <m:r>
                              <m:t xml:space="preserve">𝐼𝑛𝑐𝑜𝑚𝑒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ra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CustomShape 1"/>
          <p:cNvSpPr/>
          <p:nvPr/>
        </p:nvSpPr>
        <p:spPr>
          <a:xfrm>
            <a:off x="4836600" y="1162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0" name="CustomShape 2"/>
          <p:cNvSpPr/>
          <p:nvPr/>
        </p:nvSpPr>
        <p:spPr>
          <a:xfrm>
            <a:off x="3543480" y="442152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21" name="CustomShape 3"/>
          <p:cNvSpPr/>
          <p:nvPr/>
        </p:nvSpPr>
        <p:spPr>
          <a:xfrm>
            <a:off x="1831320" y="26258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22" name="CustomShape 4"/>
          <p:cNvSpPr/>
          <p:nvPr/>
        </p:nvSpPr>
        <p:spPr>
          <a:xfrm flipV="1">
            <a:off x="2900880" y="139788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CustomShape 5"/>
          <p:cNvSpPr/>
          <p:nvPr/>
        </p:nvSpPr>
        <p:spPr>
          <a:xfrm flipV="1">
            <a:off x="2894040" y="436644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CustomShape 6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Manhattan Distance (L1 or City Block Distance)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25" name="CustomShape 7"/>
          <p:cNvSpPr/>
          <p:nvPr/>
        </p:nvSpPr>
        <p:spPr>
          <a:xfrm>
            <a:off x="3830760" y="2906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6" name="CustomShape 8"/>
          <p:cNvSpPr/>
          <p:nvPr/>
        </p:nvSpPr>
        <p:spPr>
          <a:xfrm flipV="1">
            <a:off x="4984200" y="1494360"/>
            <a:ext cx="360" cy="156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CustomShape 9"/>
          <p:cNvSpPr/>
          <p:nvPr/>
        </p:nvSpPr>
        <p:spPr>
          <a:xfrm flipH="1">
            <a:off x="4149360" y="3060720"/>
            <a:ext cx="77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CustomShape 10"/>
          <p:cNvSpPr/>
          <p:nvPr/>
        </p:nvSpPr>
        <p:spPr>
          <a:xfrm>
            <a:off x="5106960" y="2207880"/>
            <a:ext cx="90504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ts val="1950"/>
              </a:lnSpc>
              <a:spcBef>
                <a:spcPts val="99"/>
              </a:spcBef>
            </a:pP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∆ </a:t>
            </a: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Income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29" name="CustomShape 11"/>
          <p:cNvSpPr/>
          <p:nvPr/>
        </p:nvSpPr>
        <p:spPr>
          <a:xfrm>
            <a:off x="4261320" y="3187800"/>
            <a:ext cx="58176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ts val="1950"/>
              </a:lnSpc>
              <a:spcBef>
                <a:spcPts val="99"/>
              </a:spcBef>
            </a:pP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∆ </a:t>
            </a:r>
            <a:r>
              <a:rPr b="0" lang="en-US" sz="2700" spc="-1" strike="noStrike" baseline="2000">
                <a:solidFill>
                  <a:srgbClr val="000000"/>
                </a:solidFill>
                <a:latin typeface="Calibri"/>
                <a:ea typeface="Arial"/>
              </a:rPr>
              <a:t>Age</a:t>
            </a:r>
            <a:endParaRPr b="0" lang="en-US" sz="27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30" name="Formula 12"/>
              <p:cNvSpPr txBox="1"/>
              <p:nvPr/>
            </p:nvSpPr>
            <p:spPr>
              <a:xfrm>
                <a:off x="3657600" y="3931920"/>
                <a:ext cx="341748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𝑑</m:t>
                    </m:r>
                    <m:r>
                      <m:t xml:space="preserve">=</m:t>
                    </m:r>
                    <m:d>
                      <m:dPr>
                        <m:begChr m:val="|"/>
                        <m:endChr m:val="|"/>
                      </m:dPr>
                      <m:e>
                        <m:r>
                          <m:t xml:space="preserve">∆</m:t>
                        </m:r>
                        <m:r>
                          <m:t xml:space="preserve">𝐴𝑔𝑒</m:t>
                        </m:r>
                      </m:e>
                    </m:d>
                    <m:r>
                      <m:t xml:space="preserve">+</m:t>
                    </m:r>
                    <m:d>
                      <m:dPr>
                        <m:begChr m:val="|"/>
                        <m:endChr m:val="|"/>
                      </m:dPr>
                      <m:e>
                        <m:r>
                          <m:t xml:space="preserve">∆</m:t>
                        </m:r>
                        <m:r>
                          <m:t xml:space="preserve">𝐼𝑛𝑐𝑜𝑚𝑒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CustomShape 1"/>
          <p:cNvSpPr/>
          <p:nvPr/>
        </p:nvSpPr>
        <p:spPr>
          <a:xfrm>
            <a:off x="2922840" y="3410280"/>
            <a:ext cx="1002960" cy="957600"/>
          </a:xfrm>
          <a:custGeom>
            <a:avLst/>
            <a:gdLst/>
            <a:ahLst/>
            <a:rect l="l" t="t" r="r" b="b"/>
            <a:pathLst>
              <a:path w="1004136" h="958515">
                <a:moveTo>
                  <a:pt x="0" y="958515"/>
                </a:moveTo>
                <a:lnTo>
                  <a:pt x="778043" y="0"/>
                </a:lnTo>
                <a:cubicBezTo>
                  <a:pt x="862765" y="14037"/>
                  <a:pt x="897857" y="20387"/>
                  <a:pt x="935288" y="57819"/>
                </a:cubicBezTo>
                <a:cubicBezTo>
                  <a:pt x="981911" y="112462"/>
                  <a:pt x="988929" y="133517"/>
                  <a:pt x="1004136" y="225425"/>
                </a:cubicBezTo>
                <a:lnTo>
                  <a:pt x="0" y="958515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CustomShape 2"/>
          <p:cNvSpPr/>
          <p:nvPr/>
        </p:nvSpPr>
        <p:spPr>
          <a:xfrm>
            <a:off x="5822640" y="198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3" name="CustomShape 3"/>
          <p:cNvSpPr/>
          <p:nvPr/>
        </p:nvSpPr>
        <p:spPr>
          <a:xfrm>
            <a:off x="3543480" y="442152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34" name="CustomShape 4"/>
          <p:cNvSpPr/>
          <p:nvPr/>
        </p:nvSpPr>
        <p:spPr>
          <a:xfrm>
            <a:off x="1831320" y="26258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35" name="CustomShape 5"/>
          <p:cNvSpPr/>
          <p:nvPr/>
        </p:nvSpPr>
        <p:spPr>
          <a:xfrm flipV="1">
            <a:off x="2900880" y="139788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CustomShape 6"/>
          <p:cNvSpPr/>
          <p:nvPr/>
        </p:nvSpPr>
        <p:spPr>
          <a:xfrm flipV="1">
            <a:off x="2894040" y="436644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CustomShape 7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Cosine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38" name="CustomShape 8"/>
          <p:cNvSpPr/>
          <p:nvPr/>
        </p:nvSpPr>
        <p:spPr>
          <a:xfrm>
            <a:off x="3830760" y="2906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9" name="CustomShape 9"/>
          <p:cNvSpPr/>
          <p:nvPr/>
        </p:nvSpPr>
        <p:spPr>
          <a:xfrm flipV="1">
            <a:off x="2908080" y="2214000"/>
            <a:ext cx="2953080" cy="21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CustomShape 10"/>
          <p:cNvSpPr/>
          <p:nvPr/>
        </p:nvSpPr>
        <p:spPr>
          <a:xfrm flipV="1">
            <a:off x="2900880" y="3175560"/>
            <a:ext cx="997560" cy="12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CustomShape 11"/>
          <p:cNvSpPr/>
          <p:nvPr/>
        </p:nvSpPr>
        <p:spPr>
          <a:xfrm>
            <a:off x="4346280" y="3354120"/>
            <a:ext cx="2482560" cy="742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42" name="Formula 12"/>
              <p:cNvSpPr txBox="1"/>
              <p:nvPr/>
            </p:nvSpPr>
            <p:spPr>
              <a:xfrm>
                <a:off x="3825360" y="3170160"/>
                <a:ext cx="432720" cy="370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𝜃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CustomShape 1"/>
          <p:cNvSpPr/>
          <p:nvPr/>
        </p:nvSpPr>
        <p:spPr>
          <a:xfrm>
            <a:off x="2922840" y="3396600"/>
            <a:ext cx="1002960" cy="957600"/>
          </a:xfrm>
          <a:custGeom>
            <a:avLst/>
            <a:gdLst/>
            <a:ahLst/>
            <a:rect l="l" t="t" r="r" b="b"/>
            <a:pathLst>
              <a:path w="1004136" h="958515">
                <a:moveTo>
                  <a:pt x="0" y="958515"/>
                </a:moveTo>
                <a:lnTo>
                  <a:pt x="778043" y="0"/>
                </a:lnTo>
                <a:cubicBezTo>
                  <a:pt x="862765" y="14037"/>
                  <a:pt x="897857" y="20387"/>
                  <a:pt x="935288" y="57819"/>
                </a:cubicBezTo>
                <a:cubicBezTo>
                  <a:pt x="981911" y="112462"/>
                  <a:pt x="988929" y="133517"/>
                  <a:pt x="1004136" y="225425"/>
                </a:cubicBezTo>
                <a:lnTo>
                  <a:pt x="0" y="958515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CustomShape 2"/>
          <p:cNvSpPr/>
          <p:nvPr/>
        </p:nvSpPr>
        <p:spPr>
          <a:xfrm>
            <a:off x="4612680" y="2892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5" name="CustomShape 3"/>
          <p:cNvSpPr/>
          <p:nvPr/>
        </p:nvSpPr>
        <p:spPr>
          <a:xfrm>
            <a:off x="3543480" y="44078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46" name="CustomShape 4"/>
          <p:cNvSpPr/>
          <p:nvPr/>
        </p:nvSpPr>
        <p:spPr>
          <a:xfrm>
            <a:off x="1831320" y="261216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47" name="CustomShape 5"/>
          <p:cNvSpPr/>
          <p:nvPr/>
        </p:nvSpPr>
        <p:spPr>
          <a:xfrm flipV="1">
            <a:off x="2900880" y="138420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CustomShape 6"/>
          <p:cNvSpPr/>
          <p:nvPr/>
        </p:nvSpPr>
        <p:spPr>
          <a:xfrm flipV="1">
            <a:off x="2894040" y="435276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CustomShape 7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Cosine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0" name="CustomShape 8"/>
          <p:cNvSpPr/>
          <p:nvPr/>
        </p:nvSpPr>
        <p:spPr>
          <a:xfrm>
            <a:off x="3830760" y="2892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1" name="CustomShape 9"/>
          <p:cNvSpPr/>
          <p:nvPr/>
        </p:nvSpPr>
        <p:spPr>
          <a:xfrm flipV="1">
            <a:off x="2908080" y="3122280"/>
            <a:ext cx="1696320" cy="124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CustomShape 10"/>
          <p:cNvSpPr/>
          <p:nvPr/>
        </p:nvSpPr>
        <p:spPr>
          <a:xfrm flipV="1">
            <a:off x="2900880" y="3161880"/>
            <a:ext cx="997560" cy="12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253" name="Formula 11"/>
              <p:cNvSpPr txBox="1"/>
              <p:nvPr/>
            </p:nvSpPr>
            <p:spPr>
              <a:xfrm>
                <a:off x="4346280" y="3340440"/>
                <a:ext cx="2482560" cy="742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𝜃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𝐴</m:t>
                        </m:r>
                        <m:r>
                          <m:t xml:space="preserve">∙</m:t>
                        </m:r>
                        <m:r>
                          <m:t xml:space="preserve"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𝐵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54" name="Formula 12"/>
              <p:cNvSpPr txBox="1"/>
              <p:nvPr/>
            </p:nvSpPr>
            <p:spPr>
              <a:xfrm>
                <a:off x="3825360" y="3156480"/>
                <a:ext cx="432720" cy="370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𝜃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vs Cosine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6" name="CustomShape 2"/>
          <p:cNvSpPr/>
          <p:nvPr/>
        </p:nvSpPr>
        <p:spPr>
          <a:xfrm>
            <a:off x="883080" y="1185480"/>
            <a:ext cx="65962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Euclidean is useful for coordinate based measurements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Cosine is better for input data such as text where location of occurrence is less important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distance is more sensitive to curse of dimensionality (see lesson 12)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7" name="CustomShape 3"/>
          <p:cNvSpPr/>
          <p:nvPr/>
        </p:nvSpPr>
        <p:spPr>
          <a:xfrm>
            <a:off x="723600" y="2247840"/>
            <a:ext cx="7276320" cy="234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vs Cosine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9" name="CustomShape 2"/>
          <p:cNvSpPr/>
          <p:nvPr/>
        </p:nvSpPr>
        <p:spPr>
          <a:xfrm>
            <a:off x="883080" y="1185480"/>
            <a:ext cx="65962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Euclidean is useful for coordinate based measurements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Cosine is better for data such as text where location of occurrence is less important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distance is more sensitive to curse of dimensionality (see lesson 12)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0" name="CustomShape 3"/>
          <p:cNvSpPr/>
          <p:nvPr/>
        </p:nvSpPr>
        <p:spPr>
          <a:xfrm>
            <a:off x="723600" y="3429000"/>
            <a:ext cx="7276320" cy="116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vs Cosine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62" name="CustomShape 2"/>
          <p:cNvSpPr/>
          <p:nvPr/>
        </p:nvSpPr>
        <p:spPr>
          <a:xfrm>
            <a:off x="993240" y="852480"/>
            <a:ext cx="65962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Euclidean is useful for coordinate based measurements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Cosine is better for data such as text where location of occurrence is less important</a:t>
            </a:r>
            <a:endParaRPr b="0" lang="en-US" sz="24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latin typeface="Avenir Book"/>
                <a:ea typeface="Avenir Book"/>
              </a:rPr>
              <a:t>Euclidean distance is more sensitive to curse of dimensionality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Jaccard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64" name="CustomShape 2"/>
          <p:cNvSpPr/>
          <p:nvPr/>
        </p:nvSpPr>
        <p:spPr>
          <a:xfrm>
            <a:off x="2116800" y="3742560"/>
            <a:ext cx="4173480" cy="767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5" name="CustomShape 3"/>
          <p:cNvSpPr/>
          <p:nvPr/>
        </p:nvSpPr>
        <p:spPr>
          <a:xfrm>
            <a:off x="38052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Applies to sets (like word occurrence)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6" name="CustomShape 4"/>
          <p:cNvSpPr/>
          <p:nvPr/>
        </p:nvSpPr>
        <p:spPr>
          <a:xfrm>
            <a:off x="1111680" y="1370880"/>
            <a:ext cx="6783480" cy="23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Sentence A: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 “I like chocolate ice cream.”</a:t>
            </a:r>
            <a:endParaRPr b="0" lang="en-US" sz="18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set A = {I, like, chocolate, ice, cream}</a:t>
            </a:r>
            <a:endParaRPr b="0" lang="en-US" sz="18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Sentence B: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 “Do I want chocolate cream or vanilla cream?”</a:t>
            </a:r>
            <a:endParaRPr b="0" lang="en-US" sz="18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set B = {Do, I, want, chocolate, cream, or, vanilla}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8520" y="262908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009193">
              <a:alpha val="75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750" spc="-1" strike="noStrike">
                <a:solidFill>
                  <a:srgbClr val="000000"/>
                </a:solidFill>
                <a:latin typeface="Avenir Book"/>
                <a:ea typeface="Avenir Book"/>
              </a:rPr>
              <a:t>Dimensionality Reduction</a:t>
            </a:r>
            <a:endParaRPr b="0" lang="en-US" sz="275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Unsupervised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057840" y="1545840"/>
            <a:ext cx="577728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identify unknown structure in 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056400" y="2790000"/>
            <a:ext cx="577872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use structural characteristics to simplify 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98520" y="146304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ff9300">
              <a:alpha val="75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Book"/>
                <a:ea typeface="Avenir Book"/>
              </a:rPr>
              <a:t>Clustering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Jaccard Distance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68" name="CustomShape 2"/>
          <p:cNvSpPr/>
          <p:nvPr/>
        </p:nvSpPr>
        <p:spPr>
          <a:xfrm>
            <a:off x="2116800" y="3742560"/>
            <a:ext cx="2683440" cy="69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9" name="CustomShape 3"/>
          <p:cNvSpPr/>
          <p:nvPr/>
        </p:nvSpPr>
        <p:spPr>
          <a:xfrm>
            <a:off x="1111680" y="1370880"/>
            <a:ext cx="6783480" cy="23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Sentence A: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 “I like chocolate ice cream.”</a:t>
            </a:r>
            <a:endParaRPr b="0" lang="en-US" sz="18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set A = {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 like,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chocolate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 ice,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cream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Sentence B: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 “Do I want chocolate cream or vanilla cream?”</a:t>
            </a:r>
            <a:endParaRPr b="0" lang="en-US" sz="1800" spc="-1" strike="noStrike">
              <a:latin typeface="Arial"/>
            </a:endParaRPr>
          </a:p>
          <a:p>
            <a:pPr marL="35244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set B = {Do,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 want,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chocolate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cream</a:t>
            </a: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 or, vanilla}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0" name="CustomShape 4"/>
          <p:cNvSpPr/>
          <p:nvPr/>
        </p:nvSpPr>
        <p:spPr>
          <a:xfrm>
            <a:off x="38052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Applies to sets (like word occurrence)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2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general pairwise distance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dist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(X, Y,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metric='euclidean')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distance metric choices are: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cosine, manhattan, jaccard, 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 methods can also be imported specifically, e.g.: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euclidean_distances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3" name="CustomShape 3"/>
          <p:cNvSpPr/>
          <p:nvPr/>
        </p:nvSpPr>
        <p:spPr>
          <a:xfrm>
            <a:off x="6507000" y="263520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CustomShape 4"/>
          <p:cNvSpPr/>
          <p:nvPr/>
        </p:nvSpPr>
        <p:spPr>
          <a:xfrm>
            <a:off x="398520" y="1828800"/>
            <a:ext cx="7830000" cy="288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6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general pairwise distance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dist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(X, Y,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metric='euclidean')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distance metric choices are: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cosine, manhattan, jaccard, 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 methods can also be imported specifically, e.g.: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euclidean_distances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7" name="CustomShape 3"/>
          <p:cNvSpPr/>
          <p:nvPr/>
        </p:nvSpPr>
        <p:spPr>
          <a:xfrm>
            <a:off x="398520" y="3194280"/>
            <a:ext cx="7830000" cy="1521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9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general pairwise distance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dist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(X, Y,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metric='euclidean')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distance metric choices are: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cosine, manhattan, jaccard, 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 methods can also be imported specifically, e.g.: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euclidean_distances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0" name="CustomShape 3"/>
          <p:cNvSpPr/>
          <p:nvPr/>
        </p:nvSpPr>
        <p:spPr>
          <a:xfrm>
            <a:off x="7053120" y="2582640"/>
            <a:ext cx="133344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 choice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81" name="CustomShape 4"/>
          <p:cNvSpPr/>
          <p:nvPr/>
        </p:nvSpPr>
        <p:spPr>
          <a:xfrm>
            <a:off x="6507000" y="263520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CustomShape 5"/>
          <p:cNvSpPr/>
          <p:nvPr/>
        </p:nvSpPr>
        <p:spPr>
          <a:xfrm>
            <a:off x="398520" y="3194280"/>
            <a:ext cx="7830000" cy="1521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84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general pairwise distance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dist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(X, Y,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metric='euclidean')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distance metric choices are: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cosine, manhattan, jaccard, 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 methods can also be imported specifically, e.g.: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euclidean_distances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5" name="CustomShape 3"/>
          <p:cNvSpPr/>
          <p:nvPr/>
        </p:nvSpPr>
        <p:spPr>
          <a:xfrm>
            <a:off x="398520" y="3813480"/>
            <a:ext cx="7830000" cy="90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87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general pairwise distance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distances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dist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pairwise_distances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(X, Y,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metric='euclidean')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distance metric choices are: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cosine, manhattan, jaccard, 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Distance metric methods can also be imported specifically, e.g.: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euclidean_distances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CustomShape 1"/>
          <p:cNvSpPr/>
          <p:nvPr/>
        </p:nvSpPr>
        <p:spPr>
          <a:xfrm>
            <a:off x="457200" y="2921040"/>
            <a:ext cx="8211960" cy="11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br/>
            <a:br/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89" name="CustomShape 2"/>
          <p:cNvSpPr/>
          <p:nvPr/>
        </p:nvSpPr>
        <p:spPr>
          <a:xfrm>
            <a:off x="609480" y="2679120"/>
            <a:ext cx="626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a9ed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91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292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5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6" name="CustomShape 7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7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8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9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0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1" name="CustomShape 12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2" name="CustomShape 13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3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4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5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6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7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8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9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0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1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2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3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4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6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7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8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9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0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1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2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3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4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5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6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328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329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2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3" name="CustomShape 7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4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5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6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7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8" name="CustomShape 12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9" name="CustomShape 13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0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1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2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3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4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5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6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7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8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9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0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1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2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3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4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5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6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7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8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9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0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1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2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3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4" name="CustomShape 38"/>
          <p:cNvSpPr/>
          <p:nvPr/>
        </p:nvSpPr>
        <p:spPr>
          <a:xfrm>
            <a:off x="42084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Find closest pair, merge into a cluster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366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367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0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1" name="CustomShape 7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2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3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5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6" name="CustomShape 12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7" name="CustomShape 13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8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9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0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1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2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3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4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5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6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7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8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9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0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1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2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3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4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5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6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7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8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9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0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1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2" name="CustomShape 38"/>
          <p:cNvSpPr/>
          <p:nvPr/>
        </p:nvSpPr>
        <p:spPr>
          <a:xfrm>
            <a:off x="420840" y="53748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Find next closest pair and merge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06320" y="3257640"/>
            <a:ext cx="3656520" cy="131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60">
            <a:solidFill>
              <a:srgbClr val="0070c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venir Book"/>
                <a:ea typeface="Avenir Book"/>
              </a:rPr>
              <a:t>Unsup</a:t>
            </a:r>
            <a:r>
              <a:rPr b="0" lang="en-US" sz="3000" spc="-7" strike="noStrike">
                <a:solidFill>
                  <a:srgbClr val="000000"/>
                </a:solidFill>
                <a:latin typeface="Avenir Book"/>
                <a:ea typeface="Avenir Book"/>
              </a:rPr>
              <a:t>er</a:t>
            </a:r>
            <a:r>
              <a:rPr b="0" lang="en-US" sz="3000" spc="-4" strike="noStrike">
                <a:solidFill>
                  <a:srgbClr val="000000"/>
                </a:solidFill>
                <a:latin typeface="Avenir Book"/>
                <a:ea typeface="Avenir Book"/>
              </a:rPr>
              <a:t>v</a:t>
            </a:r>
            <a:r>
              <a:rPr b="0" lang="en-US" sz="3000" spc="-1" strike="noStrike">
                <a:solidFill>
                  <a:srgbClr val="000000"/>
                </a:solidFill>
                <a:latin typeface="Avenir Book"/>
                <a:ea typeface="Avenir Book"/>
              </a:rPr>
              <a:t>is</a:t>
            </a:r>
            <a:r>
              <a:rPr b="0" lang="en-US" sz="3000" spc="-7" strike="noStrike">
                <a:solidFill>
                  <a:srgbClr val="000000"/>
                </a:solidFill>
                <a:latin typeface="Avenir Book"/>
                <a:ea typeface="Avenir Book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venir Book"/>
                <a:ea typeface="Avenir Book"/>
              </a:rPr>
              <a:t>d L</a:t>
            </a:r>
            <a:r>
              <a:rPr b="0" lang="en-US" sz="3000" spc="-7" strike="noStrike">
                <a:solidFill>
                  <a:srgbClr val="000000"/>
                </a:solidFill>
                <a:latin typeface="Avenir Book"/>
                <a:ea typeface="Avenir Book"/>
              </a:rPr>
              <a:t>ear</a:t>
            </a:r>
            <a:r>
              <a:rPr b="0" lang="en-US" sz="3000" spc="-1" strike="noStrike">
                <a:solidFill>
                  <a:srgbClr val="000000"/>
                </a:solidFill>
                <a:latin typeface="Avenir Book"/>
                <a:ea typeface="Avenir Book"/>
              </a:rPr>
              <a:t>nin</a:t>
            </a:r>
            <a:r>
              <a:rPr b="0" lang="en-US" sz="3000" spc="-4" strike="noStrike">
                <a:solidFill>
                  <a:srgbClr val="000000"/>
                </a:solidFill>
                <a:latin typeface="Avenir Book"/>
                <a:ea typeface="Avenir Book"/>
              </a:rPr>
              <a:t>g Overview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525680" y="1713960"/>
            <a:ext cx="193320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unlabeled data (no answers)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027120" y="3327840"/>
            <a:ext cx="1220400" cy="18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map new data to structure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706320" y="3361680"/>
            <a:ext cx="144216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new </a:t>
            </a: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unlabeled data 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520520" y="2050560"/>
            <a:ext cx="12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4459320" y="1593360"/>
            <a:ext cx="1409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fit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2153160" y="3741480"/>
            <a:ext cx="30492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+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6058080" y="1828080"/>
            <a:ext cx="1370520" cy="425160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68040" algn="ctr">
              <a:lnSpc>
                <a:spcPct val="100000"/>
              </a:lnSpc>
            </a:pPr>
            <a:r>
              <a:rPr b="0" lang="en-US" sz="2250" spc="-1" strike="noStrike">
                <a:solidFill>
                  <a:srgbClr val="101010"/>
                </a:solidFill>
                <a:latin typeface="Avenir Book"/>
                <a:ea typeface="Avenir Book"/>
              </a:rPr>
              <a:t>structure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520520" y="3885480"/>
            <a:ext cx="12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4459320" y="3428280"/>
            <a:ext cx="1409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predict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 flipH="1">
            <a:off x="4171320" y="2309040"/>
            <a:ext cx="2497320" cy="12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2679840" y="3672720"/>
            <a:ext cx="1370520" cy="425160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68040" algn="ctr">
              <a:lnSpc>
                <a:spcPct val="100000"/>
              </a:lnSpc>
            </a:pPr>
            <a:r>
              <a:rPr b="0" lang="en-US" sz="2250" spc="-1" strike="noStrike">
                <a:solidFill>
                  <a:srgbClr val="10101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404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405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8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9" name="CustomShape 7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0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1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2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3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4" name="CustomShape 12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2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5" name="CustomShape 13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2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6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7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8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9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0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1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2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3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4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5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6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7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8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9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0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1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2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4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5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6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7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8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9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0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Find next closest pair and merge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442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443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6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7" name="CustomShape 7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8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f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9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0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1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f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2" name="CustomShape 12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2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3" name="CustomShape 13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2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4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5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6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7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8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9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0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1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2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3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4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5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6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7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8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9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0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1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2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3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4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5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6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7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8" name="CustomShape 38"/>
          <p:cNvSpPr/>
          <p:nvPr/>
        </p:nvSpPr>
        <p:spPr>
          <a:xfrm>
            <a:off x="42084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Keep merging closest pairs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480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481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84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5" name="CustomShape 7"/>
          <p:cNvSpPr/>
          <p:nvPr/>
        </p:nvSpPr>
        <p:spPr>
          <a:xfrm>
            <a:off x="4746240" y="1598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6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7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8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9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0" name="CustomShape 12"/>
          <p:cNvSpPr/>
          <p:nvPr/>
        </p:nvSpPr>
        <p:spPr>
          <a:xfrm>
            <a:off x="5618880" y="2117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2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1" name="CustomShape 13"/>
          <p:cNvSpPr/>
          <p:nvPr/>
        </p:nvSpPr>
        <p:spPr>
          <a:xfrm>
            <a:off x="5289120" y="2233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  <a:gs pos="82000">
                <a:srgbClr val="ffc000"/>
              </a:gs>
              <a:gs pos="100000">
                <a:srgbClr val="ffc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3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4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5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6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7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8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9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0" name="CustomShape 22"/>
          <p:cNvSpPr/>
          <p:nvPr/>
        </p:nvSpPr>
        <p:spPr>
          <a:xfrm>
            <a:off x="297144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1" name="CustomShape 23"/>
          <p:cNvSpPr/>
          <p:nvPr/>
        </p:nvSpPr>
        <p:spPr>
          <a:xfrm>
            <a:off x="331488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2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3" name="CustomShape 25"/>
          <p:cNvSpPr/>
          <p:nvPr/>
        </p:nvSpPr>
        <p:spPr>
          <a:xfrm>
            <a:off x="384372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4" name="CustomShape 26"/>
          <p:cNvSpPr/>
          <p:nvPr/>
        </p:nvSpPr>
        <p:spPr>
          <a:xfrm>
            <a:off x="42127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5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6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7" name="CustomShape 29"/>
          <p:cNvSpPr/>
          <p:nvPr/>
        </p:nvSpPr>
        <p:spPr>
          <a:xfrm>
            <a:off x="356040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8" name="CustomShape 30"/>
          <p:cNvSpPr/>
          <p:nvPr/>
        </p:nvSpPr>
        <p:spPr>
          <a:xfrm>
            <a:off x="341496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9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0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1" name="CustomShape 33"/>
          <p:cNvSpPr/>
          <p:nvPr/>
        </p:nvSpPr>
        <p:spPr>
          <a:xfrm>
            <a:off x="487908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2" name="CustomShape 34"/>
          <p:cNvSpPr/>
          <p:nvPr/>
        </p:nvSpPr>
        <p:spPr>
          <a:xfrm>
            <a:off x="514692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3" name="CustomShape 35"/>
          <p:cNvSpPr/>
          <p:nvPr/>
        </p:nvSpPr>
        <p:spPr>
          <a:xfrm>
            <a:off x="537804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4" name="CustomShape 36"/>
          <p:cNvSpPr/>
          <p:nvPr/>
        </p:nvSpPr>
        <p:spPr>
          <a:xfrm>
            <a:off x="501264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5" name="CustomShape 37"/>
          <p:cNvSpPr/>
          <p:nvPr/>
        </p:nvSpPr>
        <p:spPr>
          <a:xfrm>
            <a:off x="565560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  <a:gs pos="83000">
                <a:srgbClr val="7030a0"/>
              </a:gs>
              <a:gs pos="100000">
                <a:srgbClr val="7030a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6" name="CustomShape 38"/>
          <p:cNvSpPr/>
          <p:nvPr/>
        </p:nvSpPr>
        <p:spPr>
          <a:xfrm>
            <a:off x="42084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If the closest pair is two clusters, merge them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CustomShape 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518" name="CustomShape 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519" name="CustomShape 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CustomShape 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22" name="CustomShape 6"/>
          <p:cNvSpPr/>
          <p:nvPr/>
        </p:nvSpPr>
        <p:spPr>
          <a:xfrm>
            <a:off x="4836600" y="1025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3" name="CustomShape 7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4" name="CustomShape 8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5" name="CustomShape 9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6" name="CustomShape 10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7" name="CustomShape 11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8" name="CustomShape 12"/>
          <p:cNvSpPr/>
          <p:nvPr/>
        </p:nvSpPr>
        <p:spPr>
          <a:xfrm>
            <a:off x="5618880" y="2131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9" name="CustomShape 13"/>
          <p:cNvSpPr/>
          <p:nvPr/>
        </p:nvSpPr>
        <p:spPr>
          <a:xfrm>
            <a:off x="5289120" y="2246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c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0" name="CustomShape 14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1" name="CustomShape 15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2" name="CustomShape 1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3" name="CustomShape 1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4" name="CustomShape 1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5" name="CustomShape 19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1">
                  <a:lumMod val="5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6" name="CustomShape 20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1">
                  <a:lumMod val="5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7" name="CustomShape 21"/>
          <p:cNvSpPr/>
          <p:nvPr/>
        </p:nvSpPr>
        <p:spPr>
          <a:xfrm>
            <a:off x="5874840" y="1218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8" name="CustomShape 2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9" name="CustomShape 23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0" name="CustomShape 24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1" name="CustomShape 25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2" name="CustomShape 26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3" name="CustomShape 27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4" name="CustomShape 28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5" name="CustomShape 29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6" name="CustomShape 30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7" name="CustomShape 31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8" name="CustomShape 32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9" name="CustomShape 33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0" name="CustomShape 34"/>
          <p:cNvSpPr/>
          <p:nvPr/>
        </p:nvSpPr>
        <p:spPr>
          <a:xfrm>
            <a:off x="5174640" y="3126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9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35"/>
          <p:cNvSpPr/>
          <p:nvPr/>
        </p:nvSpPr>
        <p:spPr>
          <a:xfrm>
            <a:off x="5406120" y="3484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29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2" name="CustomShape 36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70c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3" name="CustomShape 37"/>
          <p:cNvSpPr/>
          <p:nvPr/>
        </p:nvSpPr>
        <p:spPr>
          <a:xfrm>
            <a:off x="568332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7030a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4" name="CustomShape 38"/>
          <p:cNvSpPr/>
          <p:nvPr/>
        </p:nvSpPr>
        <p:spPr>
          <a:xfrm>
            <a:off x="42084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Keep merging closest pairs and clusters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6" name="CustomShape 2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7" name="CustomShape 3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8" name="CustomShape 4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9" name="CustomShape 5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0" name="CustomShape 6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1" name="CustomShape 7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2" name="CustomShape 8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3" name="CustomShape 9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4" name="CustomShape 10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566" name="CustomShape 12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CustomShape 13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CustomShape 1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0" name="CustomShape 16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1" name="CustomShape 17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2" name="CustomShape 18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3" name="CustomShape 19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4" name="CustomShape 20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5" name="CustomShape 21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206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6" name="CustomShape 22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7" name="CustomShape 23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8" name="CustomShape 24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9" name="CustomShape 25"/>
          <p:cNvSpPr/>
          <p:nvPr/>
        </p:nvSpPr>
        <p:spPr>
          <a:xfrm>
            <a:off x="6602760" y="1267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1">
                  <a:lumMod val="5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0" name="CustomShape 26"/>
          <p:cNvSpPr/>
          <p:nvPr/>
        </p:nvSpPr>
        <p:spPr>
          <a:xfrm>
            <a:off x="6368040" y="933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chemeClr val="accent1">
                  <a:lumMod val="5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27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2" name="CustomShape 28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3" name="CustomShape 29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4" name="CustomShape 30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5" name="CustomShape 31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6" name="CustomShape 32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7" name="CustomShape 33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8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9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0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1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2" name="CustomShape 38"/>
          <p:cNvSpPr/>
          <p:nvPr/>
        </p:nvSpPr>
        <p:spPr>
          <a:xfrm>
            <a:off x="42084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Keep merging closest pairs and clusters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5" name="CustomShape 3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6" name="CustomShape 4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7" name="CustomShape 5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8" name="CustomShape 6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9" name="CustomShape 7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0" name="CustomShape 8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1" name="CustomShape 9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2" name="CustomShape 10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3" name="CustomShape 11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4" name="CustomShape 12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5" name="CustomShape 13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6" name="CustomShape 14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07" name="CustomShape 15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08" name="CustomShape 16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17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CustomShape 18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1" name="CustomShape 19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2" name="CustomShape 20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3" name="CustomShape 21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4" name="CustomShape 22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5" name="CustomShape 23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6" name="CustomShape 24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7" name="CustomShape 25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8" name="CustomShape 26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9" name="CustomShape 27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0" name="CustomShape 28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1" name="CustomShape 29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2" name="CustomShape 30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3" name="CustomShape 31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4" name="CustomShape 32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2f92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5" name="CustomShape 33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6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7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8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9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0" name="CustomShape 38"/>
          <p:cNvSpPr/>
          <p:nvPr/>
        </p:nvSpPr>
        <p:spPr>
          <a:xfrm>
            <a:off x="420840" y="742320"/>
            <a:ext cx="4996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6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CustomShape 1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2" name="CustomShape 2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3" name="CustomShape 3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4" name="CustomShape 4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5" name="CustomShape 5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6" name="CustomShape 6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7" name="CustomShape 7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8" name="CustomShape 8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9" name="CustomShape 9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0" name="CustomShape 10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1" name="CustomShape 11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2" name="CustomShape 12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3" name="CustomShape 13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4" name="CustomShape 14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5" name="CustomShape 15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6" name="CustomShape 16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47" name="CustomShape 17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48" name="CustomShape 18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CustomShape 19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CustomShape 20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51" name="CustomShape 21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2" name="CustomShape 22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3" name="CustomShape 23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4" name="CustomShape 24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5" name="CustomShape 25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6" name="CustomShape 2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7" name="CustomShape 2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8" name="CustomShape 2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9" name="CustomShape 29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0" name="CustomShape 30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1" name="CustomShape 31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2" name="CustomShape 32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3" name="CustomShape 33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4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5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6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7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8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5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0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1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2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3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4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5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6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7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8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9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0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1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2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3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4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5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6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87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88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91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2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3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4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5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6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7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8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9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0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1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2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3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4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5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6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4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CustomShape 1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8" name="CustomShape 2"/>
          <p:cNvSpPr/>
          <p:nvPr/>
        </p:nvSpPr>
        <p:spPr>
          <a:xfrm>
            <a:off x="65012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9" name="CustomShape 3"/>
          <p:cNvSpPr/>
          <p:nvPr/>
        </p:nvSpPr>
        <p:spPr>
          <a:xfrm>
            <a:off x="6493320" y="1783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0" name="CustomShape 4"/>
          <p:cNvSpPr/>
          <p:nvPr/>
        </p:nvSpPr>
        <p:spPr>
          <a:xfrm>
            <a:off x="600984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1" name="CustomShape 5"/>
          <p:cNvSpPr/>
          <p:nvPr/>
        </p:nvSpPr>
        <p:spPr>
          <a:xfrm>
            <a:off x="6251040" y="1413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2" name="CustomShape 6"/>
          <p:cNvSpPr/>
          <p:nvPr/>
        </p:nvSpPr>
        <p:spPr>
          <a:xfrm>
            <a:off x="588780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3" name="CustomShape 7"/>
          <p:cNvSpPr/>
          <p:nvPr/>
        </p:nvSpPr>
        <p:spPr>
          <a:xfrm>
            <a:off x="6366240" y="923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4" name="CustomShape 8"/>
          <p:cNvSpPr/>
          <p:nvPr/>
        </p:nvSpPr>
        <p:spPr>
          <a:xfrm>
            <a:off x="66063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5" name="CustomShape 9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6" name="CustomShape 10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7" name="CustomShape 11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8" name="CustomShape 12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9" name="CustomShape 13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0" name="CustomShape 14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1" name="CustomShape 15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2" name="CustomShape 16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3" name="CustomShape 17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4" name="CustomShape 18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5" name="CustomShape 19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6" name="CustomShape 20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7" name="CustomShape 2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28" name="CustomShape 2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29" name="CustomShape 2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CustomShape 2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CustomShape 2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32" name="CustomShape 26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3" name="CustomShape 27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4" name="CustomShape 28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5" name="CustomShape 29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6" name="CustomShape 30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7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8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9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0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1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2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3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4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3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CustomShape 1"/>
          <p:cNvSpPr/>
          <p:nvPr/>
        </p:nvSpPr>
        <p:spPr>
          <a:xfrm>
            <a:off x="4299840" y="3180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6" name="CustomShape 2"/>
          <p:cNvSpPr/>
          <p:nvPr/>
        </p:nvSpPr>
        <p:spPr>
          <a:xfrm>
            <a:off x="4489560" y="281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7" name="CustomShape 3"/>
          <p:cNvSpPr/>
          <p:nvPr/>
        </p:nvSpPr>
        <p:spPr>
          <a:xfrm>
            <a:off x="42505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8" name="CustomShape 4"/>
          <p:cNvSpPr/>
          <p:nvPr/>
        </p:nvSpPr>
        <p:spPr>
          <a:xfrm>
            <a:off x="38718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9" name="CustomShape 5"/>
          <p:cNvSpPr/>
          <p:nvPr/>
        </p:nvSpPr>
        <p:spPr>
          <a:xfrm>
            <a:off x="3588120" y="3158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0" name="CustomShape 6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1" name="CustomShape 7"/>
          <p:cNvSpPr/>
          <p:nvPr/>
        </p:nvSpPr>
        <p:spPr>
          <a:xfrm>
            <a:off x="36129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2" name="CustomShape 8"/>
          <p:cNvSpPr/>
          <p:nvPr/>
        </p:nvSpPr>
        <p:spPr>
          <a:xfrm>
            <a:off x="3442680" y="3627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3" name="CustomShape 9"/>
          <p:cNvSpPr/>
          <p:nvPr/>
        </p:nvSpPr>
        <p:spPr>
          <a:xfrm>
            <a:off x="2999520" y="364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4" name="CustomShape 10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5" name="CustomShape 11"/>
          <p:cNvSpPr/>
          <p:nvPr/>
        </p:nvSpPr>
        <p:spPr>
          <a:xfrm>
            <a:off x="65012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6" name="CustomShape 12"/>
          <p:cNvSpPr/>
          <p:nvPr/>
        </p:nvSpPr>
        <p:spPr>
          <a:xfrm>
            <a:off x="6493320" y="1783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7" name="CustomShape 13"/>
          <p:cNvSpPr/>
          <p:nvPr/>
        </p:nvSpPr>
        <p:spPr>
          <a:xfrm>
            <a:off x="600984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8" name="CustomShape 14"/>
          <p:cNvSpPr/>
          <p:nvPr/>
        </p:nvSpPr>
        <p:spPr>
          <a:xfrm>
            <a:off x="6251040" y="1413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9" name="CustomShape 15"/>
          <p:cNvSpPr/>
          <p:nvPr/>
        </p:nvSpPr>
        <p:spPr>
          <a:xfrm>
            <a:off x="588780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0" name="CustomShape 16"/>
          <p:cNvSpPr/>
          <p:nvPr/>
        </p:nvSpPr>
        <p:spPr>
          <a:xfrm>
            <a:off x="6366240" y="923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1" name="CustomShape 17"/>
          <p:cNvSpPr/>
          <p:nvPr/>
        </p:nvSpPr>
        <p:spPr>
          <a:xfrm>
            <a:off x="66063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2" name="CustomShape 18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3" name="CustomShape 19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4" name="CustomShape 20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5" name="CustomShape 21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6" name="CustomShape 22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7" name="CustomShape 23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8" name="CustomShape 24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69" name="CustomShape 25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70" name="CustomShape 26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CustomShape 27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CustomShape 28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73" name="CustomShape 29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4" name="CustomShape 30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5" name="CustomShape 31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6" name="CustomShape 32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7" name="CustomShape 33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8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9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0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1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2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2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6320" y="3257640"/>
            <a:ext cx="3656520" cy="131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60">
            <a:solidFill>
              <a:srgbClr val="0070c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920160" y="1526760"/>
            <a:ext cx="170856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text articles of unknown topics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108960" y="1908000"/>
            <a:ext cx="113760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870160" y="3511440"/>
            <a:ext cx="177336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pre</a:t>
            </a: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di</a:t>
            </a:r>
            <a:r>
              <a:rPr b="0" lang="en-US" sz="2180" spc="-4" strike="noStrike">
                <a:solidFill>
                  <a:srgbClr val="000000"/>
                </a:solidFill>
                <a:latin typeface="Avenir Book"/>
                <a:ea typeface="Avenir Book"/>
              </a:rPr>
              <a:t>ct</a:t>
            </a: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 similar articles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920160" y="3355920"/>
            <a:ext cx="173448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text articles of unknown topics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4520520" y="2050560"/>
            <a:ext cx="12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7"/>
          <p:cNvSpPr/>
          <p:nvPr/>
        </p:nvSpPr>
        <p:spPr>
          <a:xfrm>
            <a:off x="4459320" y="1593360"/>
            <a:ext cx="1409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fit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2725200" y="3741480"/>
            <a:ext cx="30492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+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2725200" y="1924200"/>
            <a:ext cx="30492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+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4520520" y="3885480"/>
            <a:ext cx="12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4459320" y="3428280"/>
            <a:ext cx="1409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predict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398520" y="42696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Clustering: Finding Distinct Groups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3030840" y="3657600"/>
            <a:ext cx="1140840" cy="425160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10101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6057720" y="1828080"/>
            <a:ext cx="1176480" cy="425160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10101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CustomShape 1"/>
          <p:cNvSpPr/>
          <p:nvPr/>
        </p:nvSpPr>
        <p:spPr>
          <a:xfrm>
            <a:off x="529056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4" name="CustomShape 2"/>
          <p:cNvSpPr/>
          <p:nvPr/>
        </p:nvSpPr>
        <p:spPr>
          <a:xfrm>
            <a:off x="561744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5" name="CustomShape 3"/>
          <p:cNvSpPr/>
          <p:nvPr/>
        </p:nvSpPr>
        <p:spPr>
          <a:xfrm>
            <a:off x="6116040" y="23169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6" name="CustomShape 4"/>
          <p:cNvSpPr/>
          <p:nvPr/>
        </p:nvSpPr>
        <p:spPr>
          <a:xfrm>
            <a:off x="649332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7" name="CustomShape 5"/>
          <p:cNvSpPr/>
          <p:nvPr/>
        </p:nvSpPr>
        <p:spPr>
          <a:xfrm>
            <a:off x="6501600" y="1783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8" name="CustomShape 6"/>
          <p:cNvSpPr/>
          <p:nvPr/>
        </p:nvSpPr>
        <p:spPr>
          <a:xfrm>
            <a:off x="6009840" y="1760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9" name="CustomShape 7"/>
          <p:cNvSpPr/>
          <p:nvPr/>
        </p:nvSpPr>
        <p:spPr>
          <a:xfrm>
            <a:off x="6243480" y="141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0" name="CustomShape 8"/>
          <p:cNvSpPr/>
          <p:nvPr/>
        </p:nvSpPr>
        <p:spPr>
          <a:xfrm>
            <a:off x="6604920" y="125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1" name="CustomShape 9"/>
          <p:cNvSpPr/>
          <p:nvPr/>
        </p:nvSpPr>
        <p:spPr>
          <a:xfrm>
            <a:off x="6378480" y="923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2" name="CustomShape 10"/>
          <p:cNvSpPr/>
          <p:nvPr/>
        </p:nvSpPr>
        <p:spPr>
          <a:xfrm>
            <a:off x="5887800" y="12326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3" name="CustomShape 11"/>
          <p:cNvSpPr/>
          <p:nvPr/>
        </p:nvSpPr>
        <p:spPr>
          <a:xfrm>
            <a:off x="544536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4" name="CustomShape 12"/>
          <p:cNvSpPr/>
          <p:nvPr/>
        </p:nvSpPr>
        <p:spPr>
          <a:xfrm>
            <a:off x="514512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5" name="CustomShape 13"/>
          <p:cNvSpPr/>
          <p:nvPr/>
        </p:nvSpPr>
        <p:spPr>
          <a:xfrm>
            <a:off x="5025960" y="19515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6" name="CustomShape 14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7" name="CustomShape 15"/>
          <p:cNvSpPr/>
          <p:nvPr/>
        </p:nvSpPr>
        <p:spPr>
          <a:xfrm>
            <a:off x="515520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8" name="CustomShape 16"/>
          <p:cNvSpPr/>
          <p:nvPr/>
        </p:nvSpPr>
        <p:spPr>
          <a:xfrm>
            <a:off x="4838760" y="1015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9" name="CustomShape 17"/>
          <p:cNvSpPr/>
          <p:nvPr/>
        </p:nvSpPr>
        <p:spPr>
          <a:xfrm>
            <a:off x="4299840" y="3180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0" name="CustomShape 18"/>
          <p:cNvSpPr/>
          <p:nvPr/>
        </p:nvSpPr>
        <p:spPr>
          <a:xfrm>
            <a:off x="4489560" y="281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1" name="CustomShape 19"/>
          <p:cNvSpPr/>
          <p:nvPr/>
        </p:nvSpPr>
        <p:spPr>
          <a:xfrm>
            <a:off x="42505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2" name="CustomShape 20"/>
          <p:cNvSpPr/>
          <p:nvPr/>
        </p:nvSpPr>
        <p:spPr>
          <a:xfrm>
            <a:off x="38718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3" name="CustomShape 21"/>
          <p:cNvSpPr/>
          <p:nvPr/>
        </p:nvSpPr>
        <p:spPr>
          <a:xfrm>
            <a:off x="3588120" y="3158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4" name="CustomShape 22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5" name="CustomShape 23"/>
          <p:cNvSpPr/>
          <p:nvPr/>
        </p:nvSpPr>
        <p:spPr>
          <a:xfrm>
            <a:off x="36129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6" name="CustomShape 24"/>
          <p:cNvSpPr/>
          <p:nvPr/>
        </p:nvSpPr>
        <p:spPr>
          <a:xfrm>
            <a:off x="3442680" y="3627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7" name="CustomShape 25"/>
          <p:cNvSpPr/>
          <p:nvPr/>
        </p:nvSpPr>
        <p:spPr>
          <a:xfrm>
            <a:off x="2999520" y="364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8" name="CustomShape 26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9" name="CustomShape 27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0" name="CustomShape 28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1" name="CustomShape 29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2" name="CustomShape 30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3" name="CustomShape 31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CustomShape 32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33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16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7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8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9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0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1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CustomShape 1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Agglomerative Clustering Stopping Conditions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22" name="CustomShape 2"/>
          <p:cNvSpPr/>
          <p:nvPr/>
        </p:nvSpPr>
        <p:spPr>
          <a:xfrm>
            <a:off x="3080520" y="1546920"/>
            <a:ext cx="52750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the correct number of clusters is reached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3" name="CustomShape 3"/>
          <p:cNvSpPr/>
          <p:nvPr/>
        </p:nvSpPr>
        <p:spPr>
          <a:xfrm>
            <a:off x="420840" y="146412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Condition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4" name="CustomShape 4"/>
          <p:cNvSpPr/>
          <p:nvPr/>
        </p:nvSpPr>
        <p:spPr>
          <a:xfrm>
            <a:off x="420840" y="290952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2556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Condition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5" name="CustomShape 5"/>
          <p:cNvSpPr/>
          <p:nvPr/>
        </p:nvSpPr>
        <p:spPr>
          <a:xfrm>
            <a:off x="3079080" y="2955960"/>
            <a:ext cx="5155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minimum cluster distance reaches a set value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6" name="CustomShape 6"/>
          <p:cNvSpPr/>
          <p:nvPr/>
        </p:nvSpPr>
        <p:spPr>
          <a:xfrm>
            <a:off x="398520" y="2743200"/>
            <a:ext cx="7836480" cy="1357560"/>
          </a:xfrm>
          <a:prstGeom prst="rect">
            <a:avLst/>
          </a:prstGeom>
          <a:solidFill>
            <a:schemeClr val="tx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CustomShape 1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Agglomerative Clustering Stopping Conditions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28" name="CustomShape 2"/>
          <p:cNvSpPr/>
          <p:nvPr/>
        </p:nvSpPr>
        <p:spPr>
          <a:xfrm>
            <a:off x="3080520" y="1546920"/>
            <a:ext cx="52750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the correct number of clusters is reached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9" name="CustomShape 3"/>
          <p:cNvSpPr/>
          <p:nvPr/>
        </p:nvSpPr>
        <p:spPr>
          <a:xfrm>
            <a:off x="420840" y="146412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Condition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0" name="CustomShape 4"/>
          <p:cNvSpPr/>
          <p:nvPr/>
        </p:nvSpPr>
        <p:spPr>
          <a:xfrm>
            <a:off x="420840" y="2909520"/>
            <a:ext cx="2602800" cy="9208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2556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Condition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1" name="CustomShape 5"/>
          <p:cNvSpPr/>
          <p:nvPr/>
        </p:nvSpPr>
        <p:spPr>
          <a:xfrm>
            <a:off x="3079080" y="2955960"/>
            <a:ext cx="5155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minimum average cluster distance reaches a set value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CustomShape 1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3" name="CustomShape 2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4" name="CustomShape 3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5" name="CustomShape 4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6" name="CustomShape 5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7" name="CustomShape 6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8" name="CustomShape 7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9" name="CustomShape 8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0" name="CustomShape 9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1" name="CustomShape 10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2" name="CustomShape 11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3" name="CustomShape 12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4" name="CustomShape 13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5" name="CustomShape 14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6" name="CustomShape 15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7" name="CustomShape 16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48" name="CustomShape 17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49" name="CustomShape 18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19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CustomShape 20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52" name="CustomShape 21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3" name="CustomShape 22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4" name="CustomShape 23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5" name="CustomShape 24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6" name="CustomShape 25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7" name="CustomShape 26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8" name="CustomShape 27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9" name="CustomShape 28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0" name="CustomShape 29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1" name="CustomShape 30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2" name="CustomShape 31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3" name="CustomShape 32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4" name="CustomShape 33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942093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5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6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7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8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9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5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71" name="CustomShape 2"/>
          <p:cNvSpPr/>
          <p:nvPr/>
        </p:nvSpPr>
        <p:spPr>
          <a:xfrm>
            <a:off x="7650360" y="1281240"/>
            <a:ext cx="360" cy="344772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3"/>
          <p:cNvSpPr/>
          <p:nvPr/>
        </p:nvSpPr>
        <p:spPr>
          <a:xfrm>
            <a:off x="7008840" y="42696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ffff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4"/>
          <p:cNvSpPr/>
          <p:nvPr/>
        </p:nvSpPr>
        <p:spPr>
          <a:xfrm>
            <a:off x="5129640" y="42282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00b05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5"/>
          <p:cNvSpPr/>
          <p:nvPr/>
        </p:nvSpPr>
        <p:spPr>
          <a:xfrm>
            <a:off x="3747240" y="3978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c000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6"/>
          <p:cNvSpPr/>
          <p:nvPr/>
        </p:nvSpPr>
        <p:spPr>
          <a:xfrm>
            <a:off x="2479680" y="4113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7"/>
          <p:cNvSpPr/>
          <p:nvPr/>
        </p:nvSpPr>
        <p:spPr>
          <a:xfrm>
            <a:off x="1335960" y="44568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942093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8" name="CustomShape 9"/>
          <p:cNvSpPr/>
          <p:nvPr/>
        </p:nvSpPr>
        <p:spPr>
          <a:xfrm rot="16200000">
            <a:off x="7264800" y="2977200"/>
            <a:ext cx="11419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251"/>
              </a:lnSpc>
              <a:spcBef>
                <a:spcPts val="113"/>
              </a:spcBef>
            </a:pPr>
            <a:r>
              <a:rPr b="0" lang="en-US" sz="3150" spc="-1" strike="noStrike" baseline="1000">
                <a:solidFill>
                  <a:srgbClr val="000000"/>
                </a:solidFill>
                <a:latin typeface="Arial"/>
                <a:ea typeface="Arial"/>
              </a:rPr>
              <a:t>Cluster distance</a:t>
            </a:r>
            <a:endParaRPr b="0" lang="en-US" sz="3150" spc="-1" strike="noStrike">
              <a:latin typeface="Arial"/>
            </a:endParaRPr>
          </a:p>
        </p:txBody>
      </p:sp>
      <p:sp>
        <p:nvSpPr>
          <p:cNvPr id="1879" name="CustomShape 10"/>
          <p:cNvSpPr/>
          <p:nvPr/>
        </p:nvSpPr>
        <p:spPr>
          <a:xfrm rot="5400000">
            <a:off x="3067920" y="1025640"/>
            <a:ext cx="2544120" cy="662076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cap="rnd" w="38160">
            <a:solidFill>
              <a:schemeClr val="bg2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1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2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3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4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5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6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7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8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9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0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1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2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3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4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5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6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7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98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99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2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3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4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5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6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7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8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9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0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1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2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3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4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5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6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7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4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19" name="CustomShape 2"/>
          <p:cNvSpPr/>
          <p:nvPr/>
        </p:nvSpPr>
        <p:spPr>
          <a:xfrm>
            <a:off x="7650360" y="1281240"/>
            <a:ext cx="360" cy="344772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3"/>
          <p:cNvSpPr/>
          <p:nvPr/>
        </p:nvSpPr>
        <p:spPr>
          <a:xfrm>
            <a:off x="7008840" y="42696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ffff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4"/>
          <p:cNvSpPr/>
          <p:nvPr/>
        </p:nvSpPr>
        <p:spPr>
          <a:xfrm>
            <a:off x="5129640" y="42282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00b05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5"/>
          <p:cNvSpPr/>
          <p:nvPr/>
        </p:nvSpPr>
        <p:spPr>
          <a:xfrm>
            <a:off x="3747240" y="3978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c000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6"/>
          <p:cNvSpPr/>
          <p:nvPr/>
        </p:nvSpPr>
        <p:spPr>
          <a:xfrm>
            <a:off x="2479680" y="4113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7"/>
          <p:cNvSpPr/>
          <p:nvPr/>
        </p:nvSpPr>
        <p:spPr>
          <a:xfrm>
            <a:off x="1335960" y="44568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942093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6" name="CustomShape 9"/>
          <p:cNvSpPr/>
          <p:nvPr/>
        </p:nvSpPr>
        <p:spPr>
          <a:xfrm rot="16200000">
            <a:off x="7264800" y="2977200"/>
            <a:ext cx="11419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251"/>
              </a:lnSpc>
              <a:spcBef>
                <a:spcPts val="113"/>
              </a:spcBef>
            </a:pPr>
            <a:r>
              <a:rPr b="0" lang="en-US" sz="3150" spc="-1" strike="noStrike" baseline="1000">
                <a:solidFill>
                  <a:srgbClr val="000000"/>
                </a:solidFill>
                <a:latin typeface="Arial"/>
                <a:ea typeface="Arial"/>
              </a:rPr>
              <a:t>Cluster distance</a:t>
            </a:r>
            <a:endParaRPr b="0" lang="en-US" sz="3150" spc="-1" strike="noStrike">
              <a:latin typeface="Arial"/>
            </a:endParaRPr>
          </a:p>
        </p:txBody>
      </p:sp>
      <p:sp>
        <p:nvSpPr>
          <p:cNvPr id="1927" name="CustomShape 10"/>
          <p:cNvSpPr/>
          <p:nvPr/>
        </p:nvSpPr>
        <p:spPr>
          <a:xfrm rot="5400000">
            <a:off x="3067920" y="1025640"/>
            <a:ext cx="2544120" cy="662076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cap="rnd" w="38160">
            <a:solidFill>
              <a:schemeClr val="bg2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11"/>
          <p:cNvSpPr/>
          <p:nvPr/>
        </p:nvSpPr>
        <p:spPr>
          <a:xfrm>
            <a:off x="2184840" y="3772080"/>
            <a:ext cx="446760" cy="3409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9" name="CustomShape 12"/>
          <p:cNvSpPr/>
          <p:nvPr/>
        </p:nvSpPr>
        <p:spPr>
          <a:xfrm flipH="1">
            <a:off x="1466280" y="3772080"/>
            <a:ext cx="466920" cy="6973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0" name="CustomShape 13"/>
          <p:cNvSpPr/>
          <p:nvPr/>
        </p:nvSpPr>
        <p:spPr>
          <a:xfrm>
            <a:off x="1936080" y="36115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CustomShape 1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2" name="CustomShape 2"/>
          <p:cNvSpPr/>
          <p:nvPr/>
        </p:nvSpPr>
        <p:spPr>
          <a:xfrm>
            <a:off x="65012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3" name="CustomShape 3"/>
          <p:cNvSpPr/>
          <p:nvPr/>
        </p:nvSpPr>
        <p:spPr>
          <a:xfrm>
            <a:off x="6493320" y="1783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4" name="CustomShape 4"/>
          <p:cNvSpPr/>
          <p:nvPr/>
        </p:nvSpPr>
        <p:spPr>
          <a:xfrm>
            <a:off x="600984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5" name="CustomShape 5"/>
          <p:cNvSpPr/>
          <p:nvPr/>
        </p:nvSpPr>
        <p:spPr>
          <a:xfrm>
            <a:off x="6251040" y="1413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6" name="CustomShape 6"/>
          <p:cNvSpPr/>
          <p:nvPr/>
        </p:nvSpPr>
        <p:spPr>
          <a:xfrm>
            <a:off x="588780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7" name="CustomShape 7"/>
          <p:cNvSpPr/>
          <p:nvPr/>
        </p:nvSpPr>
        <p:spPr>
          <a:xfrm>
            <a:off x="6366240" y="923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8" name="CustomShape 8"/>
          <p:cNvSpPr/>
          <p:nvPr/>
        </p:nvSpPr>
        <p:spPr>
          <a:xfrm>
            <a:off x="66063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9" name="CustomShape 9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0" name="CustomShape 10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1" name="CustomShape 11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2" name="CustomShape 12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3" name="CustomShape 13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4" name="CustomShape 14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5" name="CustomShape 15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6" name="CustomShape 16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7" name="CustomShape 17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8" name="CustomShape 18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9" name="CustomShape 19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0" name="CustomShape 20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1" name="CustomShape 21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52" name="CustomShape 22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53" name="CustomShape 23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4" name="CustomShape 24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5" name="CustomShape 2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56" name="CustomShape 26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7" name="CustomShape 27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8" name="CustomShape 28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9" name="CustomShape 29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0" name="CustomShape 30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1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2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3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4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5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6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7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8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3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0" name="CustomShape 2"/>
          <p:cNvSpPr/>
          <p:nvPr/>
        </p:nvSpPr>
        <p:spPr>
          <a:xfrm>
            <a:off x="7650360" y="1281240"/>
            <a:ext cx="360" cy="344772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3"/>
          <p:cNvSpPr/>
          <p:nvPr/>
        </p:nvSpPr>
        <p:spPr>
          <a:xfrm>
            <a:off x="7008840" y="42696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ffff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4"/>
          <p:cNvSpPr/>
          <p:nvPr/>
        </p:nvSpPr>
        <p:spPr>
          <a:xfrm>
            <a:off x="5129640" y="42282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00b05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5"/>
          <p:cNvSpPr/>
          <p:nvPr/>
        </p:nvSpPr>
        <p:spPr>
          <a:xfrm>
            <a:off x="3747240" y="3978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c000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CustomShape 6"/>
          <p:cNvSpPr/>
          <p:nvPr/>
        </p:nvSpPr>
        <p:spPr>
          <a:xfrm>
            <a:off x="2479680" y="4113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CustomShape 7"/>
          <p:cNvSpPr/>
          <p:nvPr/>
        </p:nvSpPr>
        <p:spPr>
          <a:xfrm>
            <a:off x="1335960" y="44568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942093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7" name="CustomShape 9"/>
          <p:cNvSpPr/>
          <p:nvPr/>
        </p:nvSpPr>
        <p:spPr>
          <a:xfrm rot="16200000">
            <a:off x="7264800" y="2977200"/>
            <a:ext cx="11419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251"/>
              </a:lnSpc>
              <a:spcBef>
                <a:spcPts val="113"/>
              </a:spcBef>
            </a:pPr>
            <a:r>
              <a:rPr b="0" lang="en-US" sz="3150" spc="-1" strike="noStrike" baseline="1000">
                <a:solidFill>
                  <a:srgbClr val="000000"/>
                </a:solidFill>
                <a:latin typeface="Arial"/>
                <a:ea typeface="Arial"/>
              </a:rPr>
              <a:t>Cluster distance</a:t>
            </a:r>
            <a:endParaRPr b="0" lang="en-US" sz="3150" spc="-1" strike="noStrike">
              <a:latin typeface="Arial"/>
            </a:endParaRPr>
          </a:p>
        </p:txBody>
      </p:sp>
      <p:sp>
        <p:nvSpPr>
          <p:cNvPr id="1978" name="CustomShape 10"/>
          <p:cNvSpPr/>
          <p:nvPr/>
        </p:nvSpPr>
        <p:spPr>
          <a:xfrm rot="5400000">
            <a:off x="3067920" y="1072080"/>
            <a:ext cx="2544120" cy="662076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cap="rnd" w="38160">
            <a:solidFill>
              <a:schemeClr val="bg2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9" name="CustomShape 11"/>
          <p:cNvSpPr/>
          <p:nvPr/>
        </p:nvSpPr>
        <p:spPr>
          <a:xfrm>
            <a:off x="2184840" y="3772080"/>
            <a:ext cx="446760" cy="3409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0" name="CustomShape 12"/>
          <p:cNvSpPr/>
          <p:nvPr/>
        </p:nvSpPr>
        <p:spPr>
          <a:xfrm flipH="1">
            <a:off x="1466280" y="3772080"/>
            <a:ext cx="466920" cy="6973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1" name="CustomShape 13"/>
          <p:cNvSpPr/>
          <p:nvPr/>
        </p:nvSpPr>
        <p:spPr>
          <a:xfrm>
            <a:off x="1936080" y="36115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CustomShape 14"/>
          <p:cNvSpPr/>
          <p:nvPr/>
        </p:nvSpPr>
        <p:spPr>
          <a:xfrm flipH="1">
            <a:off x="5256360" y="2940480"/>
            <a:ext cx="834480" cy="12967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3" name="CustomShape 15"/>
          <p:cNvSpPr/>
          <p:nvPr/>
        </p:nvSpPr>
        <p:spPr>
          <a:xfrm>
            <a:off x="6362640" y="2940480"/>
            <a:ext cx="795600" cy="132444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4" name="CustomShape 16"/>
          <p:cNvSpPr/>
          <p:nvPr/>
        </p:nvSpPr>
        <p:spPr>
          <a:xfrm>
            <a:off x="6092640" y="280116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00b05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CustomShape 1"/>
          <p:cNvSpPr/>
          <p:nvPr/>
        </p:nvSpPr>
        <p:spPr>
          <a:xfrm>
            <a:off x="4299840" y="3180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6" name="CustomShape 2"/>
          <p:cNvSpPr/>
          <p:nvPr/>
        </p:nvSpPr>
        <p:spPr>
          <a:xfrm>
            <a:off x="4489560" y="281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7" name="CustomShape 3"/>
          <p:cNvSpPr/>
          <p:nvPr/>
        </p:nvSpPr>
        <p:spPr>
          <a:xfrm>
            <a:off x="425052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8" name="CustomShape 4"/>
          <p:cNvSpPr/>
          <p:nvPr/>
        </p:nvSpPr>
        <p:spPr>
          <a:xfrm>
            <a:off x="38718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9" name="CustomShape 5"/>
          <p:cNvSpPr/>
          <p:nvPr/>
        </p:nvSpPr>
        <p:spPr>
          <a:xfrm>
            <a:off x="3588120" y="3158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0" name="CustomShape 6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1" name="CustomShape 7"/>
          <p:cNvSpPr/>
          <p:nvPr/>
        </p:nvSpPr>
        <p:spPr>
          <a:xfrm>
            <a:off x="361296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2" name="CustomShape 8"/>
          <p:cNvSpPr/>
          <p:nvPr/>
        </p:nvSpPr>
        <p:spPr>
          <a:xfrm>
            <a:off x="3442680" y="3627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3" name="CustomShape 9"/>
          <p:cNvSpPr/>
          <p:nvPr/>
        </p:nvSpPr>
        <p:spPr>
          <a:xfrm>
            <a:off x="2999520" y="364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4" name="CustomShape 10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5" name="CustomShape 11"/>
          <p:cNvSpPr/>
          <p:nvPr/>
        </p:nvSpPr>
        <p:spPr>
          <a:xfrm>
            <a:off x="65012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6" name="CustomShape 12"/>
          <p:cNvSpPr/>
          <p:nvPr/>
        </p:nvSpPr>
        <p:spPr>
          <a:xfrm>
            <a:off x="6493320" y="1783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7" name="CustomShape 13"/>
          <p:cNvSpPr/>
          <p:nvPr/>
        </p:nvSpPr>
        <p:spPr>
          <a:xfrm>
            <a:off x="600984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8" name="CustomShape 14"/>
          <p:cNvSpPr/>
          <p:nvPr/>
        </p:nvSpPr>
        <p:spPr>
          <a:xfrm>
            <a:off x="6251040" y="14133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9" name="CustomShape 15"/>
          <p:cNvSpPr/>
          <p:nvPr/>
        </p:nvSpPr>
        <p:spPr>
          <a:xfrm>
            <a:off x="588780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0" name="CustomShape 16"/>
          <p:cNvSpPr/>
          <p:nvPr/>
        </p:nvSpPr>
        <p:spPr>
          <a:xfrm>
            <a:off x="6366240" y="923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1" name="CustomShape 17"/>
          <p:cNvSpPr/>
          <p:nvPr/>
        </p:nvSpPr>
        <p:spPr>
          <a:xfrm>
            <a:off x="66063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2" name="CustomShape 18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3" name="CustomShape 19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4" name="CustomShape 20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5" name="CustomShape 21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6" name="CustomShape 22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7" name="CustomShape 23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8" name="CustomShape 24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09" name="CustomShape 25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10" name="CustomShape 26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1" name="CustomShape 27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2" name="CustomShape 28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13" name="CustomShape 29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4" name="CustomShape 30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5" name="CustomShape 31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6" name="CustomShape 32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7" name="CustomShape 33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8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9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0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1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2" name="CustomShape 3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2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20160" y="1526760"/>
            <a:ext cx="170856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high resolution images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08960" y="1908000"/>
            <a:ext cx="106272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870160" y="3511440"/>
            <a:ext cx="17733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compressed images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920160" y="3355920"/>
            <a:ext cx="173448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Avenir Book"/>
                <a:ea typeface="Avenir Book"/>
              </a:rPr>
              <a:t>high resolution images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520520" y="2050560"/>
            <a:ext cx="12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4459320" y="1593360"/>
            <a:ext cx="1409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fit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2725200" y="3741480"/>
            <a:ext cx="30492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+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2725200" y="1924200"/>
            <a:ext cx="304920" cy="342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venir Book"/>
              </a:rPr>
              <a:t>+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3100680" y="3657600"/>
            <a:ext cx="1196280" cy="425160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10101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6057720" y="1828080"/>
            <a:ext cx="1176480" cy="425160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68040">
              <a:lnSpc>
                <a:spcPct val="100000"/>
              </a:lnSpc>
            </a:pPr>
            <a:r>
              <a:rPr b="0" lang="en-US" sz="2250" spc="-1" strike="noStrike">
                <a:solidFill>
                  <a:srgbClr val="101010"/>
                </a:solidFill>
                <a:latin typeface="Avenir Book"/>
                <a:ea typeface="Avenir Book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4520520" y="3885480"/>
            <a:ext cx="12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4459320" y="3428280"/>
            <a:ext cx="1409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2180" spc="-7" strike="noStrike">
                <a:solidFill>
                  <a:srgbClr val="000000"/>
                </a:solidFill>
                <a:latin typeface="Avenir Book"/>
                <a:ea typeface="Avenir Book"/>
              </a:rPr>
              <a:t>predict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398520" y="42696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Dimensionality Reduction: Simplifying Structure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Agglomerative Clustering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24" name="CustomShape 2"/>
          <p:cNvSpPr/>
          <p:nvPr/>
        </p:nvSpPr>
        <p:spPr>
          <a:xfrm>
            <a:off x="7650360" y="1281240"/>
            <a:ext cx="360" cy="344772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3"/>
          <p:cNvSpPr/>
          <p:nvPr/>
        </p:nvSpPr>
        <p:spPr>
          <a:xfrm>
            <a:off x="7008840" y="42696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ffff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4"/>
          <p:cNvSpPr/>
          <p:nvPr/>
        </p:nvSpPr>
        <p:spPr>
          <a:xfrm>
            <a:off x="5129640" y="42282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00b05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5"/>
          <p:cNvSpPr/>
          <p:nvPr/>
        </p:nvSpPr>
        <p:spPr>
          <a:xfrm>
            <a:off x="3761640" y="39985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c000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6"/>
          <p:cNvSpPr/>
          <p:nvPr/>
        </p:nvSpPr>
        <p:spPr>
          <a:xfrm>
            <a:off x="2479680" y="41137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7"/>
          <p:cNvSpPr/>
          <p:nvPr/>
        </p:nvSpPr>
        <p:spPr>
          <a:xfrm>
            <a:off x="1335960" y="44568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942093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8"/>
          <p:cNvSpPr/>
          <p:nvPr/>
        </p:nvSpPr>
        <p:spPr>
          <a:xfrm>
            <a:off x="420840" y="742320"/>
            <a:ext cx="49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Current number of clusters =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1" name="CustomShape 9"/>
          <p:cNvSpPr/>
          <p:nvPr/>
        </p:nvSpPr>
        <p:spPr>
          <a:xfrm rot="16200000">
            <a:off x="7264800" y="2977200"/>
            <a:ext cx="11419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251"/>
              </a:lnSpc>
              <a:spcBef>
                <a:spcPts val="113"/>
              </a:spcBef>
            </a:pPr>
            <a:r>
              <a:rPr b="0" lang="en-US" sz="3150" spc="-1" strike="noStrike" baseline="1000">
                <a:solidFill>
                  <a:srgbClr val="000000"/>
                </a:solidFill>
                <a:latin typeface="Arial"/>
                <a:ea typeface="Arial"/>
              </a:rPr>
              <a:t>Cluster distance</a:t>
            </a:r>
            <a:endParaRPr b="0" lang="en-US" sz="3150" spc="-1" strike="noStrike">
              <a:latin typeface="Arial"/>
            </a:endParaRPr>
          </a:p>
        </p:txBody>
      </p:sp>
      <p:sp>
        <p:nvSpPr>
          <p:cNvPr id="2032" name="CustomShape 10"/>
          <p:cNvSpPr/>
          <p:nvPr/>
        </p:nvSpPr>
        <p:spPr>
          <a:xfrm rot="5400000">
            <a:off x="3067920" y="1072080"/>
            <a:ext cx="2544120" cy="6620760"/>
          </a:xfrm>
          <a:custGeom>
            <a:avLst/>
            <a:gdLst/>
            <a:ahLst/>
            <a:rect l="l" t="t" r="r" b="b"/>
            <a:pathLst>
              <a:path w="0" h="4598485">
                <a:moveTo>
                  <a:pt x="0" y="4598485"/>
                </a:moveTo>
                <a:lnTo>
                  <a:pt x="0" y="0"/>
                </a:lnTo>
              </a:path>
            </a:pathLst>
          </a:custGeom>
          <a:noFill/>
          <a:ln cap="rnd" w="38160">
            <a:solidFill>
              <a:schemeClr val="bg2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11"/>
          <p:cNvSpPr/>
          <p:nvPr/>
        </p:nvSpPr>
        <p:spPr>
          <a:xfrm>
            <a:off x="2184840" y="3772080"/>
            <a:ext cx="446760" cy="3409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4" name="CustomShape 12"/>
          <p:cNvSpPr/>
          <p:nvPr/>
        </p:nvSpPr>
        <p:spPr>
          <a:xfrm flipH="1">
            <a:off x="1466280" y="3772080"/>
            <a:ext cx="466920" cy="6973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5" name="CustomShape 13"/>
          <p:cNvSpPr/>
          <p:nvPr/>
        </p:nvSpPr>
        <p:spPr>
          <a:xfrm>
            <a:off x="1936080" y="361152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3000">
                <a:srgbClr val="27ffeb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14"/>
          <p:cNvSpPr/>
          <p:nvPr/>
        </p:nvSpPr>
        <p:spPr>
          <a:xfrm flipH="1">
            <a:off x="5256360" y="2940480"/>
            <a:ext cx="834480" cy="129672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7" name="CustomShape 15"/>
          <p:cNvSpPr/>
          <p:nvPr/>
        </p:nvSpPr>
        <p:spPr>
          <a:xfrm>
            <a:off x="6362640" y="2940480"/>
            <a:ext cx="795600" cy="132444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8" name="CustomShape 16"/>
          <p:cNvSpPr/>
          <p:nvPr/>
        </p:nvSpPr>
        <p:spPr>
          <a:xfrm>
            <a:off x="6092640" y="280116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00b05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9" name="CustomShape 17"/>
          <p:cNvSpPr/>
          <p:nvPr/>
        </p:nvSpPr>
        <p:spPr>
          <a:xfrm flipH="1">
            <a:off x="2076840" y="2768760"/>
            <a:ext cx="763920" cy="84528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CustomShape 18"/>
          <p:cNvSpPr/>
          <p:nvPr/>
        </p:nvSpPr>
        <p:spPr>
          <a:xfrm>
            <a:off x="3112560" y="2768760"/>
            <a:ext cx="783000" cy="1216080"/>
          </a:xfrm>
          <a:custGeom>
            <a:avLst/>
            <a:gdLst/>
            <a:ahLst/>
            <a:rect l="l" t="t" r="r" b="b"/>
            <a:pathLst>
              <a:path w="577850" h="409575">
                <a:moveTo>
                  <a:pt x="0" y="0"/>
                </a:moveTo>
                <a:lnTo>
                  <a:pt x="0" y="0"/>
                </a:lnTo>
                <a:lnTo>
                  <a:pt x="577850" y="3175"/>
                </a:lnTo>
                <a:lnTo>
                  <a:pt x="571500" y="409575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19"/>
          <p:cNvSpPr/>
          <p:nvPr/>
        </p:nvSpPr>
        <p:spPr>
          <a:xfrm>
            <a:off x="2842560" y="2620800"/>
            <a:ext cx="268920" cy="26892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74000">
                <a:srgbClr val="c00000"/>
              </a:gs>
            </a:gsLst>
            <a:lin ang="16200000"/>
          </a:gradFill>
          <a:ln w="6480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3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4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5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6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7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8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9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0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1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2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3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4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5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6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7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8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9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60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61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2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3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4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5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6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7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8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9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0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1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2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3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4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5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6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7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8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9" name="CustomShape 38"/>
          <p:cNvSpPr/>
          <p:nvPr/>
        </p:nvSpPr>
        <p:spPr>
          <a:xfrm>
            <a:off x="420840" y="742320"/>
            <a:ext cx="5538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Single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minimum pairwise distance between clusters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0" name="CustomShape 39"/>
          <p:cNvSpPr/>
          <p:nvPr/>
        </p:nvSpPr>
        <p:spPr>
          <a:xfrm>
            <a:off x="4569480" y="3377520"/>
            <a:ext cx="321120" cy="114120"/>
          </a:xfrm>
          <a:custGeom>
            <a:avLst/>
            <a:gdLst/>
            <a:ahLst/>
            <a:rect l="l" t="t" r="r" b="b"/>
            <a:pathLst>
              <a:path w="406727" h="147848">
                <a:moveTo>
                  <a:pt x="406727" y="147848"/>
                </a:moveTo>
                <a:lnTo>
                  <a:pt x="0" y="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CustomShape 40"/>
          <p:cNvSpPr/>
          <p:nvPr/>
        </p:nvSpPr>
        <p:spPr>
          <a:xfrm>
            <a:off x="5870520" y="2000160"/>
            <a:ext cx="179640" cy="16776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3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4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5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6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7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8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9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0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1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2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3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4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5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6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7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8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9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00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01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2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04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5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6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7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8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9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0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1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2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3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4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5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6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7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8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9" name="CustomShape 38"/>
          <p:cNvSpPr/>
          <p:nvPr/>
        </p:nvSpPr>
        <p:spPr>
          <a:xfrm>
            <a:off x="5433840" y="2558160"/>
            <a:ext cx="722160" cy="64080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0" name="CustomShape 39"/>
          <p:cNvSpPr/>
          <p:nvPr/>
        </p:nvSpPr>
        <p:spPr>
          <a:xfrm>
            <a:off x="4569480" y="3377520"/>
            <a:ext cx="321120" cy="114120"/>
          </a:xfrm>
          <a:custGeom>
            <a:avLst/>
            <a:gdLst/>
            <a:ahLst/>
            <a:rect l="l" t="t" r="r" b="b"/>
            <a:pathLst>
              <a:path w="406727" h="147848">
                <a:moveTo>
                  <a:pt x="406727" y="147848"/>
                </a:moveTo>
                <a:lnTo>
                  <a:pt x="0" y="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1" name="CustomShape 40"/>
          <p:cNvSpPr/>
          <p:nvPr/>
        </p:nvSpPr>
        <p:spPr>
          <a:xfrm>
            <a:off x="4510800" y="2162520"/>
            <a:ext cx="509400" cy="269640"/>
          </a:xfrm>
          <a:custGeom>
            <a:avLst/>
            <a:gdLst/>
            <a:ahLst/>
            <a:rect l="l" t="t" r="r" b="b"/>
            <a:pathLst>
              <a:path w="804730" h="297678">
                <a:moveTo>
                  <a:pt x="804730" y="0"/>
                </a:moveTo>
                <a:lnTo>
                  <a:pt x="0" y="297678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2" name="CustomShape 41"/>
          <p:cNvSpPr/>
          <p:nvPr/>
        </p:nvSpPr>
        <p:spPr>
          <a:xfrm>
            <a:off x="5870520" y="2000160"/>
            <a:ext cx="179640" cy="16776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42"/>
          <p:cNvSpPr/>
          <p:nvPr/>
        </p:nvSpPr>
        <p:spPr>
          <a:xfrm>
            <a:off x="5317200" y="2550960"/>
            <a:ext cx="97200" cy="56736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43"/>
          <p:cNvSpPr/>
          <p:nvPr/>
        </p:nvSpPr>
        <p:spPr>
          <a:xfrm>
            <a:off x="4765680" y="2495880"/>
            <a:ext cx="1349280" cy="42732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44"/>
          <p:cNvSpPr/>
          <p:nvPr/>
        </p:nvSpPr>
        <p:spPr>
          <a:xfrm>
            <a:off x="420840" y="742320"/>
            <a:ext cx="5538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Single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minimum pairwise distance between clusters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7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8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9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0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1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2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3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4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5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6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7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8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9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0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1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2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3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44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45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6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7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8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9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0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1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2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3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4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5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6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7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8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9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0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1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2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3" name="CustomShape 38"/>
          <p:cNvSpPr/>
          <p:nvPr/>
        </p:nvSpPr>
        <p:spPr>
          <a:xfrm>
            <a:off x="420840" y="742320"/>
            <a:ext cx="5849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Complete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maximum pairwise distance between clusters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4" name="CustomShape 39"/>
          <p:cNvSpPr/>
          <p:nvPr/>
        </p:nvSpPr>
        <p:spPr>
          <a:xfrm flipV="1" rot="16200000">
            <a:off x="4107600" y="1558440"/>
            <a:ext cx="2679480" cy="192816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CustomShape 40"/>
          <p:cNvSpPr/>
          <p:nvPr/>
        </p:nvSpPr>
        <p:spPr>
          <a:xfrm flipV="1" rot="16200000">
            <a:off x="2836800" y="1649520"/>
            <a:ext cx="2418120" cy="163908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7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8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9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0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1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2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3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4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5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6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7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8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9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0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1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2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3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84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85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6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7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88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9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0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1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2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3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4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5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6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7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8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9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0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1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2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3" name="CustomShape 38"/>
          <p:cNvSpPr/>
          <p:nvPr/>
        </p:nvSpPr>
        <p:spPr>
          <a:xfrm>
            <a:off x="420840" y="742320"/>
            <a:ext cx="5849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Complete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maximum pairwise distance between clusters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04" name="CustomShape 39"/>
          <p:cNvSpPr/>
          <p:nvPr/>
        </p:nvSpPr>
        <p:spPr>
          <a:xfrm flipV="1">
            <a:off x="5098320" y="1255320"/>
            <a:ext cx="1425240" cy="105696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5" name="CustomShape 40"/>
          <p:cNvSpPr/>
          <p:nvPr/>
        </p:nvSpPr>
        <p:spPr>
          <a:xfrm flipV="1" rot="16200000">
            <a:off x="2836800" y="1649520"/>
            <a:ext cx="2418120" cy="163908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CustomShape 41"/>
          <p:cNvSpPr/>
          <p:nvPr/>
        </p:nvSpPr>
        <p:spPr>
          <a:xfrm flipV="1" rot="10800000">
            <a:off x="9334800" y="6543720"/>
            <a:ext cx="1821600" cy="131580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42"/>
          <p:cNvSpPr/>
          <p:nvPr/>
        </p:nvSpPr>
        <p:spPr>
          <a:xfrm flipV="1" rot="16200000">
            <a:off x="4107600" y="1558440"/>
            <a:ext cx="2679480" cy="192816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CustomShape 43"/>
          <p:cNvSpPr/>
          <p:nvPr/>
        </p:nvSpPr>
        <p:spPr>
          <a:xfrm rot="16200000">
            <a:off x="3802320" y="2506320"/>
            <a:ext cx="2549520" cy="143280"/>
          </a:xfrm>
          <a:custGeom>
            <a:avLst/>
            <a:gdLst/>
            <a:ahLst/>
            <a:rect l="l" t="t" r="r" b="b"/>
            <a:pathLst>
              <a:path w="979964" h="814040">
                <a:moveTo>
                  <a:pt x="979964" y="0"/>
                </a:moveTo>
                <a:lnTo>
                  <a:pt x="0" y="814040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0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1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2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3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4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5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6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7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8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9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0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1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2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3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4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5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6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27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28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9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0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31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2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3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4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5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6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7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8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9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0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1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2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3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4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5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6" name="CustomShape 38"/>
          <p:cNvSpPr/>
          <p:nvPr/>
        </p:nvSpPr>
        <p:spPr>
          <a:xfrm>
            <a:off x="420840" y="742320"/>
            <a:ext cx="57229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Average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average pairwise distance between clusters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47" name="CustomShape 39"/>
          <p:cNvSpPr/>
          <p:nvPr/>
        </p:nvSpPr>
        <p:spPr>
          <a:xfrm>
            <a:off x="3855960" y="1906200"/>
            <a:ext cx="1320840" cy="121140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40"/>
          <p:cNvSpPr/>
          <p:nvPr/>
        </p:nvSpPr>
        <p:spPr>
          <a:xfrm>
            <a:off x="5145840" y="1811520"/>
            <a:ext cx="1316880" cy="199728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0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1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2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3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4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5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6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7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8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9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0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1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2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3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4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5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6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67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68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9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0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71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2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3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4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5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6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7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8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9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0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1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2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3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4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5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6" name="CustomShape 38"/>
          <p:cNvSpPr/>
          <p:nvPr/>
        </p:nvSpPr>
        <p:spPr>
          <a:xfrm>
            <a:off x="420840" y="742320"/>
            <a:ext cx="57229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Average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average pairwise distance between clusters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87" name="CustomShape 39"/>
          <p:cNvSpPr/>
          <p:nvPr/>
        </p:nvSpPr>
        <p:spPr>
          <a:xfrm>
            <a:off x="5155200" y="1700280"/>
            <a:ext cx="1327320" cy="20484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CustomShape 40"/>
          <p:cNvSpPr/>
          <p:nvPr/>
        </p:nvSpPr>
        <p:spPr>
          <a:xfrm>
            <a:off x="3855960" y="1906200"/>
            <a:ext cx="1320840" cy="121140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9" name="CustomShape 41"/>
          <p:cNvSpPr/>
          <p:nvPr/>
        </p:nvSpPr>
        <p:spPr>
          <a:xfrm flipV="1">
            <a:off x="3849480" y="3124080"/>
            <a:ext cx="1288440" cy="68400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CustomShape 42"/>
          <p:cNvSpPr/>
          <p:nvPr/>
        </p:nvSpPr>
        <p:spPr>
          <a:xfrm>
            <a:off x="5145840" y="1811520"/>
            <a:ext cx="1316880" cy="199728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1" name="CustomShape 43"/>
          <p:cNvSpPr/>
          <p:nvPr/>
        </p:nvSpPr>
        <p:spPr>
          <a:xfrm>
            <a:off x="5149080" y="2005560"/>
            <a:ext cx="45360" cy="170604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2" name="CustomShape 44"/>
          <p:cNvSpPr/>
          <p:nvPr/>
        </p:nvSpPr>
        <p:spPr>
          <a:xfrm>
            <a:off x="4056120" y="1811520"/>
            <a:ext cx="2306160" cy="1353600"/>
          </a:xfrm>
          <a:custGeom>
            <a:avLst/>
            <a:gdLst/>
            <a:ahLst/>
            <a:rect l="l" t="t" r="r" b="b"/>
            <a:pathLst>
              <a:path w="226787" h="185432">
                <a:moveTo>
                  <a:pt x="226787" y="0"/>
                </a:moveTo>
                <a:lnTo>
                  <a:pt x="0" y="185432"/>
                </a:lnTo>
              </a:path>
            </a:pathLst>
          </a:custGeom>
          <a:noFill/>
          <a:ln w="25560">
            <a:solidFill>
              <a:schemeClr val="bg1">
                <a:lumMod val="75000"/>
                <a:lumOff val="2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4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5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6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7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8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9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0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1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2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3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4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5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6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7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8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9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0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11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12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3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4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15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6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7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8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9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0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1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2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3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4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5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6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7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8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9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0" name="CustomShape 38"/>
          <p:cNvSpPr/>
          <p:nvPr/>
        </p:nvSpPr>
        <p:spPr>
          <a:xfrm>
            <a:off x="420840" y="742320"/>
            <a:ext cx="572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Ward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merge based on best inertia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CustomShape 1"/>
          <p:cNvSpPr/>
          <p:nvPr/>
        </p:nvSpPr>
        <p:spPr>
          <a:xfrm>
            <a:off x="3442680" y="36324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2" name="CustomShape 2"/>
          <p:cNvSpPr/>
          <p:nvPr/>
        </p:nvSpPr>
        <p:spPr>
          <a:xfrm>
            <a:off x="2999520" y="36550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3" name="CustomShape 3"/>
          <p:cNvSpPr/>
          <p:nvPr/>
        </p:nvSpPr>
        <p:spPr>
          <a:xfrm>
            <a:off x="4489560" y="2823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4" name="CustomShape 4"/>
          <p:cNvSpPr/>
          <p:nvPr/>
        </p:nvSpPr>
        <p:spPr>
          <a:xfrm>
            <a:off x="4299840" y="31852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5" name="CustomShape 5"/>
          <p:cNvSpPr/>
          <p:nvPr/>
        </p:nvSpPr>
        <p:spPr>
          <a:xfrm>
            <a:off x="6116040" y="23090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6" name="CustomShape 6"/>
          <p:cNvSpPr/>
          <p:nvPr/>
        </p:nvSpPr>
        <p:spPr>
          <a:xfrm>
            <a:off x="6503040" y="22842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7" name="CustomShape 7"/>
          <p:cNvSpPr/>
          <p:nvPr/>
        </p:nvSpPr>
        <p:spPr>
          <a:xfrm>
            <a:off x="6368040" y="927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8" name="CustomShape 8"/>
          <p:cNvSpPr/>
          <p:nvPr/>
        </p:nvSpPr>
        <p:spPr>
          <a:xfrm>
            <a:off x="6602760" y="1262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9" name="CustomShape 9"/>
          <p:cNvSpPr/>
          <p:nvPr/>
        </p:nvSpPr>
        <p:spPr>
          <a:xfrm>
            <a:off x="5297400" y="225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0" name="CustomShape 10"/>
          <p:cNvSpPr/>
          <p:nvPr/>
        </p:nvSpPr>
        <p:spPr>
          <a:xfrm>
            <a:off x="5618880" y="21358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1" name="CustomShape 11"/>
          <p:cNvSpPr/>
          <p:nvPr/>
        </p:nvSpPr>
        <p:spPr>
          <a:xfrm>
            <a:off x="4838760" y="1019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2" name="CustomShape 12"/>
          <p:cNvSpPr/>
          <p:nvPr/>
        </p:nvSpPr>
        <p:spPr>
          <a:xfrm>
            <a:off x="5874840" y="1219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3" name="CustomShape 13"/>
          <p:cNvSpPr/>
          <p:nvPr/>
        </p:nvSpPr>
        <p:spPr>
          <a:xfrm>
            <a:off x="5175000" y="31255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4" name="CustomShape 14"/>
          <p:cNvSpPr/>
          <p:nvPr/>
        </p:nvSpPr>
        <p:spPr>
          <a:xfrm>
            <a:off x="5411160" y="3487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5" name="CustomShape 15"/>
          <p:cNvSpPr/>
          <p:nvPr/>
        </p:nvSpPr>
        <p:spPr>
          <a:xfrm>
            <a:off x="5690160" y="3856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6" name="CustomShape 16"/>
          <p:cNvSpPr/>
          <p:nvPr/>
        </p:nvSpPr>
        <p:spPr>
          <a:xfrm>
            <a:off x="3588120" y="3157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7" name="CustomShape 17"/>
          <p:cNvSpPr/>
          <p:nvPr/>
        </p:nvSpPr>
        <p:spPr>
          <a:xfrm>
            <a:off x="3342600" y="2764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8" name="CustomShape 18"/>
          <p:cNvSpPr/>
          <p:nvPr/>
        </p:nvSpPr>
        <p:spPr>
          <a:xfrm>
            <a:off x="3543480" y="4418640"/>
            <a:ext cx="331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49" name="CustomShape 19"/>
          <p:cNvSpPr/>
          <p:nvPr/>
        </p:nvSpPr>
        <p:spPr>
          <a:xfrm>
            <a:off x="1481040" y="2521440"/>
            <a:ext cx="966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Income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50" name="CustomShape 20"/>
          <p:cNvSpPr/>
          <p:nvPr/>
        </p:nvSpPr>
        <p:spPr>
          <a:xfrm flipV="1">
            <a:off x="2900880" y="1261440"/>
            <a:ext cx="360" cy="29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1" name="CustomShape 21"/>
          <p:cNvSpPr/>
          <p:nvPr/>
        </p:nvSpPr>
        <p:spPr>
          <a:xfrm flipV="1">
            <a:off x="2894040" y="4230000"/>
            <a:ext cx="46123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2" name="CustomShape 2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Hierarchical Linkage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53" name="CustomShape 23"/>
          <p:cNvSpPr/>
          <p:nvPr/>
        </p:nvSpPr>
        <p:spPr>
          <a:xfrm>
            <a:off x="4744080" y="1613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4" name="CustomShape 24"/>
          <p:cNvSpPr/>
          <p:nvPr/>
        </p:nvSpPr>
        <p:spPr>
          <a:xfrm>
            <a:off x="5145120" y="13428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5" name="CustomShape 25"/>
          <p:cNvSpPr/>
          <p:nvPr/>
        </p:nvSpPr>
        <p:spPr>
          <a:xfrm>
            <a:off x="5135400" y="16797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6" name="CustomShape 26"/>
          <p:cNvSpPr/>
          <p:nvPr/>
        </p:nvSpPr>
        <p:spPr>
          <a:xfrm>
            <a:off x="5021280" y="19652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  <a:gs pos="83000">
                <a:srgbClr val="00b050"/>
              </a:gs>
              <a:gs pos="100000">
                <a:srgbClr val="00b050"/>
              </a:gs>
            </a:gsLst>
            <a:lin ang="54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7" name="CustomShape 27"/>
          <p:cNvSpPr/>
          <p:nvPr/>
        </p:nvSpPr>
        <p:spPr>
          <a:xfrm>
            <a:off x="5438520" y="1624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00b05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8" name="CustomShape 28"/>
          <p:cNvSpPr/>
          <p:nvPr/>
        </p:nvSpPr>
        <p:spPr>
          <a:xfrm>
            <a:off x="6493320" y="17971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9" name="CustomShape 29"/>
          <p:cNvSpPr/>
          <p:nvPr/>
        </p:nvSpPr>
        <p:spPr>
          <a:xfrm>
            <a:off x="6001200" y="17503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0" name="CustomShape 30"/>
          <p:cNvSpPr/>
          <p:nvPr/>
        </p:nvSpPr>
        <p:spPr>
          <a:xfrm>
            <a:off x="6241680" y="141516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ffff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1" name="CustomShape 31"/>
          <p:cNvSpPr/>
          <p:nvPr/>
        </p:nvSpPr>
        <p:spPr>
          <a:xfrm>
            <a:off x="3612960" y="23706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2" name="CustomShape 32"/>
          <p:cNvSpPr/>
          <p:nvPr/>
        </p:nvSpPr>
        <p:spPr>
          <a:xfrm>
            <a:off x="3871800" y="276984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3" name="CustomShape 33"/>
          <p:cNvSpPr/>
          <p:nvPr/>
        </p:nvSpPr>
        <p:spPr>
          <a:xfrm>
            <a:off x="4240800" y="236268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3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4" name="CustomShape 34"/>
          <p:cNvSpPr/>
          <p:nvPr/>
        </p:nvSpPr>
        <p:spPr>
          <a:xfrm>
            <a:off x="4283640" y="38527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5" name="CustomShape 35"/>
          <p:cNvSpPr/>
          <p:nvPr/>
        </p:nvSpPr>
        <p:spPr>
          <a:xfrm>
            <a:off x="4622040" y="3733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6" name="CustomShape 36"/>
          <p:cNvSpPr/>
          <p:nvPr/>
        </p:nvSpPr>
        <p:spPr>
          <a:xfrm>
            <a:off x="4906800" y="342000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7" name="CustomShape 37"/>
          <p:cNvSpPr/>
          <p:nvPr/>
        </p:nvSpPr>
        <p:spPr>
          <a:xfrm>
            <a:off x="5040360" y="3868920"/>
            <a:ext cx="268920" cy="26892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74000">
                <a:srgbClr val="c00000"/>
              </a:gs>
            </a:gsLst>
            <a:lin ang="16200000"/>
          </a:gradFill>
          <a:ln w="6480"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8" name="CustomShape 38"/>
          <p:cNvSpPr/>
          <p:nvPr/>
        </p:nvSpPr>
        <p:spPr>
          <a:xfrm>
            <a:off x="420840" y="742320"/>
            <a:ext cx="572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Ward</a:t>
            </a: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 linkage: merge based on best inertia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9" name="CustomShape 39"/>
          <p:cNvSpPr/>
          <p:nvPr/>
        </p:nvSpPr>
        <p:spPr>
          <a:xfrm>
            <a:off x="4516200" y="642600"/>
            <a:ext cx="2764800" cy="2142360"/>
          </a:xfrm>
          <a:prstGeom prst="ellipse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Agglomerative Clustering: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71" name="CustomShape 2"/>
          <p:cNvSpPr/>
          <p:nvPr/>
        </p:nvSpPr>
        <p:spPr>
          <a:xfrm>
            <a:off x="497880" y="931320"/>
            <a:ext cx="8463960" cy="38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clustering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sklearn.cluster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AgglomerativeClustering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AgglomerativeClustering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(n_clusters=3,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 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affinity='euclidean',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linkage='ward')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clusters for new data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(X1)</a:t>
            </a:r>
            <a:endParaRPr b="0" lang="en-US" sz="1600" spc="-1" strike="noStrike">
              <a:latin typeface="Arial"/>
            </a:endParaRPr>
          </a:p>
          <a:p>
            <a:pPr marL="6480"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agg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(X2)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</TotalTime>
  <Application>LibreOffice/6.0.7.3$Linux_X86_64 LibreOffice_project/00m0$Build-3</Application>
  <Words>4256</Words>
  <Paragraphs>802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2019-09-08T22:00:56Z</dcterms:modified>
  <cp:revision>222</cp:revision>
  <dc:subject/>
  <dc:title>Workshop 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106</vt:i4>
  </property>
</Properties>
</file>