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Algebra PPT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Sheila Locading</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linear equation is an equation that has the standard form</a:t>
                </a:r>
              </a:p>
              <a:p>
                <a:pPr lvl="0" indent="0" marL="0">
                  <a:buNone/>
                </a:pPr>
                <a14:m>
                  <m:oMathPara xmlns:m="http://schemas.openxmlformats.org/officeDocument/2006/math">
                    <m:oMathParaPr>
                      <m:jc m:val="center"/>
                    </m:oMathParaPr>
                    <m:oMath>
                      <m:sSub>
                        <m:e>
                          <m:r>
                            <m:t>a</m:t>
                          </m:r>
                        </m:e>
                        <m:sub>
                          <m:r>
                            <m:t>1</m:t>
                          </m:r>
                        </m:sub>
                      </m:sSub>
                      <m:sSub>
                        <m:e>
                          <m:r>
                            <m:t>x</m:t>
                          </m:r>
                        </m:e>
                        <m:sub>
                          <m:r>
                            <m:t>1</m:t>
                          </m:r>
                        </m:sub>
                      </m:sSub>
                      <m:r>
                        <m:rPr>
                          <m:sty m:val="p"/>
                        </m:rPr>
                        <m:t>+</m:t>
                      </m:r>
                      <m:sSub>
                        <m:e>
                          <m:r>
                            <m:t>a</m:t>
                          </m:r>
                        </m:e>
                        <m:sub>
                          <m:r>
                            <m:t>2</m:t>
                          </m:r>
                        </m:sub>
                      </m:sSub>
                      <m:sSub>
                        <m:e>
                          <m:r>
                            <m:t>x</m:t>
                          </m:r>
                        </m:e>
                        <m:sub>
                          <m:r>
                            <m:t>2</m:t>
                          </m:r>
                        </m:sub>
                      </m:sSub>
                      <m:r>
                        <m:rPr>
                          <m:sty m:val="p"/>
                        </m:rPr>
                        <m:t>+</m:t>
                      </m:r>
                      <m:r>
                        <m:rPr>
                          <m:sty m:val="p"/>
                        </m:rPr>
                        <m:t>.</m:t>
                      </m:r>
                      <m:r>
                        <m:rPr>
                          <m:sty m:val="p"/>
                        </m:rPr>
                        <m:t>.</m:t>
                      </m:r>
                      <m:r>
                        <m:rPr>
                          <m:sty m:val="p"/>
                        </m:rPr>
                        <m:t>.</m:t>
                      </m:r>
                      <m:r>
                        <m:rPr>
                          <m:sty m:val="p"/>
                        </m:rPr>
                        <m:t>+</m:t>
                      </m:r>
                      <m:sSub>
                        <m:e>
                          <m:r>
                            <m:t>a</m:t>
                          </m:r>
                        </m:e>
                        <m:sub>
                          <m:r>
                            <m:t>n</m:t>
                          </m:r>
                        </m:sub>
                      </m:sSub>
                      <m:sSub>
                        <m:e>
                          <m:r>
                            <m:t>x</m:t>
                          </m:r>
                        </m:e>
                        <m:sub>
                          <m:r>
                            <m:t>n</m:t>
                          </m:r>
                        </m:sub>
                      </m:sSub>
                    </m:oMath>
                  </m:oMathPara>
                </a14:m>
              </a:p>
              <a:p>
                <a:pPr lvl="0" indent="0" marL="0">
                  <a:buNone/>
                </a:pPr>
                <a:r>
                  <a:rPr/>
                  <a:t>It is the fundamental component of linear algebra. The topics covered under linear equations are as follows:</a:t>
                </a:r>
              </a:p>
              <a:p>
                <a:pPr lvl="0" indent="0" marL="0">
                  <a:buNone/>
                </a:pPr>
                <a:r>
                  <a:rPr/>
                  <a:t>✅Linear Equations in One variable</a:t>
                </a:r>
              </a:p>
              <a:p>
                <a:pPr lvl="0" indent="0" marL="0">
                  <a:buNone/>
                </a:pPr>
                <a:r>
                  <a:rPr/>
                  <a:t>✅Linear Equations in Two Variables</a:t>
                </a:r>
              </a:p>
              <a:p>
                <a:pPr lvl="0" indent="0" marL="0">
                  <a:buNone/>
                </a:pPr>
                <a:r>
                  <a:rPr/>
                  <a:t>✅Simultaneous Linear Equations</a:t>
                </a:r>
              </a:p>
              <a:p>
                <a:pPr lvl="0" indent="0" marL="0">
                  <a:buNone/>
                </a:pPr>
                <a:r>
                  <a:rPr/>
                  <a:t>✅Solving Linear Equations</a:t>
                </a:r>
              </a:p>
              <a:p>
                <a:pPr lvl="0" indent="0" marL="0">
                  <a:buNone/>
                </a:pPr>
                <a:r>
                  <a:rPr/>
                  <a:t>✅Solutions of a Linear Equation</a:t>
                </a:r>
              </a:p>
              <a:p>
                <a:pPr lvl="0" indent="0" marL="0">
                  <a:buNone/>
                </a:pPr>
                <a:r>
                  <a:rPr/>
                  <a:t>✅Graphing Linear Equations</a:t>
                </a:r>
              </a:p>
              <a:p>
                <a:pPr lvl="0" indent="0" marL="0">
                  <a:buNone/>
                </a:pPr>
                <a:r>
                  <a:rPr/>
                  <a:t>✅Applications of Linear equations</a:t>
                </a:r>
              </a:p>
              <a:p>
                <a:pPr lvl="0" indent="0" marL="0">
                  <a:buNone/>
                </a:pPr>
                <a:r>
                  <a:rPr/>
                  <a:t>✅Straight Line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Vectors</a:t>
            </a:r>
          </a:p>
        </p:txBody>
      </p:sp>
      <p:sp>
        <p:nvSpPr>
          <p:cNvPr id="3" name="Content Placeholder 2"/>
          <p:cNvSpPr>
            <a:spLocks noGrp="1"/>
          </p:cNvSpPr>
          <p:nvPr>
            <p:ph idx="1"/>
          </p:nvPr>
        </p:nvSpPr>
        <p:spPr/>
        <p:txBody>
          <a:bodyPr/>
          <a:lstStyle/>
          <a:p>
            <a:pPr lvl="0" indent="0" marL="0">
              <a:buNone/>
            </a:pPr>
            <a:r>
              <a:rPr/>
              <a:t>In linear algebra, there can be several operations that can be performed on vectors such as multiplication, addition, etc. Vectors can be used to describe quantities such as the velocity of moving objects. Some crucial topics encompassed under vectors are as follows:</a:t>
            </a:r>
          </a:p>
          <a:p>
            <a:pPr lvl="0" indent="0" marL="0">
              <a:buNone/>
            </a:pPr>
            <a:r>
              <a:rPr/>
              <a:t>✅Types of Vectors</a:t>
            </a:r>
          </a:p>
          <a:p>
            <a:pPr lvl="0" indent="0" marL="0">
              <a:buNone/>
            </a:pPr>
            <a:r>
              <a:rPr/>
              <a:t>✅Dot Product</a:t>
            </a:r>
          </a:p>
          <a:p>
            <a:pPr lvl="0" indent="0" marL="0">
              <a:buNone/>
            </a:pPr>
            <a:r>
              <a:rPr/>
              <a:t>✅Cross Product</a:t>
            </a:r>
          </a:p>
          <a:p>
            <a:pPr lvl="0" indent="0" marL="0">
              <a:buNone/>
            </a:pPr>
            <a:r>
              <a:rPr/>
              <a:t>✅Addition of Vectors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 matrix is used to organize data in the form of a rectangular array. It can be represented as</a:t>
                </a:r>
              </a:p>
              <a:p>
                <a:pPr lvl="0" indent="0" marL="0">
                  <a:buNone/>
                </a:pPr>
                <a14:m>
                  <m:oMathPara xmlns:m="http://schemas.openxmlformats.org/officeDocument/2006/math">
                    <m:oMathParaPr>
                      <m:jc m:val="center"/>
                    </m:oMathParaPr>
                    <m:oMath>
                      <m:sSub>
                        <m:e>
                          <m:r>
                            <m:t>A</m:t>
                          </m:r>
                        </m:e>
                        <m:sub>
                          <m:r>
                            <m:t>m</m:t>
                          </m:r>
                          <m:r>
                            <m:rPr>
                              <m:sty m:val="p"/>
                            </m:rPr>
                            <m:t>×</m:t>
                          </m:r>
                          <m:r>
                            <m:t>n</m:t>
                          </m:r>
                        </m:sub>
                      </m:sSub>
                    </m:oMath>
                  </m:oMathPara>
                </a14:m>
              </a:p>
              <a:p>
                <a:pPr lvl="0" indent="0" marL="0">
                  <a:buNone/>
                </a:pPr>
                <a:r>
                  <a:rPr/>
                  <a:t>Here, m represents the number of rows and n denotes the number of columns in the matrix. In linear algebra, a matrix can be used to express linear equations in a more compact manner. The topics that are covered under the scope of matrices are as follows:</a:t>
                </a:r>
              </a:p>
              <a:p>
                <a:pPr lvl="0" indent="0" marL="0">
                  <a:buNone/>
                </a:pPr>
                <a:r>
                  <a:rPr/>
                  <a:t>✅Matrix Operations</a:t>
                </a:r>
              </a:p>
              <a:p>
                <a:pPr lvl="0" indent="0" marL="0">
                  <a:buNone/>
                </a:pPr>
                <a:r>
                  <a:rPr/>
                  <a:t>✅Determinant</a:t>
                </a:r>
              </a:p>
              <a:p>
                <a:pPr lvl="0" indent="0" marL="0">
                  <a:buNone/>
                </a:pPr>
                <a:r>
                  <a:rPr/>
                  <a:t>✅Transpose of a Matrix</a:t>
                </a:r>
              </a:p>
              <a:p>
                <a:pPr lvl="0" indent="0" marL="0">
                  <a:buNone/>
                </a:pPr>
                <a:r>
                  <a:rPr/>
                  <a:t>✅Types of a Matrix</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 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Formulas form an important part of linear algebra as they help to simplify computations. The key to solving any problem in linear algebra is to understand the formulas and associated concepts rather than memorize them. The important linear algebra formulas can be broken down into 3 categories, namely, linear equations, vectors, and matrices.</a:t>
                </a:r>
              </a:p>
              <a:p>
                <a:pPr lvl="0" indent="-342900" marL="342900">
                  <a:buAutoNum type="arabicPeriod"/>
                </a:pPr>
                <a:r>
                  <a:rPr b="1"/>
                  <a:t>Linear Equations:</a:t>
                </a:r>
                <a:r>
                  <a:rPr/>
                  <a:t> The important linear equation formulas are listed as follows:</a:t>
                </a:r>
              </a:p>
              <a:p>
                <a:pPr lvl="0" indent="0" marL="0">
                  <a:buNone/>
                </a:pPr>
                <a:r>
                  <a:rPr/>
                  <a:t>a. General form: ax + by = c</a:t>
                </a:r>
              </a:p>
              <a:p>
                <a:pPr lvl="0" indent="0" marL="0">
                  <a:buNone/>
                </a:pPr>
                <a:r>
                  <a:rPr/>
                  <a:t>b. Slope Intercept Form: y = mx + b</a:t>
                </a:r>
              </a:p>
              <a:p>
                <a:pPr lvl="0" indent="0" marL="0">
                  <a:buNone/>
                </a:pPr>
                <a:r>
                  <a:rPr/>
                  <a:t>c. a + b = b + a</a:t>
                </a:r>
              </a:p>
              <a:p>
                <a:pPr lvl="0" indent="0" marL="0">
                  <a:buNone/>
                </a:pPr>
                <a:r>
                  <a:rPr/>
                  <a:t>d. a + 0 = 0 + a = a</a:t>
                </a:r>
              </a:p>
              <a:p>
                <a:pPr lvl="0" indent="-342900" marL="342900">
                  <a:buAutoNum startAt="2" type="arabicPeriod"/>
                </a:pPr>
                <a:r>
                  <a:rPr b="1"/>
                  <a:t>Vectors:</a:t>
                </a:r>
                <a:r>
                  <a:rPr/>
                  <a:t> If there are two vectors</a:t>
                </a:r>
              </a:p>
              <a:p>
                <a:pPr lvl="0" indent="-342900" marL="342900">
                  <a:buAutoNum startAt="2" type="arabicPeriod"/>
                </a:pPr>
                <a14:m>
                  <m:oMathPara xmlns:m="http://schemas.openxmlformats.org/officeDocument/2006/math">
                    <m:oMathParaPr>
                      <m:jc m:val="center"/>
                    </m:oMathParaPr>
                    <m:oMath>
                      <m:acc>
                        <m:accPr>
                          <m:chr m:val="⃗"/>
                        </m:accPr>
                        <m:e>
                          <m:r>
                            <m:t>u</m:t>
                          </m:r>
                        </m:e>
                      </m:acc>
                      <m:r>
                        <m:rPr>
                          <m:sty m:val="p"/>
                        </m:rPr>
                        <m:t>=</m:t>
                      </m:r>
                      <m:d>
                        <m:dPr>
                          <m:begChr m:val="("/>
                          <m:endChr m:val=")"/>
                          <m:sepChr m:val=""/>
                          <m:grow/>
                        </m:dPr>
                        <m:e>
                          <m:sSub>
                            <m:e>
                              <m:r>
                                <m:t>u</m:t>
                              </m:r>
                            </m:e>
                            <m:sub>
                              <m:r>
                                <m:t>1</m:t>
                              </m:r>
                            </m:sub>
                          </m:sSub>
                          <m:r>
                            <m:rPr>
                              <m:sty m:val="p"/>
                            </m:rPr>
                            <m:t>,</m:t>
                          </m:r>
                          <m:sSub>
                            <m:e>
                              <m:r>
                                <m:t>u</m:t>
                              </m:r>
                            </m:e>
                            <m:sub>
                              <m:r>
                                <m:t>2</m:t>
                              </m:r>
                            </m:sub>
                          </m:sSub>
                          <m:r>
                            <m:rPr>
                              <m:sty m:val="p"/>
                            </m:rPr>
                            <m:t>,</m:t>
                          </m:r>
                          <m:sSub>
                            <m:e>
                              <m:r>
                                <m:t>u</m:t>
                              </m:r>
                            </m:e>
                            <m:sub>
                              <m:r>
                                <m:t>3</m:t>
                              </m:r>
                            </m:sub>
                          </m:sSub>
                        </m:e>
                      </m:d>
                    </m:oMath>
                  </m:oMathPara>
                </a14:m>
              </a:p>
              <a:p>
                <a:pPr lvl="0" indent="-342900" marL="342900">
                  <a:buAutoNum startAt="2" type="arabicPeriod"/>
                </a:pPr>
                <a:r>
                  <a:rPr/>
                  <a:t>and</a:t>
                </a:r>
              </a:p>
              <a:p>
                <a:pPr lvl="0" indent="-342900" marL="342900">
                  <a:buAutoNum startAt="2" type="arabicPeriod"/>
                </a:pPr>
                <a14:m>
                  <m:oMathPara xmlns:m="http://schemas.openxmlformats.org/officeDocument/2006/math">
                    <m:oMathParaPr>
                      <m:jc m:val="center"/>
                    </m:oMathParaPr>
                    <m:oMath>
                      <m:acc>
                        <m:accPr>
                          <m:chr m:val="⃗"/>
                        </m:accPr>
                        <m:e>
                          <m:r>
                            <m:t>v</m:t>
                          </m:r>
                        </m:e>
                      </m:acc>
                      <m:r>
                        <m:rPr>
                          <m:sty m:val="p"/>
                        </m:rPr>
                        <m:t>=</m:t>
                      </m:r>
                      <m:d>
                        <m:dPr>
                          <m:begChr m:val="("/>
                          <m:endChr m:val=")"/>
                          <m:sepChr m:val=""/>
                          <m:grow/>
                        </m:dPr>
                        <m:e>
                          <m:sSub>
                            <m:e>
                              <m:r>
                                <m:t>v</m:t>
                              </m:r>
                            </m:e>
                            <m:sub>
                              <m:r>
                                <m:t>1</m:t>
                              </m:r>
                            </m:sub>
                          </m:sSub>
                          <m:r>
                            <m:rPr>
                              <m:sty m:val="p"/>
                            </m:rPr>
                            <m:t>,</m:t>
                          </m:r>
                          <m:sSub>
                            <m:e>
                              <m:r>
                                <m:t>v</m:t>
                              </m:r>
                            </m:e>
                            <m:sub>
                              <m:r>
                                <m:t>2</m:t>
                              </m:r>
                            </m:sub>
                          </m:sSub>
                          <m:r>
                            <m:rPr>
                              <m:sty m:val="p"/>
                            </m:rPr>
                            <m:t>,</m:t>
                          </m:r>
                          <m:sSub>
                            <m:e>
                              <m:r>
                                <m:t>v</m:t>
                              </m:r>
                            </m:e>
                            <m:sub>
                              <m:r>
                                <m:t>3</m:t>
                              </m:r>
                            </m:sub>
                          </m:sSub>
                        </m:e>
                      </m:d>
                    </m:oMath>
                  </m:oMathPara>
                </a14:m>
              </a:p>
              <a:p>
                <a:pPr lvl="0" indent="-342900" marL="342900">
                  <a:buAutoNum startAt="2" type="arabicPeriod"/>
                </a:pPr>
                <a:r>
                  <a:rPr/>
                  <a:t>then the important vector formulas associated with linear algebra are given below.</a:t>
                </a:r>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d>
                        <m:dPr>
                          <m:begChr m:val="("/>
                          <m:endChr m:val=")"/>
                          <m:sepChr m:val=""/>
                          <m:grow/>
                        </m:dPr>
                        <m:e>
                          <m:sSub>
                            <m:e>
                              <m:r>
                                <m:t>u</m:t>
                              </m:r>
                            </m:e>
                            <m:sub>
                              <m:r>
                                <m:t>1</m:t>
                              </m:r>
                            </m:sub>
                          </m:sSub>
                          <m:r>
                            <m:rPr>
                              <m:sty m:val="p"/>
                            </m:rPr>
                            <m:t>+</m:t>
                          </m:r>
                          <m:sSub>
                            <m:e>
                              <m:r>
                                <m:t>v</m:t>
                              </m:r>
                            </m:e>
                            <m:sub>
                              <m:r>
                                <m:t>1</m:t>
                              </m:r>
                            </m:sub>
                          </m:sSub>
                          <m:r>
                            <m:rPr>
                              <m:sty m:val="p"/>
                            </m:rPr>
                            <m:t>,</m:t>
                          </m:r>
                          <m:sSub>
                            <m:e>
                              <m:r>
                                <m:t>u</m:t>
                              </m:r>
                            </m:e>
                            <m:sub>
                              <m:r>
                                <m:t>2</m:t>
                              </m:r>
                            </m:sub>
                          </m:sSub>
                          <m:r>
                            <m:rPr>
                              <m:sty m:val="p"/>
                            </m:rPr>
                            <m:t>+</m:t>
                          </m:r>
                          <m:sSub>
                            <m:e>
                              <m:r>
                                <m:t>v</m:t>
                              </m:r>
                            </m:e>
                            <m:sub>
                              <m:r>
                                <m:t>2</m:t>
                              </m:r>
                            </m:sub>
                          </m:sSub>
                          <m:r>
                            <m:rPr>
                              <m:sty m:val="p"/>
                            </m:rPr>
                            <m:t>,</m:t>
                          </m:r>
                          <m:sSub>
                            <m:e>
                              <m:r>
                                <m:t>u</m:t>
                              </m:r>
                            </m:e>
                            <m:sub>
                              <m:r>
                                <m:t>3</m:t>
                              </m:r>
                            </m:sub>
                          </m:sSub>
                          <m:r>
                            <m:rPr>
                              <m:sty m:val="p"/>
                            </m:rPr>
                            <m:t>+</m:t>
                          </m:r>
                          <m:sSub>
                            <m:e>
                              <m:r>
                                <m:t>v</m:t>
                              </m:r>
                            </m:e>
                            <m:sub>
                              <m:r>
                                <m:t>3</m:t>
                              </m:r>
                            </m:sub>
                          </m:sSub>
                        </m:e>
                      </m:d>
                    </m:oMath>
                  </m:oMathPara>
                </a14:m>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d>
                        <m:dPr>
                          <m:begChr m:val="("/>
                          <m:endChr m:val=")"/>
                          <m:sepChr m:val=""/>
                          <m:grow/>
                        </m:dPr>
                        <m:e>
                          <m:sSub>
                            <m:e>
                              <m:r>
                                <m:t>u</m:t>
                              </m:r>
                            </m:e>
                            <m:sub>
                              <m:r>
                                <m:t>1</m:t>
                              </m:r>
                            </m:sub>
                          </m:sSub>
                          <m:r>
                            <m:rPr>
                              <m:sty m:val="p"/>
                            </m:rPr>
                            <m:t>−</m:t>
                          </m:r>
                          <m:sSub>
                            <m:e>
                              <m:r>
                                <m:t>v</m:t>
                              </m:r>
                            </m:e>
                            <m:sub>
                              <m:r>
                                <m:t>1</m:t>
                              </m:r>
                            </m:sub>
                          </m:sSub>
                          <m:r>
                            <m:rPr>
                              <m:sty m:val="p"/>
                            </m:rPr>
                            <m:t>,</m:t>
                          </m:r>
                          <m:sSub>
                            <m:e>
                              <m:r>
                                <m:t>u</m:t>
                              </m:r>
                            </m:e>
                            <m:sub>
                              <m:r>
                                <m:t>2</m:t>
                              </m:r>
                            </m:sub>
                          </m:sSub>
                          <m:r>
                            <m:rPr>
                              <m:sty m:val="p"/>
                            </m:rPr>
                            <m:t>−</m:t>
                          </m:r>
                          <m:sSub>
                            <m:e>
                              <m:r>
                                <m:t>v</m:t>
                              </m:r>
                            </m:e>
                            <m:sub>
                              <m:r>
                                <m:t>2</m:t>
                              </m:r>
                            </m:sub>
                          </m:sSub>
                          <m:r>
                            <m:rPr>
                              <m:sty m:val="p"/>
                            </m:rPr>
                            <m:t>,</m:t>
                          </m:r>
                          <m:sSub>
                            <m:e>
                              <m:r>
                                <m:t>u</m:t>
                              </m:r>
                            </m:e>
                            <m:sub>
                              <m:r>
                                <m:t>3</m:t>
                              </m:r>
                            </m:sub>
                          </m:sSub>
                          <m:r>
                            <m:rPr>
                              <m:sty m:val="p"/>
                            </m:rPr>
                            <m:t>−</m:t>
                          </m:r>
                          <m:sSub>
                            <m:e>
                              <m:r>
                                <m:t>v</m:t>
                              </m:r>
                            </m:e>
                            <m:sub>
                              <m:r>
                                <m:t>3</m:t>
                              </m:r>
                            </m:sub>
                          </m:sSub>
                        </m:e>
                      </m:d>
                    </m:oMath>
                  </m:oMathPara>
                </a14:m>
              </a:p>
              <a:p>
                <a:pPr lvl="0" indent="0" marL="0">
                  <a:buNone/>
                </a:pPr>
                <a14:m>
                  <m:oMathPara xmlns:m="http://schemas.openxmlformats.org/officeDocument/2006/math">
                    <m:oMathParaPr>
                      <m:jc m:val="center"/>
                    </m:oMathParaPr>
                    <m:oMath>
                      <m:d>
                        <m:dPr>
                          <m:begChr m:val="∥"/>
                          <m:endChr m:val="∥"/>
                          <m:sepChr m:val=""/>
                          <m:grow/>
                        </m:dPr>
                        <m:e>
                          <m:r>
                            <m:t>u</m:t>
                          </m:r>
                        </m:e>
                      </m:d>
                      <m:r>
                        <m:rPr>
                          <m:sty m:val="p"/>
                        </m:rPr>
                        <m:t>=</m:t>
                      </m:r>
                      <m:rad>
                        <m:radPr>
                          <m:degHide m:val="1"/>
                        </m:radPr>
                        <m:deg/>
                        <m:e>
                          <m:sSubSup>
                            <m:e>
                              <m:r>
                                <m:t>u</m:t>
                              </m:r>
                            </m:e>
                            <m:sub>
                              <m:r>
                                <m:t>1</m:t>
                              </m:r>
                            </m:sub>
                            <m:sup>
                              <m:r>
                                <m:t>2</m:t>
                              </m:r>
                            </m:sup>
                          </m:sSubSup>
                          <m:r>
                            <m:rPr>
                              <m:sty m:val="p"/>
                            </m:rPr>
                            <m:t>+</m:t>
                          </m:r>
                          <m:sSubSup>
                            <m:e>
                              <m:r>
                                <m:t>u</m:t>
                              </m:r>
                            </m:e>
                            <m:sub>
                              <m:r>
                                <m:t>2</m:t>
                              </m:r>
                            </m:sub>
                            <m:sup>
                              <m:r>
                                <m:t>2</m:t>
                              </m:r>
                            </m:sup>
                          </m:sSubSup>
                          <m:r>
                            <m:rPr>
                              <m:sty m:val="p"/>
                            </m:rPr>
                            <m:t>+</m:t>
                          </m:r>
                          <m:sSubSup>
                            <m:e>
                              <m:r>
                                <m:t>u</m:t>
                              </m:r>
                            </m:e>
                            <m:sub>
                              <m:r>
                                <m:t>3</m:t>
                              </m:r>
                            </m:sub>
                            <m:sup>
                              <m:r>
                                <m:t>2</m:t>
                              </m:r>
                            </m:sup>
                          </m:sSubSup>
                        </m:e>
                      </m:rad>
                    </m:oMath>
                  </m:oMathPara>
                </a14:m>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sSub>
                        <m:e>
                          <m:r>
                            <m:t>u</m:t>
                          </m:r>
                        </m:e>
                        <m:sub>
                          <m:r>
                            <m:t>1</m:t>
                          </m:r>
                        </m:sub>
                      </m:sSub>
                      <m:sSub>
                        <m:e>
                          <m:r>
                            <m:t>v</m:t>
                          </m:r>
                        </m:e>
                        <m:sub>
                          <m:r>
                            <m:t>1</m:t>
                          </m:r>
                        </m:sub>
                      </m:sSub>
                      <m:r>
                        <m:rPr>
                          <m:sty m:val="p"/>
                        </m:rPr>
                        <m:t>+</m:t>
                      </m:r>
                      <m:sSub>
                        <m:e>
                          <m:r>
                            <m:t>u</m:t>
                          </m:r>
                        </m:e>
                        <m:sub>
                          <m:r>
                            <m:t>2</m:t>
                          </m:r>
                        </m:sub>
                      </m:sSub>
                      <m:sSub>
                        <m:e>
                          <m:r>
                            <m:t>v</m:t>
                          </m:r>
                        </m:e>
                        <m:sub>
                          <m:r>
                            <m:t>2</m:t>
                          </m:r>
                        </m:sub>
                      </m:sSub>
                      <m:r>
                        <m:rPr>
                          <m:sty m:val="p"/>
                        </m:rPr>
                        <m:t>+</m:t>
                      </m:r>
                      <m:sSub>
                        <m:e>
                          <m:r>
                            <m:t>u</m:t>
                          </m:r>
                        </m:e>
                        <m:sub>
                          <m:r>
                            <m:t>3</m:t>
                          </m:r>
                        </m:sub>
                      </m:sSub>
                      <m:sSub>
                        <m:e>
                          <m:r>
                            <m:t>v</m:t>
                          </m:r>
                        </m:e>
                        <m:sub>
                          <m:r>
                            <m:t>3</m:t>
                          </m:r>
                        </m:sub>
                      </m:sSub>
                    </m:oMath>
                  </m:oMathPara>
                </a14:m>
              </a:p>
              <a:p>
                <a:pPr lvl="0" indent="0" marL="0">
                  <a:buNone/>
                </a:pPr>
                <a14:m>
                  <m:oMathPara xmlns:m="http://schemas.openxmlformats.org/officeDocument/2006/math">
                    <m:oMathParaPr>
                      <m:jc m:val="center"/>
                    </m:oMathParaPr>
                    <m:oMath>
                      <m:acc>
                        <m:accPr>
                          <m:chr m:val="⃗"/>
                        </m:accPr>
                        <m:e>
                          <m:r>
                            <m:t>u</m:t>
                          </m:r>
                        </m:e>
                      </m:acc>
                      <m:r>
                        <m:rPr>
                          <m:sty m:val="p"/>
                        </m:rPr>
                        <m:t>×</m:t>
                      </m:r>
                      <m:acc>
                        <m:accPr>
                          <m:chr m:val="⃗"/>
                        </m:accPr>
                        <m:e>
                          <m:r>
                            <m:t>v</m:t>
                          </m:r>
                        </m:e>
                      </m:acc>
                      <m:r>
                        <m:rPr>
                          <m:sty m:val="p"/>
                        </m:rPr>
                        <m:t>=</m:t>
                      </m:r>
                      <m:d>
                        <m:dPr>
                          <m:begChr m:val="("/>
                          <m:endChr m:val=")"/>
                          <m:sepChr m:val=""/>
                          <m:grow/>
                        </m:dPr>
                        <m:e>
                          <m:sSub>
                            <m:e>
                              <m:r>
                                <m:t>u</m:t>
                              </m:r>
                            </m:e>
                            <m:sub>
                              <m:r>
                                <m:t>2</m:t>
                              </m:r>
                            </m:sub>
                          </m:sSub>
                          <m:sSub>
                            <m:e>
                              <m:r>
                                <m:t>v</m:t>
                              </m:r>
                            </m:e>
                            <m:sub>
                              <m:r>
                                <m:t>3</m:t>
                              </m:r>
                            </m:sub>
                          </m:sSub>
                          <m:r>
                            <m:rPr>
                              <m:sty m:val="p"/>
                            </m:rPr>
                            <m:t>−</m:t>
                          </m:r>
                          <m:sSub>
                            <m:e>
                              <m:r>
                                <m:t>u</m:t>
                              </m:r>
                            </m:e>
                            <m:sub>
                              <m:r>
                                <m:t>3</m:t>
                              </m:r>
                            </m:sub>
                          </m:sSub>
                          <m:sSub>
                            <m:e>
                              <m:r>
                                <m:t>v</m:t>
                              </m:r>
                            </m:e>
                            <m:sub>
                              <m:r>
                                <m:t>2</m:t>
                              </m:r>
                            </m:sub>
                          </m:sSub>
                          <m:r>
                            <m:rPr>
                              <m:sty m:val="p"/>
                            </m:rPr>
                            <m:t>,</m:t>
                          </m:r>
                          <m:sSub>
                            <m:e>
                              <m:r>
                                <m:t>u</m:t>
                              </m:r>
                            </m:e>
                            <m:sub>
                              <m:r>
                                <m:t>3</m:t>
                              </m:r>
                            </m:sub>
                          </m:sSub>
                          <m:sSub>
                            <m:e>
                              <m:r>
                                <m:t>v</m:t>
                              </m:r>
                            </m:e>
                            <m:sub>
                              <m:r>
                                <m:t>1</m:t>
                              </m:r>
                            </m:sub>
                          </m:sSub>
                          <m:r>
                            <m:rPr>
                              <m:sty m:val="p"/>
                            </m:rPr>
                            <m:t>−</m:t>
                          </m:r>
                          <m:sSub>
                            <m:e>
                              <m:r>
                                <m:t>u</m:t>
                              </m:r>
                            </m:e>
                            <m:sub>
                              <m:r>
                                <m:t>1</m:t>
                              </m:r>
                            </m:sub>
                          </m:sSub>
                          <m:sSub>
                            <m:e>
                              <m:r>
                                <m:t>v</m:t>
                              </m:r>
                            </m:e>
                            <m:sub>
                              <m:r>
                                <m:t>3</m:t>
                              </m:r>
                            </m:sub>
                          </m:sSub>
                          <m:r>
                            <m:rPr>
                              <m:sty m:val="p"/>
                            </m:rPr>
                            <m:t>,</m:t>
                          </m:r>
                          <m:sSub>
                            <m:e>
                              <m:r>
                                <m:t>u</m:t>
                              </m:r>
                            </m:e>
                            <m:sub>
                              <m:r>
                                <m:t>1</m:t>
                              </m:r>
                            </m:sub>
                          </m:sSub>
                          <m:sSub>
                            <m:e>
                              <m:r>
                                <m:t>v</m:t>
                              </m:r>
                            </m:e>
                            <m:sub>
                              <m:r>
                                <m:t>2</m:t>
                              </m:r>
                            </m:sub>
                          </m:sSub>
                          <m:r>
                            <m:rPr>
                              <m:sty m:val="p"/>
                            </m:rPr>
                            <m:t>−</m:t>
                          </m:r>
                          <m:sSub>
                            <m:e>
                              <m:r>
                                <m:t>u</m:t>
                              </m:r>
                            </m:e>
                            <m:sub>
                              <m:r>
                                <m:t>2</m:t>
                              </m:r>
                            </m:sub>
                          </m:sSub>
                          <m:sSub>
                            <m:e>
                              <m:r>
                                <m:t>v</m:t>
                              </m:r>
                            </m:e>
                            <m:sub>
                              <m:r>
                                <m:t>1</m:t>
                              </m:r>
                            </m:sub>
                          </m:sSub>
                        </m:e>
                      </m:d>
                    </m:oMath>
                  </m:oMathPara>
                </a14:m>
              </a:p>
              <a:p>
                <a:pPr lvl="0" indent="-342900" marL="342900">
                  <a:buAutoNum startAt="3" type="arabicPeriod"/>
                </a:pPr>
                <a:r>
                  <a:rPr b="1"/>
                  <a:t>Matrix</a:t>
                </a:r>
                <a:r>
                  <a:rPr/>
                  <a:t>: If there are two square matrices given by A and B where the elements are</a:t>
                </a:r>
              </a:p>
              <a:p>
                <a:pPr lvl="0" indent="-342900" marL="342900">
                  <a:buAutoNum startAt="3" type="arabicPeriod"/>
                </a:pPr>
                <a14:m>
                  <m:oMathPara xmlns:m="http://schemas.openxmlformats.org/officeDocument/2006/math">
                    <m:oMathParaPr>
                      <m:jc m:val="center"/>
                    </m:oMathParaPr>
                    <m:oMath>
                      <m:sSub>
                        <m:e>
                          <m:r>
                            <m:t>a</m:t>
                          </m:r>
                        </m:e>
                        <m:sub>
                          <m:r>
                            <m:t>i</m:t>
                          </m:r>
                          <m:r>
                            <m:t>j</m:t>
                          </m:r>
                        </m:sub>
                      </m:sSub>
                    </m:oMath>
                  </m:oMathPara>
                </a14:m>
              </a:p>
              <a:p>
                <a:pPr lvl="0" indent="-342900" marL="342900">
                  <a:buAutoNum startAt="3" type="arabicPeriod"/>
                </a:pPr>
                <a:r>
                  <a:rPr/>
                  <a:t>and</a:t>
                </a:r>
              </a:p>
              <a:p>
                <a:pPr lvl="0" indent="-342900" marL="342900">
                  <a:buAutoNum startAt="3" type="arabicPeriod"/>
                </a:pPr>
                <a14:m>
                  <m:oMathPara xmlns:m="http://schemas.openxmlformats.org/officeDocument/2006/math">
                    <m:oMathParaPr>
                      <m:jc m:val="center"/>
                    </m:oMathParaPr>
                    <m:oMath>
                      <m:sSub>
                        <m:e>
                          <m:r>
                            <m:t>b</m:t>
                          </m:r>
                        </m:e>
                        <m:sub>
                          <m:r>
                            <m:t>i</m:t>
                          </m:r>
                          <m:r>
                            <m:t>j</m:t>
                          </m:r>
                        </m:sub>
                      </m:sSub>
                    </m:oMath>
                  </m:oMathPara>
                </a14:m>
              </a:p>
              <a:p>
                <a:pPr lvl="0" indent="-342900" marL="342900">
                  <a:buAutoNum startAt="3" type="arabicPeriod"/>
                </a:pPr>
                <a:r>
                  <a:rPr/>
                  <a:t>respectively, then the following important formulas are used in linear algebra: </a:t>
                </a:r>
              </a:p>
              <a:p>
                <a:pPr lvl="0" indent="0" marL="0">
                  <a:buNone/>
                </a:pPr>
                <a14:m>
                  <m:oMathPara xmlns:m="http://schemas.openxmlformats.org/officeDocument/2006/math">
                    <m:oMathParaPr>
                      <m:jc m:val="center"/>
                    </m:oMathParaPr>
                    <m:oMath>
                      <m:sSup>
                        <m:e>
                          <m:r>
                            <m:t>A</m:t>
                          </m:r>
                        </m:e>
                        <m:sup>
                          <m:r>
                            <m:rPr>
                              <m:sty m:val="p"/>
                            </m:rPr>
                            <m:t>−</m:t>
                          </m:r>
                        </m:sup>
                      </m:sSup>
                      <m:r>
                        <m:t>1</m:t>
                      </m:r>
                      <m:r>
                        <m:t>A</m:t>
                      </m:r>
                      <m:r>
                        <m:rPr>
                          <m:sty m:val="p"/>
                        </m:rPr>
                        <m:t>=</m:t>
                      </m:r>
                      <m:r>
                        <m:t>1</m:t>
                      </m:r>
                    </m:oMath>
                  </m:oMathPara>
                </a14:m>
              </a:p>
              <a:p>
                <a:pPr lvl="0" indent="0" marL="0">
                  <a:buNone/>
                </a:pPr>
                <a14:m>
                  <m:oMathPara xmlns:m="http://schemas.openxmlformats.org/officeDocument/2006/math">
                    <m:oMathParaPr>
                      <m:jc m:val="center"/>
                    </m:oMathParaPr>
                    <m:oMath>
                      <m:r>
                        <m:t>C</m:t>
                      </m:r>
                      <m:r>
                        <m:rPr>
                          <m:sty m:val="p"/>
                        </m:rPr>
                        <m:t>=</m:t>
                      </m:r>
                      <m:r>
                        <m:t>A</m:t>
                      </m:r>
                      <m:r>
                        <m:rPr>
                          <m:sty m:val="p"/>
                        </m:rPr>
                        <m:t>+</m:t>
                      </m:r>
                      <m:r>
                        <m:t>B</m:t>
                      </m:r>
                      <m:r>
                        <m:rPr>
                          <m:sty m:val="p"/>
                        </m:rPr>
                        <m:t>,</m:t>
                      </m:r>
                      <m:r>
                        <m:t>w</m:t>
                      </m:r>
                      <m:r>
                        <m:t>h</m:t>
                      </m:r>
                      <m:r>
                        <m:t>e</m:t>
                      </m:r>
                      <m:r>
                        <m:t>r</m:t>
                      </m:r>
                      <m:r>
                        <m:t>e</m:t>
                      </m:r>
                    </m:oMath>
                  </m:oMathPara>
                </a14:m>
              </a:p>
              <a:p>
                <a:pPr lvl="0" indent="0" marL="0">
                  <a:buNone/>
                </a:pPr>
                <a:r>
                  <a:rPr/>
                  <a:t>c_{ij} = a_{ij} + b_{ij}$$</a:t>
                </a:r>
              </a:p>
              <a:p>
                <a:pPr lvl="0" indent="0" marL="0">
                  <a:buNone/>
                </a:pPr>
                <a14:m>
                  <m:oMathPara xmlns:m="http://schemas.openxmlformats.org/officeDocument/2006/math">
                    <m:oMathParaPr>
                      <m:jc m:val="center"/>
                    </m:oMathParaPr>
                    <m:oMath>
                      <m:r>
                        <m:t>C</m:t>
                      </m:r>
                      <m:r>
                        <m:rPr>
                          <m:sty m:val="p"/>
                        </m:rPr>
                        <m:t>=</m:t>
                      </m:r>
                      <m:r>
                        <m:t>A</m:t>
                      </m:r>
                      <m:r>
                        <m:rPr>
                          <m:sty m:val="p"/>
                        </m:rPr>
                        <m:t>−</m:t>
                      </m:r>
                      <m:r>
                        <m:t>B</m:t>
                      </m:r>
                      <m:r>
                        <m:rPr>
                          <m:sty m:val="p"/>
                        </m:rPr>
                        <m:t>,</m:t>
                      </m:r>
                      <m:r>
                        <m:t>w</m:t>
                      </m:r>
                      <m:r>
                        <m:t>h</m:t>
                      </m:r>
                      <m:r>
                        <m:t>e</m:t>
                      </m:r>
                      <m:r>
                        <m:t>r</m:t>
                      </m:r>
                      <m:r>
                        <m:t>e</m:t>
                      </m:r>
                    </m:oMath>
                  </m:oMathPara>
                </a14:m>
              </a:p>
              <a:p>
                <a:pPr lvl="0" indent="0" marL="0">
                  <a:buNone/>
                </a:pPr>
                <a:r>
                  <a:rPr/>
                  <a:t>c_{ij} = a_{ij} - b_{ij}$$</a:t>
                </a:r>
              </a:p>
              <a:p>
                <a:pPr lvl="0" indent="0" marL="0">
                  <a:buNone/>
                </a:pPr>
                <a14:m>
                  <m:oMathPara xmlns:m="http://schemas.openxmlformats.org/officeDocument/2006/math">
                    <m:oMathParaPr>
                      <m:jc m:val="center"/>
                    </m:oMathParaPr>
                    <m:oMath>
                      <m:r>
                        <m:t>k</m:t>
                      </m:r>
                      <m:r>
                        <m:t>A</m:t>
                      </m:r>
                      <m:r>
                        <m:rPr>
                          <m:sty m:val="p"/>
                        </m:rPr>
                        <m:t>=</m:t>
                      </m:r>
                      <m:r>
                        <m:t>k</m:t>
                      </m:r>
                      <m:sSub>
                        <m:e>
                          <m:r>
                            <m:t>a</m:t>
                          </m:r>
                        </m:e>
                        <m:sub>
                          <m:r>
                            <m:t>i</m:t>
                          </m:r>
                          <m:r>
                            <m:t>j</m:t>
                          </m:r>
                        </m:sub>
                      </m:sSub>
                    </m:oMath>
                  </m:oMathPara>
                </a14:m>
              </a:p>
              <a:p>
                <a:pPr lvl="0" indent="0" marL="0">
                  <a:buNone/>
                </a:pPr>
                <a14:m>
                  <m:oMathPara xmlns:m="http://schemas.openxmlformats.org/officeDocument/2006/math">
                    <m:oMathParaPr>
                      <m:jc m:val="center"/>
                    </m:oMathParaPr>
                    <m:oMath>
                      <m:r>
                        <m:t>C</m:t>
                      </m:r>
                      <m:r>
                        <m:rPr>
                          <m:sty m:val="p"/>
                        </m:rPr>
                        <m:t>=</m:t>
                      </m:r>
                      <m:r>
                        <m:t>A</m:t>
                      </m:r>
                      <m:r>
                        <m:t>B</m:t>
                      </m:r>
                      <m:r>
                        <m:rPr>
                          <m:sty m:val="p"/>
                        </m:rPr>
                        <m:t>=</m:t>
                      </m:r>
                      <m:nary>
                        <m:naryPr>
                          <m:chr m:val="∑"/>
                          <m:limLoc m:val="undOvr"/>
                          <m:subHide m:val="0"/>
                          <m:supHide m:val="0"/>
                        </m:naryPr>
                        <m:sub>
                          <m:r>
                            <m:t>k</m:t>
                          </m:r>
                          <m:r>
                            <m:rPr>
                              <m:sty m:val="p"/>
                            </m:rPr>
                            <m:t>=</m:t>
                          </m:r>
                          <m:r>
                            <m:t>1</m:t>
                          </m:r>
                        </m:sub>
                        <m:sup>
                          <m:r>
                            <m:t>n</m:t>
                          </m:r>
                        </m:sup>
                        <m:e>
                          <m:sSub>
                            <m:e>
                              <m:r>
                                <m:t>a</m:t>
                              </m:r>
                            </m:e>
                            <m:sub>
                              <m:r>
                                <m:t>i</m:t>
                              </m:r>
                              <m:r>
                                <m:t>k</m:t>
                              </m:r>
                            </m:sub>
                          </m:sSub>
                        </m:e>
                      </m:nary>
                      <m:sSub>
                        <m:e>
                          <m:r>
                            <m:t>b</m:t>
                          </m:r>
                        </m:e>
                        <m:sub>
                          <m:r>
                            <m:t>k</m:t>
                          </m:r>
                          <m:r>
                            <m:t>j</m:t>
                          </m:r>
                        </m:sub>
                      </m:sSub>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 and its Applications</a:t>
            </a:r>
          </a:p>
        </p:txBody>
      </p:sp>
      <p:sp>
        <p:nvSpPr>
          <p:cNvPr id="3" name="Content Placeholder 2"/>
          <p:cNvSpPr>
            <a:spLocks noGrp="1"/>
          </p:cNvSpPr>
          <p:nvPr>
            <p:ph idx="1"/>
          </p:nvPr>
        </p:nvSpPr>
        <p:spPr/>
        <p:txBody>
          <a:bodyPr/>
          <a:lstStyle/>
          <a:p>
            <a:pPr lvl="0" indent="0" marL="0">
              <a:buNone/>
            </a:pPr>
            <a:r>
              <a:rPr/>
              <a:t>Linear algebra is used in almost every field. Simple algorithms also make use of linear algebra topics such as matrices. Some of the applications of linear algebra are given as follows:</a:t>
            </a:r>
          </a:p>
          <a:p>
            <a:pPr lvl="0" indent="0" marL="0">
              <a:buNone/>
            </a:pPr>
            <a:r>
              <a:rPr b="1"/>
              <a:t>Signal Processing</a:t>
            </a:r>
            <a:r>
              <a:rPr/>
              <a:t> - Linear algebra is used in encoding and manipulating signals such as audio and video signals. Furthermore, it is required in the analysis of such signals.</a:t>
            </a:r>
          </a:p>
          <a:p>
            <a:pPr lvl="0" indent="0" marL="0">
              <a:buNone/>
            </a:pPr>
            <a:r>
              <a:rPr b="1"/>
              <a:t>Linear Programming</a:t>
            </a:r>
            <a:r>
              <a:rPr/>
              <a:t> - It is an optimizing technique that is used to determine the best outcome of a linear function.</a:t>
            </a:r>
          </a:p>
          <a:p>
            <a:pPr lvl="0" indent="0" marL="0">
              <a:buNone/>
            </a:pPr>
            <a:r>
              <a:rPr b="1"/>
              <a:t>Computer Science</a:t>
            </a:r>
            <a:r>
              <a:rPr/>
              <a:t> - Data scientists use several linear algebra algorithms to solve complicated problems.</a:t>
            </a:r>
          </a:p>
          <a:p>
            <a:pPr lvl="0" indent="0" marL="0">
              <a:buNone/>
            </a:pPr>
            <a:r>
              <a:rPr b="1"/>
              <a:t>Prediction Algorithms</a:t>
            </a:r>
            <a:r>
              <a:rPr/>
              <a:t> - Prediction algorithms use linear models that are developed using concepts of linear algebra.</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a:t>
            </a:r>
          </a:p>
        </p:txBody>
      </p:sp>
      <p:sp>
        <p:nvSpPr>
          <p:cNvPr id="3" name="Content Placeholder 2"/>
          <p:cNvSpPr>
            <a:spLocks noGrp="1"/>
          </p:cNvSpPr>
          <p:nvPr>
            <p:ph idx="1"/>
          </p:nvPr>
        </p:nvSpPr>
        <p:spPr/>
        <p:txBody>
          <a:bodyPr/>
          <a:lstStyle/>
          <a:p>
            <a:pPr lvl="0" indent="0" marL="0">
              <a:buNone/>
            </a:pPr>
            <a:r>
              <a:rPr/>
              <a:t>Linear algebra is a branch of mathematics that deals with linear equations and their representations in the vector space using matrices. In other words, linear algebra is the study of linear functions and vectors. It is one of the most central topics of mathematics. Most modern geometrical concepts are based on linear algebra.</a:t>
            </a:r>
          </a:p>
          <a:p>
            <a:pPr lvl="0" indent="0" marL="0">
              <a:buNone/>
            </a:pPr>
            <a:r>
              <a:rPr/>
              <a:t>Linear algebra facilitates the modeling of many natural phenomena and hence, is an integral part of engineering and physics. Linear equations, matrices, and vector spaces are the most important components of this subject. In this article, we will learn more about linear algebra and the various associated topics.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Linear Algebra?</a:t>
            </a:r>
          </a:p>
        </p:txBody>
      </p:sp>
      <p:sp>
        <p:nvSpPr>
          <p:cNvPr id="3" name="Content Placeholder 2"/>
          <p:cNvSpPr>
            <a:spLocks noGrp="1"/>
          </p:cNvSpPr>
          <p:nvPr>
            <p:ph idx="1"/>
          </p:nvPr>
        </p:nvSpPr>
        <p:spPr/>
        <p:txBody>
          <a:bodyPr/>
          <a:lstStyle/>
          <a:p>
            <a:pPr lvl="0" indent="0" marL="0">
              <a:buNone/>
            </a:pPr>
            <a:r>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a:t>
            </a:r>
          </a:p>
        </p:txBody>
      </p:sp>
      <p:sp>
        <p:nvSpPr>
          <p:cNvPr id="3" name="Content Placeholder 2"/>
          <p:cNvSpPr>
            <a:spLocks noGrp="1"/>
          </p:cNvSpPr>
          <p:nvPr>
            <p:ph idx="1"/>
          </p:nvPr>
        </p:nvSpPr>
        <p:spPr/>
        <p:txBody>
          <a:bodyPr/>
          <a:lstStyle/>
          <a:p>
            <a:pPr lvl="0" indent="0" marL="0">
              <a:buNone/>
            </a:pPr>
            <a:r>
              <a:rPr/>
              <a:t>The branch of mathematics that deals with vectors, matrices, finite or infinite dimensions as well as a linear mapping between such spaces is defined as linear algebra. It is used in both pure and applied mathematics along with different technical forms such as physics, engineering, natural sciences, etc.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 of Linear Algebra</a:t>
            </a:r>
          </a:p>
        </p:txBody>
      </p:sp>
      <p:sp>
        <p:nvSpPr>
          <p:cNvPr id="3" name="Content Placeholder 2"/>
          <p:cNvSpPr>
            <a:spLocks noGrp="1"/>
          </p:cNvSpPr>
          <p:nvPr>
            <p:ph idx="1"/>
          </p:nvPr>
        </p:nvSpPr>
        <p:spPr/>
        <p:txBody>
          <a:bodyPr/>
          <a:lstStyle/>
          <a:p>
            <a:pPr lvl="0" indent="0" marL="0">
              <a:buNone/>
            </a:pPr>
            <a:r>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Elementary Linear Algebra</a:t>
            </a:r>
          </a:p>
        </p:txBody>
      </p:sp>
      <p:sp>
        <p:nvSpPr>
          <p:cNvPr id="3" name="Content Placeholder 2"/>
          <p:cNvSpPr>
            <a:spLocks noGrp="1"/>
          </p:cNvSpPr>
          <p:nvPr>
            <p:ph idx="1"/>
          </p:nvPr>
        </p:nvSpPr>
        <p:spPr/>
        <p:txBody>
          <a:bodyPr/>
          <a:lstStyle/>
          <a:p>
            <a:pPr lvl="0" indent="0" marL="0">
              <a:buNone/>
            </a:pPr>
            <a:r>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p>
          <a:p>
            <a:pPr lvl="0" indent="0" marL="0">
              <a:buNone/>
            </a:pPr>
            <a:r>
              <a:rPr b="1"/>
              <a:t>Scalars</a:t>
            </a:r>
            <a:r>
              <a:rPr/>
              <a:t> - A scalar is a quantity that only has magnitude and not direction. It is an element that is used to define a vector space. In linear algebra, scalars are usually real numbers.</a:t>
            </a:r>
          </a:p>
          <a:p>
            <a:pPr lvl="0" indent="0" marL="0">
              <a:buNone/>
            </a:pPr>
            <a:r>
              <a:rPr b="1"/>
              <a:t>Vectors</a:t>
            </a:r>
            <a:r>
              <a:rPr/>
              <a:t> - A vector is an element in a vector space. It is a quantity that can describe both the direction and magnitude of an element.</a:t>
            </a:r>
          </a:p>
          <a:p>
            <a:pPr lvl="0" indent="0" marL="0">
              <a:buNone/>
            </a:pPr>
            <a:r>
              <a:rPr b="1"/>
              <a:t>Vector Space</a:t>
            </a:r>
            <a:r>
              <a:rPr/>
              <a:t> - The vector space consists of vectors that may be added together and multiplied by scalars.</a:t>
            </a:r>
          </a:p>
          <a:p>
            <a:pPr lvl="0" indent="0" marL="0">
              <a:buNone/>
            </a:pPr>
            <a:r>
              <a:rPr b="1"/>
              <a:t>Matrix</a:t>
            </a:r>
            <a:r>
              <a:rPr/>
              <a:t> - A matrix is a rectangular array wherein the information is organized in the form of rows and columns. Most linear algebra properties can be expressed in terms of a matrix.</a:t>
            </a:r>
          </a:p>
          <a:p>
            <a:pPr lvl="0" indent="0" marL="0">
              <a:buNone/>
            </a:pPr>
            <a:r>
              <a:rPr b="1"/>
              <a:t>Matrix Operations</a:t>
            </a:r>
            <a:r>
              <a:rPr/>
              <a:t> - These are simple arithmetic operations such as addition, subtraction, and multiplication that can be conducted on matrices.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Linear Algebra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the basics of linear algebra have been introduced to students the focus shifts on more advanced concepts related to linear equations, vectors, and matrices. Certain important terms that are used in advanced linear algebra are as follows:</a:t>
                </a:r>
              </a:p>
              <a:p>
                <a:pPr lvl="0" indent="0" marL="0">
                  <a:buNone/>
                </a:pPr>
                <a:r>
                  <a:rPr b="1"/>
                  <a:t>Linear Transformations</a:t>
                </a:r>
                <a:r>
                  <a:rPr/>
                  <a:t> - The transformation of a function from one vector space to another by preserving the linear structure of each vector space.</a:t>
                </a:r>
              </a:p>
              <a:p>
                <a:pPr lvl="0" indent="0" marL="0">
                  <a:buNone/>
                </a:pPr>
                <a:r>
                  <a:rPr b="1"/>
                  <a:t>Inverse of a Matrix</a:t>
                </a:r>
                <a:r>
                  <a:rPr/>
                  <a:t> - When an inverse of a matrix is multiplied with the given original matrix then the resultant will be the identity matrix. Thus</a:t>
                </a:r>
              </a:p>
              <a:p>
                <a:pPr lvl="0" indent="0" marL="0">
                  <a:buNone/>
                </a:pPr>
                <a14:m>
                  <m:oMathPara xmlns:m="http://schemas.openxmlformats.org/officeDocument/2006/math">
                    <m:oMathParaPr>
                      <m:jc m:val="center"/>
                    </m:oMathParaPr>
                    <m:oMath>
                      <m:sSup>
                        <m:e>
                          <m:r>
                            <m:t>A</m:t>
                          </m:r>
                        </m:e>
                        <m:sup>
                          <m:r>
                            <m:rPr>
                              <m:sty m:val="p"/>
                            </m:rPr>
                            <m:t>−</m:t>
                          </m:r>
                        </m:sup>
                      </m:sSup>
                      <m:r>
                        <m:t>1</m:t>
                      </m:r>
                      <m:r>
                        <m:t>A</m:t>
                      </m:r>
                      <m:r>
                        <m:rPr>
                          <m:sty m:val="p"/>
                        </m:rPr>
                        <m:t>=</m:t>
                      </m:r>
                      <m:r>
                        <m:t>1</m:t>
                      </m:r>
                    </m:oMath>
                  </m:oMathPara>
                </a14:m>
              </a:p>
              <a:p>
                <a:pPr lvl="0" indent="0" marL="0">
                  <a:buNone/>
                </a:pPr>
                <a:r>
                  <a:rPr b="1"/>
                  <a:t>Eigenvector</a:t>
                </a:r>
                <a:r>
                  <a:rPr/>
                  <a:t> - An eigenvector is a non-zero vector that changes by a scalar factor (eigenvalue) when a linear transformation is applied to it.</a:t>
                </a:r>
              </a:p>
              <a:p>
                <a:pPr lvl="0" indent="0" marL="0">
                  <a:buNone/>
                </a:pPr>
                <a:r>
                  <a:rPr b="1"/>
                  <a:t>Linear Map</a:t>
                </a:r>
                <a:r>
                  <a:rPr/>
                  <a:t> - It is a type of mapping that preserves vector addition and vector multiplication.</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Applied Linear Algebra</a:t>
            </a:r>
          </a:p>
        </p:txBody>
      </p:sp>
      <p:sp>
        <p:nvSpPr>
          <p:cNvPr id="3" name="Content Placeholder 2"/>
          <p:cNvSpPr>
            <a:spLocks noGrp="1"/>
          </p:cNvSpPr>
          <p:nvPr>
            <p:ph idx="1"/>
          </p:nvPr>
        </p:nvSpPr>
        <p:spPr/>
        <p:txBody>
          <a:bodyPr/>
          <a:lstStyle/>
          <a:p>
            <a:pPr lvl="0" indent="0" marL="0">
              <a:buNone/>
            </a:pPr>
            <a:r>
              <a:rPr/>
              <a:t>Applied linear algebra is usually introduced to students at a graduate level in fields of applied mathematics, engineering, and physics. This branch of algebra is driven towards integrating the concepts of elementary and advanced linear algebra with their practical implications. Topics such as the norm of a vector, QR factorization, Schur’s complement of a matrix, etc., fall under this branch of linear algebra.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Algebra Topics</a:t>
            </a:r>
          </a:p>
        </p:txBody>
      </p:sp>
      <p:sp>
        <p:nvSpPr>
          <p:cNvPr id="3" name="Content Placeholder 2"/>
          <p:cNvSpPr>
            <a:spLocks noGrp="1"/>
          </p:cNvSpPr>
          <p:nvPr>
            <p:ph idx="1"/>
          </p:nvPr>
        </p:nvSpPr>
        <p:spPr/>
        <p:txBody>
          <a:bodyPr/>
          <a:lstStyle/>
          <a:p>
            <a:pPr lvl="0" indent="0" marL="0">
              <a:buNone/>
            </a:pPr>
            <a:r>
              <a:rPr/>
              <a:t>The topics that come under linear algebra can be classified into three broad categories. These are linear equations, matrices, and vectors. All these three categories are interlinked and need to be understood well in order to master linear algebra. The topics that fall under each category are given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PPT</dc:title>
  <dc:creator>Sheila Locading</dc:creator>
  <cp:keywords/>
  <dcterms:created xsi:type="dcterms:W3CDTF">2024-01-23T13:24:33Z</dcterms:created>
  <dcterms:modified xsi:type="dcterms:W3CDTF">2024-01-23T13:24:33Z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