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8.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4"/>
  </p:notesMasterIdLst>
  <p:handoutMasterIdLst>
    <p:handoutMasterId r:id="rId35"/>
  </p:handoutMasterIdLst>
  <p:sldIdLst>
    <p:sldId id="458" r:id="rId2"/>
    <p:sldId id="560" r:id="rId3"/>
    <p:sldId id="459" r:id="rId4"/>
    <p:sldId id="522" r:id="rId5"/>
    <p:sldId id="523" r:id="rId6"/>
    <p:sldId id="524" r:id="rId7"/>
    <p:sldId id="460" r:id="rId8"/>
    <p:sldId id="461" r:id="rId9"/>
    <p:sldId id="525" r:id="rId10"/>
    <p:sldId id="526" r:id="rId11"/>
    <p:sldId id="517" r:id="rId12"/>
    <p:sldId id="463" r:id="rId13"/>
    <p:sldId id="466" r:id="rId14"/>
    <p:sldId id="518" r:id="rId15"/>
    <p:sldId id="527" r:id="rId16"/>
    <p:sldId id="528" r:id="rId17"/>
    <p:sldId id="529" r:id="rId18"/>
    <p:sldId id="530" r:id="rId19"/>
    <p:sldId id="534" r:id="rId20"/>
    <p:sldId id="533" r:id="rId21"/>
    <p:sldId id="535" r:id="rId22"/>
    <p:sldId id="536" r:id="rId23"/>
    <p:sldId id="537" r:id="rId24"/>
    <p:sldId id="538" r:id="rId25"/>
    <p:sldId id="539" r:id="rId26"/>
    <p:sldId id="540" r:id="rId27"/>
    <p:sldId id="532" r:id="rId28"/>
    <p:sldId id="542" r:id="rId29"/>
    <p:sldId id="543" r:id="rId30"/>
    <p:sldId id="545" r:id="rId31"/>
    <p:sldId id="544" r:id="rId32"/>
    <p:sldId id="54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BAFF"/>
    <a:srgbClr val="BF2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4" autoAdjust="0"/>
    <p:restoredTop sz="86736" autoAdjust="0"/>
  </p:normalViewPr>
  <p:slideViewPr>
    <p:cSldViewPr>
      <p:cViewPr varScale="1">
        <p:scale>
          <a:sx n="76" d="100"/>
          <a:sy n="76" d="100"/>
        </p:scale>
        <p:origin x="1666" y="58"/>
      </p:cViewPr>
      <p:guideLst>
        <p:guide orient="horz" pos="2160"/>
        <p:guide pos="2880"/>
      </p:guideLst>
    </p:cSldViewPr>
  </p:slideViewPr>
  <p:notesTextViewPr>
    <p:cViewPr>
      <p:scale>
        <a:sx n="1" d="1"/>
        <a:sy n="1" d="1"/>
      </p:scale>
      <p:origin x="0" y="0"/>
    </p:cViewPr>
  </p:notesTextViewPr>
  <p:sorterViewPr>
    <p:cViewPr>
      <p:scale>
        <a:sx n="185" d="100"/>
        <a:sy n="185" d="100"/>
      </p:scale>
      <p:origin x="0" y="0"/>
    </p:cViewPr>
  </p:sorterViewPr>
  <p:notesViewPr>
    <p:cSldViewPr>
      <p:cViewPr varScale="1">
        <p:scale>
          <a:sx n="57" d="100"/>
          <a:sy n="57" d="100"/>
        </p:scale>
        <p:origin x="-286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2242A5-F639-4664-BD41-BCD4B3AE61B3}" type="datetimeFigureOut">
              <a:rPr lang="en-AU" smtClean="0"/>
              <a:t>16/09/2020</a:t>
            </a:fld>
            <a:endParaRPr lang="en-AU"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60082-EA30-4057-AB90-B4ED5F4D7845}" type="slidenum">
              <a:rPr lang="en-AU" smtClean="0"/>
              <a:t>‹#›</a:t>
            </a:fld>
            <a:endParaRPr lang="en-AU" dirty="0"/>
          </a:p>
        </p:txBody>
      </p:sp>
    </p:spTree>
    <p:extLst>
      <p:ext uri="{BB962C8B-B14F-4D97-AF65-F5344CB8AC3E}">
        <p14:creationId xmlns:p14="http://schemas.microsoft.com/office/powerpoint/2010/main" val="2194636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1B193-6215-402E-AF09-FD5F760B2495}" type="datetimeFigureOut">
              <a:rPr lang="en-AU" smtClean="0"/>
              <a:t>16/09/2020</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8395D-4A6C-4B89-AE76-7C26F2891DF7}" type="slidenum">
              <a:rPr lang="en-AU" smtClean="0"/>
              <a:t>‹#›</a:t>
            </a:fld>
            <a:endParaRPr lang="en-AU" dirty="0"/>
          </a:p>
        </p:txBody>
      </p:sp>
    </p:spTree>
    <p:extLst>
      <p:ext uri="{BB962C8B-B14F-4D97-AF65-F5344CB8AC3E}">
        <p14:creationId xmlns:p14="http://schemas.microsoft.com/office/powerpoint/2010/main" val="141146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latin typeface="+mn-lt"/>
                <a:ea typeface="+mn-ea"/>
                <a:cs typeface="+mn-cs"/>
              </a:rPr>
              <a:t>It is easy to spend a lot of time testing</a:t>
            </a:r>
            <a:r>
              <a:rPr lang="en-AU" sz="1200" kern="1200" baseline="0" dirty="0" smtClean="0">
                <a:solidFill>
                  <a:schemeClr val="tx1"/>
                </a:solidFill>
                <a:latin typeface="+mn-lt"/>
                <a:ea typeface="+mn-ea"/>
                <a:cs typeface="+mn-cs"/>
              </a:rPr>
              <a:t> </a:t>
            </a:r>
            <a:r>
              <a:rPr lang="en-AU" sz="1200" kern="1200" dirty="0" smtClean="0">
                <a:solidFill>
                  <a:schemeClr val="tx1"/>
                </a:solidFill>
                <a:latin typeface="+mn-lt"/>
                <a:ea typeface="+mn-ea"/>
                <a:cs typeface="+mn-cs"/>
              </a:rPr>
              <a:t>and to start to believe that you did a good job and then to have some really nasty bug show up that are triggered by parts of the input space that we just didn't think to test.</a:t>
            </a:r>
          </a:p>
          <a:p>
            <a:endParaRPr lang="en-AU" dirty="0"/>
          </a:p>
        </p:txBody>
      </p:sp>
      <p:sp>
        <p:nvSpPr>
          <p:cNvPr id="4" name="Slide Number Placeholder 3"/>
          <p:cNvSpPr>
            <a:spLocks noGrp="1"/>
          </p:cNvSpPr>
          <p:nvPr>
            <p:ph type="sldNum" sz="quarter" idx="10"/>
          </p:nvPr>
        </p:nvSpPr>
        <p:spPr/>
        <p:txBody>
          <a:bodyPr/>
          <a:lstStyle/>
          <a:p>
            <a:fld id="{F438395D-4A6C-4B89-AE76-7C26F2891DF7}" type="slidenum">
              <a:rPr lang="en-AU" smtClean="0"/>
              <a:t>3</a:t>
            </a:fld>
            <a:endParaRPr lang="en-AU" dirty="0"/>
          </a:p>
        </p:txBody>
      </p:sp>
    </p:spTree>
    <p:extLst>
      <p:ext uri="{BB962C8B-B14F-4D97-AF65-F5344CB8AC3E}">
        <p14:creationId xmlns:p14="http://schemas.microsoft.com/office/powerpoint/2010/main" val="4276646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Test cases in the first part of the domain map</a:t>
            </a:r>
            <a:r>
              <a:rPr lang="en-AU" baseline="0" dirty="0" smtClean="0"/>
              <a:t> to output space via f1(). Test cases in the second part of the domain maps to output space via f2(), …. We can divide the input domain for the software under test until we have split it into parts that results in every function being called. In practice, we can create a set of test cases, and run them through the software under test, and check which functions are called. The we can count 40/50 functions are called. </a:t>
            </a:r>
            <a:endParaRPr lang="en-AU" dirty="0"/>
          </a:p>
        </p:txBody>
      </p:sp>
      <p:sp>
        <p:nvSpPr>
          <p:cNvPr id="4" name="Slide Number Placeholder 3"/>
          <p:cNvSpPr>
            <a:spLocks noGrp="1"/>
          </p:cNvSpPr>
          <p:nvPr>
            <p:ph type="sldNum" sz="quarter" idx="10"/>
          </p:nvPr>
        </p:nvSpPr>
        <p:spPr/>
        <p:txBody>
          <a:bodyPr/>
          <a:lstStyle/>
          <a:p>
            <a:fld id="{F438395D-4A6C-4B89-AE76-7C26F2891DF7}" type="slidenum">
              <a:rPr lang="en-AU" smtClean="0"/>
              <a:t>9</a:t>
            </a:fld>
            <a:endParaRPr lang="en-AU" dirty="0"/>
          </a:p>
        </p:txBody>
      </p:sp>
    </p:spTree>
    <p:extLst>
      <p:ext uri="{BB962C8B-B14F-4D97-AF65-F5344CB8AC3E}">
        <p14:creationId xmlns:p14="http://schemas.microsoft.com/office/powerpoint/2010/main" val="1248201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High</a:t>
            </a:r>
            <a:r>
              <a:rPr lang="en-AU" baseline="0" dirty="0" smtClean="0"/>
              <a:t> coverage: use feedback to improve the quality of test suite. </a:t>
            </a:r>
          </a:p>
          <a:p>
            <a:r>
              <a:rPr lang="en-AU" baseline="0" dirty="0" smtClean="0"/>
              <a:t>Low coverage: scenario 1: web application, users help to test. Can check log and improve the system. 2. Critical software, e.g. aviation control, figure out a better way of improving control.</a:t>
            </a:r>
            <a:endParaRPr lang="en-AU" dirty="0"/>
          </a:p>
        </p:txBody>
      </p:sp>
      <p:sp>
        <p:nvSpPr>
          <p:cNvPr id="4" name="Slide Number Placeholder 3"/>
          <p:cNvSpPr>
            <a:spLocks noGrp="1"/>
          </p:cNvSpPr>
          <p:nvPr>
            <p:ph type="sldNum" sz="quarter" idx="10"/>
          </p:nvPr>
        </p:nvSpPr>
        <p:spPr/>
        <p:txBody>
          <a:bodyPr/>
          <a:lstStyle/>
          <a:p>
            <a:fld id="{F438395D-4A6C-4B89-AE76-7C26F2891DF7}" type="slidenum">
              <a:rPr lang="en-AU" smtClean="0"/>
              <a:t>26</a:t>
            </a:fld>
            <a:endParaRPr lang="en-AU"/>
          </a:p>
        </p:txBody>
      </p:sp>
    </p:spTree>
    <p:extLst>
      <p:ext uri="{BB962C8B-B14F-4D97-AF65-F5344CB8AC3E}">
        <p14:creationId xmlns:p14="http://schemas.microsoft.com/office/powerpoint/2010/main" val="382542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Fixing seed leads to fixed sequence of random numbers</a:t>
            </a:r>
            <a:endParaRPr lang="en-AU" dirty="0"/>
          </a:p>
        </p:txBody>
      </p:sp>
      <p:sp>
        <p:nvSpPr>
          <p:cNvPr id="4" name="Slide Number Placeholder 3"/>
          <p:cNvSpPr>
            <a:spLocks noGrp="1"/>
          </p:cNvSpPr>
          <p:nvPr>
            <p:ph type="sldNum" sz="quarter" idx="10"/>
          </p:nvPr>
        </p:nvSpPr>
        <p:spPr/>
        <p:txBody>
          <a:bodyPr/>
          <a:lstStyle/>
          <a:p>
            <a:fld id="{F438395D-4A6C-4B89-AE76-7C26F2891DF7}" type="slidenum">
              <a:rPr lang="en-AU" smtClean="0"/>
              <a:t>29</a:t>
            </a:fld>
            <a:endParaRPr lang="en-AU"/>
          </a:p>
        </p:txBody>
      </p:sp>
    </p:spTree>
    <p:extLst>
      <p:ext uri="{BB962C8B-B14F-4D97-AF65-F5344CB8AC3E}">
        <p14:creationId xmlns:p14="http://schemas.microsoft.com/office/powerpoint/2010/main" val="3308342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435" y="4406903"/>
            <a:ext cx="7772400" cy="608497"/>
          </a:xfrm>
        </p:spPr>
        <p:txBody>
          <a:bodyPr/>
          <a:lstStyle>
            <a:lvl1pPr algn="l">
              <a:defRPr sz="3600" b="1" cap="all"/>
            </a:lvl1pPr>
          </a:lstStyle>
          <a:p>
            <a:r>
              <a:rPr lang="en-AU" dirty="0" smtClean="0"/>
              <a:t>MODULE Name</a:t>
            </a:r>
            <a:endParaRPr lang="en-GB" dirty="0"/>
          </a:p>
        </p:txBody>
      </p:sp>
      <p:sp>
        <p:nvSpPr>
          <p:cNvPr id="3" name="Text Placeholder 2"/>
          <p:cNvSpPr>
            <a:spLocks noGrp="1"/>
          </p:cNvSpPr>
          <p:nvPr>
            <p:ph type="body" idx="1" hasCustomPrompt="1"/>
          </p:nvPr>
        </p:nvSpPr>
        <p:spPr>
          <a:xfrm>
            <a:off x="722435" y="2906713"/>
            <a:ext cx="1545309" cy="1500187"/>
          </a:xfrm>
        </p:spPr>
        <p:txBody>
          <a:bodyPr anchor="b"/>
          <a:lstStyle>
            <a:lvl1pPr marL="0" indent="0">
              <a:buNone/>
              <a:defRPr sz="2400">
                <a:solidFill>
                  <a:srgbClr val="BF2425"/>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r>
              <a:rPr lang="en-AU" sz="2800" b="1" dirty="0" smtClean="0">
                <a:solidFill>
                  <a:srgbClr val="BF2425"/>
                </a:solidFill>
              </a:rPr>
              <a:t>Topic X</a:t>
            </a:r>
            <a:endParaRPr lang="en-AU" sz="2800" b="1" dirty="0"/>
          </a:p>
        </p:txBody>
      </p:sp>
      <p:sp>
        <p:nvSpPr>
          <p:cNvPr id="4" name="Line 46"/>
          <p:cNvSpPr>
            <a:spLocks noChangeShapeType="1"/>
          </p:cNvSpPr>
          <p:nvPr/>
        </p:nvSpPr>
        <p:spPr bwMode="auto">
          <a:xfrm>
            <a:off x="729762" y="4406900"/>
            <a:ext cx="7772400"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6" name="Text Placeholder 2"/>
          <p:cNvSpPr>
            <a:spLocks noGrp="1"/>
          </p:cNvSpPr>
          <p:nvPr>
            <p:ph type="body" idx="10" hasCustomPrompt="1"/>
          </p:nvPr>
        </p:nvSpPr>
        <p:spPr>
          <a:xfrm>
            <a:off x="2267744" y="2906713"/>
            <a:ext cx="6234418"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r>
              <a:rPr lang="en-AU" sz="2800" b="1" dirty="0" smtClean="0"/>
              <a:t>Topic Name</a:t>
            </a:r>
            <a:endParaRPr lang="en-AU" sz="2800" b="1" dirty="0"/>
          </a:p>
        </p:txBody>
      </p:sp>
    </p:spTree>
    <p:extLst>
      <p:ext uri="{BB962C8B-B14F-4D97-AF65-F5344CB8AC3E}">
        <p14:creationId xmlns:p14="http://schemas.microsoft.com/office/powerpoint/2010/main" val="36532091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Long 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smtClean="0"/>
              <a:t>Click to edit Master title style</a:t>
            </a:r>
            <a:r>
              <a:rPr lang="en-GB" dirty="0" smtClean="0"/>
              <a:t/>
            </a:r>
            <a:br>
              <a:rPr lang="en-GB" dirty="0" smtClean="0"/>
            </a:br>
            <a:r>
              <a:rPr lang="en-GB" dirty="0" smtClean="0"/>
              <a:t>two lines</a:t>
            </a:r>
            <a:endParaRPr lang="en-GB" dirty="0"/>
          </a:p>
        </p:txBody>
      </p:sp>
      <p:sp>
        <p:nvSpPr>
          <p:cNvPr id="3" name="Content Placeholder 2"/>
          <p:cNvSpPr>
            <a:spLocks noGrp="1"/>
          </p:cNvSpPr>
          <p:nvPr>
            <p:ph idx="1"/>
          </p:nvPr>
        </p:nvSpPr>
        <p:spPr>
          <a:xfrm>
            <a:off x="356089" y="1571612"/>
            <a:ext cx="8516815" cy="4593692"/>
          </a:xfrm>
        </p:spPr>
        <p:txBody>
          <a:bodyPr/>
          <a:lstStyle>
            <a:lvl1pPr>
              <a:buNone/>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ong Title and Non-bulleted Content with Referen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smtClean="0"/>
              <a:t>Click to edit Master title style</a:t>
            </a:r>
            <a:r>
              <a:rPr lang="en-GB" dirty="0" smtClean="0"/>
              <a:t/>
            </a:r>
            <a:br>
              <a:rPr lang="en-GB" dirty="0" smtClean="0"/>
            </a:br>
            <a:r>
              <a:rPr lang="en-GB" dirty="0" smtClean="0"/>
              <a:t>two lines</a:t>
            </a:r>
            <a:endParaRPr lang="en-GB" dirty="0"/>
          </a:p>
        </p:txBody>
      </p:sp>
      <p:sp>
        <p:nvSpPr>
          <p:cNvPr id="3" name="Content Placeholder 2"/>
          <p:cNvSpPr>
            <a:spLocks noGrp="1"/>
          </p:cNvSpPr>
          <p:nvPr>
            <p:ph idx="1"/>
          </p:nvPr>
        </p:nvSpPr>
        <p:spPr>
          <a:xfrm>
            <a:off x="356089" y="1571612"/>
            <a:ext cx="8516815" cy="4071966"/>
          </a:xfrm>
        </p:spPr>
        <p:txBody>
          <a:bodyPr/>
          <a:lstStyle>
            <a:lvl1pPr>
              <a:buNone/>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smtClean="0"/>
              <a:t>Reference</a:t>
            </a:r>
            <a:endParaRPr lang="en-GB" dirty="0"/>
          </a:p>
        </p:txBody>
      </p:sp>
    </p:spTree>
    <p:extLst>
      <p:ext uri="{BB962C8B-B14F-4D97-AF65-F5344CB8AC3E}">
        <p14:creationId xmlns:p14="http://schemas.microsoft.com/office/powerpoint/2010/main" val="367763195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468815" cy="546942"/>
          </a:xfrm>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356091" y="1082676"/>
            <a:ext cx="4188069" cy="5197475"/>
          </a:xfrm>
        </p:spPr>
        <p:txBody>
          <a:bodyPr/>
          <a:lstStyle>
            <a:lvl1pPr>
              <a:defRPr sz="24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84837" y="1082676"/>
            <a:ext cx="4188069" cy="5197475"/>
          </a:xfrm>
        </p:spPr>
        <p:txBody>
          <a:bodyPr/>
          <a:lstStyle>
            <a:lvl1pPr>
              <a:defRPr sz="24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27346729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6400" y="259200"/>
            <a:ext cx="8229600" cy="546942"/>
          </a:xfrm>
        </p:spPr>
        <p:txBody>
          <a:bodyPr/>
          <a:lstStyle>
            <a:lvl1pPr>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412776"/>
            <a:ext cx="4040066"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2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271" y="1412776"/>
            <a:ext cx="4041531"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2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0932823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095374"/>
            <a:ext cx="3008435" cy="733425"/>
          </a:xfrm>
        </p:spPr>
        <p:txBody>
          <a:bodyPr anchor="b"/>
          <a:lstStyle>
            <a:lvl1pPr algn="l">
              <a:defRPr sz="2400" b="0"/>
            </a:lvl1pPr>
          </a:lstStyle>
          <a:p>
            <a:r>
              <a:rPr lang="en-US" smtClean="0"/>
              <a:t>Click to edit Master title style</a:t>
            </a:r>
            <a:endParaRPr lang="en-GB" dirty="0"/>
          </a:p>
        </p:txBody>
      </p:sp>
      <p:sp>
        <p:nvSpPr>
          <p:cNvPr id="3" name="Content Placeholder 2"/>
          <p:cNvSpPr>
            <a:spLocks noGrp="1"/>
          </p:cNvSpPr>
          <p:nvPr>
            <p:ph idx="1"/>
          </p:nvPr>
        </p:nvSpPr>
        <p:spPr>
          <a:xfrm>
            <a:off x="3575538" y="1095375"/>
            <a:ext cx="5111262" cy="5030788"/>
          </a:xfrm>
        </p:spPr>
        <p:txBody>
          <a:bodyPr/>
          <a:lstStyle>
            <a:lvl1pPr>
              <a:defRPr sz="2400"/>
            </a:lvl1pPr>
            <a:lvl2pPr>
              <a:defRPr sz="2200"/>
            </a:lvl2pPr>
            <a:lvl3pPr>
              <a:defRPr sz="2200"/>
            </a:lvl3pPr>
            <a:lvl4pPr>
              <a:defRPr sz="2200"/>
            </a:lvl4pPr>
            <a:lvl5pPr>
              <a:defRPr sz="2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3"/>
          <p:cNvSpPr>
            <a:spLocks noGrp="1"/>
          </p:cNvSpPr>
          <p:nvPr>
            <p:ph type="body" sz="half" idx="2"/>
          </p:nvPr>
        </p:nvSpPr>
        <p:spPr>
          <a:xfrm>
            <a:off x="457201" y="1828801"/>
            <a:ext cx="3008435" cy="4297363"/>
          </a:xfrm>
        </p:spPr>
        <p:txBody>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itle 1"/>
          <p:cNvSpPr txBox="1">
            <a:spLocks/>
          </p:cNvSpPr>
          <p:nvPr/>
        </p:nvSpPr>
        <p:spPr bwMode="auto">
          <a:xfrm>
            <a:off x="356400" y="258763"/>
            <a:ext cx="5880275" cy="546942"/>
          </a:xfrm>
          <a:prstGeom prst="rect">
            <a:avLst/>
          </a:prstGeom>
          <a:noFill/>
          <a:ln w="12700">
            <a:noFill/>
            <a:miter lim="800000"/>
            <a:headEnd/>
            <a:tailEnd/>
          </a:ln>
        </p:spPr>
        <p:txBody>
          <a:bodyPr vert="horz" wrap="square" lIns="65083" tIns="26986" rIns="65083" bIns="26986" numCol="1" anchor="t" anchorCtr="0" compatLnSpc="1">
            <a:prstTxWarp prst="textNoShape">
              <a:avLst/>
            </a:prstTxWarp>
            <a:spAutoFit/>
          </a:bodyPr>
          <a:lstStyle>
            <a:lvl1pPr algn="l" rtl="0" eaLnBrk="0" fontAlgn="base" hangingPunct="0">
              <a:spcBef>
                <a:spcPct val="0"/>
              </a:spcBef>
              <a:spcAft>
                <a:spcPct val="0"/>
              </a:spcAft>
              <a:defRPr sz="3200" b="0">
                <a:solidFill>
                  <a:srgbClr val="7F7F7F"/>
                </a:solidFill>
                <a:latin typeface="Arial" pitchFamily="34" charset="0"/>
                <a:ea typeface="+mj-ea"/>
                <a:cs typeface="Arial" pitchFamily="34" charset="0"/>
              </a:defRPr>
            </a:lvl1pPr>
            <a:lvl2pPr algn="l" rtl="0" eaLnBrk="0" fontAlgn="base" hangingPunct="0">
              <a:spcBef>
                <a:spcPct val="0"/>
              </a:spcBef>
              <a:spcAft>
                <a:spcPct val="0"/>
              </a:spcAft>
              <a:defRPr sz="2800" b="1">
                <a:solidFill>
                  <a:srgbClr val="7F7F7F"/>
                </a:solidFill>
                <a:latin typeface="Verdana" pitchFamily="34" charset="0"/>
              </a:defRPr>
            </a:lvl2pPr>
            <a:lvl3pPr algn="l" rtl="0" eaLnBrk="0" fontAlgn="base" hangingPunct="0">
              <a:spcBef>
                <a:spcPct val="0"/>
              </a:spcBef>
              <a:spcAft>
                <a:spcPct val="0"/>
              </a:spcAft>
              <a:defRPr sz="2800" b="1">
                <a:solidFill>
                  <a:srgbClr val="7F7F7F"/>
                </a:solidFill>
                <a:latin typeface="Verdana" pitchFamily="34" charset="0"/>
              </a:defRPr>
            </a:lvl3pPr>
            <a:lvl4pPr algn="l" rtl="0" eaLnBrk="0" fontAlgn="base" hangingPunct="0">
              <a:spcBef>
                <a:spcPct val="0"/>
              </a:spcBef>
              <a:spcAft>
                <a:spcPct val="0"/>
              </a:spcAft>
              <a:defRPr sz="2800" b="1">
                <a:solidFill>
                  <a:srgbClr val="7F7F7F"/>
                </a:solidFill>
                <a:latin typeface="Verdana" pitchFamily="34" charset="0"/>
              </a:defRPr>
            </a:lvl4pPr>
            <a:lvl5pPr algn="l" rtl="0" eaLnBrk="0" fontAlgn="base" hangingPunct="0">
              <a:spcBef>
                <a:spcPct val="0"/>
              </a:spcBef>
              <a:spcAft>
                <a:spcPct val="0"/>
              </a:spcAft>
              <a:defRPr sz="2800" b="1">
                <a:solidFill>
                  <a:srgbClr val="7F7F7F"/>
                </a:solidFill>
                <a:latin typeface="Verdana" pitchFamily="34" charset="0"/>
              </a:defRPr>
            </a:lvl5pPr>
            <a:lvl6pPr marL="457200" algn="l" rtl="0" eaLnBrk="0" fontAlgn="base" hangingPunct="0">
              <a:spcBef>
                <a:spcPct val="0"/>
              </a:spcBef>
              <a:spcAft>
                <a:spcPct val="0"/>
              </a:spcAft>
              <a:defRPr sz="2800" b="1">
                <a:solidFill>
                  <a:srgbClr val="000099"/>
                </a:solidFill>
                <a:latin typeface="Verdana" pitchFamily="34" charset="0"/>
              </a:defRPr>
            </a:lvl6pPr>
            <a:lvl7pPr marL="914400" algn="l" rtl="0" eaLnBrk="0" fontAlgn="base" hangingPunct="0">
              <a:spcBef>
                <a:spcPct val="0"/>
              </a:spcBef>
              <a:spcAft>
                <a:spcPct val="0"/>
              </a:spcAft>
              <a:defRPr sz="2800" b="1">
                <a:solidFill>
                  <a:srgbClr val="000099"/>
                </a:solidFill>
                <a:latin typeface="Verdana" pitchFamily="34" charset="0"/>
              </a:defRPr>
            </a:lvl7pPr>
            <a:lvl8pPr marL="1371600" algn="l" rtl="0" eaLnBrk="0" fontAlgn="base" hangingPunct="0">
              <a:spcBef>
                <a:spcPct val="0"/>
              </a:spcBef>
              <a:spcAft>
                <a:spcPct val="0"/>
              </a:spcAft>
              <a:defRPr sz="2800" b="1">
                <a:solidFill>
                  <a:srgbClr val="000099"/>
                </a:solidFill>
                <a:latin typeface="Verdana" pitchFamily="34" charset="0"/>
              </a:defRPr>
            </a:lvl8pPr>
            <a:lvl9pPr marL="1828800" algn="l" rtl="0" eaLnBrk="0" fontAlgn="base" hangingPunct="0">
              <a:spcBef>
                <a:spcPct val="0"/>
              </a:spcBef>
              <a:spcAft>
                <a:spcPct val="0"/>
              </a:spcAft>
              <a:defRPr sz="2800" b="1">
                <a:solidFill>
                  <a:srgbClr val="000099"/>
                </a:solidFill>
                <a:latin typeface="Verdana" pitchFamily="34" charset="0"/>
              </a:defRPr>
            </a:lvl9pPr>
          </a:lstStyle>
          <a:p>
            <a:pPr>
              <a:buNone/>
            </a:pPr>
            <a:r>
              <a:rPr lang="en-US" kern="0" dirty="0" smtClean="0"/>
              <a:t>Click to edit Master title style</a:t>
            </a:r>
            <a:endParaRPr lang="en-GB" kern="0" dirty="0"/>
          </a:p>
        </p:txBody>
      </p:sp>
      <p:sp>
        <p:nvSpPr>
          <p:cNvPr id="6"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839530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81952"/>
            <a:ext cx="5486400" cy="485386"/>
          </a:xfrm>
        </p:spPr>
        <p:txBody>
          <a:bodyPr anchor="b"/>
          <a:lstStyle>
            <a:lvl1pPr algn="l">
              <a:defRPr sz="2800" b="0"/>
            </a:lvl1pPr>
          </a:lstStyle>
          <a:p>
            <a:r>
              <a:rPr lang="en-US" smtClean="0"/>
              <a:t>Click to edit Master title style</a:t>
            </a:r>
            <a:endParaRPr lang="en-GB" dirty="0"/>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GB" noProof="0" dirty="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Line 46"/>
          <p:cNvSpPr>
            <a:spLocks noChangeShapeType="1"/>
          </p:cNvSpPr>
          <p:nvPr/>
        </p:nvSpPr>
        <p:spPr bwMode="auto">
          <a:xfrm>
            <a:off x="1784839" y="5368925"/>
            <a:ext cx="5495192"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418107276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354515" cy="546942"/>
          </a:xfrm>
        </p:spPr>
        <p:txBody>
          <a:bodyPr/>
          <a:lstStyle/>
          <a:p>
            <a:r>
              <a:rPr lang="en-US" smtClean="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18735466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9025" y="1076328"/>
            <a:ext cx="623880" cy="5203825"/>
          </a:xfrm>
        </p:spPr>
        <p:txBody>
          <a:bodyPr vert="eaVert"/>
          <a:lstStyle/>
          <a:p>
            <a:r>
              <a:rPr lang="en-US" smtClean="0"/>
              <a:t>Click to edit Master title style</a:t>
            </a:r>
            <a:endParaRPr lang="en-GB" dirty="0"/>
          </a:p>
        </p:txBody>
      </p:sp>
      <p:sp>
        <p:nvSpPr>
          <p:cNvPr id="3" name="Vertical Text Placeholder 2"/>
          <p:cNvSpPr>
            <a:spLocks noGrp="1"/>
          </p:cNvSpPr>
          <p:nvPr>
            <p:ph type="body" orient="vert" idx="1"/>
          </p:nvPr>
        </p:nvSpPr>
        <p:spPr>
          <a:xfrm>
            <a:off x="131886" y="258766"/>
            <a:ext cx="6415454" cy="602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88095791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18289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ub-Hea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4413" y="3239248"/>
            <a:ext cx="6715173" cy="546942"/>
          </a:xfrm>
        </p:spPr>
        <p:txBody>
          <a:bodyPr/>
          <a:lstStyle>
            <a:lvl1pPr algn="ctr">
              <a:defRPr sz="3200" b="1" cap="none">
                <a:solidFill>
                  <a:srgbClr val="C00000"/>
                </a:solidFill>
              </a:defRPr>
            </a:lvl1pPr>
          </a:lstStyle>
          <a:p>
            <a:r>
              <a:rPr lang="en-US" dirty="0" smtClean="0"/>
              <a:t>Click To Edit Master Title Style</a:t>
            </a:r>
            <a:endParaRPr lang="en-GB" dirty="0"/>
          </a:p>
        </p:txBody>
      </p:sp>
      <p:sp>
        <p:nvSpPr>
          <p:cNvPr id="4" name="Line 46"/>
          <p:cNvSpPr>
            <a:spLocks noChangeShapeType="1"/>
          </p:cNvSpPr>
          <p:nvPr/>
        </p:nvSpPr>
        <p:spPr bwMode="auto">
          <a:xfrm>
            <a:off x="729762" y="4406900"/>
            <a:ext cx="7772400"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532091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Presentation Title Slide">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722759" y="1099323"/>
            <a:ext cx="7373938" cy="820738"/>
          </a:xfrm>
        </p:spPr>
        <p:txBody>
          <a:bodyPr/>
          <a:lstStyle>
            <a:lvl1pPr>
              <a:defRPr sz="4000"/>
            </a:lvl1pPr>
          </a:lstStyle>
          <a:p>
            <a:pPr lvl="0"/>
            <a:r>
              <a:rPr lang="en-US" noProof="0" smtClean="0"/>
              <a:t>Click to edit Master title style</a:t>
            </a:r>
            <a:endParaRPr lang="en-US" noProof="0" dirty="0" smtClean="0"/>
          </a:p>
        </p:txBody>
      </p:sp>
      <p:sp>
        <p:nvSpPr>
          <p:cNvPr id="9219" name="Rectangle 3"/>
          <p:cNvSpPr>
            <a:spLocks noGrp="1" noChangeArrowheads="1"/>
          </p:cNvSpPr>
          <p:nvPr>
            <p:ph type="subTitle" idx="1"/>
          </p:nvPr>
        </p:nvSpPr>
        <p:spPr>
          <a:xfrm>
            <a:off x="722759" y="2492896"/>
            <a:ext cx="7924800" cy="3939654"/>
          </a:xfrm>
        </p:spPr>
        <p:txBody>
          <a:bodyPr tIns="45720" bIns="45720"/>
          <a:lstStyle>
            <a:lvl1pPr marL="0" indent="0">
              <a:buFont typeface="Wingdings" charset="0"/>
              <a:buNone/>
              <a:defRPr sz="2800"/>
            </a:lvl1pPr>
          </a:lstStyle>
          <a:p>
            <a:pPr lvl="0"/>
            <a:r>
              <a:rPr lang="en-US" noProof="0" smtClean="0"/>
              <a:t>Click to edit Master subtitle style</a:t>
            </a:r>
            <a:endParaRPr lang="en-US" noProof="0" dirty="0" smtClean="0"/>
          </a:p>
        </p:txBody>
      </p:sp>
      <p:sp>
        <p:nvSpPr>
          <p:cNvPr id="7" name="Line 46"/>
          <p:cNvSpPr>
            <a:spLocks noChangeShapeType="1"/>
          </p:cNvSpPr>
          <p:nvPr/>
        </p:nvSpPr>
        <p:spPr bwMode="auto">
          <a:xfrm>
            <a:off x="722759" y="2132856"/>
            <a:ext cx="7020272"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pic>
        <p:nvPicPr>
          <p:cNvPr id="6" name="Picture 7" descr="ppt-header"/>
          <p:cNvPicPr>
            <a:picLocks noChangeAspect="1" noChangeArrowheads="1"/>
          </p:cNvPicPr>
          <p:nvPr/>
        </p:nvPicPr>
        <p:blipFill>
          <a:blip r:embed="rId2" cstate="print"/>
          <a:srcRect r="20804"/>
          <a:stretch>
            <a:fillRect/>
          </a:stretch>
        </p:blipFill>
        <p:spPr bwMode="auto">
          <a:xfrm>
            <a:off x="1902070" y="0"/>
            <a:ext cx="7241931" cy="1079500"/>
          </a:xfrm>
          <a:prstGeom prst="rect">
            <a:avLst/>
          </a:prstGeom>
          <a:noFill/>
          <a:ln w="9525">
            <a:noFill/>
            <a:miter lim="800000"/>
            <a:headEnd/>
            <a:tailEnd/>
          </a:ln>
        </p:spPr>
      </p:pic>
      <p:sp>
        <p:nvSpPr>
          <p:cNvPr id="9" name="Oval 36"/>
          <p:cNvSpPr>
            <a:spLocks noChangeArrowheads="1"/>
          </p:cNvSpPr>
          <p:nvPr/>
        </p:nvSpPr>
        <p:spPr bwMode="auto">
          <a:xfrm>
            <a:off x="4331677" y="6521451"/>
            <a:ext cx="219808" cy="238125"/>
          </a:xfrm>
          <a:prstGeom prst="ellipse">
            <a:avLst/>
          </a:prstGeom>
          <a:noFill/>
          <a:ln w="9525">
            <a:noFill/>
            <a:round/>
            <a:headEnd/>
            <a:tailEnd/>
          </a:ln>
          <a:effectLst/>
        </p:spPr>
        <p:txBody>
          <a:bodyPr wrap="none" lIns="36000" tIns="36000" rIns="36000" bIns="36000" anchor="ctr"/>
          <a:lstStyle/>
          <a:p>
            <a:pPr algn="ctr" eaLnBrk="0" hangingPunct="0">
              <a:buNone/>
              <a:defRPr/>
            </a:pPr>
            <a:fld id="{3E8F2A65-2DD6-4529-9FF7-3CBA8D703A1E}" type="slidenum">
              <a:rPr lang="en-GB" sz="800" b="0">
                <a:solidFill>
                  <a:schemeClr val="bg1">
                    <a:lumMod val="50000"/>
                  </a:schemeClr>
                </a:solidFill>
                <a:latin typeface="Arial" pitchFamily="34" charset="0"/>
                <a:cs typeface="Arial" pitchFamily="34" charset="0"/>
              </a:rPr>
              <a:pPr algn="ctr" eaLnBrk="0" hangingPunct="0">
                <a:buNone/>
                <a:defRPr/>
              </a:pPr>
              <a:t>‹#›</a:t>
            </a:fld>
            <a:endParaRPr lang="en-GB" sz="800" b="0" dirty="0">
              <a:solidFill>
                <a:schemeClr val="bg1">
                  <a:lumMod val="50000"/>
                </a:schemeClr>
              </a:solidFill>
              <a:latin typeface="Arial" pitchFamily="34" charset="0"/>
              <a:cs typeface="Arial" pitchFamily="34" charset="0"/>
            </a:endParaRPr>
          </a:p>
        </p:txBody>
      </p:sp>
      <p:sp>
        <p:nvSpPr>
          <p:cNvPr id="11" name="TextBox 10"/>
          <p:cNvSpPr txBox="1"/>
          <p:nvPr/>
        </p:nvSpPr>
        <p:spPr>
          <a:xfrm>
            <a:off x="378656" y="6471235"/>
            <a:ext cx="2771043" cy="338554"/>
          </a:xfrm>
          <a:prstGeom prst="rect">
            <a:avLst/>
          </a:prstGeom>
          <a:noFill/>
        </p:spPr>
        <p:txBody>
          <a:bodyPr>
            <a:spAutoFit/>
          </a:bodyPr>
          <a:lstStyle/>
          <a:p>
            <a:pPr>
              <a:buNone/>
              <a:defRPr/>
            </a:pPr>
            <a:r>
              <a:rPr lang="en-AU" sz="800" b="0" dirty="0" smtClean="0">
                <a:solidFill>
                  <a:schemeClr val="bg1">
                    <a:lumMod val="50000"/>
                  </a:schemeClr>
                </a:solidFill>
                <a:latin typeface="Arial" pitchFamily="34" charset="0"/>
                <a:cs typeface="Arial" pitchFamily="34" charset="0"/>
              </a:rPr>
              <a:t>Water and Wastewater</a:t>
            </a:r>
            <a:r>
              <a:rPr lang="en-AU" sz="800" b="0" baseline="0" dirty="0" smtClean="0">
                <a:solidFill>
                  <a:schemeClr val="bg1">
                    <a:lumMod val="50000"/>
                  </a:schemeClr>
                </a:solidFill>
                <a:latin typeface="Arial" pitchFamily="34" charset="0"/>
                <a:cs typeface="Arial" pitchFamily="34" charset="0"/>
              </a:rPr>
              <a:t> Treatment Fundamentals</a:t>
            </a:r>
            <a:endParaRPr lang="en-AU" sz="800" b="0" dirty="0" smtClean="0">
              <a:solidFill>
                <a:schemeClr val="bg1">
                  <a:lumMod val="50000"/>
                </a:schemeClr>
              </a:solidFill>
              <a:latin typeface="Arial" pitchFamily="34" charset="0"/>
              <a:cs typeface="Arial" pitchFamily="34" charset="0"/>
            </a:endParaRPr>
          </a:p>
          <a:p>
            <a:pPr>
              <a:buNone/>
              <a:defRPr/>
            </a:pPr>
            <a:r>
              <a:rPr lang="en-AU" sz="800" b="0" dirty="0" smtClean="0">
                <a:solidFill>
                  <a:schemeClr val="bg1">
                    <a:lumMod val="50000"/>
                  </a:schemeClr>
                </a:solidFill>
                <a:latin typeface="Arial" pitchFamily="34" charset="0"/>
                <a:cs typeface="Arial" pitchFamily="34" charset="0"/>
              </a:rPr>
              <a:t>Unit 2</a:t>
            </a:r>
            <a:r>
              <a:rPr lang="en-AU" sz="800" b="0" baseline="0" dirty="0" smtClean="0">
                <a:solidFill>
                  <a:schemeClr val="bg1">
                    <a:lumMod val="50000"/>
                  </a:schemeClr>
                </a:solidFill>
                <a:latin typeface="Arial" pitchFamily="34" charset="0"/>
                <a:cs typeface="Arial" pitchFamily="34" charset="0"/>
              </a:rPr>
              <a:t> – Part 1</a:t>
            </a:r>
            <a:endParaRPr lang="en-AU" sz="800" b="0" dirty="0" smtClean="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4275560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407269" cy="546942"/>
          </a:xfrm>
        </p:spPr>
        <p:txBody>
          <a:bodyPr/>
          <a:lstStyle/>
          <a:p>
            <a:r>
              <a:rPr lang="en-US" smtClean="0"/>
              <a:t>Click to edit Master title style</a:t>
            </a:r>
            <a:endParaRPr lang="en-GB" dirty="0"/>
          </a:p>
        </p:txBody>
      </p:sp>
      <p:sp>
        <p:nvSpPr>
          <p:cNvPr id="3"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634444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Bulleted Content with Reference">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356089" y="1154684"/>
            <a:ext cx="8516815" cy="44888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smtClean="0"/>
              <a:t>Reference</a:t>
            </a:r>
            <a:endParaRPr lang="en-GB" dirty="0"/>
          </a:p>
        </p:txBody>
      </p:sp>
    </p:spTree>
    <p:extLst>
      <p:ext uri="{BB962C8B-B14F-4D97-AF65-F5344CB8AC3E}">
        <p14:creationId xmlns:p14="http://schemas.microsoft.com/office/powerpoint/2010/main" val="36776319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ng Title and Bullete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089" y="1571612"/>
            <a:ext cx="8516815" cy="45936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Title 4"/>
          <p:cNvSpPr>
            <a:spLocks noGrp="1"/>
          </p:cNvSpPr>
          <p:nvPr>
            <p:ph type="title"/>
          </p:nvPr>
        </p:nvSpPr>
        <p:spPr/>
        <p:txBody>
          <a:bodyPr/>
          <a:lstStyle/>
          <a:p>
            <a:r>
              <a:rPr lang="en-US" smtClean="0"/>
              <a:t>Click to edit Master title style</a:t>
            </a:r>
            <a:endParaRPr lang="en-AU"/>
          </a:p>
        </p:txBody>
      </p:sp>
    </p:spTree>
    <p:extLst>
      <p:ext uri="{BB962C8B-B14F-4D97-AF65-F5344CB8AC3E}">
        <p14:creationId xmlns:p14="http://schemas.microsoft.com/office/powerpoint/2010/main" val="36776319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ong Title and Bulleted Content with Referen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smtClean="0"/>
              <a:t>Click to edit Master title style</a:t>
            </a:r>
            <a:r>
              <a:rPr lang="en-GB" dirty="0" smtClean="0"/>
              <a:t/>
            </a:r>
            <a:br>
              <a:rPr lang="en-GB" dirty="0" smtClean="0"/>
            </a:br>
            <a:r>
              <a:rPr lang="en-GB" dirty="0" smtClean="0"/>
              <a:t>two lines</a:t>
            </a:r>
            <a:endParaRPr lang="en-GB" dirty="0"/>
          </a:p>
        </p:txBody>
      </p:sp>
      <p:sp>
        <p:nvSpPr>
          <p:cNvPr id="3" name="Content Placeholder 2"/>
          <p:cNvSpPr>
            <a:spLocks noGrp="1"/>
          </p:cNvSpPr>
          <p:nvPr>
            <p:ph idx="1"/>
          </p:nvPr>
        </p:nvSpPr>
        <p:spPr>
          <a:xfrm>
            <a:off x="356089" y="1571612"/>
            <a:ext cx="8516815" cy="40719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smtClean="0"/>
              <a:t>Reference</a:t>
            </a:r>
            <a:endParaRPr lang="en-GB" dirty="0"/>
          </a:p>
        </p:txBody>
      </p:sp>
    </p:spTree>
    <p:extLst>
      <p:ext uri="{BB962C8B-B14F-4D97-AF65-F5344CB8AC3E}">
        <p14:creationId xmlns:p14="http://schemas.microsoft.com/office/powerpoint/2010/main" val="36776319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Non-bulleted Content with Reference">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smtClean="0"/>
              <a:t>Click to edit Master title style</a:t>
            </a:r>
            <a:endParaRPr lang="en-GB" dirty="0"/>
          </a:p>
        </p:txBody>
      </p:sp>
      <p:sp>
        <p:nvSpPr>
          <p:cNvPr id="3"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4" name="Content Placeholder 2"/>
          <p:cNvSpPr>
            <a:spLocks noGrp="1"/>
          </p:cNvSpPr>
          <p:nvPr>
            <p:ph idx="1"/>
          </p:nvPr>
        </p:nvSpPr>
        <p:spPr>
          <a:xfrm>
            <a:off x="356089" y="1154684"/>
            <a:ext cx="8516815" cy="4488894"/>
          </a:xfrm>
        </p:spPr>
        <p:txBody>
          <a:bodyPr/>
          <a:lstStyle>
            <a:lvl1pPr>
              <a:buNone/>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smtClean="0"/>
              <a:t>Reference</a:t>
            </a:r>
            <a:endParaRPr lang="en-GB" dirty="0"/>
          </a:p>
        </p:txBody>
      </p:sp>
    </p:spTree>
    <p:extLst>
      <p:ext uri="{BB962C8B-B14F-4D97-AF65-F5344CB8AC3E}">
        <p14:creationId xmlns:p14="http://schemas.microsoft.com/office/powerpoint/2010/main" val="16270566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2" descr="20%"/>
          <p:cNvSpPr>
            <a:spLocks noGrp="1" noChangeArrowheads="1"/>
          </p:cNvSpPr>
          <p:nvPr>
            <p:ph type="body" idx="1"/>
          </p:nvPr>
        </p:nvSpPr>
        <p:spPr bwMode="auto">
          <a:xfrm>
            <a:off x="356089" y="1154684"/>
            <a:ext cx="8516815" cy="5010620"/>
          </a:xfrm>
          <a:prstGeom prst="rect">
            <a:avLst/>
          </a:prstGeom>
          <a:noFill/>
          <a:ln w="12700">
            <a:noFill/>
            <a:miter lim="800000"/>
            <a:headEnd/>
            <a:tailEnd/>
          </a:ln>
        </p:spPr>
        <p:txBody>
          <a:bodyPr vert="horz" wrap="square" lIns="90481" tIns="44447" rIns="90481" bIns="4444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8" name="Rectangle 13" descr="20%"/>
          <p:cNvSpPr>
            <a:spLocks noGrp="1" noChangeArrowheads="1"/>
          </p:cNvSpPr>
          <p:nvPr>
            <p:ph type="title"/>
          </p:nvPr>
        </p:nvSpPr>
        <p:spPr bwMode="auto">
          <a:xfrm>
            <a:off x="356400" y="258763"/>
            <a:ext cx="5592244" cy="546942"/>
          </a:xfrm>
          <a:prstGeom prst="rect">
            <a:avLst/>
          </a:prstGeom>
          <a:noFill/>
          <a:ln w="12700">
            <a:noFill/>
            <a:miter lim="800000"/>
            <a:headEnd/>
            <a:tailEnd/>
          </a:ln>
        </p:spPr>
        <p:txBody>
          <a:bodyPr vert="horz" wrap="square" lIns="65083" tIns="26986" rIns="65083" bIns="26986" numCol="1" anchor="t" anchorCtr="0" compatLnSpc="1">
            <a:prstTxWarp prst="textNoShape">
              <a:avLst/>
            </a:prstTxWarp>
            <a:spAutoFit/>
          </a:bodyPr>
          <a:lstStyle/>
          <a:p>
            <a:pPr lvl="0"/>
            <a:r>
              <a:rPr lang="en-US" smtClean="0"/>
              <a:t>Click to edit Master title style</a:t>
            </a:r>
            <a:endParaRPr lang="en-GB" dirty="0" smtClean="0"/>
          </a:p>
        </p:txBody>
      </p:sp>
      <p:sp>
        <p:nvSpPr>
          <p:cNvPr id="1060" name="Oval 36"/>
          <p:cNvSpPr>
            <a:spLocks noChangeArrowheads="1"/>
          </p:cNvSpPr>
          <p:nvPr/>
        </p:nvSpPr>
        <p:spPr bwMode="auto">
          <a:xfrm>
            <a:off x="4331677" y="6521451"/>
            <a:ext cx="219808" cy="238125"/>
          </a:xfrm>
          <a:prstGeom prst="ellipse">
            <a:avLst/>
          </a:prstGeom>
          <a:noFill/>
          <a:ln w="9525">
            <a:noFill/>
            <a:round/>
            <a:headEnd/>
            <a:tailEnd/>
          </a:ln>
          <a:effectLst/>
        </p:spPr>
        <p:txBody>
          <a:bodyPr wrap="none" lIns="36000" tIns="36000" rIns="36000" bIns="36000" anchor="ctr"/>
          <a:lstStyle/>
          <a:p>
            <a:pPr algn="ctr" eaLnBrk="0" hangingPunct="0">
              <a:buNone/>
              <a:defRPr/>
            </a:pPr>
            <a:fld id="{3E8F2A65-2DD6-4529-9FF7-3CBA8D703A1E}" type="slidenum">
              <a:rPr lang="en-GB" sz="800" b="0">
                <a:solidFill>
                  <a:schemeClr val="bg1">
                    <a:lumMod val="50000"/>
                  </a:schemeClr>
                </a:solidFill>
                <a:latin typeface="Arial" pitchFamily="34" charset="0"/>
                <a:cs typeface="Arial" pitchFamily="34" charset="0"/>
              </a:rPr>
              <a:pPr algn="ctr" eaLnBrk="0" hangingPunct="0">
                <a:buNone/>
                <a:defRPr/>
              </a:pPr>
              <a:t>‹#›</a:t>
            </a:fld>
            <a:endParaRPr lang="en-GB" sz="800" b="0" dirty="0">
              <a:solidFill>
                <a:schemeClr val="bg1">
                  <a:lumMod val="50000"/>
                </a:schemeClr>
              </a:solidFill>
              <a:latin typeface="Arial" pitchFamily="34" charset="0"/>
              <a:cs typeface="Arial" pitchFamily="34" charset="0"/>
            </a:endParaRPr>
          </a:p>
        </p:txBody>
      </p:sp>
      <p:sp>
        <p:nvSpPr>
          <p:cNvPr id="7" name="TextBox 6"/>
          <p:cNvSpPr txBox="1"/>
          <p:nvPr/>
        </p:nvSpPr>
        <p:spPr>
          <a:xfrm>
            <a:off x="395536" y="6525344"/>
            <a:ext cx="3816424" cy="215444"/>
          </a:xfrm>
          <a:prstGeom prst="rect">
            <a:avLst/>
          </a:prstGeom>
          <a:noFill/>
        </p:spPr>
        <p:txBody>
          <a:bodyPr wrap="square">
            <a:spAutoFit/>
          </a:bodyPr>
          <a:lstStyle/>
          <a:p>
            <a:pPr>
              <a:buNone/>
              <a:defRPr/>
            </a:pPr>
            <a:r>
              <a:rPr lang="en-AU" sz="800" b="0" dirty="0" smtClean="0">
                <a:solidFill>
                  <a:schemeClr val="bg1">
                    <a:lumMod val="50000"/>
                  </a:schemeClr>
                </a:solidFill>
                <a:latin typeface="Arial" pitchFamily="34" charset="0"/>
                <a:cs typeface="Arial" pitchFamily="34" charset="0"/>
              </a:rPr>
              <a:t>2810ICT Software</a:t>
            </a:r>
            <a:r>
              <a:rPr lang="en-AU" sz="800" b="0" baseline="0" dirty="0" smtClean="0">
                <a:solidFill>
                  <a:schemeClr val="bg1">
                    <a:lumMod val="50000"/>
                  </a:schemeClr>
                </a:solidFill>
                <a:latin typeface="Arial" pitchFamily="34" charset="0"/>
                <a:cs typeface="Arial" pitchFamily="34" charset="0"/>
              </a:rPr>
              <a:t> Technologies</a:t>
            </a:r>
          </a:p>
        </p:txBody>
      </p:sp>
    </p:spTree>
    <p:extLst>
      <p:ext uri="{BB962C8B-B14F-4D97-AF65-F5344CB8AC3E}">
        <p14:creationId xmlns:p14="http://schemas.microsoft.com/office/powerpoint/2010/main" val="2096462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timing>
    <p:tnLst>
      <p:par>
        <p:cTn id="1" dur="indefinite" restart="never" nodeType="tmRoot"/>
      </p:par>
    </p:tnLst>
  </p:timing>
  <p:txStyles>
    <p:titleStyle>
      <a:lvl1pPr algn="l" rtl="0" eaLnBrk="1" fontAlgn="base" hangingPunct="1">
        <a:spcBef>
          <a:spcPct val="0"/>
        </a:spcBef>
        <a:spcAft>
          <a:spcPct val="0"/>
        </a:spcAft>
        <a:defRPr sz="3200" b="0">
          <a:solidFill>
            <a:srgbClr val="7F7F7F"/>
          </a:solidFill>
          <a:latin typeface="Arial" pitchFamily="34" charset="0"/>
          <a:ea typeface="+mj-ea"/>
          <a:cs typeface="Arial" pitchFamily="34" charset="0"/>
        </a:defRPr>
      </a:lvl1pPr>
      <a:lvl2pPr algn="l" rtl="0" eaLnBrk="1" fontAlgn="base" hangingPunct="1">
        <a:spcBef>
          <a:spcPct val="0"/>
        </a:spcBef>
        <a:spcAft>
          <a:spcPct val="0"/>
        </a:spcAft>
        <a:defRPr sz="2800" b="1">
          <a:solidFill>
            <a:srgbClr val="7F7F7F"/>
          </a:solidFill>
          <a:latin typeface="Verdana" pitchFamily="34" charset="0"/>
        </a:defRPr>
      </a:lvl2pPr>
      <a:lvl3pPr algn="l" rtl="0" eaLnBrk="1" fontAlgn="base" hangingPunct="1">
        <a:spcBef>
          <a:spcPct val="0"/>
        </a:spcBef>
        <a:spcAft>
          <a:spcPct val="0"/>
        </a:spcAft>
        <a:defRPr sz="2800" b="1">
          <a:solidFill>
            <a:srgbClr val="7F7F7F"/>
          </a:solidFill>
          <a:latin typeface="Verdana" pitchFamily="34" charset="0"/>
        </a:defRPr>
      </a:lvl3pPr>
      <a:lvl4pPr algn="l" rtl="0" eaLnBrk="1" fontAlgn="base" hangingPunct="1">
        <a:spcBef>
          <a:spcPct val="0"/>
        </a:spcBef>
        <a:spcAft>
          <a:spcPct val="0"/>
        </a:spcAft>
        <a:defRPr sz="2800" b="1">
          <a:solidFill>
            <a:srgbClr val="7F7F7F"/>
          </a:solidFill>
          <a:latin typeface="Verdana" pitchFamily="34" charset="0"/>
        </a:defRPr>
      </a:lvl4pPr>
      <a:lvl5pPr algn="l" rtl="0" eaLnBrk="1" fontAlgn="base" hangingPunct="1">
        <a:spcBef>
          <a:spcPct val="0"/>
        </a:spcBef>
        <a:spcAft>
          <a:spcPct val="0"/>
        </a:spcAft>
        <a:defRPr sz="2800" b="1">
          <a:solidFill>
            <a:srgbClr val="7F7F7F"/>
          </a:solidFill>
          <a:latin typeface="Verdana" pitchFamily="34" charset="0"/>
        </a:defRPr>
      </a:lvl5pPr>
      <a:lvl6pPr marL="457200" algn="l" rtl="0" eaLnBrk="1" fontAlgn="base" hangingPunct="1">
        <a:spcBef>
          <a:spcPct val="0"/>
        </a:spcBef>
        <a:spcAft>
          <a:spcPct val="0"/>
        </a:spcAft>
        <a:defRPr sz="2800" b="1">
          <a:solidFill>
            <a:srgbClr val="000099"/>
          </a:solidFill>
          <a:latin typeface="Verdana" pitchFamily="34" charset="0"/>
        </a:defRPr>
      </a:lvl6pPr>
      <a:lvl7pPr marL="914400" algn="l" rtl="0" eaLnBrk="1" fontAlgn="base" hangingPunct="1">
        <a:spcBef>
          <a:spcPct val="0"/>
        </a:spcBef>
        <a:spcAft>
          <a:spcPct val="0"/>
        </a:spcAft>
        <a:defRPr sz="2800" b="1">
          <a:solidFill>
            <a:srgbClr val="000099"/>
          </a:solidFill>
          <a:latin typeface="Verdana" pitchFamily="34" charset="0"/>
        </a:defRPr>
      </a:lvl7pPr>
      <a:lvl8pPr marL="1371600" algn="l" rtl="0" eaLnBrk="1" fontAlgn="base" hangingPunct="1">
        <a:spcBef>
          <a:spcPct val="0"/>
        </a:spcBef>
        <a:spcAft>
          <a:spcPct val="0"/>
        </a:spcAft>
        <a:defRPr sz="2800" b="1">
          <a:solidFill>
            <a:srgbClr val="000099"/>
          </a:solidFill>
          <a:latin typeface="Verdana" pitchFamily="34" charset="0"/>
        </a:defRPr>
      </a:lvl8pPr>
      <a:lvl9pPr marL="1828800" algn="l" rtl="0" eaLnBrk="1" fontAlgn="base" hangingPunct="1">
        <a:spcBef>
          <a:spcPct val="0"/>
        </a:spcBef>
        <a:spcAft>
          <a:spcPct val="0"/>
        </a:spcAft>
        <a:defRPr sz="2800" b="1">
          <a:solidFill>
            <a:srgbClr val="000099"/>
          </a:solidFill>
          <a:latin typeface="Verdana" pitchFamily="34" charset="0"/>
        </a:defRPr>
      </a:lvl9pPr>
    </p:titleStyle>
    <p:body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coverage.readthedocs.io/en/v4.5.x/"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3861048"/>
            <a:ext cx="8064896" cy="423831"/>
          </a:xfrm>
        </p:spPr>
        <p:txBody>
          <a:bodyPr/>
          <a:lstStyle/>
          <a:p>
            <a:r>
              <a:rPr lang="en-AU" sz="2400" dirty="0" smtClean="0"/>
              <a:t>10.2: </a:t>
            </a:r>
            <a:r>
              <a:rPr lang="en-AU" sz="2400" dirty="0" smtClean="0"/>
              <a:t>Coverage Testing</a:t>
            </a:r>
            <a:endParaRPr lang="en-AU" sz="2400" dirty="0"/>
          </a:p>
        </p:txBody>
      </p:sp>
      <p:sp>
        <p:nvSpPr>
          <p:cNvPr id="4" name="TextBox 3"/>
          <p:cNvSpPr txBox="1"/>
          <p:nvPr/>
        </p:nvSpPr>
        <p:spPr bwMode="auto">
          <a:xfrm>
            <a:off x="5868144" y="6309320"/>
            <a:ext cx="2672526" cy="405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smtClean="0">
                <a:solidFill>
                  <a:schemeClr val="bg1">
                    <a:lumMod val="75000"/>
                  </a:schemeClr>
                </a:solidFill>
              </a:rPr>
              <a:t>Note: Some of these slides have been adapted from</a:t>
            </a:r>
          </a:p>
          <a:p>
            <a:r>
              <a:rPr lang="en-US" sz="800" dirty="0">
                <a:solidFill>
                  <a:schemeClr val="bg1">
                    <a:lumMod val="75000"/>
                  </a:schemeClr>
                </a:solidFill>
              </a:rPr>
              <a:t>s</a:t>
            </a:r>
            <a:r>
              <a:rPr lang="en-US" sz="800" dirty="0" smtClean="0">
                <a:solidFill>
                  <a:schemeClr val="bg1">
                    <a:lumMod val="75000"/>
                  </a:schemeClr>
                </a:solidFill>
              </a:rPr>
              <a:t>lides freely available on the Internet and also from the</a:t>
            </a:r>
          </a:p>
          <a:p>
            <a:r>
              <a:rPr lang="en-US" sz="800" dirty="0">
                <a:solidFill>
                  <a:schemeClr val="bg1">
                    <a:lumMod val="75000"/>
                  </a:schemeClr>
                </a:solidFill>
              </a:rPr>
              <a:t>s</a:t>
            </a:r>
            <a:r>
              <a:rPr lang="en-US" sz="800" dirty="0" smtClean="0">
                <a:solidFill>
                  <a:schemeClr val="bg1">
                    <a:lumMod val="75000"/>
                  </a:schemeClr>
                </a:solidFill>
              </a:rPr>
              <a:t>lides accompanying the course textbook.   </a:t>
            </a:r>
            <a:endParaRPr lang="en-US" sz="800" dirty="0">
              <a:solidFill>
                <a:schemeClr val="bg1">
                  <a:lumMod val="75000"/>
                </a:schemeClr>
              </a:solidFill>
            </a:endParaRPr>
          </a:p>
        </p:txBody>
      </p:sp>
    </p:spTree>
    <p:extLst>
      <p:ext uri="{BB962C8B-B14F-4D97-AF65-F5344CB8AC3E}">
        <p14:creationId xmlns:p14="http://schemas.microsoft.com/office/powerpoint/2010/main" val="2988387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function </a:t>
            </a:r>
            <a:r>
              <a:rPr lang="en-AU" dirty="0"/>
              <a:t>c</a:t>
            </a:r>
            <a:r>
              <a:rPr lang="en-AU" dirty="0" smtClean="0"/>
              <a:t>overage</a:t>
            </a:r>
            <a:endParaRPr lang="en-AU" dirty="0"/>
          </a:p>
        </p:txBody>
      </p:sp>
      <p:sp>
        <p:nvSpPr>
          <p:cNvPr id="3" name="Content Placeholder 2"/>
          <p:cNvSpPr>
            <a:spLocks noGrp="1"/>
          </p:cNvSpPr>
          <p:nvPr>
            <p:ph idx="1"/>
          </p:nvPr>
        </p:nvSpPr>
        <p:spPr/>
        <p:txBody>
          <a:bodyPr/>
          <a:lstStyle/>
          <a:p>
            <a:endParaRPr lang="en-AU" dirty="0" smtClean="0"/>
          </a:p>
          <a:p>
            <a:endParaRPr lang="en-AU" dirty="0"/>
          </a:p>
          <a:p>
            <a:endParaRPr lang="en-AU" dirty="0" smtClean="0"/>
          </a:p>
          <a:p>
            <a:endParaRPr lang="en-AU" dirty="0"/>
          </a:p>
          <a:p>
            <a:endParaRPr lang="en-AU" dirty="0" smtClean="0"/>
          </a:p>
          <a:p>
            <a:pPr marL="0" indent="0">
              <a:buNone/>
            </a:pPr>
            <a:endParaRPr lang="en-AU" dirty="0" smtClean="0"/>
          </a:p>
          <a:p>
            <a:r>
              <a:rPr lang="en-AU" dirty="0" smtClean="0"/>
              <a:t>Is this score good?</a:t>
            </a:r>
          </a:p>
          <a:p>
            <a:r>
              <a:rPr lang="en-AU" dirty="0" smtClean="0"/>
              <a:t>Look into functions that have not been covered, and figure out why and what test cases shall be used.</a:t>
            </a:r>
          </a:p>
          <a:p>
            <a:pPr lvl="1"/>
            <a:r>
              <a:rPr lang="en-AU" dirty="0" smtClean="0"/>
              <a:t>Dead functions</a:t>
            </a:r>
          </a:p>
          <a:p>
            <a:pPr lvl="1"/>
            <a:r>
              <a:rPr lang="en-AU" dirty="0" smtClean="0"/>
              <a:t>Don’t understand how system works</a:t>
            </a:r>
            <a:endParaRPr lang="en-AU" dirty="0"/>
          </a:p>
        </p:txBody>
      </p:sp>
      <p:grpSp>
        <p:nvGrpSpPr>
          <p:cNvPr id="53" name="Group 52"/>
          <p:cNvGrpSpPr/>
          <p:nvPr/>
        </p:nvGrpSpPr>
        <p:grpSpPr>
          <a:xfrm>
            <a:off x="535733" y="835363"/>
            <a:ext cx="7877648" cy="3479218"/>
            <a:chOff x="521726" y="1279598"/>
            <a:chExt cx="7877648" cy="3479218"/>
          </a:xfrm>
        </p:grpSpPr>
        <p:sp>
          <p:nvSpPr>
            <p:cNvPr id="4" name="Oval 3"/>
            <p:cNvSpPr/>
            <p:nvPr/>
          </p:nvSpPr>
          <p:spPr bwMode="auto">
            <a:xfrm>
              <a:off x="941055" y="1956677"/>
              <a:ext cx="2448272" cy="2376264"/>
            </a:xfrm>
            <a:prstGeom prst="ellipse">
              <a:avLst/>
            </a:prstGeom>
            <a:solidFill>
              <a:srgbClr val="00B050"/>
            </a:solidFill>
            <a:ln w="254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5" name="Oval 4"/>
            <p:cNvSpPr/>
            <p:nvPr/>
          </p:nvSpPr>
          <p:spPr bwMode="auto">
            <a:xfrm>
              <a:off x="5621575" y="1976869"/>
              <a:ext cx="2448272" cy="2376264"/>
            </a:xfrm>
            <a:prstGeom prst="ellipse">
              <a:avLst/>
            </a:prstGeom>
            <a:solidFill>
              <a:srgbClr val="FFFF00"/>
            </a:solidFill>
            <a:ln w="254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6" name="Rectangle 5"/>
            <p:cNvSpPr/>
            <p:nvPr/>
          </p:nvSpPr>
          <p:spPr>
            <a:xfrm>
              <a:off x="1643253" y="1620991"/>
              <a:ext cx="1043876" cy="369332"/>
            </a:xfrm>
            <a:prstGeom prst="rect">
              <a:avLst/>
            </a:prstGeom>
          </p:spPr>
          <p:txBody>
            <a:bodyPr wrap="none">
              <a:spAutoFit/>
            </a:bodyPr>
            <a:lstStyle/>
            <a:p>
              <a:r>
                <a:rPr lang="en-AU" dirty="0"/>
                <a:t>Domain </a:t>
              </a:r>
            </a:p>
          </p:txBody>
        </p:sp>
        <p:sp>
          <p:nvSpPr>
            <p:cNvPr id="7" name="Rectangle 6"/>
            <p:cNvSpPr/>
            <p:nvPr/>
          </p:nvSpPr>
          <p:spPr>
            <a:xfrm>
              <a:off x="6413541" y="1587345"/>
              <a:ext cx="864339" cy="369332"/>
            </a:xfrm>
            <a:prstGeom prst="rect">
              <a:avLst/>
            </a:prstGeom>
          </p:spPr>
          <p:txBody>
            <a:bodyPr wrap="none">
              <a:spAutoFit/>
            </a:bodyPr>
            <a:lstStyle/>
            <a:p>
              <a:r>
                <a:rPr lang="en-AU" dirty="0"/>
                <a:t>Range</a:t>
              </a:r>
            </a:p>
          </p:txBody>
        </p:sp>
        <p:grpSp>
          <p:nvGrpSpPr>
            <p:cNvPr id="8" name="Group 7"/>
            <p:cNvGrpSpPr/>
            <p:nvPr/>
          </p:nvGrpSpPr>
          <p:grpSpPr>
            <a:xfrm>
              <a:off x="2309207" y="1279598"/>
              <a:ext cx="4588296" cy="2863199"/>
              <a:chOff x="2381861" y="2305637"/>
              <a:chExt cx="4588296" cy="2863199"/>
            </a:xfrm>
          </p:grpSpPr>
          <p:sp>
            <p:nvSpPr>
              <p:cNvPr id="9" name="Oval 8"/>
              <p:cNvSpPr/>
              <p:nvPr/>
            </p:nvSpPr>
            <p:spPr bwMode="auto">
              <a:xfrm>
                <a:off x="2957925" y="3774804"/>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0" name="Oval 9"/>
              <p:cNvSpPr/>
              <p:nvPr/>
            </p:nvSpPr>
            <p:spPr bwMode="auto">
              <a:xfrm>
                <a:off x="2957925" y="4119032"/>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2669893" y="3918820"/>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2669893" y="4212728"/>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2525877" y="3702796"/>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342301" y="3702796"/>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497725" y="4004704"/>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6486317" y="4304012"/>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6826141" y="3842032"/>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6198285" y="4212728"/>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cxnSp>
            <p:nvCxnSpPr>
              <p:cNvPr id="19" name="Straight Arrow Connector 18"/>
              <p:cNvCxnSpPr>
                <a:stCxn id="13" idx="6"/>
              </p:cNvCxnSpPr>
              <p:nvPr/>
            </p:nvCxnSpPr>
            <p:spPr bwMode="auto">
              <a:xfrm>
                <a:off x="2669893" y="3774804"/>
                <a:ext cx="3672408" cy="0"/>
              </a:xfrm>
              <a:prstGeom prst="straightConnector1">
                <a:avLst/>
              </a:prstGeom>
              <a:noFill/>
              <a:ln w="19050" cap="flat" cmpd="sng" algn="ctr">
                <a:solidFill>
                  <a:srgbClr val="0070C0"/>
                </a:solidFill>
                <a:prstDash val="solid"/>
                <a:round/>
                <a:headEnd type="none" w="med" len="med"/>
                <a:tailEnd type="arrow"/>
              </a:ln>
              <a:effectLst/>
            </p:spPr>
          </p:cxnSp>
          <p:cxnSp>
            <p:nvCxnSpPr>
              <p:cNvPr id="20" name="Straight Arrow Connector 19"/>
              <p:cNvCxnSpPr>
                <a:endCxn id="17" idx="2"/>
              </p:cNvCxnSpPr>
              <p:nvPr/>
            </p:nvCxnSpPr>
            <p:spPr bwMode="auto">
              <a:xfrm>
                <a:off x="3101941" y="3884535"/>
                <a:ext cx="3724200" cy="29505"/>
              </a:xfrm>
              <a:prstGeom prst="straightConnector1">
                <a:avLst/>
              </a:prstGeom>
              <a:noFill/>
              <a:ln w="19050" cap="flat" cmpd="sng" algn="ctr">
                <a:solidFill>
                  <a:srgbClr val="0070C0"/>
                </a:solidFill>
                <a:prstDash val="solid"/>
                <a:round/>
                <a:headEnd type="none" w="med" len="med"/>
                <a:tailEnd type="arrow"/>
              </a:ln>
              <a:effectLst/>
            </p:spPr>
          </p:cxnSp>
          <p:cxnSp>
            <p:nvCxnSpPr>
              <p:cNvPr id="21" name="Straight Arrow Connector 20"/>
              <p:cNvCxnSpPr>
                <a:endCxn id="16" idx="3"/>
              </p:cNvCxnSpPr>
              <p:nvPr/>
            </p:nvCxnSpPr>
            <p:spPr bwMode="auto">
              <a:xfrm>
                <a:off x="2813909" y="3990828"/>
                <a:ext cx="3693499" cy="436109"/>
              </a:xfrm>
              <a:prstGeom prst="straightConnector1">
                <a:avLst/>
              </a:prstGeom>
              <a:noFill/>
              <a:ln w="19050" cap="flat" cmpd="sng" algn="ctr">
                <a:solidFill>
                  <a:srgbClr val="0070C0"/>
                </a:solidFill>
                <a:prstDash val="solid"/>
                <a:round/>
                <a:headEnd type="none" w="med" len="med"/>
                <a:tailEnd type="arrow"/>
              </a:ln>
              <a:effectLst/>
            </p:spPr>
          </p:cxnSp>
          <p:cxnSp>
            <p:nvCxnSpPr>
              <p:cNvPr id="22" name="Straight Arrow Connector 21"/>
              <p:cNvCxnSpPr>
                <a:endCxn id="18" idx="2"/>
              </p:cNvCxnSpPr>
              <p:nvPr/>
            </p:nvCxnSpPr>
            <p:spPr bwMode="auto">
              <a:xfrm flipV="1">
                <a:off x="2813909" y="4284736"/>
                <a:ext cx="3384376" cy="19276"/>
              </a:xfrm>
              <a:prstGeom prst="straightConnector1">
                <a:avLst/>
              </a:prstGeom>
              <a:noFill/>
              <a:ln w="19050" cap="flat" cmpd="sng" algn="ctr">
                <a:solidFill>
                  <a:srgbClr val="0070C0"/>
                </a:solidFill>
                <a:prstDash val="solid"/>
                <a:round/>
                <a:headEnd type="none" w="med" len="med"/>
                <a:tailEnd type="arrow"/>
              </a:ln>
              <a:effectLst/>
            </p:spPr>
          </p:cxnSp>
          <p:cxnSp>
            <p:nvCxnSpPr>
              <p:cNvPr id="23" name="Straight Arrow Connector 22"/>
              <p:cNvCxnSpPr>
                <a:endCxn id="15" idx="2"/>
              </p:cNvCxnSpPr>
              <p:nvPr/>
            </p:nvCxnSpPr>
            <p:spPr bwMode="auto">
              <a:xfrm flipV="1">
                <a:off x="3101941" y="4076712"/>
                <a:ext cx="3395784" cy="132171"/>
              </a:xfrm>
              <a:prstGeom prst="straightConnector1">
                <a:avLst/>
              </a:prstGeom>
              <a:noFill/>
              <a:ln w="19050" cap="flat" cmpd="sng" algn="ctr">
                <a:solidFill>
                  <a:srgbClr val="0070C0"/>
                </a:solidFill>
                <a:prstDash val="solid"/>
                <a:round/>
                <a:headEnd type="none" w="med" len="med"/>
                <a:tailEnd type="arrow"/>
              </a:ln>
              <a:effectLst/>
            </p:spPr>
          </p:cxnSp>
          <p:cxnSp>
            <p:nvCxnSpPr>
              <p:cNvPr id="24" name="Curved Connector 23"/>
              <p:cNvCxnSpPr>
                <a:stCxn id="4" idx="7"/>
              </p:cNvCxnSpPr>
              <p:nvPr/>
            </p:nvCxnSpPr>
            <p:spPr bwMode="auto">
              <a:xfrm>
                <a:off x="3029287" y="2305637"/>
                <a:ext cx="914400" cy="914400"/>
              </a:xfrm>
              <a:prstGeom prst="curvedConnector3">
                <a:avLst/>
              </a:prstGeom>
              <a:noFill/>
              <a:ln w="9525" cap="flat" cmpd="sng" algn="ctr">
                <a:noFill/>
                <a:prstDash val="solid"/>
                <a:round/>
                <a:headEnd type="none" w="med" len="med"/>
                <a:tailEnd type="none" w="med" len="med"/>
              </a:ln>
              <a:effectLst/>
            </p:spPr>
          </p:cxnSp>
          <p:sp>
            <p:nvSpPr>
              <p:cNvPr id="25" name="Freeform 24"/>
              <p:cNvSpPr/>
              <p:nvPr/>
            </p:nvSpPr>
            <p:spPr bwMode="auto">
              <a:xfrm>
                <a:off x="2381861" y="3035236"/>
                <a:ext cx="525368" cy="2133600"/>
              </a:xfrm>
              <a:custGeom>
                <a:avLst/>
                <a:gdLst>
                  <a:gd name="connsiteX0" fmla="*/ 330633 w 732969"/>
                  <a:gd name="connsiteY0" fmla="*/ 0 h 2133600"/>
                  <a:gd name="connsiteX1" fmla="*/ 13641 w 732969"/>
                  <a:gd name="connsiteY1" fmla="*/ 1121664 h 2133600"/>
                  <a:gd name="connsiteX2" fmla="*/ 732969 w 732969"/>
                  <a:gd name="connsiteY2" fmla="*/ 2133600 h 2133600"/>
                  <a:gd name="connsiteX3" fmla="*/ 732969 w 732969"/>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732969" h="2133600">
                    <a:moveTo>
                      <a:pt x="330633" y="0"/>
                    </a:moveTo>
                    <a:cubicBezTo>
                      <a:pt x="138609" y="383032"/>
                      <a:pt x="-53415" y="766064"/>
                      <a:pt x="13641" y="1121664"/>
                    </a:cubicBezTo>
                    <a:cubicBezTo>
                      <a:pt x="80697" y="1477264"/>
                      <a:pt x="732969" y="2133600"/>
                      <a:pt x="732969" y="2133600"/>
                    </a:cubicBezTo>
                    <a:lnTo>
                      <a:pt x="732969" y="2133600"/>
                    </a:lnTo>
                  </a:path>
                </a:pathLst>
              </a:custGeom>
              <a:noFill/>
              <a:ln w="25400" cap="flat" cmpd="sng" algn="ctr">
                <a:solidFill>
                  <a:schemeClr val="bg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26" name="TextBox 25"/>
              <p:cNvSpPr txBox="1"/>
              <p:nvPr/>
            </p:nvSpPr>
            <p:spPr bwMode="auto">
              <a:xfrm>
                <a:off x="4016341" y="3331676"/>
                <a:ext cx="947700" cy="405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400" kern="0" dirty="0" smtClean="0">
                    <a:latin typeface="Arial" pitchFamily="34" charset="0"/>
                    <a:cs typeface="Arial" pitchFamily="34" charset="0"/>
                  </a:rPr>
                  <a:t>f1()</a:t>
                </a:r>
                <a:endParaRPr lang="en-AU" sz="2400" kern="0" dirty="0">
                  <a:latin typeface="Arial" pitchFamily="34" charset="0"/>
                  <a:cs typeface="Arial" pitchFamily="34" charset="0"/>
                </a:endParaRPr>
              </a:p>
            </p:txBody>
          </p:sp>
        </p:grpSp>
        <p:grpSp>
          <p:nvGrpSpPr>
            <p:cNvPr id="27" name="Group 26"/>
            <p:cNvGrpSpPr/>
            <p:nvPr/>
          </p:nvGrpSpPr>
          <p:grpSpPr>
            <a:xfrm>
              <a:off x="929608" y="3407051"/>
              <a:ext cx="6347824" cy="1220169"/>
              <a:chOff x="1002262" y="4433090"/>
              <a:chExt cx="6347824" cy="1220169"/>
            </a:xfrm>
          </p:grpSpPr>
          <p:sp>
            <p:nvSpPr>
              <p:cNvPr id="28" name="Oval 27"/>
              <p:cNvSpPr/>
              <p:nvPr/>
            </p:nvSpPr>
            <p:spPr bwMode="auto">
              <a:xfrm>
                <a:off x="1787915" y="4663272"/>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7202772" y="4991016"/>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cxnSp>
            <p:nvCxnSpPr>
              <p:cNvPr id="30" name="Straight Arrow Connector 29"/>
              <p:cNvCxnSpPr>
                <a:stCxn id="28" idx="6"/>
              </p:cNvCxnSpPr>
              <p:nvPr/>
            </p:nvCxnSpPr>
            <p:spPr bwMode="auto">
              <a:xfrm>
                <a:off x="1931931" y="4735280"/>
                <a:ext cx="5342849" cy="327744"/>
              </a:xfrm>
              <a:prstGeom prst="straightConnector1">
                <a:avLst/>
              </a:prstGeom>
              <a:noFill/>
              <a:ln w="19050" cap="flat" cmpd="sng" algn="ctr">
                <a:solidFill>
                  <a:srgbClr val="0070C0"/>
                </a:solidFill>
                <a:prstDash val="solid"/>
                <a:round/>
                <a:headEnd type="none" w="med" len="med"/>
                <a:tailEnd type="arrow"/>
              </a:ln>
              <a:effectLst/>
            </p:spPr>
          </p:cxnSp>
          <p:sp>
            <p:nvSpPr>
              <p:cNvPr id="31" name="Freeform 30"/>
              <p:cNvSpPr/>
              <p:nvPr/>
            </p:nvSpPr>
            <p:spPr bwMode="auto">
              <a:xfrm rot="6409596">
                <a:off x="1806378" y="3628974"/>
                <a:ext cx="525368" cy="2133600"/>
              </a:xfrm>
              <a:custGeom>
                <a:avLst/>
                <a:gdLst>
                  <a:gd name="connsiteX0" fmla="*/ 330633 w 732969"/>
                  <a:gd name="connsiteY0" fmla="*/ 0 h 2133600"/>
                  <a:gd name="connsiteX1" fmla="*/ 13641 w 732969"/>
                  <a:gd name="connsiteY1" fmla="*/ 1121664 h 2133600"/>
                  <a:gd name="connsiteX2" fmla="*/ 732969 w 732969"/>
                  <a:gd name="connsiteY2" fmla="*/ 2133600 h 2133600"/>
                  <a:gd name="connsiteX3" fmla="*/ 732969 w 732969"/>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732969" h="2133600">
                    <a:moveTo>
                      <a:pt x="330633" y="0"/>
                    </a:moveTo>
                    <a:cubicBezTo>
                      <a:pt x="138609" y="383032"/>
                      <a:pt x="-53415" y="766064"/>
                      <a:pt x="13641" y="1121664"/>
                    </a:cubicBezTo>
                    <a:cubicBezTo>
                      <a:pt x="80697" y="1477264"/>
                      <a:pt x="732969" y="2133600"/>
                      <a:pt x="732969" y="2133600"/>
                    </a:cubicBezTo>
                    <a:lnTo>
                      <a:pt x="732969" y="2133600"/>
                    </a:lnTo>
                  </a:path>
                </a:pathLst>
              </a:custGeom>
              <a:noFill/>
              <a:ln w="25400" cap="flat" cmpd="sng" algn="ctr">
                <a:solidFill>
                  <a:schemeClr val="bg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1940315" y="4815672"/>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092715" y="4968072"/>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cxnSp>
            <p:nvCxnSpPr>
              <p:cNvPr id="34" name="Straight Arrow Connector 33"/>
              <p:cNvCxnSpPr>
                <a:endCxn id="36" idx="3"/>
              </p:cNvCxnSpPr>
              <p:nvPr/>
            </p:nvCxnSpPr>
            <p:spPr bwMode="auto">
              <a:xfrm>
                <a:off x="2084331" y="4887680"/>
                <a:ext cx="4834909" cy="48885"/>
              </a:xfrm>
              <a:prstGeom prst="straightConnector1">
                <a:avLst/>
              </a:prstGeom>
              <a:noFill/>
              <a:ln w="19050" cap="flat" cmpd="sng" algn="ctr">
                <a:solidFill>
                  <a:srgbClr val="0070C0"/>
                </a:solidFill>
                <a:prstDash val="solid"/>
                <a:round/>
                <a:headEnd type="none" w="med" len="med"/>
                <a:tailEnd type="arrow"/>
              </a:ln>
              <a:effectLst/>
            </p:spPr>
          </p:cxnSp>
          <p:cxnSp>
            <p:nvCxnSpPr>
              <p:cNvPr id="35" name="Straight Arrow Connector 34"/>
              <p:cNvCxnSpPr/>
              <p:nvPr/>
            </p:nvCxnSpPr>
            <p:spPr bwMode="auto">
              <a:xfrm>
                <a:off x="2216235" y="5044864"/>
                <a:ext cx="4547912" cy="181164"/>
              </a:xfrm>
              <a:prstGeom prst="straightConnector1">
                <a:avLst/>
              </a:prstGeom>
              <a:noFill/>
              <a:ln w="19050" cap="flat" cmpd="sng" algn="ctr">
                <a:solidFill>
                  <a:srgbClr val="0070C0"/>
                </a:solidFill>
                <a:prstDash val="solid"/>
                <a:round/>
                <a:headEnd type="none" w="med" len="med"/>
                <a:tailEnd type="arrow"/>
              </a:ln>
              <a:effectLst/>
            </p:spPr>
          </p:cxnSp>
          <p:sp>
            <p:nvSpPr>
              <p:cNvPr id="36" name="Oval 35"/>
              <p:cNvSpPr/>
              <p:nvPr/>
            </p:nvSpPr>
            <p:spPr bwMode="auto">
              <a:xfrm>
                <a:off x="6898149" y="4813640"/>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6721898" y="5159258"/>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2813909" y="4887680"/>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cxnSp>
            <p:nvCxnSpPr>
              <p:cNvPr id="39" name="Straight Arrow Connector 38"/>
              <p:cNvCxnSpPr>
                <a:stCxn id="38" idx="6"/>
              </p:cNvCxnSpPr>
              <p:nvPr/>
            </p:nvCxnSpPr>
            <p:spPr bwMode="auto">
              <a:xfrm flipV="1">
                <a:off x="2957925" y="4663272"/>
                <a:ext cx="4244847" cy="296416"/>
              </a:xfrm>
              <a:prstGeom prst="straightConnector1">
                <a:avLst/>
              </a:prstGeom>
              <a:noFill/>
              <a:ln w="19050" cap="flat" cmpd="sng" algn="ctr">
                <a:solidFill>
                  <a:srgbClr val="0070C0"/>
                </a:solidFill>
                <a:prstDash val="solid"/>
                <a:round/>
                <a:headEnd type="none" w="med" len="med"/>
                <a:tailEnd type="arrow"/>
              </a:ln>
              <a:effectLst/>
            </p:spPr>
          </p:cxnSp>
          <p:sp>
            <p:nvSpPr>
              <p:cNvPr id="40" name="Oval 39"/>
              <p:cNvSpPr/>
              <p:nvPr/>
            </p:nvSpPr>
            <p:spPr bwMode="auto">
              <a:xfrm>
                <a:off x="7206070" y="4561198"/>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41" name="TextBox 40"/>
              <p:cNvSpPr txBox="1"/>
              <p:nvPr/>
            </p:nvSpPr>
            <p:spPr bwMode="auto">
              <a:xfrm>
                <a:off x="4016341" y="5247576"/>
                <a:ext cx="947700" cy="405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400" kern="0" dirty="0" smtClean="0">
                    <a:latin typeface="Arial" pitchFamily="34" charset="0"/>
                    <a:cs typeface="Arial" pitchFamily="34" charset="0"/>
                  </a:rPr>
                  <a:t>f2()</a:t>
                </a:r>
                <a:endParaRPr lang="en-AU" sz="2400" kern="0" dirty="0">
                  <a:latin typeface="Arial" pitchFamily="34" charset="0"/>
                  <a:cs typeface="Arial" pitchFamily="34" charset="0"/>
                </a:endParaRPr>
              </a:p>
            </p:txBody>
          </p:sp>
        </p:grpSp>
        <p:grpSp>
          <p:nvGrpSpPr>
            <p:cNvPr id="42" name="Group 41"/>
            <p:cNvGrpSpPr/>
            <p:nvPr/>
          </p:nvGrpSpPr>
          <p:grpSpPr>
            <a:xfrm>
              <a:off x="521726" y="1592986"/>
              <a:ext cx="2861048" cy="2518990"/>
              <a:chOff x="594380" y="2619025"/>
              <a:chExt cx="2861048" cy="2518990"/>
            </a:xfrm>
          </p:grpSpPr>
          <p:sp>
            <p:nvSpPr>
              <p:cNvPr id="43" name="Freeform 42"/>
              <p:cNvSpPr/>
              <p:nvPr/>
            </p:nvSpPr>
            <p:spPr bwMode="auto">
              <a:xfrm rot="11087922">
                <a:off x="1318241" y="3004415"/>
                <a:ext cx="525368" cy="2133600"/>
              </a:xfrm>
              <a:custGeom>
                <a:avLst/>
                <a:gdLst>
                  <a:gd name="connsiteX0" fmla="*/ 330633 w 732969"/>
                  <a:gd name="connsiteY0" fmla="*/ 0 h 2133600"/>
                  <a:gd name="connsiteX1" fmla="*/ 13641 w 732969"/>
                  <a:gd name="connsiteY1" fmla="*/ 1121664 h 2133600"/>
                  <a:gd name="connsiteX2" fmla="*/ 732969 w 732969"/>
                  <a:gd name="connsiteY2" fmla="*/ 2133600 h 2133600"/>
                  <a:gd name="connsiteX3" fmla="*/ 732969 w 732969"/>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732969" h="2133600">
                    <a:moveTo>
                      <a:pt x="330633" y="0"/>
                    </a:moveTo>
                    <a:cubicBezTo>
                      <a:pt x="138609" y="383032"/>
                      <a:pt x="-53415" y="766064"/>
                      <a:pt x="13641" y="1121664"/>
                    </a:cubicBezTo>
                    <a:cubicBezTo>
                      <a:pt x="80697" y="1477264"/>
                      <a:pt x="732969" y="2133600"/>
                      <a:pt x="732969" y="2133600"/>
                    </a:cubicBezTo>
                    <a:lnTo>
                      <a:pt x="732969" y="2133600"/>
                    </a:lnTo>
                  </a:path>
                </a:pathLst>
              </a:custGeom>
              <a:noFill/>
              <a:ln w="25400" cap="flat" cmpd="sng" algn="ctr">
                <a:solidFill>
                  <a:schemeClr val="bg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44" name="Freeform 43"/>
              <p:cNvSpPr/>
              <p:nvPr/>
            </p:nvSpPr>
            <p:spPr bwMode="auto">
              <a:xfrm rot="15333479">
                <a:off x="1398496" y="2505944"/>
                <a:ext cx="525368" cy="2133600"/>
              </a:xfrm>
              <a:custGeom>
                <a:avLst/>
                <a:gdLst>
                  <a:gd name="connsiteX0" fmla="*/ 330633 w 732969"/>
                  <a:gd name="connsiteY0" fmla="*/ 0 h 2133600"/>
                  <a:gd name="connsiteX1" fmla="*/ 13641 w 732969"/>
                  <a:gd name="connsiteY1" fmla="*/ 1121664 h 2133600"/>
                  <a:gd name="connsiteX2" fmla="*/ 732969 w 732969"/>
                  <a:gd name="connsiteY2" fmla="*/ 2133600 h 2133600"/>
                  <a:gd name="connsiteX3" fmla="*/ 732969 w 732969"/>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732969" h="2133600">
                    <a:moveTo>
                      <a:pt x="330633" y="0"/>
                    </a:moveTo>
                    <a:cubicBezTo>
                      <a:pt x="138609" y="383032"/>
                      <a:pt x="-53415" y="766064"/>
                      <a:pt x="13641" y="1121664"/>
                    </a:cubicBezTo>
                    <a:cubicBezTo>
                      <a:pt x="80697" y="1477264"/>
                      <a:pt x="732969" y="2133600"/>
                      <a:pt x="732969" y="2133600"/>
                    </a:cubicBezTo>
                    <a:lnTo>
                      <a:pt x="732969" y="2133600"/>
                    </a:lnTo>
                  </a:path>
                </a:pathLst>
              </a:custGeom>
              <a:noFill/>
              <a:ln w="25400" cap="flat" cmpd="sng" algn="ctr">
                <a:solidFill>
                  <a:schemeClr val="bg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45" name="Freeform 44"/>
              <p:cNvSpPr/>
              <p:nvPr/>
            </p:nvSpPr>
            <p:spPr bwMode="auto">
              <a:xfrm rot="20843310">
                <a:off x="2930060" y="2619025"/>
                <a:ext cx="525368" cy="2133600"/>
              </a:xfrm>
              <a:custGeom>
                <a:avLst/>
                <a:gdLst>
                  <a:gd name="connsiteX0" fmla="*/ 330633 w 732969"/>
                  <a:gd name="connsiteY0" fmla="*/ 0 h 2133600"/>
                  <a:gd name="connsiteX1" fmla="*/ 13641 w 732969"/>
                  <a:gd name="connsiteY1" fmla="*/ 1121664 h 2133600"/>
                  <a:gd name="connsiteX2" fmla="*/ 732969 w 732969"/>
                  <a:gd name="connsiteY2" fmla="*/ 2133600 h 2133600"/>
                  <a:gd name="connsiteX3" fmla="*/ 732969 w 732969"/>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732969" h="2133600">
                    <a:moveTo>
                      <a:pt x="330633" y="0"/>
                    </a:moveTo>
                    <a:cubicBezTo>
                      <a:pt x="138609" y="383032"/>
                      <a:pt x="-53415" y="766064"/>
                      <a:pt x="13641" y="1121664"/>
                    </a:cubicBezTo>
                    <a:cubicBezTo>
                      <a:pt x="80697" y="1477264"/>
                      <a:pt x="732969" y="2133600"/>
                      <a:pt x="732969" y="2133600"/>
                    </a:cubicBezTo>
                    <a:lnTo>
                      <a:pt x="732969" y="2133600"/>
                    </a:lnTo>
                  </a:path>
                </a:pathLst>
              </a:custGeom>
              <a:noFill/>
              <a:ln w="25400" cap="flat" cmpd="sng" algn="ctr">
                <a:solidFill>
                  <a:schemeClr val="bg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1414312" y="4061524"/>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1157910" y="4232004"/>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1796299" y="3342556"/>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2069062" y="3339528"/>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3079851" y="3491356"/>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2069062" y="3975016"/>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grpSp>
        <p:sp>
          <p:nvSpPr>
            <p:cNvPr id="52" name="TextBox 51"/>
            <p:cNvSpPr txBox="1"/>
            <p:nvPr/>
          </p:nvSpPr>
          <p:spPr bwMode="auto">
            <a:xfrm>
              <a:off x="7451674" y="4353133"/>
              <a:ext cx="947700" cy="405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400" kern="0" dirty="0" smtClean="0">
                  <a:latin typeface="Arial" pitchFamily="34" charset="0"/>
                  <a:cs typeface="Arial" pitchFamily="34" charset="0"/>
                </a:rPr>
                <a:t>40/50</a:t>
              </a:r>
              <a:endParaRPr lang="en-AU" sz="2400" kern="0" dirty="0">
                <a:latin typeface="Arial" pitchFamily="34" charset="0"/>
                <a:cs typeface="Arial" pitchFamily="34" charset="0"/>
              </a:endParaRPr>
            </a:p>
          </p:txBody>
        </p:sp>
      </p:grpSp>
    </p:spTree>
    <p:extLst>
      <p:ext uri="{BB962C8B-B14F-4D97-AF65-F5344CB8AC3E}">
        <p14:creationId xmlns:p14="http://schemas.microsoft.com/office/powerpoint/2010/main" val="837236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 coverage</a:t>
            </a:r>
            <a:endParaRPr lang="en-AU" dirty="0"/>
          </a:p>
        </p:txBody>
      </p:sp>
      <p:sp>
        <p:nvSpPr>
          <p:cNvPr id="3" name="Content Placeholder 2"/>
          <p:cNvSpPr>
            <a:spLocks noGrp="1"/>
          </p:cNvSpPr>
          <p:nvPr>
            <p:ph idx="1"/>
          </p:nvPr>
        </p:nvSpPr>
        <p:spPr/>
        <p:txBody>
          <a:bodyPr/>
          <a:lstStyle/>
          <a:p>
            <a:r>
              <a:rPr lang="en-AU" dirty="0"/>
              <a:t>A program with high code coverage, measured as a percentage, has had more of its source code executed during testing which suggests it has a lower chance of containing undetected software bugs compared to a program with low code </a:t>
            </a:r>
            <a:r>
              <a:rPr lang="en-AU" dirty="0" smtClean="0"/>
              <a:t>coverage.</a:t>
            </a:r>
            <a:r>
              <a:rPr lang="en-AU" dirty="0"/>
              <a:t> </a:t>
            </a:r>
            <a:endParaRPr lang="en-AU" dirty="0" smtClean="0"/>
          </a:p>
          <a:p>
            <a:r>
              <a:rPr lang="en-AU" dirty="0" smtClean="0"/>
              <a:t>Many </a:t>
            </a:r>
            <a:r>
              <a:rPr lang="en-AU" dirty="0"/>
              <a:t>different metrics can be used to calculate code </a:t>
            </a:r>
            <a:r>
              <a:rPr lang="en-AU" dirty="0" smtClean="0"/>
              <a:t>coverage</a:t>
            </a:r>
          </a:p>
          <a:p>
            <a:pPr lvl="1"/>
            <a:r>
              <a:rPr lang="en-AU" dirty="0" smtClean="0"/>
              <a:t>the </a:t>
            </a:r>
            <a:r>
              <a:rPr lang="en-AU" dirty="0"/>
              <a:t>percentage of program </a:t>
            </a:r>
            <a:r>
              <a:rPr lang="en-AU" dirty="0" smtClean="0"/>
              <a:t>subroutines</a:t>
            </a:r>
          </a:p>
          <a:p>
            <a:pPr lvl="1"/>
            <a:r>
              <a:rPr lang="en-AU" dirty="0" smtClean="0"/>
              <a:t>the </a:t>
            </a:r>
            <a:r>
              <a:rPr lang="en-AU" dirty="0"/>
              <a:t>percentage of program statements called during execution of the test suite.</a:t>
            </a:r>
          </a:p>
          <a:p>
            <a:endParaRPr lang="en-AU" dirty="0"/>
          </a:p>
        </p:txBody>
      </p:sp>
    </p:spTree>
    <p:extLst>
      <p:ext uri="{BB962C8B-B14F-4D97-AF65-F5344CB8AC3E}">
        <p14:creationId xmlns:p14="http://schemas.microsoft.com/office/powerpoint/2010/main" val="3860711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Goals of coverage</a:t>
            </a:r>
            <a:endParaRPr lang="en-AU" dirty="0"/>
          </a:p>
        </p:txBody>
      </p:sp>
      <p:sp>
        <p:nvSpPr>
          <p:cNvPr id="3" name="Content Placeholder 2"/>
          <p:cNvSpPr>
            <a:spLocks noGrp="1"/>
          </p:cNvSpPr>
          <p:nvPr>
            <p:ph idx="1"/>
          </p:nvPr>
        </p:nvSpPr>
        <p:spPr/>
        <p:txBody>
          <a:bodyPr/>
          <a:lstStyle/>
          <a:p>
            <a:r>
              <a:rPr lang="en-AU" dirty="0"/>
              <a:t>Measure the "quality" of a set of tests </a:t>
            </a:r>
            <a:endParaRPr lang="en-AU" dirty="0" smtClean="0"/>
          </a:p>
          <a:p>
            <a:r>
              <a:rPr lang="en-AU" dirty="0" smtClean="0"/>
              <a:t>Supplement </a:t>
            </a:r>
            <a:r>
              <a:rPr lang="en-AU" dirty="0"/>
              <a:t>test specifications by pointing to untested areas </a:t>
            </a:r>
            <a:endParaRPr lang="en-AU" dirty="0" smtClean="0"/>
          </a:p>
          <a:p>
            <a:r>
              <a:rPr lang="en-AU" dirty="0" smtClean="0"/>
              <a:t>Help </a:t>
            </a:r>
            <a:r>
              <a:rPr lang="en-AU" dirty="0"/>
              <a:t>create regression suites </a:t>
            </a:r>
            <a:endParaRPr lang="en-AU" dirty="0" smtClean="0"/>
          </a:p>
          <a:p>
            <a:r>
              <a:rPr lang="en-AU" dirty="0" smtClean="0"/>
              <a:t>Provide </a:t>
            </a:r>
            <a:r>
              <a:rPr lang="en-AU" dirty="0"/>
              <a:t>a stopping criteria for unit testing</a:t>
            </a:r>
          </a:p>
        </p:txBody>
      </p:sp>
    </p:spTree>
    <p:extLst>
      <p:ext uri="{BB962C8B-B14F-4D97-AF65-F5344CB8AC3E}">
        <p14:creationId xmlns:p14="http://schemas.microsoft.com/office/powerpoint/2010/main" val="2774381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AU" dirty="0" smtClean="0"/>
              <a:t>Value </a:t>
            </a:r>
            <a:r>
              <a:rPr lang="en-AU" dirty="0"/>
              <a:t>of </a:t>
            </a:r>
            <a:r>
              <a:rPr lang="en-AU" dirty="0" smtClean="0"/>
              <a:t>code coverage</a:t>
            </a:r>
            <a:r>
              <a:rPr lang="en-AU" dirty="0"/>
              <a:t>? </a:t>
            </a:r>
          </a:p>
        </p:txBody>
      </p:sp>
      <p:sp>
        <p:nvSpPr>
          <p:cNvPr id="3" name="Content Placeholder 2"/>
          <p:cNvSpPr>
            <a:spLocks noGrp="1"/>
          </p:cNvSpPr>
          <p:nvPr>
            <p:ph idx="1"/>
          </p:nvPr>
        </p:nvSpPr>
        <p:spPr/>
        <p:txBody>
          <a:bodyPr/>
          <a:lstStyle/>
          <a:p>
            <a:r>
              <a:rPr lang="en-AU" dirty="0"/>
              <a:t>Provides a quantitative measurement of the testing effort </a:t>
            </a:r>
            <a:endParaRPr lang="en-AU" dirty="0" smtClean="0"/>
          </a:p>
          <a:p>
            <a:r>
              <a:rPr lang="en-AU" dirty="0" smtClean="0"/>
              <a:t>Can </a:t>
            </a:r>
            <a:r>
              <a:rPr lang="en-AU" dirty="0"/>
              <a:t>assist in directing the tester's future efforts </a:t>
            </a:r>
            <a:endParaRPr lang="en-AU" dirty="0" smtClean="0"/>
          </a:p>
          <a:p>
            <a:r>
              <a:rPr lang="en-AU" dirty="0" smtClean="0"/>
              <a:t>Can </a:t>
            </a:r>
            <a:r>
              <a:rPr lang="en-AU" dirty="0"/>
              <a:t>demonstrate redundancy in test cases </a:t>
            </a:r>
            <a:endParaRPr lang="en-AU" dirty="0" smtClean="0"/>
          </a:p>
          <a:p>
            <a:r>
              <a:rPr lang="en-AU" dirty="0" smtClean="0"/>
              <a:t>Can </a:t>
            </a:r>
            <a:r>
              <a:rPr lang="en-AU" dirty="0"/>
              <a:t>be used as entry/exit criteria between test phases </a:t>
            </a:r>
            <a:endParaRPr lang="en-AU" dirty="0" smtClean="0"/>
          </a:p>
          <a:p>
            <a:r>
              <a:rPr lang="en-AU" dirty="0" smtClean="0"/>
              <a:t>Studies </a:t>
            </a:r>
            <a:r>
              <a:rPr lang="en-AU" dirty="0"/>
              <a:t>have demonstrated a direct correlation between increased code coverage and defect </a:t>
            </a:r>
            <a:r>
              <a:rPr lang="en-AU" dirty="0" smtClean="0"/>
              <a:t>detection</a:t>
            </a:r>
          </a:p>
          <a:p>
            <a:pPr lvl="1"/>
            <a:r>
              <a:rPr lang="en-AU" dirty="0" smtClean="0"/>
              <a:t>100% coverage in large system is difficult to achieve</a:t>
            </a:r>
          </a:p>
          <a:p>
            <a:pPr lvl="1"/>
            <a:r>
              <a:rPr lang="en-AU" dirty="0" smtClean="0"/>
              <a:t>Even if 100% coverage is reached, it does not mean that the system is defect free.</a:t>
            </a:r>
            <a:endParaRPr lang="en-AU" dirty="0"/>
          </a:p>
        </p:txBody>
      </p:sp>
    </p:spTree>
    <p:extLst>
      <p:ext uri="{BB962C8B-B14F-4D97-AF65-F5344CB8AC3E}">
        <p14:creationId xmlns:p14="http://schemas.microsoft.com/office/powerpoint/2010/main" val="3745292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1039384"/>
          </a:xfrm>
        </p:spPr>
        <p:txBody>
          <a:bodyPr/>
          <a:lstStyle/>
          <a:p>
            <a:r>
              <a:rPr lang="en-AU" dirty="0"/>
              <a:t>Coverage criteria</a:t>
            </a:r>
            <a:br>
              <a:rPr lang="en-AU" dirty="0"/>
            </a:br>
            <a:endParaRPr lang="en-AU" dirty="0"/>
          </a:p>
        </p:txBody>
      </p:sp>
      <p:sp>
        <p:nvSpPr>
          <p:cNvPr id="3" name="Content Placeholder 2"/>
          <p:cNvSpPr>
            <a:spLocks noGrp="1"/>
          </p:cNvSpPr>
          <p:nvPr>
            <p:ph idx="1"/>
          </p:nvPr>
        </p:nvSpPr>
        <p:spPr/>
        <p:txBody>
          <a:bodyPr/>
          <a:lstStyle/>
          <a:p>
            <a:r>
              <a:rPr lang="en-AU" dirty="0"/>
              <a:t>Function coverage – Has each function </a:t>
            </a:r>
            <a:r>
              <a:rPr lang="en-AU" dirty="0" smtClean="0"/>
              <a:t>in </a:t>
            </a:r>
            <a:r>
              <a:rPr lang="en-AU" dirty="0"/>
              <a:t>the program been called?</a:t>
            </a:r>
          </a:p>
          <a:p>
            <a:r>
              <a:rPr lang="en-AU" dirty="0"/>
              <a:t>Statement coverage – Has each statement in the program been executed?</a:t>
            </a:r>
          </a:p>
          <a:p>
            <a:r>
              <a:rPr lang="en-AU" dirty="0"/>
              <a:t>Branch coverage – Has each branch </a:t>
            </a:r>
            <a:r>
              <a:rPr lang="en-AU" dirty="0" smtClean="0"/>
              <a:t>of </a:t>
            </a:r>
            <a:r>
              <a:rPr lang="en-AU" dirty="0"/>
              <a:t>each control structure (such as in if and case statements) been executed? For example, given an if statement, have both the true and false branches been executed? Another way of saying this is, has every edge in the program been executed?</a:t>
            </a:r>
          </a:p>
          <a:p>
            <a:r>
              <a:rPr lang="en-AU" dirty="0"/>
              <a:t>Condition coverage (or predicate coverage) – Has each Boolean sub-expression evaluated both to true and false?</a:t>
            </a:r>
          </a:p>
          <a:p>
            <a:endParaRPr lang="en-AU" dirty="0"/>
          </a:p>
        </p:txBody>
      </p:sp>
    </p:spTree>
    <p:extLst>
      <p:ext uri="{BB962C8B-B14F-4D97-AF65-F5344CB8AC3E}">
        <p14:creationId xmlns:p14="http://schemas.microsoft.com/office/powerpoint/2010/main" val="1067303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7599976" cy="546942"/>
          </a:xfrm>
        </p:spPr>
        <p:txBody>
          <a:bodyPr/>
          <a:lstStyle/>
          <a:p>
            <a:r>
              <a:rPr lang="en-AU" dirty="0" smtClean="0"/>
              <a:t>Python coverage tool</a:t>
            </a:r>
            <a:endParaRPr lang="en-AU" dirty="0"/>
          </a:p>
        </p:txBody>
      </p:sp>
      <p:sp>
        <p:nvSpPr>
          <p:cNvPr id="3" name="Content Placeholder 2"/>
          <p:cNvSpPr>
            <a:spLocks noGrp="1"/>
          </p:cNvSpPr>
          <p:nvPr>
            <p:ph idx="1"/>
          </p:nvPr>
        </p:nvSpPr>
        <p:spPr/>
        <p:txBody>
          <a:bodyPr/>
          <a:lstStyle/>
          <a:p>
            <a:r>
              <a:rPr lang="en-AU" dirty="0">
                <a:hlinkClick r:id="rId2"/>
              </a:rPr>
              <a:t>https://coverage.readthedocs.io/en/v4.5.x/</a:t>
            </a:r>
            <a:endParaRPr lang="en-AU" dirty="0"/>
          </a:p>
        </p:txBody>
      </p:sp>
    </p:spTree>
    <p:extLst>
      <p:ext uri="{BB962C8B-B14F-4D97-AF65-F5344CB8AC3E}">
        <p14:creationId xmlns:p14="http://schemas.microsoft.com/office/powerpoint/2010/main" val="3620469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136904" cy="546942"/>
          </a:xfrm>
        </p:spPr>
        <p:txBody>
          <a:bodyPr/>
          <a:lstStyle/>
          <a:p>
            <a:r>
              <a:rPr lang="en-AU" dirty="0" smtClean="0"/>
              <a:t>Example: prime number function</a:t>
            </a:r>
            <a:endParaRPr lang="en-AU" dirty="0"/>
          </a:p>
        </p:txBody>
      </p:sp>
      <p:sp>
        <p:nvSpPr>
          <p:cNvPr id="3" name="Content Placeholder 2"/>
          <p:cNvSpPr>
            <a:spLocks noGrp="1"/>
          </p:cNvSpPr>
          <p:nvPr>
            <p:ph idx="1"/>
          </p:nvPr>
        </p:nvSpPr>
        <p:spPr/>
        <p:txBody>
          <a:bodyPr/>
          <a:lstStyle/>
          <a:p>
            <a:r>
              <a:rPr lang="en-AU" dirty="0" smtClean="0"/>
              <a:t>test primefunc.py</a:t>
            </a:r>
          </a:p>
          <a:p>
            <a:pPr lvl="1"/>
            <a:r>
              <a:rPr lang="en-AU" dirty="0"/>
              <a:t>c</a:t>
            </a:r>
            <a:r>
              <a:rPr lang="en-AU" dirty="0" smtClean="0"/>
              <a:t>overage run primefunc.py</a:t>
            </a:r>
          </a:p>
          <a:p>
            <a:pPr lvl="1"/>
            <a:r>
              <a:rPr lang="en-AU" dirty="0" smtClean="0"/>
              <a:t>coverage html -</a:t>
            </a:r>
            <a:r>
              <a:rPr lang="en-AU" dirty="0" err="1" smtClean="0"/>
              <a:t>i</a:t>
            </a:r>
            <a:r>
              <a:rPr lang="en-AU" dirty="0" smtClean="0"/>
              <a:t> </a:t>
            </a:r>
          </a:p>
          <a:p>
            <a:pPr lvl="1"/>
            <a:r>
              <a:rPr lang="en-AU" dirty="0" smtClean="0"/>
              <a:t>--branch</a:t>
            </a:r>
          </a:p>
          <a:p>
            <a:pPr lvl="1"/>
            <a:endParaRPr lang="en-A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9904" y="1124743"/>
            <a:ext cx="4752528" cy="5172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716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a:t>
            </a:r>
            <a:r>
              <a:rPr lang="en-AU" dirty="0"/>
              <a:t>prime number function</a:t>
            </a:r>
          </a:p>
        </p:txBody>
      </p:sp>
      <p:sp>
        <p:nvSpPr>
          <p:cNvPr id="3" name="Content Placeholder 2"/>
          <p:cNvSpPr>
            <a:spLocks noGrp="1"/>
          </p:cNvSpPr>
          <p:nvPr>
            <p:ph idx="1"/>
          </p:nvPr>
        </p:nvSpPr>
        <p:spPr/>
        <p:txBody>
          <a:bodyPr/>
          <a:lstStyle/>
          <a:p>
            <a:r>
              <a:rPr lang="en-AU" dirty="0" smtClean="0"/>
              <a:t>Missed statement</a:t>
            </a:r>
            <a:endParaRPr lang="en-AU" dirty="0"/>
          </a:p>
          <a:p>
            <a:endParaRPr lang="en-A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971593"/>
            <a:ext cx="4682089" cy="5388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6900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a:t>
            </a:r>
            <a:r>
              <a:rPr lang="en-AU" dirty="0"/>
              <a:t>prime number function</a:t>
            </a:r>
          </a:p>
        </p:txBody>
      </p:sp>
      <p:sp>
        <p:nvSpPr>
          <p:cNvPr id="3" name="Content Placeholder 2"/>
          <p:cNvSpPr>
            <a:spLocks noGrp="1"/>
          </p:cNvSpPr>
          <p:nvPr>
            <p:ph idx="1"/>
          </p:nvPr>
        </p:nvSpPr>
        <p:spPr/>
        <p:txBody>
          <a:bodyPr/>
          <a:lstStyle/>
          <a:p>
            <a:r>
              <a:rPr lang="en-AU" dirty="0" smtClean="0"/>
              <a:t>Problem with coverage</a:t>
            </a:r>
            <a:endParaRPr lang="en-A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852042"/>
            <a:ext cx="2131223" cy="2157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4325" y="1124744"/>
            <a:ext cx="4858282" cy="5260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4933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8032024" cy="546942"/>
          </a:xfrm>
        </p:spPr>
        <p:txBody>
          <a:bodyPr/>
          <a:lstStyle/>
          <a:p>
            <a:r>
              <a:rPr lang="en-AU" dirty="0" smtClean="0"/>
              <a:t>Different coverages</a:t>
            </a:r>
            <a:endParaRPr lang="en-AU" dirty="0"/>
          </a:p>
        </p:txBody>
      </p:sp>
      <p:sp>
        <p:nvSpPr>
          <p:cNvPr id="3" name="Content Placeholder 2"/>
          <p:cNvSpPr>
            <a:spLocks noGrp="1"/>
          </p:cNvSpPr>
          <p:nvPr>
            <p:ph idx="1"/>
          </p:nvPr>
        </p:nvSpPr>
        <p:spPr/>
        <p:txBody>
          <a:bodyPr/>
          <a:lstStyle/>
          <a:p>
            <a:endParaRPr lang="en-AU" dirty="0" smtClean="0"/>
          </a:p>
          <a:p>
            <a:endParaRPr lang="en-AU" dirty="0"/>
          </a:p>
          <a:p>
            <a:endParaRPr lang="en-AU" dirty="0" smtClean="0"/>
          </a:p>
          <a:p>
            <a:endParaRPr lang="en-AU" dirty="0"/>
          </a:p>
          <a:p>
            <a:r>
              <a:rPr lang="en-AU" dirty="0" smtClean="0"/>
              <a:t>Assume </a:t>
            </a:r>
            <a:r>
              <a:rPr lang="en-AU" dirty="0"/>
              <a:t>this function is a part of some bigger program and this program was run with some test suite.</a:t>
            </a:r>
          </a:p>
          <a:p>
            <a:r>
              <a:rPr lang="en-AU" dirty="0"/>
              <a:t>If during this execution function </a:t>
            </a:r>
            <a:r>
              <a:rPr lang="en-AU" dirty="0" smtClean="0"/>
              <a:t>f1(</a:t>
            </a:r>
            <a:r>
              <a:rPr lang="en-AU" dirty="0" err="1" smtClean="0"/>
              <a:t>x,y</a:t>
            </a:r>
            <a:r>
              <a:rPr lang="en-AU" dirty="0" smtClean="0"/>
              <a:t>) </a:t>
            </a:r>
            <a:r>
              <a:rPr lang="en-AU" dirty="0"/>
              <a:t>was called at least once, then </a:t>
            </a:r>
            <a:r>
              <a:rPr lang="en-AU" i="1" dirty="0"/>
              <a:t>function coverage</a:t>
            </a:r>
            <a:r>
              <a:rPr lang="en-AU" dirty="0"/>
              <a:t> for this function is satisfied.</a:t>
            </a:r>
          </a:p>
          <a:p>
            <a:r>
              <a:rPr lang="en-AU" i="1" dirty="0"/>
              <a:t>Statement coverage</a:t>
            </a:r>
            <a:r>
              <a:rPr lang="en-AU" dirty="0"/>
              <a:t> for this function will be satisfied if it was called e.g. as </a:t>
            </a:r>
            <a:r>
              <a:rPr lang="en-AU" dirty="0" smtClean="0"/>
              <a:t>f1(1,1</a:t>
            </a:r>
            <a:r>
              <a:rPr lang="en-AU" dirty="0"/>
              <a:t>), as in this case, every line in the function is executed including z = x;.</a:t>
            </a:r>
          </a:p>
          <a:p>
            <a:endParaRPr lang="en-AU"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35048"/>
            <a:ext cx="244792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6212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Overview</a:t>
            </a:r>
            <a:endParaRPr lang="en-AU" dirty="0"/>
          </a:p>
        </p:txBody>
      </p:sp>
      <p:sp>
        <p:nvSpPr>
          <p:cNvPr id="4" name="Content Placeholder 3"/>
          <p:cNvSpPr>
            <a:spLocks noGrp="1"/>
          </p:cNvSpPr>
          <p:nvPr>
            <p:ph idx="1"/>
          </p:nvPr>
        </p:nvSpPr>
        <p:spPr>
          <a:xfrm>
            <a:off x="344122" y="1196752"/>
            <a:ext cx="8516815" cy="5010620"/>
          </a:xfrm>
        </p:spPr>
        <p:txBody>
          <a:bodyPr/>
          <a:lstStyle/>
          <a:p>
            <a:r>
              <a:rPr lang="en-AU" dirty="0" smtClean="0"/>
              <a:t>Coverage Testing</a:t>
            </a:r>
          </a:p>
          <a:p>
            <a:pPr lvl="1"/>
            <a:r>
              <a:rPr lang="en-AU" dirty="0" smtClean="0"/>
              <a:t>Function Coverage</a:t>
            </a:r>
          </a:p>
          <a:p>
            <a:pPr lvl="1"/>
            <a:r>
              <a:rPr lang="en-AU" dirty="0" smtClean="0"/>
              <a:t>Statement Coverage</a:t>
            </a:r>
          </a:p>
          <a:p>
            <a:pPr lvl="1"/>
            <a:r>
              <a:rPr lang="en-AU" dirty="0" smtClean="0"/>
              <a:t>Branch Coverage</a:t>
            </a:r>
          </a:p>
          <a:p>
            <a:pPr lvl="1"/>
            <a:r>
              <a:rPr lang="en-AU" dirty="0" smtClean="0"/>
              <a:t>Condition Coverage</a:t>
            </a:r>
          </a:p>
          <a:p>
            <a:r>
              <a:rPr lang="en-AU" dirty="0" smtClean="0"/>
              <a:t>Coverage Testing </a:t>
            </a:r>
            <a:r>
              <a:rPr lang="en-AU" dirty="0" smtClean="0"/>
              <a:t>Tools</a:t>
            </a:r>
            <a:endParaRPr lang="en-AU" dirty="0" smtClean="0"/>
          </a:p>
        </p:txBody>
      </p:sp>
    </p:spTree>
    <p:extLst>
      <p:ext uri="{BB962C8B-B14F-4D97-AF65-F5344CB8AC3E}">
        <p14:creationId xmlns:p14="http://schemas.microsoft.com/office/powerpoint/2010/main" val="2991806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Different coverages</a:t>
            </a:r>
            <a:endParaRPr lang="en-AU" dirty="0"/>
          </a:p>
        </p:txBody>
      </p:sp>
      <p:sp>
        <p:nvSpPr>
          <p:cNvPr id="3" name="Content Placeholder 2"/>
          <p:cNvSpPr>
            <a:spLocks noGrp="1"/>
          </p:cNvSpPr>
          <p:nvPr>
            <p:ph idx="1"/>
          </p:nvPr>
        </p:nvSpPr>
        <p:spPr/>
        <p:txBody>
          <a:bodyPr/>
          <a:lstStyle/>
          <a:p>
            <a:endParaRPr lang="en-AU" dirty="0" smtClean="0"/>
          </a:p>
          <a:p>
            <a:endParaRPr lang="en-AU" dirty="0"/>
          </a:p>
          <a:p>
            <a:endParaRPr lang="en-AU" dirty="0" smtClean="0"/>
          </a:p>
          <a:p>
            <a:endParaRPr lang="en-AU" dirty="0" smtClean="0"/>
          </a:p>
          <a:p>
            <a:r>
              <a:rPr lang="en-AU" sz="2000" dirty="0" smtClean="0"/>
              <a:t>Tests </a:t>
            </a:r>
            <a:r>
              <a:rPr lang="en-AU" sz="2000" dirty="0"/>
              <a:t>calling </a:t>
            </a:r>
            <a:r>
              <a:rPr lang="en-AU" sz="2000" dirty="0" smtClean="0"/>
              <a:t>f1(1,1</a:t>
            </a:r>
            <a:r>
              <a:rPr lang="en-AU" sz="2000" dirty="0"/>
              <a:t>) and </a:t>
            </a:r>
            <a:r>
              <a:rPr lang="en-AU" sz="2000" dirty="0" smtClean="0"/>
              <a:t>f1(0,1</a:t>
            </a:r>
            <a:r>
              <a:rPr lang="en-AU" sz="2000" dirty="0"/>
              <a:t>) will satisfy </a:t>
            </a:r>
            <a:r>
              <a:rPr lang="en-AU" sz="2000" i="1" dirty="0"/>
              <a:t>branch </a:t>
            </a:r>
            <a:r>
              <a:rPr lang="en-AU" sz="2000" i="1" dirty="0" smtClean="0"/>
              <a:t>coverage</a:t>
            </a:r>
            <a:r>
              <a:rPr lang="en-AU" sz="2000" dirty="0"/>
              <a:t> because, in the first case, </a:t>
            </a:r>
            <a:r>
              <a:rPr lang="en-AU" sz="2000" dirty="0" smtClean="0"/>
              <a:t>the 2</a:t>
            </a:r>
            <a:r>
              <a:rPr lang="en-AU" sz="2000" dirty="0"/>
              <a:t> if conditions are met and z = </a:t>
            </a:r>
            <a:r>
              <a:rPr lang="en-AU" sz="2000" dirty="0" smtClean="0"/>
              <a:t>x</a:t>
            </a:r>
            <a:r>
              <a:rPr lang="en-AU" sz="2000" dirty="0"/>
              <a:t> is executed, while in the second case, the first condition </a:t>
            </a:r>
            <a:r>
              <a:rPr lang="en-AU" sz="2000" dirty="0" smtClean="0"/>
              <a:t>x&gt;0</a:t>
            </a:r>
            <a:r>
              <a:rPr lang="en-AU" sz="2000" dirty="0"/>
              <a:t> is not satisfied, which prevents executing z = x;.</a:t>
            </a:r>
          </a:p>
          <a:p>
            <a:r>
              <a:rPr lang="en-AU" sz="2000" i="1" dirty="0"/>
              <a:t>Condition coverage</a:t>
            </a:r>
            <a:r>
              <a:rPr lang="en-AU" sz="2000" dirty="0"/>
              <a:t> can be satisfied with tests that call </a:t>
            </a:r>
            <a:r>
              <a:rPr lang="en-AU" sz="2000" dirty="0" smtClean="0"/>
              <a:t>f1(1,0</a:t>
            </a:r>
            <a:r>
              <a:rPr lang="en-AU" sz="2000" dirty="0"/>
              <a:t>) and </a:t>
            </a:r>
            <a:r>
              <a:rPr lang="en-AU" sz="2000" dirty="0" smtClean="0"/>
              <a:t>f1(0,1</a:t>
            </a:r>
            <a:r>
              <a:rPr lang="en-AU" sz="2000" dirty="0"/>
              <a:t>). These are necessary because in the first cases, </a:t>
            </a:r>
            <a:r>
              <a:rPr lang="en-AU" sz="2000" dirty="0" smtClean="0"/>
              <a:t>x&gt;0</a:t>
            </a:r>
            <a:r>
              <a:rPr lang="en-AU" sz="2000" dirty="0"/>
              <a:t> evaluates to true, while in the second, it evaluates false. At the same time, the first case makes </a:t>
            </a:r>
            <a:r>
              <a:rPr lang="en-AU" sz="2000" dirty="0" smtClean="0"/>
              <a:t>y&gt;0</a:t>
            </a:r>
            <a:r>
              <a:rPr lang="en-AU" sz="2000" dirty="0"/>
              <a:t> false, while the second makes it true.</a:t>
            </a:r>
          </a:p>
          <a:p>
            <a:endParaRPr lang="en-AU"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96752"/>
            <a:ext cx="244792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3011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Different coverages</a:t>
            </a:r>
          </a:p>
        </p:txBody>
      </p:sp>
      <p:sp>
        <p:nvSpPr>
          <p:cNvPr id="3" name="Content Placeholder 2"/>
          <p:cNvSpPr>
            <a:spLocks noGrp="1"/>
          </p:cNvSpPr>
          <p:nvPr>
            <p:ph idx="1"/>
          </p:nvPr>
        </p:nvSpPr>
        <p:spPr/>
        <p:txBody>
          <a:bodyPr/>
          <a:lstStyle/>
          <a:p>
            <a:r>
              <a:rPr lang="en-AU" dirty="0" smtClean="0"/>
              <a:t>Loop coverage: number of times that a loop is executed</a:t>
            </a:r>
          </a:p>
          <a:p>
            <a:pPr lvl="1"/>
            <a:r>
              <a:rPr lang="en-AU" dirty="0" smtClean="0"/>
              <a:t>for </a:t>
            </a:r>
            <a:r>
              <a:rPr lang="en-AU" dirty="0"/>
              <a:t>line in open(“text.txt”): print(line) </a:t>
            </a:r>
          </a:p>
          <a:p>
            <a:r>
              <a:rPr lang="en-AU" dirty="0" smtClean="0"/>
              <a:t>Modified condition/decision (MC/DC) coverage: for safety critical software, e.g., airplane control</a:t>
            </a:r>
          </a:p>
          <a:p>
            <a:pPr lvl="1"/>
            <a:r>
              <a:rPr lang="en-AU" dirty="0" smtClean="0"/>
              <a:t>Start with branch coverage</a:t>
            </a:r>
          </a:p>
          <a:p>
            <a:pPr lvl="1"/>
            <a:r>
              <a:rPr lang="en-AU" dirty="0" smtClean="0"/>
              <a:t>Every condition involved in a decision takes on every possible outcome</a:t>
            </a:r>
          </a:p>
          <a:p>
            <a:pPr lvl="1"/>
            <a:r>
              <a:rPr lang="en-AU" dirty="0" smtClean="0"/>
              <a:t>Conditional are </a:t>
            </a:r>
            <a:r>
              <a:rPr lang="en-AU" dirty="0" err="1" smtClean="0"/>
              <a:t>boolean</a:t>
            </a:r>
            <a:r>
              <a:rPr lang="en-AU" dirty="0" smtClean="0"/>
              <a:t> valued variables found in tests</a:t>
            </a:r>
          </a:p>
          <a:p>
            <a:pPr lvl="1"/>
            <a:r>
              <a:rPr lang="en-AU" dirty="0" smtClean="0"/>
              <a:t>Decisions are tests in an if statement or a while loop</a:t>
            </a:r>
          </a:p>
          <a:p>
            <a:pPr lvl="1"/>
            <a:r>
              <a:rPr lang="en-AU" dirty="0" smtClean="0"/>
              <a:t>e.g. if A or (B and C) – use a </a:t>
            </a:r>
            <a:r>
              <a:rPr lang="en-AU" dirty="0" err="1" smtClean="0"/>
              <a:t>boolean</a:t>
            </a:r>
            <a:r>
              <a:rPr lang="en-AU" dirty="0" smtClean="0"/>
              <a:t> table</a:t>
            </a:r>
            <a:endParaRPr lang="en-AU" dirty="0"/>
          </a:p>
          <a:p>
            <a:endParaRPr lang="en-AU" dirty="0" smtClean="0"/>
          </a:p>
          <a:p>
            <a:pPr lvl="1"/>
            <a:endParaRPr lang="en-AU" dirty="0"/>
          </a:p>
        </p:txBody>
      </p:sp>
    </p:spTree>
    <p:extLst>
      <p:ext uri="{BB962C8B-B14F-4D97-AF65-F5344CB8AC3E}">
        <p14:creationId xmlns:p14="http://schemas.microsoft.com/office/powerpoint/2010/main" val="21456242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Different coverages</a:t>
            </a:r>
            <a:endParaRPr lang="en-AU" dirty="0"/>
          </a:p>
        </p:txBody>
      </p:sp>
      <p:sp>
        <p:nvSpPr>
          <p:cNvPr id="3" name="Content Placeholder 2"/>
          <p:cNvSpPr>
            <a:spLocks noGrp="1"/>
          </p:cNvSpPr>
          <p:nvPr>
            <p:ph idx="1"/>
          </p:nvPr>
        </p:nvSpPr>
        <p:spPr/>
        <p:txBody>
          <a:bodyPr/>
          <a:lstStyle/>
          <a:p>
            <a:r>
              <a:rPr lang="en-AU" dirty="0" smtClean="0"/>
              <a:t>Path coverage: how you get to a piece of code</a:t>
            </a:r>
            <a:endParaRPr lang="en-AU" dirty="0"/>
          </a:p>
          <a:p>
            <a:pPr lvl="1"/>
            <a:r>
              <a:rPr lang="en-AU" dirty="0" err="1"/>
              <a:t>def</a:t>
            </a:r>
            <a:r>
              <a:rPr lang="en-AU" dirty="0"/>
              <a:t> f1(</a:t>
            </a:r>
            <a:r>
              <a:rPr lang="en-AU" dirty="0" err="1"/>
              <a:t>x,y,z</a:t>
            </a:r>
            <a:r>
              <a:rPr lang="en-AU" dirty="0"/>
              <a:t>):</a:t>
            </a:r>
          </a:p>
          <a:p>
            <a:pPr marL="715962" lvl="2" indent="0">
              <a:buNone/>
            </a:pPr>
            <a:r>
              <a:rPr lang="en-AU" dirty="0"/>
              <a:t>if x: …</a:t>
            </a:r>
          </a:p>
          <a:p>
            <a:pPr marL="715962" lvl="2" indent="0">
              <a:buNone/>
            </a:pPr>
            <a:r>
              <a:rPr lang="en-AU" dirty="0"/>
              <a:t>if y: …</a:t>
            </a:r>
          </a:p>
          <a:p>
            <a:pPr marL="715962" lvl="2" indent="0">
              <a:buNone/>
            </a:pPr>
            <a:r>
              <a:rPr lang="en-AU" dirty="0"/>
              <a:t>if z: …</a:t>
            </a:r>
          </a:p>
          <a:p>
            <a:pPr marL="715962" lvl="2" indent="0">
              <a:buNone/>
            </a:pPr>
            <a:r>
              <a:rPr lang="en-AU" dirty="0"/>
              <a:t>return … </a:t>
            </a:r>
          </a:p>
          <a:p>
            <a:r>
              <a:rPr lang="en-AU" dirty="0"/>
              <a:t>Boundary value coverage</a:t>
            </a:r>
            <a:r>
              <a:rPr lang="en-AU" dirty="0" smtClean="0"/>
              <a:t>: certain values whose change result in change of outcome. E.g., legal age to have a license; boundaries in primefunc.py</a:t>
            </a:r>
            <a:endParaRPr lang="en-AU" dirty="0"/>
          </a:p>
        </p:txBody>
      </p:sp>
      <p:sp>
        <p:nvSpPr>
          <p:cNvPr id="4" name="TextBox 3"/>
          <p:cNvSpPr txBox="1"/>
          <p:nvPr/>
        </p:nvSpPr>
        <p:spPr bwMode="auto">
          <a:xfrm>
            <a:off x="3131840" y="2132856"/>
            <a:ext cx="2650084" cy="4056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AU" sz="2400" kern="0" dirty="0" smtClean="0">
                <a:latin typeface="Arial" pitchFamily="34" charset="0"/>
                <a:cs typeface="Arial" pitchFamily="34" charset="0"/>
              </a:rPr>
              <a:t>How many paths?</a:t>
            </a:r>
            <a:endParaRPr lang="en-AU" sz="2400" kern="0" dirty="0">
              <a:latin typeface="Arial" pitchFamily="34" charset="0"/>
              <a:cs typeface="Arial" pitchFamily="34" charset="0"/>
            </a:endParaRPr>
          </a:p>
        </p:txBody>
      </p:sp>
      <p:sp>
        <p:nvSpPr>
          <p:cNvPr id="5" name="Rectangle 4"/>
          <p:cNvSpPr/>
          <p:nvPr/>
        </p:nvSpPr>
        <p:spPr>
          <a:xfrm>
            <a:off x="6156176" y="1874032"/>
            <a:ext cx="569387"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8</a:t>
            </a: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0892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Different coverages</a:t>
            </a:r>
          </a:p>
        </p:txBody>
      </p:sp>
      <p:sp>
        <p:nvSpPr>
          <p:cNvPr id="3" name="Content Placeholder 2"/>
          <p:cNvSpPr>
            <a:spLocks noGrp="1"/>
          </p:cNvSpPr>
          <p:nvPr>
            <p:ph idx="1"/>
          </p:nvPr>
        </p:nvSpPr>
        <p:spPr/>
        <p:txBody>
          <a:bodyPr/>
          <a:lstStyle/>
          <a:p>
            <a:r>
              <a:rPr lang="en-AU" dirty="0" smtClean="0"/>
              <a:t>Concurrent software test: two actions happen at the same time, race condition, deadlock</a:t>
            </a:r>
          </a:p>
          <a:p>
            <a:pPr lvl="1"/>
            <a:endParaRPr lang="en-AU" dirty="0" smtClean="0"/>
          </a:p>
          <a:p>
            <a:r>
              <a:rPr lang="en-AU" dirty="0" smtClean="0"/>
              <a:t>Synchronization coverage: make sure the deadlock works</a:t>
            </a:r>
            <a:endParaRPr lang="en-AU" dirty="0"/>
          </a:p>
        </p:txBody>
      </p:sp>
    </p:spTree>
    <p:extLst>
      <p:ext uri="{BB962C8B-B14F-4D97-AF65-F5344CB8AC3E}">
        <p14:creationId xmlns:p14="http://schemas.microsoft.com/office/powerpoint/2010/main" val="3251140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coverage does not work</a:t>
            </a:r>
            <a:endParaRPr lang="en-AU" dirty="0"/>
          </a:p>
        </p:txBody>
      </p:sp>
      <p:sp>
        <p:nvSpPr>
          <p:cNvPr id="3" name="Content Placeholder 2"/>
          <p:cNvSpPr>
            <a:spLocks noGrp="1"/>
          </p:cNvSpPr>
          <p:nvPr>
            <p:ph idx="1"/>
          </p:nvPr>
        </p:nvSpPr>
        <p:spPr/>
        <p:txBody>
          <a:bodyPr/>
          <a:lstStyle/>
          <a:p>
            <a:r>
              <a:rPr lang="en-AU" dirty="0" smtClean="0"/>
              <a:t>It is difficult to detect omissions</a:t>
            </a:r>
          </a:p>
          <a:p>
            <a:pPr marL="649288" lvl="2" indent="-182563">
              <a:buFont typeface="Arial" pitchFamily="34" charset="0"/>
              <a:buChar char="•"/>
            </a:pPr>
            <a:r>
              <a:rPr lang="en-AU" dirty="0"/>
              <a:t>E.g. hard disk is full when writing a file to the disk</a:t>
            </a:r>
          </a:p>
          <a:p>
            <a:r>
              <a:rPr lang="en-AU" dirty="0" smtClean="0"/>
              <a:t>Need to figure out other solutions</a:t>
            </a:r>
          </a:p>
          <a:p>
            <a:pPr lvl="1"/>
            <a:r>
              <a:rPr lang="en-AU" dirty="0" smtClean="0"/>
              <a:t>Fault injection – e.g. make a hard disk fail</a:t>
            </a:r>
          </a:p>
          <a:p>
            <a:pPr lvl="1"/>
            <a:r>
              <a:rPr lang="en-AU" dirty="0" smtClean="0"/>
              <a:t>Partition the input domain in a different way</a:t>
            </a:r>
          </a:p>
          <a:p>
            <a:pPr lvl="2"/>
            <a:r>
              <a:rPr lang="en-AU" dirty="0" smtClean="0"/>
              <a:t>Use specification rather than automatic coverage</a:t>
            </a:r>
          </a:p>
        </p:txBody>
      </p:sp>
    </p:spTree>
    <p:extLst>
      <p:ext uri="{BB962C8B-B14F-4D97-AF65-F5344CB8AC3E}">
        <p14:creationId xmlns:p14="http://schemas.microsoft.com/office/powerpoint/2010/main" val="3028037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Codes not covered</a:t>
            </a:r>
            <a:endParaRPr lang="en-AU" dirty="0"/>
          </a:p>
        </p:txBody>
      </p:sp>
      <p:sp>
        <p:nvSpPr>
          <p:cNvPr id="3" name="Content Placeholder 2"/>
          <p:cNvSpPr>
            <a:spLocks noGrp="1"/>
          </p:cNvSpPr>
          <p:nvPr>
            <p:ph idx="1"/>
          </p:nvPr>
        </p:nvSpPr>
        <p:spPr/>
        <p:txBody>
          <a:bodyPr/>
          <a:lstStyle/>
          <a:p>
            <a:r>
              <a:rPr lang="en-AU" dirty="0" smtClean="0"/>
              <a:t>Infeasible: never going to get executed</a:t>
            </a:r>
          </a:p>
          <a:p>
            <a:pPr lvl="1"/>
            <a:r>
              <a:rPr lang="en-AU" dirty="0" smtClean="0"/>
              <a:t>If </a:t>
            </a:r>
            <a:r>
              <a:rPr lang="en-AU" dirty="0"/>
              <a:t>x&gt;0 and x&lt;0: print(x)</a:t>
            </a:r>
          </a:p>
          <a:p>
            <a:r>
              <a:rPr lang="en-AU" dirty="0" smtClean="0"/>
              <a:t>Not worthwhile</a:t>
            </a:r>
          </a:p>
          <a:p>
            <a:pPr lvl="1"/>
            <a:r>
              <a:rPr lang="en-AU" dirty="0" smtClean="0"/>
              <a:t>Same function tested in other tasks</a:t>
            </a:r>
            <a:endParaRPr lang="en-AU" dirty="0"/>
          </a:p>
          <a:p>
            <a:r>
              <a:rPr lang="en-AU" dirty="0" smtClean="0"/>
              <a:t>Inadequate test suite</a:t>
            </a:r>
          </a:p>
          <a:p>
            <a:pPr lvl="1"/>
            <a:r>
              <a:rPr lang="en-AU" dirty="0" smtClean="0"/>
              <a:t>Improve the test suite</a:t>
            </a:r>
          </a:p>
          <a:p>
            <a:pPr lvl="1"/>
            <a:r>
              <a:rPr lang="en-AU" dirty="0" smtClean="0"/>
              <a:t>Deliver the product for cost-benefit issue</a:t>
            </a:r>
            <a:endParaRPr lang="en-AU" dirty="0"/>
          </a:p>
          <a:p>
            <a:endParaRPr lang="en-AU" dirty="0" smtClean="0"/>
          </a:p>
        </p:txBody>
      </p:sp>
    </p:spTree>
    <p:extLst>
      <p:ext uri="{BB962C8B-B14F-4D97-AF65-F5344CB8AC3E}">
        <p14:creationId xmlns:p14="http://schemas.microsoft.com/office/powerpoint/2010/main" val="3002408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to use coverage</a:t>
            </a:r>
            <a:endParaRPr lang="en-AU" dirty="0"/>
          </a:p>
        </p:txBody>
      </p:sp>
      <p:sp>
        <p:nvSpPr>
          <p:cNvPr id="5" name="TextBox 4"/>
          <p:cNvSpPr txBox="1"/>
          <p:nvPr/>
        </p:nvSpPr>
        <p:spPr bwMode="auto">
          <a:xfrm>
            <a:off x="815784" y="3385415"/>
            <a:ext cx="1584176" cy="7750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lgn="ctr">
              <a:buFont typeface="Wingdings" charset="0"/>
              <a:buNone/>
            </a:pPr>
            <a:r>
              <a:rPr lang="en-AU" sz="2400" kern="0" dirty="0">
                <a:latin typeface="Arial" pitchFamily="34" charset="0"/>
                <a:cs typeface="Arial" pitchFamily="34" charset="0"/>
              </a:rPr>
              <a:t>g</a:t>
            </a:r>
            <a:r>
              <a:rPr lang="en-AU" sz="2400" kern="0" dirty="0" smtClean="0">
                <a:latin typeface="Arial" pitchFamily="34" charset="0"/>
                <a:cs typeface="Arial" pitchFamily="34" charset="0"/>
              </a:rPr>
              <a:t>ood </a:t>
            </a:r>
          </a:p>
          <a:p>
            <a:pPr algn="ctr">
              <a:buFont typeface="Wingdings" charset="0"/>
              <a:buNone/>
            </a:pPr>
            <a:r>
              <a:rPr lang="en-AU" sz="2400" kern="0" dirty="0">
                <a:latin typeface="Arial" pitchFamily="34" charset="0"/>
                <a:cs typeface="Arial" pitchFamily="34" charset="0"/>
              </a:rPr>
              <a:t>t</a:t>
            </a:r>
            <a:r>
              <a:rPr lang="en-AU" sz="2400" kern="0" dirty="0" smtClean="0">
                <a:latin typeface="Arial" pitchFamily="34" charset="0"/>
                <a:cs typeface="Arial" pitchFamily="34" charset="0"/>
              </a:rPr>
              <a:t>esting</a:t>
            </a:r>
          </a:p>
        </p:txBody>
      </p:sp>
      <p:sp>
        <p:nvSpPr>
          <p:cNvPr id="6" name="TextBox 5"/>
          <p:cNvSpPr txBox="1"/>
          <p:nvPr/>
        </p:nvSpPr>
        <p:spPr bwMode="auto">
          <a:xfrm>
            <a:off x="3192048" y="3385415"/>
            <a:ext cx="1584176" cy="7750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lgn="ctr">
              <a:buFont typeface="Wingdings" charset="0"/>
              <a:buNone/>
            </a:pPr>
            <a:r>
              <a:rPr lang="en-AU" sz="2400" kern="0" dirty="0">
                <a:latin typeface="Arial" pitchFamily="34" charset="0"/>
                <a:cs typeface="Arial" pitchFamily="34" charset="0"/>
              </a:rPr>
              <a:t>m</a:t>
            </a:r>
            <a:r>
              <a:rPr lang="en-AU" sz="2400" kern="0" dirty="0" smtClean="0">
                <a:latin typeface="Arial" pitchFamily="34" charset="0"/>
                <a:cs typeface="Arial" pitchFamily="34" charset="0"/>
              </a:rPr>
              <a:t>easure </a:t>
            </a:r>
            <a:r>
              <a:rPr lang="en-AU" sz="2400" kern="0" dirty="0">
                <a:latin typeface="Arial" pitchFamily="34" charset="0"/>
                <a:cs typeface="Arial" pitchFamily="34" charset="0"/>
              </a:rPr>
              <a:t>c</a:t>
            </a:r>
            <a:r>
              <a:rPr lang="en-AU" sz="2400" kern="0" dirty="0" smtClean="0">
                <a:latin typeface="Arial" pitchFamily="34" charset="0"/>
                <a:cs typeface="Arial" pitchFamily="34" charset="0"/>
              </a:rPr>
              <a:t>overage</a:t>
            </a:r>
          </a:p>
        </p:txBody>
      </p:sp>
      <p:sp>
        <p:nvSpPr>
          <p:cNvPr id="7" name="TextBox 6"/>
          <p:cNvSpPr txBox="1"/>
          <p:nvPr/>
        </p:nvSpPr>
        <p:spPr bwMode="auto">
          <a:xfrm>
            <a:off x="6504416" y="2436128"/>
            <a:ext cx="1584176" cy="4056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lgn="ctr">
              <a:buFont typeface="Wingdings" charset="0"/>
              <a:buNone/>
            </a:pPr>
            <a:r>
              <a:rPr lang="en-AU" sz="2400" kern="0" dirty="0" smtClean="0">
                <a:latin typeface="Arial" pitchFamily="34" charset="0"/>
                <a:cs typeface="Arial" pitchFamily="34" charset="0"/>
              </a:rPr>
              <a:t>feedback</a:t>
            </a:r>
          </a:p>
        </p:txBody>
      </p:sp>
      <p:sp>
        <p:nvSpPr>
          <p:cNvPr id="8" name="Right Arrow 7"/>
          <p:cNvSpPr/>
          <p:nvPr/>
        </p:nvSpPr>
        <p:spPr bwMode="auto">
          <a:xfrm>
            <a:off x="2543976" y="3673447"/>
            <a:ext cx="504056" cy="216024"/>
          </a:xfrm>
          <a:prstGeom prst="rightArrow">
            <a:avLst/>
          </a:prstGeom>
          <a:no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smtClean="0">
              <a:ln>
                <a:noFill/>
              </a:ln>
              <a:solidFill>
                <a:schemeClr val="tx1"/>
              </a:solidFill>
              <a:effectLst/>
              <a:latin typeface="Arial" charset="0"/>
            </a:endParaRPr>
          </a:p>
        </p:txBody>
      </p:sp>
      <p:sp>
        <p:nvSpPr>
          <p:cNvPr id="12" name="Left-Right Arrow 11"/>
          <p:cNvSpPr/>
          <p:nvPr/>
        </p:nvSpPr>
        <p:spPr bwMode="auto">
          <a:xfrm rot="19708306">
            <a:off x="4882617" y="3136833"/>
            <a:ext cx="1487622" cy="276050"/>
          </a:xfrm>
          <a:prstGeom prst="leftRightArrow">
            <a:avLst/>
          </a:prstGeom>
          <a:no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smtClean="0">
              <a:ln>
                <a:noFill/>
              </a:ln>
              <a:solidFill>
                <a:schemeClr val="tx1"/>
              </a:solidFill>
              <a:effectLst/>
              <a:latin typeface="Arial" charset="0"/>
            </a:endParaRPr>
          </a:p>
        </p:txBody>
      </p:sp>
      <p:sp>
        <p:nvSpPr>
          <p:cNvPr id="13" name="TextBox 12"/>
          <p:cNvSpPr txBox="1"/>
          <p:nvPr/>
        </p:nvSpPr>
        <p:spPr bwMode="auto">
          <a:xfrm>
            <a:off x="4560200" y="2638969"/>
            <a:ext cx="1556392" cy="59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lgn="ctr">
              <a:buFont typeface="Wingdings" charset="0"/>
              <a:buNone/>
            </a:pPr>
            <a:r>
              <a:rPr lang="en-AU" kern="0" dirty="0">
                <a:latin typeface="Arial" pitchFamily="34" charset="0"/>
                <a:cs typeface="Arial" pitchFamily="34" charset="0"/>
              </a:rPr>
              <a:t>h</a:t>
            </a:r>
            <a:r>
              <a:rPr lang="en-AU" kern="0" dirty="0" smtClean="0">
                <a:latin typeface="Arial" pitchFamily="34" charset="0"/>
                <a:cs typeface="Arial" pitchFamily="34" charset="0"/>
              </a:rPr>
              <a:t>igh coverage</a:t>
            </a:r>
            <a:endParaRPr lang="en-AU" kern="0" dirty="0">
              <a:latin typeface="Arial" pitchFamily="34" charset="0"/>
              <a:cs typeface="Arial" pitchFamily="34" charset="0"/>
            </a:endParaRPr>
          </a:p>
        </p:txBody>
      </p:sp>
      <p:sp>
        <p:nvSpPr>
          <p:cNvPr id="14" name="Left-Right Arrow 13"/>
          <p:cNvSpPr/>
          <p:nvPr/>
        </p:nvSpPr>
        <p:spPr bwMode="auto">
          <a:xfrm rot="12622378">
            <a:off x="4887943" y="4129508"/>
            <a:ext cx="1487622" cy="276050"/>
          </a:xfrm>
          <a:prstGeom prst="leftRightArrow">
            <a:avLst/>
          </a:prstGeom>
          <a:no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smtClean="0">
              <a:ln>
                <a:noFill/>
              </a:ln>
              <a:solidFill>
                <a:schemeClr val="tx1"/>
              </a:solidFill>
              <a:effectLst/>
              <a:latin typeface="Arial" charset="0"/>
            </a:endParaRPr>
          </a:p>
        </p:txBody>
      </p:sp>
      <p:sp>
        <p:nvSpPr>
          <p:cNvPr id="15" name="TextBox 14"/>
          <p:cNvSpPr txBox="1"/>
          <p:nvPr/>
        </p:nvSpPr>
        <p:spPr bwMode="auto">
          <a:xfrm>
            <a:off x="4572000" y="4305342"/>
            <a:ext cx="1556392" cy="59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lgn="ctr">
              <a:buFont typeface="Wingdings" charset="0"/>
              <a:buNone/>
            </a:pPr>
            <a:r>
              <a:rPr lang="en-AU" kern="0" dirty="0">
                <a:latin typeface="Arial" pitchFamily="34" charset="0"/>
                <a:cs typeface="Arial" pitchFamily="34" charset="0"/>
              </a:rPr>
              <a:t>l</a:t>
            </a:r>
            <a:r>
              <a:rPr lang="en-AU" kern="0" dirty="0" smtClean="0">
                <a:latin typeface="Arial" pitchFamily="34" charset="0"/>
                <a:cs typeface="Arial" pitchFamily="34" charset="0"/>
              </a:rPr>
              <a:t>ow</a:t>
            </a:r>
          </a:p>
          <a:p>
            <a:pPr algn="ctr">
              <a:buFont typeface="Wingdings" charset="0"/>
              <a:buNone/>
            </a:pPr>
            <a:r>
              <a:rPr lang="en-AU" kern="0" dirty="0" smtClean="0">
                <a:latin typeface="Arial" pitchFamily="34" charset="0"/>
                <a:cs typeface="Arial" pitchFamily="34" charset="0"/>
              </a:rPr>
              <a:t>coverage</a:t>
            </a:r>
            <a:endParaRPr lang="en-AU" kern="0" dirty="0">
              <a:latin typeface="Arial" pitchFamily="34" charset="0"/>
              <a:cs typeface="Arial" pitchFamily="34" charset="0"/>
            </a:endParaRPr>
          </a:p>
        </p:txBody>
      </p:sp>
      <p:sp>
        <p:nvSpPr>
          <p:cNvPr id="16" name="TextBox 15"/>
          <p:cNvSpPr txBox="1"/>
          <p:nvPr/>
        </p:nvSpPr>
        <p:spPr bwMode="auto">
          <a:xfrm>
            <a:off x="6504416" y="4493236"/>
            <a:ext cx="1584176" cy="7750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lgn="ctr">
              <a:buFont typeface="Wingdings" charset="0"/>
              <a:buNone/>
            </a:pPr>
            <a:r>
              <a:rPr lang="en-AU" sz="2400" kern="0" dirty="0">
                <a:latin typeface="Arial" pitchFamily="34" charset="0"/>
                <a:cs typeface="Arial" pitchFamily="34" charset="0"/>
              </a:rPr>
              <a:t>r</a:t>
            </a:r>
            <a:r>
              <a:rPr lang="en-AU" sz="2400" kern="0" dirty="0" smtClean="0">
                <a:latin typeface="Arial" pitchFamily="34" charset="0"/>
                <a:cs typeface="Arial" pitchFamily="34" charset="0"/>
              </a:rPr>
              <a:t>ethink strategy</a:t>
            </a:r>
          </a:p>
        </p:txBody>
      </p:sp>
    </p:spTree>
    <p:extLst>
      <p:ext uri="{BB962C8B-B14F-4D97-AF65-F5344CB8AC3E}">
        <p14:creationId xmlns:p14="http://schemas.microsoft.com/office/powerpoint/2010/main" val="4398986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7527968" cy="1039384"/>
          </a:xfrm>
        </p:spPr>
        <p:txBody>
          <a:bodyPr/>
          <a:lstStyle/>
          <a:p>
            <a:r>
              <a:rPr lang="en-AU" dirty="0"/>
              <a:t>Automatic </a:t>
            </a:r>
            <a:r>
              <a:rPr lang="en-AU" dirty="0" smtClean="0"/>
              <a:t>test generation and coverage </a:t>
            </a:r>
            <a:endParaRPr lang="en-AU" dirty="0"/>
          </a:p>
        </p:txBody>
      </p:sp>
      <p:sp>
        <p:nvSpPr>
          <p:cNvPr id="3" name="Content Placeholder 2"/>
          <p:cNvSpPr>
            <a:spLocks noGrp="1"/>
          </p:cNvSpPr>
          <p:nvPr>
            <p:ph idx="1"/>
          </p:nvPr>
        </p:nvSpPr>
        <p:spPr/>
        <p:txBody>
          <a:bodyPr/>
          <a:lstStyle/>
          <a:p>
            <a:r>
              <a:rPr lang="en-AU" dirty="0"/>
              <a:t>Main goal is to improve biasing </a:t>
            </a:r>
            <a:endParaRPr lang="en-AU" dirty="0" smtClean="0"/>
          </a:p>
          <a:p>
            <a:r>
              <a:rPr lang="en-AU" dirty="0" smtClean="0"/>
              <a:t>Working </a:t>
            </a:r>
            <a:r>
              <a:rPr lang="en-AU" dirty="0"/>
              <a:t>with feedback (closed loop) </a:t>
            </a:r>
            <a:endParaRPr lang="en-AU" dirty="0" smtClean="0"/>
          </a:p>
          <a:p>
            <a:r>
              <a:rPr lang="en-AU" dirty="0" smtClean="0"/>
              <a:t>Avoiding </a:t>
            </a:r>
            <a:r>
              <a:rPr lang="en-AU" dirty="0"/>
              <a:t>the risk of specific biasing </a:t>
            </a:r>
          </a:p>
        </p:txBody>
      </p:sp>
    </p:spTree>
    <p:extLst>
      <p:ext uri="{BB962C8B-B14F-4D97-AF65-F5344CB8AC3E}">
        <p14:creationId xmlns:p14="http://schemas.microsoft.com/office/powerpoint/2010/main" val="3795475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Random test</a:t>
            </a:r>
            <a:endParaRPr lang="en-AU" dirty="0"/>
          </a:p>
        </p:txBody>
      </p:sp>
      <p:sp>
        <p:nvSpPr>
          <p:cNvPr id="3" name="Content Placeholder 2"/>
          <p:cNvSpPr>
            <a:spLocks noGrp="1"/>
          </p:cNvSpPr>
          <p:nvPr>
            <p:ph idx="1"/>
          </p:nvPr>
        </p:nvSpPr>
        <p:spPr/>
        <p:txBody>
          <a:bodyPr/>
          <a:lstStyle/>
          <a:p>
            <a:r>
              <a:rPr lang="en-AU" dirty="0"/>
              <a:t>Random testing is a black-box software testing technique where programs are tested by generating random, independent inputs. </a:t>
            </a:r>
          </a:p>
          <a:p>
            <a:r>
              <a:rPr lang="en-AU" dirty="0" smtClean="0"/>
              <a:t>Results </a:t>
            </a:r>
            <a:r>
              <a:rPr lang="en-AU" dirty="0"/>
              <a:t>of the output are compared against software specifications to verify that the test output is pass or </a:t>
            </a:r>
            <a:r>
              <a:rPr lang="en-AU" dirty="0" smtClean="0"/>
              <a:t>fail.</a:t>
            </a:r>
            <a:endParaRPr lang="en-AU" baseline="30000" dirty="0"/>
          </a:p>
          <a:p>
            <a:r>
              <a:rPr lang="en-AU" dirty="0" smtClean="0"/>
              <a:t>In </a:t>
            </a:r>
            <a:r>
              <a:rPr lang="en-AU" dirty="0"/>
              <a:t>case of absence of </a:t>
            </a:r>
            <a:r>
              <a:rPr lang="en-AU" dirty="0" smtClean="0"/>
              <a:t>specifications, </a:t>
            </a:r>
            <a:r>
              <a:rPr lang="en-AU" dirty="0"/>
              <a:t>the exceptions of the language are used which means if an exception arises during test execution then it means there is a fault in the program.</a:t>
            </a:r>
          </a:p>
        </p:txBody>
      </p:sp>
    </p:spTree>
    <p:extLst>
      <p:ext uri="{BB962C8B-B14F-4D97-AF65-F5344CB8AC3E}">
        <p14:creationId xmlns:p14="http://schemas.microsoft.com/office/powerpoint/2010/main" val="18043145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Random test</a:t>
            </a:r>
          </a:p>
        </p:txBody>
      </p:sp>
      <p:sp>
        <p:nvSpPr>
          <p:cNvPr id="4" name="TextBox 3"/>
          <p:cNvSpPr txBox="1"/>
          <p:nvPr/>
        </p:nvSpPr>
        <p:spPr bwMode="auto">
          <a:xfrm>
            <a:off x="357002" y="2782827"/>
            <a:ext cx="1894320" cy="9596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lgn="ctr">
              <a:buFont typeface="Wingdings" charset="0"/>
              <a:buNone/>
            </a:pPr>
            <a:r>
              <a:rPr lang="en-AU" sz="2000" dirty="0" smtClean="0"/>
              <a:t>pseudorandom </a:t>
            </a:r>
            <a:r>
              <a:rPr lang="en-AU" sz="2000" kern="0" dirty="0" smtClean="0">
                <a:latin typeface="Arial" pitchFamily="34" charset="0"/>
                <a:cs typeface="Arial" pitchFamily="34" charset="0"/>
              </a:rPr>
              <a:t>number generator</a:t>
            </a:r>
          </a:p>
        </p:txBody>
      </p:sp>
      <p:sp>
        <p:nvSpPr>
          <p:cNvPr id="5" name="TextBox 4"/>
          <p:cNvSpPr txBox="1"/>
          <p:nvPr/>
        </p:nvSpPr>
        <p:spPr bwMode="auto">
          <a:xfrm>
            <a:off x="2982988" y="2782827"/>
            <a:ext cx="1584176" cy="959681"/>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lgn="ctr">
              <a:buFont typeface="Wingdings" charset="0"/>
              <a:buNone/>
            </a:pPr>
            <a:r>
              <a:rPr lang="en-AU" sz="2000" kern="0" dirty="0" smtClean="0">
                <a:latin typeface="Arial" pitchFamily="34" charset="0"/>
                <a:cs typeface="Arial" pitchFamily="34" charset="0"/>
              </a:rPr>
              <a:t>random test case generator</a:t>
            </a:r>
          </a:p>
        </p:txBody>
      </p:sp>
      <p:sp>
        <p:nvSpPr>
          <p:cNvPr id="6" name="TextBox 5"/>
          <p:cNvSpPr txBox="1"/>
          <p:nvPr/>
        </p:nvSpPr>
        <p:spPr bwMode="auto">
          <a:xfrm>
            <a:off x="5285300" y="2598160"/>
            <a:ext cx="1584176" cy="7750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lgn="ctr">
              <a:buFont typeface="Wingdings" charset="0"/>
              <a:buNone/>
            </a:pPr>
            <a:r>
              <a:rPr lang="en-AU" sz="2400" kern="0" dirty="0" smtClean="0">
                <a:latin typeface="Arial" pitchFamily="34" charset="0"/>
                <a:cs typeface="Arial" pitchFamily="34" charset="0"/>
              </a:rPr>
              <a:t>Software under test</a:t>
            </a:r>
          </a:p>
        </p:txBody>
      </p:sp>
      <p:sp>
        <p:nvSpPr>
          <p:cNvPr id="7" name="Right Arrow 6"/>
          <p:cNvSpPr/>
          <p:nvPr/>
        </p:nvSpPr>
        <p:spPr bwMode="auto">
          <a:xfrm>
            <a:off x="2364058" y="3216975"/>
            <a:ext cx="504056" cy="216024"/>
          </a:xfrm>
          <a:prstGeom prst="rightArrow">
            <a:avLst/>
          </a:prstGeom>
          <a:no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smtClean="0">
              <a:ln>
                <a:noFill/>
              </a:ln>
              <a:solidFill>
                <a:schemeClr val="tx1"/>
              </a:solidFill>
              <a:effectLst/>
              <a:latin typeface="Arial" charset="0"/>
            </a:endParaRPr>
          </a:p>
        </p:txBody>
      </p:sp>
      <p:sp>
        <p:nvSpPr>
          <p:cNvPr id="12" name="TextBox 11"/>
          <p:cNvSpPr txBox="1"/>
          <p:nvPr/>
        </p:nvSpPr>
        <p:spPr bwMode="auto">
          <a:xfrm>
            <a:off x="7560434" y="2782827"/>
            <a:ext cx="1091920" cy="40568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lgn="ctr">
              <a:buFont typeface="Wingdings" charset="0"/>
              <a:buNone/>
            </a:pPr>
            <a:r>
              <a:rPr lang="en-AU" sz="2400" kern="0" dirty="0" smtClean="0">
                <a:latin typeface="Arial" pitchFamily="34" charset="0"/>
                <a:cs typeface="Arial" pitchFamily="34" charset="0"/>
              </a:rPr>
              <a:t>oracle</a:t>
            </a:r>
          </a:p>
        </p:txBody>
      </p:sp>
      <p:sp>
        <p:nvSpPr>
          <p:cNvPr id="13" name="TextBox 12"/>
          <p:cNvSpPr txBox="1"/>
          <p:nvPr/>
        </p:nvSpPr>
        <p:spPr bwMode="auto">
          <a:xfrm>
            <a:off x="357002" y="4760330"/>
            <a:ext cx="1556392" cy="3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lgn="ctr">
              <a:buFont typeface="Wingdings" charset="0"/>
              <a:buNone/>
            </a:pPr>
            <a:r>
              <a:rPr lang="en-AU" kern="0" dirty="0" smtClean="0">
                <a:latin typeface="Arial" pitchFamily="34" charset="0"/>
                <a:cs typeface="Arial" pitchFamily="34" charset="0"/>
              </a:rPr>
              <a:t>seed</a:t>
            </a:r>
            <a:endParaRPr lang="en-AU" kern="0" dirty="0">
              <a:latin typeface="Arial" pitchFamily="34" charset="0"/>
              <a:cs typeface="Arial" pitchFamily="34" charset="0"/>
            </a:endParaRPr>
          </a:p>
        </p:txBody>
      </p:sp>
      <p:sp>
        <p:nvSpPr>
          <p:cNvPr id="14" name="Right Arrow 13"/>
          <p:cNvSpPr/>
          <p:nvPr/>
        </p:nvSpPr>
        <p:spPr bwMode="auto">
          <a:xfrm rot="16200000">
            <a:off x="769421" y="4279680"/>
            <a:ext cx="731553" cy="229747"/>
          </a:xfrm>
          <a:prstGeom prst="rightArrow">
            <a:avLst/>
          </a:prstGeom>
          <a:no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smtClean="0">
              <a:ln>
                <a:noFill/>
              </a:ln>
              <a:solidFill>
                <a:schemeClr val="tx1"/>
              </a:solidFill>
              <a:effectLst/>
              <a:latin typeface="Arial" charset="0"/>
            </a:endParaRPr>
          </a:p>
        </p:txBody>
      </p:sp>
      <p:sp>
        <p:nvSpPr>
          <p:cNvPr id="15" name="TextBox 14"/>
          <p:cNvSpPr txBox="1"/>
          <p:nvPr/>
        </p:nvSpPr>
        <p:spPr bwMode="auto">
          <a:xfrm>
            <a:off x="3039914" y="4760330"/>
            <a:ext cx="1556392" cy="59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lgn="ctr">
              <a:buFont typeface="Wingdings" charset="0"/>
              <a:buNone/>
            </a:pPr>
            <a:r>
              <a:rPr lang="en-AU" kern="0" dirty="0">
                <a:latin typeface="Arial" pitchFamily="34" charset="0"/>
                <a:cs typeface="Arial" pitchFamily="34" charset="0"/>
              </a:rPr>
              <a:t>d</a:t>
            </a:r>
            <a:r>
              <a:rPr lang="en-AU" kern="0" dirty="0" smtClean="0">
                <a:latin typeface="Arial" pitchFamily="34" charset="0"/>
                <a:cs typeface="Arial" pitchFamily="34" charset="0"/>
              </a:rPr>
              <a:t>omain knowledge</a:t>
            </a:r>
            <a:endParaRPr lang="en-AU" kern="0" dirty="0">
              <a:latin typeface="Arial" pitchFamily="34" charset="0"/>
              <a:cs typeface="Arial" pitchFamily="34" charset="0"/>
            </a:endParaRPr>
          </a:p>
        </p:txBody>
      </p:sp>
      <p:sp>
        <p:nvSpPr>
          <p:cNvPr id="16" name="Right Arrow 15"/>
          <p:cNvSpPr/>
          <p:nvPr/>
        </p:nvSpPr>
        <p:spPr bwMode="auto">
          <a:xfrm rot="16200000">
            <a:off x="3409299" y="4279679"/>
            <a:ext cx="731553" cy="229747"/>
          </a:xfrm>
          <a:prstGeom prst="rightArrow">
            <a:avLst/>
          </a:prstGeom>
          <a:no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smtClean="0">
              <a:ln>
                <a:noFill/>
              </a:ln>
              <a:solidFill>
                <a:schemeClr val="tx1"/>
              </a:solidFill>
              <a:effectLst/>
              <a:latin typeface="Arial" charset="0"/>
            </a:endParaRPr>
          </a:p>
        </p:txBody>
      </p:sp>
      <p:sp>
        <p:nvSpPr>
          <p:cNvPr id="17" name="Right Arrow 16"/>
          <p:cNvSpPr/>
          <p:nvPr/>
        </p:nvSpPr>
        <p:spPr bwMode="auto">
          <a:xfrm>
            <a:off x="4680114" y="2879923"/>
            <a:ext cx="504056" cy="216024"/>
          </a:xfrm>
          <a:prstGeom prst="rightArrow">
            <a:avLst/>
          </a:prstGeom>
          <a:noFill/>
          <a:ln w="9525" cap="flat" cmpd="sng" algn="ctr">
            <a:solidFill>
              <a:srgbClr val="FF000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a:off x="6972570" y="2877656"/>
            <a:ext cx="504056" cy="216024"/>
          </a:xfrm>
          <a:prstGeom prst="rightArrow">
            <a:avLst/>
          </a:prstGeom>
          <a:noFill/>
          <a:ln w="9525" cap="flat" cmpd="sng" algn="ctr">
            <a:solidFill>
              <a:srgbClr val="FF000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smtClean="0">
              <a:ln>
                <a:noFill/>
              </a:ln>
              <a:solidFill>
                <a:schemeClr val="tx1"/>
              </a:solidFill>
              <a:effectLst/>
              <a:latin typeface="Arial" charset="0"/>
            </a:endParaRPr>
          </a:p>
        </p:txBody>
      </p:sp>
      <p:cxnSp>
        <p:nvCxnSpPr>
          <p:cNvPr id="20" name="Elbow Connector 19"/>
          <p:cNvCxnSpPr/>
          <p:nvPr/>
        </p:nvCxnSpPr>
        <p:spPr bwMode="auto">
          <a:xfrm rot="10800000" flipV="1">
            <a:off x="4596306" y="3196906"/>
            <a:ext cx="3310424" cy="401958"/>
          </a:xfrm>
          <a:prstGeom prst="bentConnector3">
            <a:avLst>
              <a:gd name="adj1" fmla="val -456"/>
            </a:avLst>
          </a:prstGeom>
          <a:noFill/>
          <a:ln w="9525" cap="flat" cmpd="sng" algn="ctr">
            <a:solidFill>
              <a:srgbClr val="FF0000"/>
            </a:solidFill>
            <a:prstDash val="solid"/>
            <a:round/>
            <a:headEnd type="none" w="med" len="med"/>
            <a:tailEnd type="arrow"/>
          </a:ln>
          <a:effectLst/>
        </p:spPr>
      </p:cxnSp>
      <p:sp>
        <p:nvSpPr>
          <p:cNvPr id="24" name="TextBox 23"/>
          <p:cNvSpPr txBox="1"/>
          <p:nvPr/>
        </p:nvSpPr>
        <p:spPr bwMode="auto">
          <a:xfrm>
            <a:off x="5650718" y="3719048"/>
            <a:ext cx="1556392" cy="3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lgn="ctr">
              <a:buFont typeface="Wingdings" charset="0"/>
              <a:buNone/>
            </a:pPr>
            <a:r>
              <a:rPr lang="en-AU" kern="0" dirty="0" smtClean="0">
                <a:latin typeface="Arial" pitchFamily="34" charset="0"/>
                <a:cs typeface="Arial" pitchFamily="34" charset="0"/>
              </a:rPr>
              <a:t>good</a:t>
            </a:r>
            <a:endParaRPr lang="en-AU" kern="0" dirty="0">
              <a:latin typeface="Arial" pitchFamily="34" charset="0"/>
              <a:cs typeface="Arial" pitchFamily="34" charset="0"/>
            </a:endParaRPr>
          </a:p>
        </p:txBody>
      </p:sp>
      <p:sp>
        <p:nvSpPr>
          <p:cNvPr id="31" name="TextBox 30"/>
          <p:cNvSpPr txBox="1"/>
          <p:nvPr/>
        </p:nvSpPr>
        <p:spPr bwMode="auto">
          <a:xfrm>
            <a:off x="7600544" y="4376898"/>
            <a:ext cx="774766" cy="3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lgn="ctr">
              <a:buFont typeface="Wingdings" charset="0"/>
              <a:buNone/>
            </a:pPr>
            <a:r>
              <a:rPr lang="en-AU" kern="0" dirty="0" smtClean="0">
                <a:latin typeface="Arial" pitchFamily="34" charset="0"/>
                <a:cs typeface="Arial" pitchFamily="34" charset="0"/>
              </a:rPr>
              <a:t>bad</a:t>
            </a:r>
            <a:endParaRPr lang="en-AU" kern="0" dirty="0">
              <a:latin typeface="Arial" pitchFamily="34" charset="0"/>
              <a:cs typeface="Arial" pitchFamily="34" charset="0"/>
            </a:endParaRPr>
          </a:p>
        </p:txBody>
      </p:sp>
      <p:cxnSp>
        <p:nvCxnSpPr>
          <p:cNvPr id="33" name="Straight Arrow Connector 32"/>
          <p:cNvCxnSpPr/>
          <p:nvPr/>
        </p:nvCxnSpPr>
        <p:spPr bwMode="auto">
          <a:xfrm>
            <a:off x="8309636" y="3188510"/>
            <a:ext cx="0" cy="1866994"/>
          </a:xfrm>
          <a:prstGeom prst="straightConnector1">
            <a:avLst/>
          </a:prstGeom>
          <a:noFill/>
          <a:ln w="9525" cap="flat" cmpd="sng" algn="ctr">
            <a:solidFill>
              <a:srgbClr val="FF0000"/>
            </a:solidFill>
            <a:prstDash val="solid"/>
            <a:round/>
            <a:headEnd type="none" w="med" len="med"/>
            <a:tailEnd type="arrow"/>
          </a:ln>
          <a:effectLst/>
        </p:spPr>
      </p:cxnSp>
      <p:sp>
        <p:nvSpPr>
          <p:cNvPr id="34" name="TextBox 33"/>
          <p:cNvSpPr txBox="1"/>
          <p:nvPr/>
        </p:nvSpPr>
        <p:spPr bwMode="auto">
          <a:xfrm>
            <a:off x="7733572" y="5081866"/>
            <a:ext cx="1067650" cy="59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lgn="ctr">
              <a:buFont typeface="Wingdings" charset="0"/>
              <a:buNone/>
            </a:pPr>
            <a:r>
              <a:rPr lang="en-AU" kern="0" dirty="0" smtClean="0">
                <a:latin typeface="Arial" pitchFamily="34" charset="0"/>
                <a:cs typeface="Arial" pitchFamily="34" charset="0"/>
              </a:rPr>
              <a:t>further analysis</a:t>
            </a:r>
            <a:endParaRPr lang="en-AU" kern="0" dirty="0">
              <a:latin typeface="Arial" pitchFamily="34" charset="0"/>
              <a:cs typeface="Arial" pitchFamily="34" charset="0"/>
            </a:endParaRPr>
          </a:p>
        </p:txBody>
      </p:sp>
      <p:sp>
        <p:nvSpPr>
          <p:cNvPr id="39" name="Rectangle 38"/>
          <p:cNvSpPr/>
          <p:nvPr/>
        </p:nvSpPr>
        <p:spPr bwMode="auto">
          <a:xfrm>
            <a:off x="2616086" y="1843429"/>
            <a:ext cx="6185136" cy="4032448"/>
          </a:xfrm>
          <a:prstGeom prst="rect">
            <a:avLst/>
          </a:prstGeom>
          <a:noFill/>
          <a:ln w="9525" cap="flat" cmpd="sng" algn="ctr">
            <a:solidFill>
              <a:srgbClr val="FF000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smtClean="0">
              <a:ln>
                <a:noFill/>
              </a:ln>
              <a:solidFill>
                <a:schemeClr val="tx1"/>
              </a:solidFill>
              <a:effectLst/>
              <a:latin typeface="Arial" charset="0"/>
            </a:endParaRPr>
          </a:p>
        </p:txBody>
      </p:sp>
      <p:sp>
        <p:nvSpPr>
          <p:cNvPr id="40" name="TextBox 39"/>
          <p:cNvSpPr txBox="1"/>
          <p:nvPr/>
        </p:nvSpPr>
        <p:spPr bwMode="auto">
          <a:xfrm>
            <a:off x="7207110" y="1955664"/>
            <a:ext cx="1556392" cy="3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lgn="ctr">
              <a:buFont typeface="Wingdings" charset="0"/>
              <a:buNone/>
            </a:pPr>
            <a:r>
              <a:rPr lang="en-AU" b="1" kern="0" dirty="0" smtClean="0">
                <a:latin typeface="Arial" pitchFamily="34" charset="0"/>
                <a:cs typeface="Arial" pitchFamily="34" charset="0"/>
              </a:rPr>
              <a:t>Automatic</a:t>
            </a:r>
            <a:endParaRPr lang="en-AU" b="1" kern="0" dirty="0">
              <a:latin typeface="Arial" pitchFamily="34" charset="0"/>
              <a:cs typeface="Arial" pitchFamily="34" charset="0"/>
            </a:endParaRPr>
          </a:p>
        </p:txBody>
      </p:sp>
    </p:spTree>
    <p:extLst>
      <p:ext uri="{BB962C8B-B14F-4D97-AF65-F5344CB8AC3E}">
        <p14:creationId xmlns:p14="http://schemas.microsoft.com/office/powerpoint/2010/main" val="2896014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How much do we need to test?</a:t>
            </a:r>
            <a:endParaRPr lang="en-AU"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971625"/>
            <a:ext cx="1763688" cy="1321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Image result for software bu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31" y="2609376"/>
            <a:ext cx="2410089" cy="10928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9920" y="3640669"/>
            <a:ext cx="1038556" cy="980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0206" y="4266727"/>
            <a:ext cx="1088572" cy="1027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descr="Image result for software bug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6023" y="4780382"/>
            <a:ext cx="1898209" cy="1360981"/>
          </a:xfrm>
          <a:prstGeom prst="rect">
            <a:avLst/>
          </a:prstGeom>
          <a:noFill/>
          <a:extLst>
            <a:ext uri="{909E8E84-426E-40DD-AFC4-6F175D3DCCD1}">
              <a14:hiddenFill xmlns:a14="http://schemas.microsoft.com/office/drawing/2010/main">
                <a:solidFill>
                  <a:srgbClr val="FFFFFF"/>
                </a:solidFill>
              </a14:hiddenFill>
            </a:ext>
          </a:extLst>
        </p:spPr>
      </p:pic>
      <p:sp>
        <p:nvSpPr>
          <p:cNvPr id="5" name="Curved Down Arrow 4"/>
          <p:cNvSpPr/>
          <p:nvPr/>
        </p:nvSpPr>
        <p:spPr bwMode="auto">
          <a:xfrm rot="1715156">
            <a:off x="1805210" y="1997896"/>
            <a:ext cx="6858415" cy="1434374"/>
          </a:xfrm>
          <a:prstGeom prst="curvedDownArrow">
            <a:avLst>
              <a:gd name="adj1" fmla="val 25000"/>
              <a:gd name="adj2" fmla="val 55550"/>
              <a:gd name="adj3" fmla="val 31398"/>
            </a:avLst>
          </a:prstGeom>
          <a:solidFill>
            <a:schemeClr val="accent1"/>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65256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 and Cons</a:t>
            </a:r>
            <a:endParaRPr lang="en-AU" dirty="0"/>
          </a:p>
        </p:txBody>
      </p:sp>
      <p:sp>
        <p:nvSpPr>
          <p:cNvPr id="3" name="Content Placeholder 2"/>
          <p:cNvSpPr>
            <a:spLocks noGrp="1"/>
          </p:cNvSpPr>
          <p:nvPr>
            <p:ph idx="1"/>
          </p:nvPr>
        </p:nvSpPr>
        <p:spPr/>
        <p:txBody>
          <a:bodyPr/>
          <a:lstStyle/>
          <a:p>
            <a:r>
              <a:rPr lang="en-AU" dirty="0" smtClean="0"/>
              <a:t>Pros:</a:t>
            </a:r>
          </a:p>
          <a:p>
            <a:pPr lvl="1"/>
            <a:r>
              <a:rPr lang="en-AU" dirty="0" smtClean="0"/>
              <a:t>Easily estimating software reliability from test outcomes. Test inputs are randomly generated according to an operational profile, and failure times are recorded.</a:t>
            </a:r>
          </a:p>
          <a:p>
            <a:pPr lvl="1"/>
            <a:r>
              <a:rPr lang="en-AU" dirty="0" smtClean="0"/>
              <a:t>Do not have bias: </a:t>
            </a:r>
            <a:r>
              <a:rPr lang="en-AU" dirty="0"/>
              <a:t>unlike manual testing, it does not overlook bugs because there is misplaced trust in some code.</a:t>
            </a:r>
            <a:endParaRPr lang="en-AU" dirty="0" smtClean="0"/>
          </a:p>
          <a:p>
            <a:pPr lvl="1"/>
            <a:r>
              <a:rPr lang="en-AU" dirty="0" smtClean="0"/>
              <a:t>Use of random test inputs may save some of the time and effort</a:t>
            </a:r>
          </a:p>
          <a:p>
            <a:r>
              <a:rPr lang="en-AU" dirty="0" smtClean="0"/>
              <a:t>Cons</a:t>
            </a:r>
          </a:p>
          <a:p>
            <a:pPr lvl="1"/>
            <a:r>
              <a:rPr lang="en-AU" dirty="0" smtClean="0"/>
              <a:t>Semantically redundant inputs</a:t>
            </a:r>
          </a:p>
          <a:p>
            <a:pPr lvl="1"/>
            <a:r>
              <a:rPr lang="en-AU" dirty="0" smtClean="0"/>
              <a:t>Can only find basic bugs</a:t>
            </a:r>
          </a:p>
          <a:p>
            <a:pPr lvl="1"/>
            <a:r>
              <a:rPr lang="en-AU" dirty="0"/>
              <a:t>E</a:t>
            </a:r>
            <a:r>
              <a:rPr lang="en-AU" dirty="0" smtClean="0"/>
              <a:t>ffective </a:t>
            </a:r>
            <a:r>
              <a:rPr lang="en-AU" dirty="0"/>
              <a:t>oracle is seldom available</a:t>
            </a:r>
            <a:endParaRPr lang="en-AU" dirty="0" smtClean="0"/>
          </a:p>
          <a:p>
            <a:endParaRPr lang="en-AU" dirty="0"/>
          </a:p>
        </p:txBody>
      </p:sp>
    </p:spTree>
    <p:extLst>
      <p:ext uri="{BB962C8B-B14F-4D97-AF65-F5344CB8AC3E}">
        <p14:creationId xmlns:p14="http://schemas.microsoft.com/office/powerpoint/2010/main" val="3204134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a:t>
            </a:r>
            <a:endParaRPr lang="en-AU"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016" y="1340768"/>
            <a:ext cx="4032448" cy="409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694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 based</a:t>
            </a:r>
            <a:endParaRPr lang="en-AU" dirty="0"/>
          </a:p>
        </p:txBody>
      </p:sp>
      <p:sp>
        <p:nvSpPr>
          <p:cNvPr id="3" name="Content Placeholder 2"/>
          <p:cNvSpPr>
            <a:spLocks noGrp="1"/>
          </p:cNvSpPr>
          <p:nvPr>
            <p:ph idx="1"/>
          </p:nvPr>
        </p:nvSpPr>
        <p:spPr/>
        <p:txBody>
          <a:bodyPr/>
          <a:lstStyle/>
          <a:p>
            <a:r>
              <a:rPr lang="en-AU" dirty="0" smtClean="0"/>
              <a:t>Try to reduce redundancy</a:t>
            </a:r>
          </a:p>
          <a:p>
            <a:r>
              <a:rPr lang="en-AU" dirty="0" smtClean="0"/>
              <a:t>Use rules</a:t>
            </a:r>
          </a:p>
          <a:p>
            <a:pPr lvl="1"/>
            <a:r>
              <a:rPr lang="en-AU" dirty="0" smtClean="0"/>
              <a:t>Try boundary cases</a:t>
            </a:r>
          </a:p>
          <a:p>
            <a:r>
              <a:rPr lang="en-AU" dirty="0" smtClean="0"/>
              <a:t>Use distributions</a:t>
            </a:r>
          </a:p>
          <a:p>
            <a:pPr lvl="1"/>
            <a:r>
              <a:rPr lang="en-AU" dirty="0" smtClean="0"/>
              <a:t>Generate random values following certain distribution</a:t>
            </a:r>
          </a:p>
          <a:p>
            <a:pPr lvl="1"/>
            <a:r>
              <a:rPr lang="en-AU" dirty="0" smtClean="0"/>
              <a:t>Very effective if the distribution of input is known (e.g., age of alumni)</a:t>
            </a:r>
            <a:endParaRPr lang="en-AU" dirty="0"/>
          </a:p>
        </p:txBody>
      </p:sp>
    </p:spTree>
    <p:extLst>
      <p:ext uri="{BB962C8B-B14F-4D97-AF65-F5344CB8AC3E}">
        <p14:creationId xmlns:p14="http://schemas.microsoft.com/office/powerpoint/2010/main" val="3435300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much do we need to test?</a:t>
            </a:r>
          </a:p>
        </p:txBody>
      </p:sp>
      <p:sp>
        <p:nvSpPr>
          <p:cNvPr id="3" name="Content Placeholder 2"/>
          <p:cNvSpPr>
            <a:spLocks noGrp="1"/>
          </p:cNvSpPr>
          <p:nvPr>
            <p:ph idx="1"/>
          </p:nvPr>
        </p:nvSpPr>
        <p:spPr>
          <a:xfrm>
            <a:off x="6642795" y="1154684"/>
            <a:ext cx="2230109" cy="5010620"/>
          </a:xfrm>
        </p:spPr>
        <p:txBody>
          <a:bodyPr/>
          <a:lstStyle/>
          <a:p>
            <a:r>
              <a:rPr lang="en-AU" dirty="0"/>
              <a:t>Difficult to </a:t>
            </a:r>
            <a:r>
              <a:rPr lang="en-AU" dirty="0" smtClean="0"/>
              <a:t>know</a:t>
            </a:r>
          </a:p>
          <a:p>
            <a:r>
              <a:rPr lang="en-AU" dirty="0" smtClean="0"/>
              <a:t>Why?</a:t>
            </a:r>
            <a:endParaRPr lang="en-AU" dirty="0"/>
          </a:p>
        </p:txBody>
      </p:sp>
      <p:pic>
        <p:nvPicPr>
          <p:cNvPr id="4" name="Picture 2" descr="Image result for coverage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4744"/>
            <a:ext cx="6391275" cy="506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306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Domain and range</a:t>
            </a:r>
            <a:endParaRPr lang="en-AU" dirty="0"/>
          </a:p>
        </p:txBody>
      </p:sp>
      <p:sp>
        <p:nvSpPr>
          <p:cNvPr id="36" name="Content Placeholder 2"/>
          <p:cNvSpPr>
            <a:spLocks noGrp="1"/>
          </p:cNvSpPr>
          <p:nvPr>
            <p:ph idx="1"/>
          </p:nvPr>
        </p:nvSpPr>
        <p:spPr>
          <a:xfrm>
            <a:off x="356089" y="1154684"/>
            <a:ext cx="8516815" cy="4362548"/>
          </a:xfrm>
        </p:spPr>
        <p:txBody>
          <a:bodyPr/>
          <a:lstStyle/>
          <a:p>
            <a:endParaRPr lang="en-AU" dirty="0" smtClean="0"/>
          </a:p>
          <a:p>
            <a:endParaRPr lang="en-AU" dirty="0" smtClean="0"/>
          </a:p>
          <a:p>
            <a:endParaRPr lang="en-AU" dirty="0" smtClean="0"/>
          </a:p>
          <a:p>
            <a:endParaRPr lang="en-AU" dirty="0" smtClean="0"/>
          </a:p>
          <a:p>
            <a:endParaRPr lang="en-AU" dirty="0" smtClean="0"/>
          </a:p>
          <a:p>
            <a:endParaRPr lang="en-AU" dirty="0" smtClean="0"/>
          </a:p>
          <a:p>
            <a:r>
              <a:rPr lang="en-AU" dirty="0" smtClean="0"/>
              <a:t>Difficult to cover the whole input space</a:t>
            </a:r>
          </a:p>
          <a:p>
            <a:r>
              <a:rPr lang="en-AU" dirty="0" smtClean="0"/>
              <a:t>Even a small part of the input space may contain an infinite number of test cases</a:t>
            </a:r>
          </a:p>
        </p:txBody>
      </p:sp>
      <p:sp>
        <p:nvSpPr>
          <p:cNvPr id="4" name="Oval 3"/>
          <p:cNvSpPr/>
          <p:nvPr/>
        </p:nvSpPr>
        <p:spPr bwMode="auto">
          <a:xfrm>
            <a:off x="971600" y="1495864"/>
            <a:ext cx="2448272" cy="2376264"/>
          </a:xfrm>
          <a:prstGeom prst="ellipse">
            <a:avLst/>
          </a:prstGeom>
          <a:solidFill>
            <a:srgbClr val="00B050"/>
          </a:solidFill>
          <a:ln w="254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6" name="Oval 5"/>
          <p:cNvSpPr/>
          <p:nvPr/>
        </p:nvSpPr>
        <p:spPr bwMode="auto">
          <a:xfrm>
            <a:off x="5652120" y="1516056"/>
            <a:ext cx="2448272" cy="2376264"/>
          </a:xfrm>
          <a:prstGeom prst="ellipse">
            <a:avLst/>
          </a:prstGeom>
          <a:solidFill>
            <a:srgbClr val="FFFF00"/>
          </a:solidFill>
          <a:ln w="254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7" name="Oval 6"/>
          <p:cNvSpPr/>
          <p:nvPr/>
        </p:nvSpPr>
        <p:spPr bwMode="auto">
          <a:xfrm>
            <a:off x="2915816" y="2287952"/>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2915816" y="2632180"/>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2627784" y="2431968"/>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0" name="Oval 9"/>
          <p:cNvSpPr/>
          <p:nvPr/>
        </p:nvSpPr>
        <p:spPr bwMode="auto">
          <a:xfrm>
            <a:off x="2627784" y="2725876"/>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2483768" y="2215944"/>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300192" y="2215944"/>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6455616" y="2517852"/>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444208" y="2817160"/>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84032" y="2355180"/>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6156176" y="2725876"/>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cxnSp>
        <p:nvCxnSpPr>
          <p:cNvPr id="21" name="Straight Arrow Connector 20"/>
          <p:cNvCxnSpPr>
            <a:stCxn id="11" idx="6"/>
          </p:cNvCxnSpPr>
          <p:nvPr/>
        </p:nvCxnSpPr>
        <p:spPr bwMode="auto">
          <a:xfrm>
            <a:off x="2627784" y="2287952"/>
            <a:ext cx="3672408" cy="0"/>
          </a:xfrm>
          <a:prstGeom prst="straightConnector1">
            <a:avLst/>
          </a:prstGeom>
          <a:noFill/>
          <a:ln w="19050" cap="flat" cmpd="sng" algn="ctr">
            <a:solidFill>
              <a:srgbClr val="0070C0"/>
            </a:solidFill>
            <a:prstDash val="solid"/>
            <a:round/>
            <a:headEnd type="none" w="med" len="med"/>
            <a:tailEnd type="arrow"/>
          </a:ln>
          <a:effectLst/>
        </p:spPr>
      </p:cxnSp>
      <p:cxnSp>
        <p:nvCxnSpPr>
          <p:cNvPr id="23" name="Straight Arrow Connector 22"/>
          <p:cNvCxnSpPr>
            <a:endCxn id="15" idx="2"/>
          </p:cNvCxnSpPr>
          <p:nvPr/>
        </p:nvCxnSpPr>
        <p:spPr bwMode="auto">
          <a:xfrm>
            <a:off x="3059832" y="2397683"/>
            <a:ext cx="3724200" cy="29505"/>
          </a:xfrm>
          <a:prstGeom prst="straightConnector1">
            <a:avLst/>
          </a:prstGeom>
          <a:noFill/>
          <a:ln w="19050" cap="flat" cmpd="sng" algn="ctr">
            <a:solidFill>
              <a:srgbClr val="0070C0"/>
            </a:solidFill>
            <a:prstDash val="solid"/>
            <a:round/>
            <a:headEnd type="none" w="med" len="med"/>
            <a:tailEnd type="arrow"/>
          </a:ln>
          <a:effectLst/>
        </p:spPr>
      </p:cxnSp>
      <p:cxnSp>
        <p:nvCxnSpPr>
          <p:cNvPr id="26" name="Straight Arrow Connector 25"/>
          <p:cNvCxnSpPr>
            <a:endCxn id="14" idx="3"/>
          </p:cNvCxnSpPr>
          <p:nvPr/>
        </p:nvCxnSpPr>
        <p:spPr bwMode="auto">
          <a:xfrm>
            <a:off x="2771800" y="2503976"/>
            <a:ext cx="3693499" cy="436109"/>
          </a:xfrm>
          <a:prstGeom prst="straightConnector1">
            <a:avLst/>
          </a:prstGeom>
          <a:noFill/>
          <a:ln w="19050" cap="flat" cmpd="sng" algn="ctr">
            <a:solidFill>
              <a:srgbClr val="0070C0"/>
            </a:solidFill>
            <a:prstDash val="solid"/>
            <a:round/>
            <a:headEnd type="none" w="med" len="med"/>
            <a:tailEnd type="arrow"/>
          </a:ln>
          <a:effectLst/>
        </p:spPr>
      </p:cxnSp>
      <p:cxnSp>
        <p:nvCxnSpPr>
          <p:cNvPr id="29" name="Straight Arrow Connector 28"/>
          <p:cNvCxnSpPr>
            <a:endCxn id="16" idx="2"/>
          </p:cNvCxnSpPr>
          <p:nvPr/>
        </p:nvCxnSpPr>
        <p:spPr bwMode="auto">
          <a:xfrm flipV="1">
            <a:off x="2771800" y="2797884"/>
            <a:ext cx="3384376" cy="19276"/>
          </a:xfrm>
          <a:prstGeom prst="straightConnector1">
            <a:avLst/>
          </a:prstGeom>
          <a:noFill/>
          <a:ln w="19050" cap="flat" cmpd="sng" algn="ctr">
            <a:solidFill>
              <a:srgbClr val="0070C0"/>
            </a:solidFill>
            <a:prstDash val="solid"/>
            <a:round/>
            <a:headEnd type="none" w="med" len="med"/>
            <a:tailEnd type="arrow"/>
          </a:ln>
          <a:effectLst/>
        </p:spPr>
      </p:cxnSp>
      <p:cxnSp>
        <p:nvCxnSpPr>
          <p:cNvPr id="32" name="Straight Arrow Connector 31"/>
          <p:cNvCxnSpPr>
            <a:endCxn id="13" idx="2"/>
          </p:cNvCxnSpPr>
          <p:nvPr/>
        </p:nvCxnSpPr>
        <p:spPr bwMode="auto">
          <a:xfrm flipV="1">
            <a:off x="3059832" y="2589860"/>
            <a:ext cx="3395784" cy="132171"/>
          </a:xfrm>
          <a:prstGeom prst="straightConnector1">
            <a:avLst/>
          </a:prstGeom>
          <a:noFill/>
          <a:ln w="19050" cap="flat" cmpd="sng" algn="ctr">
            <a:solidFill>
              <a:srgbClr val="0070C0"/>
            </a:solidFill>
            <a:prstDash val="solid"/>
            <a:round/>
            <a:headEnd type="none" w="med" len="med"/>
            <a:tailEnd type="arrow"/>
          </a:ln>
          <a:effectLst/>
        </p:spPr>
      </p:cxnSp>
      <p:sp>
        <p:nvSpPr>
          <p:cNvPr id="37" name="Rectangle 36"/>
          <p:cNvSpPr/>
          <p:nvPr/>
        </p:nvSpPr>
        <p:spPr>
          <a:xfrm>
            <a:off x="1673798" y="1160178"/>
            <a:ext cx="1043876" cy="369332"/>
          </a:xfrm>
          <a:prstGeom prst="rect">
            <a:avLst/>
          </a:prstGeom>
        </p:spPr>
        <p:txBody>
          <a:bodyPr wrap="none">
            <a:spAutoFit/>
          </a:bodyPr>
          <a:lstStyle/>
          <a:p>
            <a:r>
              <a:rPr lang="en-AU" dirty="0"/>
              <a:t>Domain </a:t>
            </a:r>
          </a:p>
        </p:txBody>
      </p:sp>
      <p:sp>
        <p:nvSpPr>
          <p:cNvPr id="38" name="Rectangle 37"/>
          <p:cNvSpPr/>
          <p:nvPr/>
        </p:nvSpPr>
        <p:spPr>
          <a:xfrm>
            <a:off x="6444086" y="1126532"/>
            <a:ext cx="864339" cy="369332"/>
          </a:xfrm>
          <a:prstGeom prst="rect">
            <a:avLst/>
          </a:prstGeom>
        </p:spPr>
        <p:txBody>
          <a:bodyPr wrap="none">
            <a:spAutoFit/>
          </a:bodyPr>
          <a:lstStyle/>
          <a:p>
            <a:r>
              <a:rPr lang="en-AU" dirty="0"/>
              <a:t>Range</a:t>
            </a:r>
          </a:p>
        </p:txBody>
      </p:sp>
      <p:cxnSp>
        <p:nvCxnSpPr>
          <p:cNvPr id="46" name="Curved Connector 45"/>
          <p:cNvCxnSpPr>
            <a:stCxn id="4" idx="7"/>
          </p:cNvCxnSpPr>
          <p:nvPr/>
        </p:nvCxnSpPr>
        <p:spPr bwMode="auto">
          <a:xfrm>
            <a:off x="3059832" y="1844824"/>
            <a:ext cx="914400" cy="914400"/>
          </a:xfrm>
          <a:prstGeom prst="curvedConnector3">
            <a:avLst/>
          </a:prstGeom>
          <a:noFill/>
          <a:ln w="9525" cap="flat" cmpd="sng" algn="ctr">
            <a:noFill/>
            <a:prstDash val="solid"/>
            <a:round/>
            <a:headEnd type="none" w="med" len="med"/>
            <a:tailEnd type="none" w="med" len="med"/>
          </a:ln>
          <a:effectLst/>
        </p:spPr>
      </p:cxnSp>
      <p:sp>
        <p:nvSpPr>
          <p:cNvPr id="58" name="Freeform 57"/>
          <p:cNvSpPr/>
          <p:nvPr/>
        </p:nvSpPr>
        <p:spPr bwMode="auto">
          <a:xfrm>
            <a:off x="2339752" y="1548384"/>
            <a:ext cx="525368" cy="2133600"/>
          </a:xfrm>
          <a:custGeom>
            <a:avLst/>
            <a:gdLst>
              <a:gd name="connsiteX0" fmla="*/ 330633 w 732969"/>
              <a:gd name="connsiteY0" fmla="*/ 0 h 2133600"/>
              <a:gd name="connsiteX1" fmla="*/ 13641 w 732969"/>
              <a:gd name="connsiteY1" fmla="*/ 1121664 h 2133600"/>
              <a:gd name="connsiteX2" fmla="*/ 732969 w 732969"/>
              <a:gd name="connsiteY2" fmla="*/ 2133600 h 2133600"/>
              <a:gd name="connsiteX3" fmla="*/ 732969 w 732969"/>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732969" h="2133600">
                <a:moveTo>
                  <a:pt x="330633" y="0"/>
                </a:moveTo>
                <a:cubicBezTo>
                  <a:pt x="138609" y="383032"/>
                  <a:pt x="-53415" y="766064"/>
                  <a:pt x="13641" y="1121664"/>
                </a:cubicBezTo>
                <a:cubicBezTo>
                  <a:pt x="80697" y="1477264"/>
                  <a:pt x="732969" y="2133600"/>
                  <a:pt x="732969" y="2133600"/>
                </a:cubicBezTo>
                <a:lnTo>
                  <a:pt x="732969" y="2133600"/>
                </a:lnTo>
              </a:path>
            </a:pathLst>
          </a:custGeom>
          <a:noFill/>
          <a:ln w="25400" cap="flat" cmpd="sng" algn="ctr">
            <a:solidFill>
              <a:schemeClr val="bg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60" name="Oval 59"/>
          <p:cNvSpPr/>
          <p:nvPr/>
        </p:nvSpPr>
        <p:spPr bwMode="auto">
          <a:xfrm>
            <a:off x="1673798" y="2964648"/>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7160663" y="3292392"/>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cxnSp>
        <p:nvCxnSpPr>
          <p:cNvPr id="65" name="Straight Arrow Connector 64"/>
          <p:cNvCxnSpPr>
            <a:stCxn id="60" idx="6"/>
          </p:cNvCxnSpPr>
          <p:nvPr/>
        </p:nvCxnSpPr>
        <p:spPr bwMode="auto">
          <a:xfrm>
            <a:off x="1817814" y="3036656"/>
            <a:ext cx="5342849" cy="327744"/>
          </a:xfrm>
          <a:prstGeom prst="straightConnector1">
            <a:avLst/>
          </a:prstGeom>
          <a:noFill/>
          <a:ln w="19050" cap="flat" cmpd="sng" algn="ctr">
            <a:solidFill>
              <a:srgbClr val="0070C0"/>
            </a:solidFill>
            <a:prstDash val="solid"/>
            <a:round/>
            <a:headEnd type="none" w="med" len="med"/>
            <a:tailEnd type="arrow"/>
          </a:ln>
          <a:effectLst/>
        </p:spPr>
      </p:cxnSp>
      <p:sp>
        <p:nvSpPr>
          <p:cNvPr id="69" name="TextBox 68"/>
          <p:cNvSpPr txBox="1"/>
          <p:nvPr/>
        </p:nvSpPr>
        <p:spPr bwMode="auto">
          <a:xfrm>
            <a:off x="6784032" y="3443006"/>
            <a:ext cx="1007991" cy="3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kern="0" dirty="0" smtClean="0">
                <a:latin typeface="Arial" pitchFamily="34" charset="0"/>
                <a:cs typeface="Arial" pitchFamily="34" charset="0"/>
              </a:rPr>
              <a:t>Error!</a:t>
            </a:r>
            <a:endParaRPr lang="en-AU" kern="0" dirty="0">
              <a:latin typeface="Arial" pitchFamily="34" charset="0"/>
              <a:cs typeface="Arial" pitchFamily="34" charset="0"/>
            </a:endParaRPr>
          </a:p>
        </p:txBody>
      </p:sp>
      <p:sp>
        <p:nvSpPr>
          <p:cNvPr id="77" name="Content Placeholder 2"/>
          <p:cNvSpPr txBox="1">
            <a:spLocks/>
          </p:cNvSpPr>
          <p:nvPr/>
        </p:nvSpPr>
        <p:spPr bwMode="auto">
          <a:xfrm>
            <a:off x="362000" y="5517232"/>
            <a:ext cx="8640960" cy="720080"/>
          </a:xfrm>
          <a:prstGeom prst="rect">
            <a:avLst/>
          </a:prstGeom>
          <a:noFill/>
          <a:ln w="12700">
            <a:noFill/>
            <a:miter lim="800000"/>
            <a:headEnd/>
            <a:tailEnd/>
          </a:ln>
        </p:spPr>
        <p:txBody>
          <a:bodyPr vert="horz" wrap="square" lIns="90481" tIns="44447" rIns="90481" bIns="44447" numCol="1" anchor="t" anchorCtr="0" compatLnSpc="1">
            <a:prstTxWarp prst="textNoShape">
              <a:avLst/>
            </a:prstTxWarp>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r>
              <a:rPr lang="en-AU" kern="0" dirty="0" smtClean="0"/>
              <a:t>Missed parts may contain errors</a:t>
            </a:r>
          </a:p>
          <a:p>
            <a:endParaRPr lang="en-AU" kern="0" dirty="0"/>
          </a:p>
        </p:txBody>
      </p:sp>
    </p:spTree>
    <p:extLst>
      <p:ext uri="{BB962C8B-B14F-4D97-AF65-F5344CB8AC3E}">
        <p14:creationId xmlns:p14="http://schemas.microsoft.com/office/powerpoint/2010/main" val="65372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8" grpId="0" animBg="1"/>
      <p:bldP spid="60" grpId="0" animBg="1"/>
      <p:bldP spid="64" grpId="0" animBg="1"/>
      <p:bldP spid="69" grpId="0"/>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8104032" cy="546942"/>
          </a:xfrm>
        </p:spPr>
        <p:txBody>
          <a:bodyPr/>
          <a:lstStyle/>
          <a:p>
            <a:r>
              <a:rPr lang="en-AU" dirty="0" smtClean="0"/>
              <a:t>How to </a:t>
            </a:r>
            <a:r>
              <a:rPr lang="en-AU" dirty="0"/>
              <a:t>u</a:t>
            </a:r>
            <a:r>
              <a:rPr lang="en-AU" dirty="0" smtClean="0"/>
              <a:t>ndertake </a:t>
            </a:r>
            <a:r>
              <a:rPr lang="en-AU" dirty="0"/>
              <a:t>q</a:t>
            </a:r>
            <a:r>
              <a:rPr lang="en-AU" dirty="0" smtClean="0"/>
              <a:t>uantitative </a:t>
            </a:r>
            <a:r>
              <a:rPr lang="en-AU" dirty="0"/>
              <a:t>e</a:t>
            </a:r>
            <a:r>
              <a:rPr lang="en-AU" dirty="0" smtClean="0"/>
              <a:t>valuation?</a:t>
            </a:r>
            <a:endParaRPr lang="en-AU"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700808"/>
            <a:ext cx="5112568" cy="3660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131840" y="5680992"/>
            <a:ext cx="5904656" cy="276999"/>
          </a:xfrm>
          <a:prstGeom prst="rect">
            <a:avLst/>
          </a:prstGeom>
        </p:spPr>
        <p:txBody>
          <a:bodyPr wrap="square">
            <a:spAutoFit/>
          </a:bodyPr>
          <a:lstStyle/>
          <a:p>
            <a:r>
              <a:rPr lang="en-AU" sz="1200" dirty="0"/>
              <a:t>https://www.codeproject.com/Articles/649815/code-coverage</a:t>
            </a:r>
          </a:p>
        </p:txBody>
      </p:sp>
    </p:spTree>
    <p:extLst>
      <p:ext uri="{BB962C8B-B14F-4D97-AF65-F5344CB8AC3E}">
        <p14:creationId xmlns:p14="http://schemas.microsoft.com/office/powerpoint/2010/main" val="1751713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coverage</a:t>
            </a:r>
            <a:endParaRPr lang="en-AU" dirty="0"/>
          </a:p>
        </p:txBody>
      </p:sp>
      <p:sp>
        <p:nvSpPr>
          <p:cNvPr id="3" name="Content Placeholder 2"/>
          <p:cNvSpPr>
            <a:spLocks noGrp="1"/>
          </p:cNvSpPr>
          <p:nvPr>
            <p:ph idx="1"/>
          </p:nvPr>
        </p:nvSpPr>
        <p:spPr>
          <a:xfrm>
            <a:off x="356090" y="1154684"/>
            <a:ext cx="3767564" cy="5010620"/>
          </a:xfrm>
        </p:spPr>
        <p:txBody>
          <a:bodyPr/>
          <a:lstStyle/>
          <a:p>
            <a:r>
              <a:rPr lang="en-AU" dirty="0" smtClean="0"/>
              <a:t>Testing is based on samples</a:t>
            </a:r>
          </a:p>
          <a:p>
            <a:pPr lvl="1"/>
            <a:r>
              <a:rPr lang="en-AU" dirty="0"/>
              <a:t>Cannot run all possible tests</a:t>
            </a:r>
          </a:p>
          <a:p>
            <a:pPr lvl="1"/>
            <a:r>
              <a:rPr lang="en-AU" dirty="0"/>
              <a:t>Need to know that all areas of design are tested</a:t>
            </a:r>
          </a:p>
          <a:p>
            <a:pPr lvl="1"/>
            <a:r>
              <a:rPr lang="en-AU" dirty="0"/>
              <a:t>A test suite is not measured by its size</a:t>
            </a:r>
          </a:p>
          <a:p>
            <a:r>
              <a:rPr lang="en-AU" dirty="0" smtClean="0"/>
              <a:t>Solution: coverage analysis</a:t>
            </a:r>
          </a:p>
          <a:p>
            <a:endParaRPr lang="en-AU" dirty="0" smtClean="0"/>
          </a:p>
        </p:txBody>
      </p:sp>
      <p:pic>
        <p:nvPicPr>
          <p:cNvPr id="5" name="Picture 4"/>
          <p:cNvPicPr>
            <a:picLocks noChangeAspect="1"/>
          </p:cNvPicPr>
          <p:nvPr/>
        </p:nvPicPr>
        <p:blipFill>
          <a:blip r:embed="rId2"/>
          <a:stretch>
            <a:fillRect/>
          </a:stretch>
        </p:blipFill>
        <p:spPr>
          <a:xfrm>
            <a:off x="4067944" y="1180601"/>
            <a:ext cx="4743450" cy="4495800"/>
          </a:xfrm>
          <a:prstGeom prst="rect">
            <a:avLst/>
          </a:prstGeom>
        </p:spPr>
      </p:pic>
    </p:spTree>
    <p:extLst>
      <p:ext uri="{BB962C8B-B14F-4D97-AF65-F5344CB8AC3E}">
        <p14:creationId xmlns:p14="http://schemas.microsoft.com/office/powerpoint/2010/main" val="90047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Coverage</a:t>
            </a:r>
            <a:endParaRPr lang="en-AU" dirty="0"/>
          </a:p>
        </p:txBody>
      </p:sp>
      <p:sp>
        <p:nvSpPr>
          <p:cNvPr id="3" name="Content Placeholder 2"/>
          <p:cNvSpPr>
            <a:spLocks noGrp="1"/>
          </p:cNvSpPr>
          <p:nvPr>
            <p:ph idx="1"/>
          </p:nvPr>
        </p:nvSpPr>
        <p:spPr/>
        <p:txBody>
          <a:bodyPr/>
          <a:lstStyle/>
          <a:p>
            <a:r>
              <a:rPr lang="en-AU" dirty="0" smtClean="0"/>
              <a:t>Code coverage is </a:t>
            </a:r>
            <a:r>
              <a:rPr lang="en-AU" dirty="0"/>
              <a:t>a measure used to describe the degree to which the source code of a program is executed when a particular test suite runs </a:t>
            </a:r>
            <a:endParaRPr lang="en-AU" dirty="0" smtClean="0"/>
          </a:p>
          <a:p>
            <a:r>
              <a:rPr lang="en-AU" dirty="0" smtClean="0"/>
              <a:t>The main ideas behind coverage:</a:t>
            </a:r>
          </a:p>
          <a:p>
            <a:pPr lvl="1"/>
            <a:r>
              <a:rPr lang="en-AU" dirty="0"/>
              <a:t>Systematically </a:t>
            </a:r>
            <a:r>
              <a:rPr lang="en-AU" dirty="0" smtClean="0"/>
              <a:t>create a </a:t>
            </a:r>
            <a:r>
              <a:rPr lang="en-AU" dirty="0"/>
              <a:t>list of tasks (the testing requirements) </a:t>
            </a:r>
            <a:endParaRPr lang="en-AU" dirty="0" smtClean="0"/>
          </a:p>
          <a:p>
            <a:pPr lvl="1"/>
            <a:r>
              <a:rPr lang="en-AU" dirty="0"/>
              <a:t>C</a:t>
            </a:r>
            <a:r>
              <a:rPr lang="en-AU" dirty="0" smtClean="0"/>
              <a:t>heck </a:t>
            </a:r>
            <a:r>
              <a:rPr lang="en-AU" dirty="0"/>
              <a:t>that each task is covered during the testing</a:t>
            </a:r>
          </a:p>
        </p:txBody>
      </p:sp>
    </p:spTree>
    <p:extLst>
      <p:ext uri="{BB962C8B-B14F-4D97-AF65-F5344CB8AC3E}">
        <p14:creationId xmlns:p14="http://schemas.microsoft.com/office/powerpoint/2010/main" val="3820660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function </a:t>
            </a:r>
            <a:r>
              <a:rPr lang="en-AU" dirty="0"/>
              <a:t>c</a:t>
            </a:r>
            <a:r>
              <a:rPr lang="en-AU" dirty="0" smtClean="0"/>
              <a:t>overage</a:t>
            </a:r>
            <a:endParaRPr lang="en-AU" dirty="0"/>
          </a:p>
        </p:txBody>
      </p:sp>
      <p:sp>
        <p:nvSpPr>
          <p:cNvPr id="3" name="Content Placeholder 2"/>
          <p:cNvSpPr>
            <a:spLocks noGrp="1"/>
          </p:cNvSpPr>
          <p:nvPr>
            <p:ph idx="1"/>
          </p:nvPr>
        </p:nvSpPr>
        <p:spPr/>
        <p:txBody>
          <a:bodyPr/>
          <a:lstStyle/>
          <a:p>
            <a:r>
              <a:rPr lang="en-AU" dirty="0" smtClean="0"/>
              <a:t>Function coverage is achieved if every function in the source code is executed during testing.</a:t>
            </a:r>
            <a:endParaRPr lang="en-AU" dirty="0"/>
          </a:p>
        </p:txBody>
      </p:sp>
      <p:sp>
        <p:nvSpPr>
          <p:cNvPr id="4" name="Oval 3"/>
          <p:cNvSpPr/>
          <p:nvPr/>
        </p:nvSpPr>
        <p:spPr bwMode="auto">
          <a:xfrm>
            <a:off x="1013709" y="2982716"/>
            <a:ext cx="2448272" cy="2376264"/>
          </a:xfrm>
          <a:prstGeom prst="ellipse">
            <a:avLst/>
          </a:prstGeom>
          <a:solidFill>
            <a:srgbClr val="00B050"/>
          </a:solidFill>
          <a:ln w="254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5" name="Oval 4"/>
          <p:cNvSpPr/>
          <p:nvPr/>
        </p:nvSpPr>
        <p:spPr bwMode="auto">
          <a:xfrm>
            <a:off x="5694229" y="3002908"/>
            <a:ext cx="2448272" cy="2376264"/>
          </a:xfrm>
          <a:prstGeom prst="ellipse">
            <a:avLst/>
          </a:prstGeom>
          <a:solidFill>
            <a:srgbClr val="FFFF00"/>
          </a:solidFill>
          <a:ln w="254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21" name="Rectangle 20"/>
          <p:cNvSpPr/>
          <p:nvPr/>
        </p:nvSpPr>
        <p:spPr>
          <a:xfrm>
            <a:off x="1715907" y="2647030"/>
            <a:ext cx="1043876" cy="369332"/>
          </a:xfrm>
          <a:prstGeom prst="rect">
            <a:avLst/>
          </a:prstGeom>
        </p:spPr>
        <p:txBody>
          <a:bodyPr wrap="none">
            <a:spAutoFit/>
          </a:bodyPr>
          <a:lstStyle/>
          <a:p>
            <a:r>
              <a:rPr lang="en-AU" dirty="0"/>
              <a:t>Domain </a:t>
            </a:r>
          </a:p>
        </p:txBody>
      </p:sp>
      <p:sp>
        <p:nvSpPr>
          <p:cNvPr id="22" name="Rectangle 21"/>
          <p:cNvSpPr/>
          <p:nvPr/>
        </p:nvSpPr>
        <p:spPr>
          <a:xfrm>
            <a:off x="6486195" y="2613384"/>
            <a:ext cx="864339" cy="369332"/>
          </a:xfrm>
          <a:prstGeom prst="rect">
            <a:avLst/>
          </a:prstGeom>
        </p:spPr>
        <p:txBody>
          <a:bodyPr wrap="none">
            <a:spAutoFit/>
          </a:bodyPr>
          <a:lstStyle/>
          <a:p>
            <a:r>
              <a:rPr lang="en-AU" dirty="0"/>
              <a:t>Range</a:t>
            </a:r>
          </a:p>
        </p:txBody>
      </p:sp>
      <p:grpSp>
        <p:nvGrpSpPr>
          <p:cNvPr id="46" name="Group 45"/>
          <p:cNvGrpSpPr/>
          <p:nvPr/>
        </p:nvGrpSpPr>
        <p:grpSpPr>
          <a:xfrm>
            <a:off x="2381861" y="3035236"/>
            <a:ext cx="4588296" cy="2133600"/>
            <a:chOff x="2381861" y="3035236"/>
            <a:chExt cx="4588296" cy="2133600"/>
          </a:xfrm>
        </p:grpSpPr>
        <p:sp>
          <p:nvSpPr>
            <p:cNvPr id="6" name="Oval 5"/>
            <p:cNvSpPr/>
            <p:nvPr/>
          </p:nvSpPr>
          <p:spPr bwMode="auto">
            <a:xfrm>
              <a:off x="2957925" y="3774804"/>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7" name="Oval 6"/>
            <p:cNvSpPr/>
            <p:nvPr/>
          </p:nvSpPr>
          <p:spPr bwMode="auto">
            <a:xfrm>
              <a:off x="2957925" y="4119032"/>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2669893" y="3918820"/>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2669893" y="4212728"/>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0" name="Oval 9"/>
            <p:cNvSpPr/>
            <p:nvPr/>
          </p:nvSpPr>
          <p:spPr bwMode="auto">
            <a:xfrm>
              <a:off x="2525877" y="3702796"/>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6342301" y="3702796"/>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497725" y="4004704"/>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6486317" y="4304012"/>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26141" y="3842032"/>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198285" y="4212728"/>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cxnSp>
          <p:nvCxnSpPr>
            <p:cNvPr id="16" name="Straight Arrow Connector 15"/>
            <p:cNvCxnSpPr>
              <a:stCxn id="10" idx="6"/>
            </p:cNvCxnSpPr>
            <p:nvPr/>
          </p:nvCxnSpPr>
          <p:spPr bwMode="auto">
            <a:xfrm>
              <a:off x="2669893" y="3774804"/>
              <a:ext cx="3672408" cy="0"/>
            </a:xfrm>
            <a:prstGeom prst="straightConnector1">
              <a:avLst/>
            </a:prstGeom>
            <a:noFill/>
            <a:ln w="19050" cap="flat" cmpd="sng" algn="ctr">
              <a:solidFill>
                <a:srgbClr val="0070C0"/>
              </a:solidFill>
              <a:prstDash val="solid"/>
              <a:round/>
              <a:headEnd type="none" w="med" len="med"/>
              <a:tailEnd type="arrow"/>
            </a:ln>
            <a:effectLst/>
          </p:spPr>
        </p:cxnSp>
        <p:cxnSp>
          <p:nvCxnSpPr>
            <p:cNvPr id="17" name="Straight Arrow Connector 16"/>
            <p:cNvCxnSpPr>
              <a:endCxn id="14" idx="2"/>
            </p:cNvCxnSpPr>
            <p:nvPr/>
          </p:nvCxnSpPr>
          <p:spPr bwMode="auto">
            <a:xfrm>
              <a:off x="3101941" y="3884535"/>
              <a:ext cx="3724200" cy="29505"/>
            </a:xfrm>
            <a:prstGeom prst="straightConnector1">
              <a:avLst/>
            </a:prstGeom>
            <a:noFill/>
            <a:ln w="19050" cap="flat" cmpd="sng" algn="ctr">
              <a:solidFill>
                <a:srgbClr val="0070C0"/>
              </a:solidFill>
              <a:prstDash val="solid"/>
              <a:round/>
              <a:headEnd type="none" w="med" len="med"/>
              <a:tailEnd type="arrow"/>
            </a:ln>
            <a:effectLst/>
          </p:spPr>
        </p:cxnSp>
        <p:cxnSp>
          <p:nvCxnSpPr>
            <p:cNvPr id="18" name="Straight Arrow Connector 17"/>
            <p:cNvCxnSpPr>
              <a:endCxn id="13" idx="3"/>
            </p:cNvCxnSpPr>
            <p:nvPr/>
          </p:nvCxnSpPr>
          <p:spPr bwMode="auto">
            <a:xfrm>
              <a:off x="2813909" y="3990828"/>
              <a:ext cx="3693499" cy="436109"/>
            </a:xfrm>
            <a:prstGeom prst="straightConnector1">
              <a:avLst/>
            </a:prstGeom>
            <a:noFill/>
            <a:ln w="19050" cap="flat" cmpd="sng" algn="ctr">
              <a:solidFill>
                <a:srgbClr val="0070C0"/>
              </a:solidFill>
              <a:prstDash val="solid"/>
              <a:round/>
              <a:headEnd type="none" w="med" len="med"/>
              <a:tailEnd type="arrow"/>
            </a:ln>
            <a:effectLst/>
          </p:spPr>
        </p:cxnSp>
        <p:cxnSp>
          <p:nvCxnSpPr>
            <p:cNvPr id="19" name="Straight Arrow Connector 18"/>
            <p:cNvCxnSpPr>
              <a:endCxn id="15" idx="2"/>
            </p:cNvCxnSpPr>
            <p:nvPr/>
          </p:nvCxnSpPr>
          <p:spPr bwMode="auto">
            <a:xfrm flipV="1">
              <a:off x="2813909" y="4284736"/>
              <a:ext cx="3384376" cy="19276"/>
            </a:xfrm>
            <a:prstGeom prst="straightConnector1">
              <a:avLst/>
            </a:prstGeom>
            <a:noFill/>
            <a:ln w="19050" cap="flat" cmpd="sng" algn="ctr">
              <a:solidFill>
                <a:srgbClr val="0070C0"/>
              </a:solidFill>
              <a:prstDash val="solid"/>
              <a:round/>
              <a:headEnd type="none" w="med" len="med"/>
              <a:tailEnd type="arrow"/>
            </a:ln>
            <a:effectLst/>
          </p:spPr>
        </p:cxnSp>
        <p:cxnSp>
          <p:nvCxnSpPr>
            <p:cNvPr id="20" name="Straight Arrow Connector 19"/>
            <p:cNvCxnSpPr>
              <a:endCxn id="12" idx="2"/>
            </p:cNvCxnSpPr>
            <p:nvPr/>
          </p:nvCxnSpPr>
          <p:spPr bwMode="auto">
            <a:xfrm flipV="1">
              <a:off x="3101941" y="4076712"/>
              <a:ext cx="3395784" cy="132171"/>
            </a:xfrm>
            <a:prstGeom prst="straightConnector1">
              <a:avLst/>
            </a:prstGeom>
            <a:noFill/>
            <a:ln w="19050" cap="flat" cmpd="sng" algn="ctr">
              <a:solidFill>
                <a:srgbClr val="0070C0"/>
              </a:solidFill>
              <a:prstDash val="solid"/>
              <a:round/>
              <a:headEnd type="none" w="med" len="med"/>
              <a:tailEnd type="arrow"/>
            </a:ln>
            <a:effectLst/>
          </p:spPr>
        </p:cxnSp>
        <p:cxnSp>
          <p:nvCxnSpPr>
            <p:cNvPr id="23" name="Curved Connector 22"/>
            <p:cNvCxnSpPr>
              <a:stCxn id="4" idx="7"/>
            </p:cNvCxnSpPr>
            <p:nvPr/>
          </p:nvCxnSpPr>
          <p:spPr bwMode="auto">
            <a:xfrm>
              <a:off x="3101941" y="3331676"/>
              <a:ext cx="914400" cy="914400"/>
            </a:xfrm>
            <a:prstGeom prst="curvedConnector3">
              <a:avLst/>
            </a:prstGeom>
            <a:noFill/>
            <a:ln w="9525" cap="flat" cmpd="sng" algn="ctr">
              <a:noFill/>
              <a:prstDash val="solid"/>
              <a:round/>
              <a:headEnd type="none" w="med" len="med"/>
              <a:tailEnd type="none" w="med" len="med"/>
            </a:ln>
            <a:effectLst/>
          </p:spPr>
        </p:cxnSp>
        <p:sp>
          <p:nvSpPr>
            <p:cNvPr id="24" name="Freeform 23"/>
            <p:cNvSpPr/>
            <p:nvPr/>
          </p:nvSpPr>
          <p:spPr bwMode="auto">
            <a:xfrm>
              <a:off x="2381861" y="3035236"/>
              <a:ext cx="525368" cy="2133600"/>
            </a:xfrm>
            <a:custGeom>
              <a:avLst/>
              <a:gdLst>
                <a:gd name="connsiteX0" fmla="*/ 330633 w 732969"/>
                <a:gd name="connsiteY0" fmla="*/ 0 h 2133600"/>
                <a:gd name="connsiteX1" fmla="*/ 13641 w 732969"/>
                <a:gd name="connsiteY1" fmla="*/ 1121664 h 2133600"/>
                <a:gd name="connsiteX2" fmla="*/ 732969 w 732969"/>
                <a:gd name="connsiteY2" fmla="*/ 2133600 h 2133600"/>
                <a:gd name="connsiteX3" fmla="*/ 732969 w 732969"/>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732969" h="2133600">
                  <a:moveTo>
                    <a:pt x="330633" y="0"/>
                  </a:moveTo>
                  <a:cubicBezTo>
                    <a:pt x="138609" y="383032"/>
                    <a:pt x="-53415" y="766064"/>
                    <a:pt x="13641" y="1121664"/>
                  </a:cubicBezTo>
                  <a:cubicBezTo>
                    <a:pt x="80697" y="1477264"/>
                    <a:pt x="732969" y="2133600"/>
                    <a:pt x="732969" y="2133600"/>
                  </a:cubicBezTo>
                  <a:lnTo>
                    <a:pt x="732969" y="2133600"/>
                  </a:lnTo>
                </a:path>
              </a:pathLst>
            </a:custGeom>
            <a:noFill/>
            <a:ln w="25400" cap="flat" cmpd="sng" algn="ctr">
              <a:solidFill>
                <a:schemeClr val="bg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29" name="TextBox 28"/>
            <p:cNvSpPr txBox="1"/>
            <p:nvPr/>
          </p:nvSpPr>
          <p:spPr bwMode="auto">
            <a:xfrm>
              <a:off x="4016341" y="3331676"/>
              <a:ext cx="947700" cy="405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400" kern="0" dirty="0" smtClean="0">
                  <a:latin typeface="Arial" pitchFamily="34" charset="0"/>
                  <a:cs typeface="Arial" pitchFamily="34" charset="0"/>
                </a:rPr>
                <a:t>f1()</a:t>
              </a:r>
              <a:endParaRPr lang="en-AU" sz="2400" kern="0" dirty="0">
                <a:latin typeface="Arial" pitchFamily="34" charset="0"/>
                <a:cs typeface="Arial" pitchFamily="34" charset="0"/>
              </a:endParaRPr>
            </a:p>
          </p:txBody>
        </p:sp>
      </p:grpSp>
      <p:grpSp>
        <p:nvGrpSpPr>
          <p:cNvPr id="47" name="Group 46"/>
          <p:cNvGrpSpPr/>
          <p:nvPr/>
        </p:nvGrpSpPr>
        <p:grpSpPr>
          <a:xfrm>
            <a:off x="1002262" y="4433090"/>
            <a:ext cx="6347824" cy="1220169"/>
            <a:chOff x="1002262" y="4433090"/>
            <a:chExt cx="6347824" cy="1220169"/>
          </a:xfrm>
        </p:grpSpPr>
        <p:sp>
          <p:nvSpPr>
            <p:cNvPr id="25" name="Oval 24"/>
            <p:cNvSpPr/>
            <p:nvPr/>
          </p:nvSpPr>
          <p:spPr bwMode="auto">
            <a:xfrm>
              <a:off x="1787915" y="4663272"/>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7202772" y="4991016"/>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cxnSp>
          <p:nvCxnSpPr>
            <p:cNvPr id="27" name="Straight Arrow Connector 26"/>
            <p:cNvCxnSpPr>
              <a:stCxn id="25" idx="6"/>
            </p:cNvCxnSpPr>
            <p:nvPr/>
          </p:nvCxnSpPr>
          <p:spPr bwMode="auto">
            <a:xfrm>
              <a:off x="1931931" y="4735280"/>
              <a:ext cx="5342849" cy="327744"/>
            </a:xfrm>
            <a:prstGeom prst="straightConnector1">
              <a:avLst/>
            </a:prstGeom>
            <a:noFill/>
            <a:ln w="19050" cap="flat" cmpd="sng" algn="ctr">
              <a:solidFill>
                <a:srgbClr val="0070C0"/>
              </a:solidFill>
              <a:prstDash val="solid"/>
              <a:round/>
              <a:headEnd type="none" w="med" len="med"/>
              <a:tailEnd type="arrow"/>
            </a:ln>
            <a:effectLst/>
          </p:spPr>
        </p:cxnSp>
        <p:sp>
          <p:nvSpPr>
            <p:cNvPr id="30" name="Freeform 29"/>
            <p:cNvSpPr/>
            <p:nvPr/>
          </p:nvSpPr>
          <p:spPr bwMode="auto">
            <a:xfrm rot="6409596">
              <a:off x="1806378" y="3628974"/>
              <a:ext cx="525368" cy="2133600"/>
            </a:xfrm>
            <a:custGeom>
              <a:avLst/>
              <a:gdLst>
                <a:gd name="connsiteX0" fmla="*/ 330633 w 732969"/>
                <a:gd name="connsiteY0" fmla="*/ 0 h 2133600"/>
                <a:gd name="connsiteX1" fmla="*/ 13641 w 732969"/>
                <a:gd name="connsiteY1" fmla="*/ 1121664 h 2133600"/>
                <a:gd name="connsiteX2" fmla="*/ 732969 w 732969"/>
                <a:gd name="connsiteY2" fmla="*/ 2133600 h 2133600"/>
                <a:gd name="connsiteX3" fmla="*/ 732969 w 732969"/>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732969" h="2133600">
                  <a:moveTo>
                    <a:pt x="330633" y="0"/>
                  </a:moveTo>
                  <a:cubicBezTo>
                    <a:pt x="138609" y="383032"/>
                    <a:pt x="-53415" y="766064"/>
                    <a:pt x="13641" y="1121664"/>
                  </a:cubicBezTo>
                  <a:cubicBezTo>
                    <a:pt x="80697" y="1477264"/>
                    <a:pt x="732969" y="2133600"/>
                    <a:pt x="732969" y="2133600"/>
                  </a:cubicBezTo>
                  <a:lnTo>
                    <a:pt x="732969" y="2133600"/>
                  </a:lnTo>
                </a:path>
              </a:pathLst>
            </a:custGeom>
            <a:noFill/>
            <a:ln w="25400" cap="flat" cmpd="sng" algn="ctr">
              <a:solidFill>
                <a:schemeClr val="bg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1940315" y="4815672"/>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2092715" y="4968072"/>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cxnSp>
          <p:nvCxnSpPr>
            <p:cNvPr id="33" name="Straight Arrow Connector 32"/>
            <p:cNvCxnSpPr>
              <a:endCxn id="35" idx="3"/>
            </p:cNvCxnSpPr>
            <p:nvPr/>
          </p:nvCxnSpPr>
          <p:spPr bwMode="auto">
            <a:xfrm>
              <a:off x="2084331" y="4887680"/>
              <a:ext cx="4834909" cy="48885"/>
            </a:xfrm>
            <a:prstGeom prst="straightConnector1">
              <a:avLst/>
            </a:prstGeom>
            <a:noFill/>
            <a:ln w="19050" cap="flat" cmpd="sng" algn="ctr">
              <a:solidFill>
                <a:srgbClr val="0070C0"/>
              </a:solidFill>
              <a:prstDash val="solid"/>
              <a:round/>
              <a:headEnd type="none" w="med" len="med"/>
              <a:tailEnd type="arrow"/>
            </a:ln>
            <a:effectLst/>
          </p:spPr>
        </p:cxnSp>
        <p:cxnSp>
          <p:nvCxnSpPr>
            <p:cNvPr id="34" name="Straight Arrow Connector 33"/>
            <p:cNvCxnSpPr/>
            <p:nvPr/>
          </p:nvCxnSpPr>
          <p:spPr bwMode="auto">
            <a:xfrm>
              <a:off x="2216235" y="5044864"/>
              <a:ext cx="4547912" cy="181164"/>
            </a:xfrm>
            <a:prstGeom prst="straightConnector1">
              <a:avLst/>
            </a:prstGeom>
            <a:noFill/>
            <a:ln w="19050" cap="flat" cmpd="sng" algn="ctr">
              <a:solidFill>
                <a:srgbClr val="0070C0"/>
              </a:solidFill>
              <a:prstDash val="solid"/>
              <a:round/>
              <a:headEnd type="none" w="med" len="med"/>
              <a:tailEnd type="arrow"/>
            </a:ln>
            <a:effectLst/>
          </p:spPr>
        </p:cxnSp>
        <p:sp>
          <p:nvSpPr>
            <p:cNvPr id="35" name="Oval 34"/>
            <p:cNvSpPr/>
            <p:nvPr/>
          </p:nvSpPr>
          <p:spPr bwMode="auto">
            <a:xfrm>
              <a:off x="6898149" y="4813640"/>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6721898" y="5159258"/>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2813909" y="4887680"/>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cxnSp>
          <p:nvCxnSpPr>
            <p:cNvPr id="40" name="Straight Arrow Connector 39"/>
            <p:cNvCxnSpPr>
              <a:stCxn id="39" idx="6"/>
            </p:cNvCxnSpPr>
            <p:nvPr/>
          </p:nvCxnSpPr>
          <p:spPr bwMode="auto">
            <a:xfrm flipV="1">
              <a:off x="2957925" y="4663272"/>
              <a:ext cx="4244847" cy="296416"/>
            </a:xfrm>
            <a:prstGeom prst="straightConnector1">
              <a:avLst/>
            </a:prstGeom>
            <a:noFill/>
            <a:ln w="19050" cap="flat" cmpd="sng" algn="ctr">
              <a:solidFill>
                <a:srgbClr val="0070C0"/>
              </a:solidFill>
              <a:prstDash val="solid"/>
              <a:round/>
              <a:headEnd type="none" w="med" len="med"/>
              <a:tailEnd type="arrow"/>
            </a:ln>
            <a:effectLst/>
          </p:spPr>
        </p:cxnSp>
        <p:sp>
          <p:nvSpPr>
            <p:cNvPr id="43" name="Oval 42"/>
            <p:cNvSpPr/>
            <p:nvPr/>
          </p:nvSpPr>
          <p:spPr bwMode="auto">
            <a:xfrm>
              <a:off x="7206070" y="4561198"/>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45" name="TextBox 44"/>
            <p:cNvSpPr txBox="1"/>
            <p:nvPr/>
          </p:nvSpPr>
          <p:spPr bwMode="auto">
            <a:xfrm>
              <a:off x="4016341" y="5247576"/>
              <a:ext cx="947700" cy="405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400" kern="0" dirty="0" smtClean="0">
                  <a:latin typeface="Arial" pitchFamily="34" charset="0"/>
                  <a:cs typeface="Arial" pitchFamily="34" charset="0"/>
                </a:rPr>
                <a:t>f2()</a:t>
              </a:r>
              <a:endParaRPr lang="en-AU" sz="2400" kern="0" dirty="0">
                <a:latin typeface="Arial" pitchFamily="34" charset="0"/>
                <a:cs typeface="Arial" pitchFamily="34" charset="0"/>
              </a:endParaRPr>
            </a:p>
          </p:txBody>
        </p:sp>
      </p:grpSp>
      <p:grpSp>
        <p:nvGrpSpPr>
          <p:cNvPr id="59" name="Group 58"/>
          <p:cNvGrpSpPr/>
          <p:nvPr/>
        </p:nvGrpSpPr>
        <p:grpSpPr>
          <a:xfrm>
            <a:off x="594380" y="2619025"/>
            <a:ext cx="2861048" cy="2518990"/>
            <a:chOff x="594380" y="2619025"/>
            <a:chExt cx="2861048" cy="2518990"/>
          </a:xfrm>
        </p:grpSpPr>
        <p:sp>
          <p:nvSpPr>
            <p:cNvPr id="48" name="Freeform 47"/>
            <p:cNvSpPr/>
            <p:nvPr/>
          </p:nvSpPr>
          <p:spPr bwMode="auto">
            <a:xfrm rot="11087922">
              <a:off x="1318241" y="3004415"/>
              <a:ext cx="525368" cy="2133600"/>
            </a:xfrm>
            <a:custGeom>
              <a:avLst/>
              <a:gdLst>
                <a:gd name="connsiteX0" fmla="*/ 330633 w 732969"/>
                <a:gd name="connsiteY0" fmla="*/ 0 h 2133600"/>
                <a:gd name="connsiteX1" fmla="*/ 13641 w 732969"/>
                <a:gd name="connsiteY1" fmla="*/ 1121664 h 2133600"/>
                <a:gd name="connsiteX2" fmla="*/ 732969 w 732969"/>
                <a:gd name="connsiteY2" fmla="*/ 2133600 h 2133600"/>
                <a:gd name="connsiteX3" fmla="*/ 732969 w 732969"/>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732969" h="2133600">
                  <a:moveTo>
                    <a:pt x="330633" y="0"/>
                  </a:moveTo>
                  <a:cubicBezTo>
                    <a:pt x="138609" y="383032"/>
                    <a:pt x="-53415" y="766064"/>
                    <a:pt x="13641" y="1121664"/>
                  </a:cubicBezTo>
                  <a:cubicBezTo>
                    <a:pt x="80697" y="1477264"/>
                    <a:pt x="732969" y="2133600"/>
                    <a:pt x="732969" y="2133600"/>
                  </a:cubicBezTo>
                  <a:lnTo>
                    <a:pt x="732969" y="2133600"/>
                  </a:lnTo>
                </a:path>
              </a:pathLst>
            </a:custGeom>
            <a:noFill/>
            <a:ln w="25400" cap="flat" cmpd="sng" algn="ctr">
              <a:solidFill>
                <a:schemeClr val="bg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49" name="Freeform 48"/>
            <p:cNvSpPr/>
            <p:nvPr/>
          </p:nvSpPr>
          <p:spPr bwMode="auto">
            <a:xfrm rot="15333479">
              <a:off x="1398496" y="2505944"/>
              <a:ext cx="525368" cy="2133600"/>
            </a:xfrm>
            <a:custGeom>
              <a:avLst/>
              <a:gdLst>
                <a:gd name="connsiteX0" fmla="*/ 330633 w 732969"/>
                <a:gd name="connsiteY0" fmla="*/ 0 h 2133600"/>
                <a:gd name="connsiteX1" fmla="*/ 13641 w 732969"/>
                <a:gd name="connsiteY1" fmla="*/ 1121664 h 2133600"/>
                <a:gd name="connsiteX2" fmla="*/ 732969 w 732969"/>
                <a:gd name="connsiteY2" fmla="*/ 2133600 h 2133600"/>
                <a:gd name="connsiteX3" fmla="*/ 732969 w 732969"/>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732969" h="2133600">
                  <a:moveTo>
                    <a:pt x="330633" y="0"/>
                  </a:moveTo>
                  <a:cubicBezTo>
                    <a:pt x="138609" y="383032"/>
                    <a:pt x="-53415" y="766064"/>
                    <a:pt x="13641" y="1121664"/>
                  </a:cubicBezTo>
                  <a:cubicBezTo>
                    <a:pt x="80697" y="1477264"/>
                    <a:pt x="732969" y="2133600"/>
                    <a:pt x="732969" y="2133600"/>
                  </a:cubicBezTo>
                  <a:lnTo>
                    <a:pt x="732969" y="2133600"/>
                  </a:lnTo>
                </a:path>
              </a:pathLst>
            </a:custGeom>
            <a:noFill/>
            <a:ln w="25400" cap="flat" cmpd="sng" algn="ctr">
              <a:solidFill>
                <a:schemeClr val="bg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50" name="Freeform 49"/>
            <p:cNvSpPr/>
            <p:nvPr/>
          </p:nvSpPr>
          <p:spPr bwMode="auto">
            <a:xfrm rot="20843310">
              <a:off x="2930060" y="2619025"/>
              <a:ext cx="525368" cy="2133600"/>
            </a:xfrm>
            <a:custGeom>
              <a:avLst/>
              <a:gdLst>
                <a:gd name="connsiteX0" fmla="*/ 330633 w 732969"/>
                <a:gd name="connsiteY0" fmla="*/ 0 h 2133600"/>
                <a:gd name="connsiteX1" fmla="*/ 13641 w 732969"/>
                <a:gd name="connsiteY1" fmla="*/ 1121664 h 2133600"/>
                <a:gd name="connsiteX2" fmla="*/ 732969 w 732969"/>
                <a:gd name="connsiteY2" fmla="*/ 2133600 h 2133600"/>
                <a:gd name="connsiteX3" fmla="*/ 732969 w 732969"/>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732969" h="2133600">
                  <a:moveTo>
                    <a:pt x="330633" y="0"/>
                  </a:moveTo>
                  <a:cubicBezTo>
                    <a:pt x="138609" y="383032"/>
                    <a:pt x="-53415" y="766064"/>
                    <a:pt x="13641" y="1121664"/>
                  </a:cubicBezTo>
                  <a:cubicBezTo>
                    <a:pt x="80697" y="1477264"/>
                    <a:pt x="732969" y="2133600"/>
                    <a:pt x="732969" y="2133600"/>
                  </a:cubicBezTo>
                  <a:lnTo>
                    <a:pt x="732969" y="2133600"/>
                  </a:lnTo>
                </a:path>
              </a:pathLst>
            </a:custGeom>
            <a:noFill/>
            <a:ln w="25400" cap="flat" cmpd="sng" algn="ctr">
              <a:solidFill>
                <a:schemeClr val="bg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1414312" y="4061524"/>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1157910" y="4232004"/>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1796299" y="3342556"/>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2069062" y="3339528"/>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55" name="Oval 54"/>
            <p:cNvSpPr/>
            <p:nvPr/>
          </p:nvSpPr>
          <p:spPr bwMode="auto">
            <a:xfrm>
              <a:off x="3079851" y="3491356"/>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2069062" y="3975016"/>
              <a:ext cx="144016" cy="144016"/>
            </a:xfrm>
            <a:prstGeom prst="ellipse">
              <a:avLst/>
            </a:prstGeom>
            <a:solidFill>
              <a:srgbClr val="FF0000"/>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dirty="0" smtClean="0">
                <a:ln>
                  <a:noFill/>
                </a:ln>
                <a:solidFill>
                  <a:schemeClr val="tx1"/>
                </a:solidFill>
                <a:effectLst/>
                <a:latin typeface="Arial" charset="0"/>
              </a:endParaRPr>
            </a:p>
          </p:txBody>
        </p:sp>
      </p:grpSp>
      <p:sp>
        <p:nvSpPr>
          <p:cNvPr id="60" name="TextBox 59"/>
          <p:cNvSpPr txBox="1"/>
          <p:nvPr/>
        </p:nvSpPr>
        <p:spPr bwMode="auto">
          <a:xfrm>
            <a:off x="7524328" y="5379172"/>
            <a:ext cx="947700" cy="405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400" kern="0" dirty="0" smtClean="0">
                <a:latin typeface="Arial" pitchFamily="34" charset="0"/>
                <a:cs typeface="Arial" pitchFamily="34" charset="0"/>
              </a:rPr>
              <a:t>40/50</a:t>
            </a:r>
            <a:endParaRPr lang="en-AU" sz="2400" kern="0" dirty="0">
              <a:latin typeface="Arial" pitchFamily="34" charset="0"/>
              <a:cs typeface="Arial" pitchFamily="34" charset="0"/>
            </a:endParaRPr>
          </a:p>
        </p:txBody>
      </p:sp>
    </p:spTree>
    <p:extLst>
      <p:ext uri="{BB962C8B-B14F-4D97-AF65-F5344CB8AC3E}">
        <p14:creationId xmlns:p14="http://schemas.microsoft.com/office/powerpoint/2010/main" val="258238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theme/theme1.xml><?xml version="1.0" encoding="utf-8"?>
<a:theme xmlns:a="http://schemas.openxmlformats.org/drawingml/2006/main" name="1_bevpre~1">
  <a:themeElements>
    <a:clrScheme name="Custom 3">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BF2425"/>
      </a:hlink>
      <a:folHlink>
        <a:srgbClr val="BF24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 tIns="36000" rIns="36000" bIns="3600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 tIns="36000" rIns="36000" bIns="3600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000" b="1" i="0" u="none" strike="noStrike" cap="none" normalizeH="0" baseline="0" smtClean="0">
            <a:ln>
              <a:noFill/>
            </a:ln>
            <a:solidFill>
              <a:schemeClr val="tx1"/>
            </a:solidFill>
            <a:effectLst/>
            <a:latin typeface="Arial" charset="0"/>
          </a:defRPr>
        </a:defPPr>
      </a:lstStyle>
    </a:lnDef>
    <a:tx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vert="horz" wrap="square" lIns="91440" tIns="0" rIns="91440" bIns="36000" numCol="1" rtlCol="0" anchor="t" anchorCtr="0" compatLnSpc="1">
        <a:prstTxWarp prst="textNoShape">
          <a:avLst/>
        </a:prstTxWarp>
        <a:spAutoFit/>
      </a:bodyPr>
      <a:lstStyle>
        <a:defPPr>
          <a:buFont typeface="Wingdings" charset="0"/>
          <a:buNone/>
          <a:defRPr sz="2400" kern="0" dirty="0">
            <a:latin typeface="Arial" pitchFamily="34" charset="0"/>
            <a:cs typeface="Arial" pitchFamily="34" charset="0"/>
          </a:defRPr>
        </a:defPPr>
      </a:lstStyle>
    </a:txDef>
  </a:objectDefaults>
  <a:extraClrSchemeLst>
    <a:extraClrScheme>
      <a:clrScheme name="bevp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evp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evp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evp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evp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evp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evp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evpre~1 8">
        <a:dk1>
          <a:srgbClr val="000000"/>
        </a:dk1>
        <a:lt1>
          <a:srgbClr val="FFFFFF"/>
        </a:lt1>
        <a:dk2>
          <a:srgbClr val="000000"/>
        </a:dk2>
        <a:lt2>
          <a:srgbClr val="B2B2B2"/>
        </a:lt2>
        <a:accent1>
          <a:srgbClr val="00CCFF"/>
        </a:accent1>
        <a:accent2>
          <a:srgbClr val="FF0066"/>
        </a:accent2>
        <a:accent3>
          <a:srgbClr val="FFFFFF"/>
        </a:accent3>
        <a:accent4>
          <a:srgbClr val="000000"/>
        </a:accent4>
        <a:accent5>
          <a:srgbClr val="AAE2FF"/>
        </a:accent5>
        <a:accent6>
          <a:srgbClr val="E7005C"/>
        </a:accent6>
        <a:hlink>
          <a:srgbClr val="FFFFFF"/>
        </a:hlink>
        <a:folHlink>
          <a:srgbClr val="00FF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A3711777AF5948A02BD8C24245B0C6" ma:contentTypeVersion="8" ma:contentTypeDescription="Create a new document." ma:contentTypeScope="" ma:versionID="50d0cfe8bdcded4a3e9223b95b396624">
  <xsd:schema xmlns:xsd="http://www.w3.org/2001/XMLSchema" xmlns:xs="http://www.w3.org/2001/XMLSchema" xmlns:p="http://schemas.microsoft.com/office/2006/metadata/properties" xmlns:ns2="2eaf4899-bb78-4a94-9296-9f109c7e1046" targetNamespace="http://schemas.microsoft.com/office/2006/metadata/properties" ma:root="true" ma:fieldsID="71a5686162865dfe3adf589f99403c73" ns2:_="">
    <xsd:import namespace="2eaf4899-bb78-4a94-9296-9f109c7e10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f4899-bb78-4a94-9296-9f109c7e10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72A35C-63F5-45C9-BD33-FE444F51DF07}"/>
</file>

<file path=customXml/itemProps2.xml><?xml version="1.0" encoding="utf-8"?>
<ds:datastoreItem xmlns:ds="http://schemas.openxmlformats.org/officeDocument/2006/customXml" ds:itemID="{AA8AF1C4-E024-4284-AAD6-B922CDD37A7B}"/>
</file>

<file path=customXml/itemProps3.xml><?xml version="1.0" encoding="utf-8"?>
<ds:datastoreItem xmlns:ds="http://schemas.openxmlformats.org/officeDocument/2006/customXml" ds:itemID="{A89B5109-484C-4990-909B-643810C35739}"/>
</file>

<file path=docProps/app.xml><?xml version="1.0" encoding="utf-8"?>
<Properties xmlns="http://schemas.openxmlformats.org/officeDocument/2006/extended-properties" xmlns:vt="http://schemas.openxmlformats.org/officeDocument/2006/docPropsVTypes">
  <Template>WWTF_unit2_1</Template>
  <TotalTime>17490</TotalTime>
  <Words>1564</Words>
  <Application>Microsoft Office PowerPoint</Application>
  <PresentationFormat>On-screen Show (4:3)</PresentationFormat>
  <Paragraphs>205</Paragraphs>
  <Slides>32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Verdana</vt:lpstr>
      <vt:lpstr>Wingdings</vt:lpstr>
      <vt:lpstr>1_bevpre~1</vt:lpstr>
      <vt:lpstr>10.2: Coverage Testing</vt:lpstr>
      <vt:lpstr>Overview</vt:lpstr>
      <vt:lpstr>How much do we need to test?</vt:lpstr>
      <vt:lpstr>How much do we need to test?</vt:lpstr>
      <vt:lpstr>Domain and range</vt:lpstr>
      <vt:lpstr>How to undertake quantitative evaluation?</vt:lpstr>
      <vt:lpstr>Why coverage</vt:lpstr>
      <vt:lpstr>Coverage</vt:lpstr>
      <vt:lpstr>Example: function coverage</vt:lpstr>
      <vt:lpstr>Example: function coverage</vt:lpstr>
      <vt:lpstr>Test coverage</vt:lpstr>
      <vt:lpstr>Goals of coverage</vt:lpstr>
      <vt:lpstr>Value of code coverage? </vt:lpstr>
      <vt:lpstr>Coverage criteria </vt:lpstr>
      <vt:lpstr>Python coverage tool</vt:lpstr>
      <vt:lpstr>Example: prime number function</vt:lpstr>
      <vt:lpstr>Example: prime number function</vt:lpstr>
      <vt:lpstr>Example: prime number function</vt:lpstr>
      <vt:lpstr>Different coverages</vt:lpstr>
      <vt:lpstr>Different coverages</vt:lpstr>
      <vt:lpstr>Different coverages</vt:lpstr>
      <vt:lpstr>Different coverages</vt:lpstr>
      <vt:lpstr>Different coverages</vt:lpstr>
      <vt:lpstr>When coverage does not work</vt:lpstr>
      <vt:lpstr>Codes not covered</vt:lpstr>
      <vt:lpstr>How to use coverage</vt:lpstr>
      <vt:lpstr>Automatic test generation and coverage </vt:lpstr>
      <vt:lpstr>Random test</vt:lpstr>
      <vt:lpstr>Random test</vt:lpstr>
      <vt:lpstr>Pros and Cons</vt:lpstr>
      <vt:lpstr>Examples</vt:lpstr>
      <vt:lpstr>Rule based</vt:lpstr>
    </vt:vector>
  </TitlesOfParts>
  <Company>Griffith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and Wastewater Treatment Fundamentals</dc:title>
  <dc:creator>Qin Li</dc:creator>
  <cp:lastModifiedBy>Jun Zhou</cp:lastModifiedBy>
  <cp:revision>286</cp:revision>
  <cp:lastPrinted>2014-06-19T00:01:34Z</cp:lastPrinted>
  <dcterms:created xsi:type="dcterms:W3CDTF">2012-02-27T07:26:44Z</dcterms:created>
  <dcterms:modified xsi:type="dcterms:W3CDTF">2020-09-16T11:40:33Z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0x010100B4A3711777AF5948A02BD8C24245B0C6</vt:lpwstr>
  </property>
</Properties>
</file>