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92" r:id="rId4"/>
    <p:sldId id="257" r:id="rId5"/>
    <p:sldId id="278" r:id="rId6"/>
    <p:sldId id="259" r:id="rId7"/>
    <p:sldId id="260" r:id="rId8"/>
    <p:sldId id="264" r:id="rId9"/>
    <p:sldId id="293" r:id="rId10"/>
    <p:sldId id="294" r:id="rId11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E28841-6AF6-484E-8CC3-1180D6ABF066}">
  <a:tblStyle styleId="{8EE28841-6AF6-484E-8CC3-1180D6ABF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92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9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82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09242" y="472588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Neural Networks &amp; Deep Learning</a:t>
            </a:r>
            <a:br>
              <a:rPr lang="en" sz="4000" dirty="0"/>
            </a:br>
            <a:br>
              <a:rPr lang="en" sz="4000" dirty="0"/>
            </a:br>
            <a:r>
              <a:rPr lang="en" sz="3200" dirty="0"/>
              <a:t>3D Object Generation Using GAN’s</a:t>
            </a:r>
            <a:endParaRPr sz="40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3134CE-582D-2087-EDE5-7A95ACEBC8BB}"/>
              </a:ext>
            </a:extLst>
          </p:cNvPr>
          <p:cNvSpPr txBox="1"/>
          <p:nvPr/>
        </p:nvSpPr>
        <p:spPr>
          <a:xfrm>
            <a:off x="5342074" y="3919279"/>
            <a:ext cx="373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Shejal</a:t>
            </a:r>
            <a:r>
              <a:rPr lang="en-US" sz="1600" dirty="0"/>
              <a:t> Shankar      (G32395894)</a:t>
            </a:r>
          </a:p>
          <a:p>
            <a:r>
              <a:rPr lang="en-US" sz="1600" dirty="0"/>
              <a:t>    Skandana Gowda  (G27230881)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Any Questions??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4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Introduction to </a:t>
            </a:r>
            <a:r>
              <a:rPr lang="en-IN" dirty="0"/>
              <a:t>Generative Adversarial Networks (GANs)</a:t>
            </a:r>
            <a:endParaRPr lang="en-IN" b="1" dirty="0"/>
          </a:p>
        </p:txBody>
      </p:sp>
      <p:grpSp>
        <p:nvGrpSpPr>
          <p:cNvPr id="349" name="Google Shape;349;p17"/>
          <p:cNvGrpSpPr/>
          <p:nvPr/>
        </p:nvGrpSpPr>
        <p:grpSpPr>
          <a:xfrm>
            <a:off x="606316" y="2110269"/>
            <a:ext cx="3343200" cy="1437168"/>
            <a:chOff x="695388" y="2353707"/>
            <a:chExt cx="3343200" cy="1437168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1315826" y="2353707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1800" b="1" dirty="0"/>
                <a:t>What is a GAN?</a:t>
              </a:r>
              <a:endParaRPr lang="en-IN" sz="18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 framework consisting of two neural networks: Generator and Discriminator.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/>
                <a:t>Generator</a:t>
              </a:r>
              <a:r>
                <a:rPr lang="en-IN" dirty="0"/>
                <a:t> creates synthetic data.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/>
                <a:t>Discriminator</a:t>
              </a:r>
              <a:r>
                <a:rPr lang="en-IN" dirty="0"/>
                <a:t> distinguishes between real and generated data.</a:t>
              </a: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046354" y="1966901"/>
            <a:ext cx="3343200" cy="1566874"/>
            <a:chOff x="5115000" y="2325675"/>
            <a:chExt cx="3343200" cy="1566874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6041385" y="2325675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1800" b="1" dirty="0"/>
                <a:t>Why GANs?</a:t>
              </a:r>
              <a:endParaRPr lang="en-IN" sz="1800" dirty="0"/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759149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To generate realistic images, videos, and other data.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/>
                <a:t>Applications: </a:t>
              </a:r>
              <a:r>
                <a:rPr lang="en-IN" dirty="0"/>
                <a:t>Image synthesis, data augmentation, style transfer, and more.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349857" y="2557405"/>
            <a:ext cx="8336943" cy="230359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7"/>
          <p:cNvSpPr/>
          <p:nvPr/>
        </p:nvSpPr>
        <p:spPr>
          <a:xfrm>
            <a:off x="284577" y="222636"/>
            <a:ext cx="8402223" cy="211582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17"/>
          <p:cNvGrpSpPr/>
          <p:nvPr/>
        </p:nvGrpSpPr>
        <p:grpSpPr>
          <a:xfrm>
            <a:off x="457200" y="572016"/>
            <a:ext cx="4488511" cy="1338388"/>
            <a:chOff x="695389" y="2353707"/>
            <a:chExt cx="3343200" cy="1338388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1315826" y="2353707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800" b="1" dirty="0"/>
                <a:t>Objective</a:t>
              </a:r>
              <a:endParaRPr lang="en-IN" sz="18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9" y="255869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/>
                <a:t>Generate realistic 3D voxel-based structures</a:t>
              </a:r>
              <a:r>
                <a:rPr lang="en-IN" dirty="0"/>
                <a:t> using a GAN.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We focus producing high-quality 3D representations of objects in a voxel grid format, which is essential for applications in </a:t>
              </a:r>
              <a:r>
                <a:rPr lang="en-IN" b="1" dirty="0"/>
                <a:t>3D </a:t>
              </a:r>
              <a:r>
                <a:rPr lang="en-IN" b="1" dirty="0" err="1"/>
                <a:t>modeling</a:t>
              </a:r>
              <a:r>
                <a:rPr lang="en-IN" b="1" dirty="0"/>
                <a:t>, gaming, architecture, and medical imaging</a:t>
              </a:r>
              <a:r>
                <a:rPr lang="en-IN" dirty="0"/>
                <a:t>.</a:t>
              </a: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3482673" y="2687837"/>
            <a:ext cx="4793992" cy="1585822"/>
            <a:chOff x="5083810" y="2216201"/>
            <a:chExt cx="3343200" cy="1585822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355036" y="2216201"/>
              <a:ext cx="280074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800" b="1" dirty="0"/>
                <a:t>Dataset</a:t>
              </a:r>
              <a:endParaRPr lang="en-IN" sz="1800" dirty="0"/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083810" y="2668623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b="1" dirty="0"/>
                <a:t>Dataset Name</a:t>
              </a:r>
              <a:r>
                <a:rPr lang="en-IN" dirty="0"/>
                <a:t>: ModelNet10 (from Princeton 3D Object Dataset)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Collection of </a:t>
              </a:r>
              <a:r>
                <a:rPr lang="en-IN" b="1" dirty="0"/>
                <a:t>3D CAD models in .off format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Part of the </a:t>
              </a:r>
              <a:r>
                <a:rPr lang="en-IN" b="1" dirty="0"/>
                <a:t>ModelNet40</a:t>
              </a:r>
              <a:r>
                <a:rPr lang="en-IN" dirty="0"/>
                <a:t> dataset, focused on </a:t>
              </a:r>
              <a:r>
                <a:rPr lang="en-IN" b="1" dirty="0"/>
                <a:t>10 object categories</a:t>
              </a:r>
              <a:r>
                <a:rPr lang="en-IN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4,899 pre-aligned shapes across 10 object categories.</a:t>
              </a:r>
            </a:p>
            <a:p>
              <a:br>
                <a:rPr lang="en-IN" b="1" dirty="0"/>
              </a:br>
              <a:endParaRPr lang="en-IN" dirty="0"/>
            </a:p>
          </p:txBody>
        </p:sp>
      </p:grpSp>
      <p:pic>
        <p:nvPicPr>
          <p:cNvPr id="3" name="Picture 2" descr="A chair with a graph&#10;&#10;Description automatically generated with medium confidence">
            <a:extLst>
              <a:ext uri="{FF2B5EF4-FFF2-40B4-BE49-F238E27FC236}">
                <a16:creationId xmlns:a16="http://schemas.microsoft.com/office/drawing/2014/main" id="{CC61F071-F1C6-8B30-6AEB-9FDE3C82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49" y="2756125"/>
            <a:ext cx="1925218" cy="190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C4775-923A-1A85-7637-76B55843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16" y="960725"/>
            <a:ext cx="3403878" cy="7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329979" y="24566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2763323" y="1078948"/>
            <a:ext cx="2729694" cy="770756"/>
            <a:chOff x="3297249" y="1027913"/>
            <a:chExt cx="2729694" cy="770756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2057405" cy="770756"/>
              <a:chOff x="3969538" y="1108675"/>
              <a:chExt cx="2057405" cy="770756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2057405" cy="429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Dataset Preparation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( converting .off to voxel )</a:t>
                </a:r>
                <a:endParaRPr sz="12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92910" y="154763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 dirty="0"/>
                  <a:t>Normalize voxel grids, Custom </a:t>
                </a:r>
                <a:r>
                  <a:rPr lang="en-IN" sz="900" b="1" dirty="0" err="1"/>
                  <a:t>PyTorch</a:t>
                </a:r>
                <a:r>
                  <a:rPr lang="en-IN" sz="900" b="1" dirty="0"/>
                  <a:t> Dataset, </a:t>
                </a:r>
                <a:r>
                  <a:rPr lang="en-IN" sz="900" b="1" dirty="0" err="1"/>
                  <a:t>DataLoader</a:t>
                </a:r>
                <a:endParaRPr lang="en-IN"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5" y="1509185"/>
            <a:ext cx="2042398" cy="2156366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Visualization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 dirty="0"/>
                  <a:t>Thresholding, Matplotlib 3D scatter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2767108" y="2153549"/>
            <a:ext cx="2691610" cy="682838"/>
            <a:chOff x="3297248" y="2502860"/>
            <a:chExt cx="2691610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53" y="2502860"/>
              <a:ext cx="2019305" cy="662562"/>
              <a:chOff x="3581365" y="1153913"/>
              <a:chExt cx="2019305" cy="662562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Generator Design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619470" y="1484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 dirty="0"/>
                  <a:t>3D Generator, 3D Transposed Convolutions, </a:t>
                </a:r>
                <a:r>
                  <a:rPr lang="en-IN" sz="900" b="1" dirty="0" err="1"/>
                  <a:t>ReLU</a:t>
                </a:r>
                <a:r>
                  <a:rPr lang="en-IN" sz="900" b="1" dirty="0"/>
                  <a:t> activation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2763307" y="3263428"/>
            <a:ext cx="2670849" cy="728340"/>
            <a:chOff x="3297248" y="3977808"/>
            <a:chExt cx="2670849" cy="72834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893348" y="3977808"/>
              <a:ext cx="2074749" cy="728340"/>
              <a:chOff x="3505160" y="2254821"/>
              <a:chExt cx="2074749" cy="72834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05160" y="2254821"/>
                <a:ext cx="205740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Discriminator Design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98709" y="265136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IN" sz="900" b="1" dirty="0"/>
                  <a:t>3D Discriminator, 3D Convolutions, </a:t>
                </a:r>
                <a:r>
                  <a:rPr lang="en-IN" sz="900" b="1" dirty="0" err="1"/>
                  <a:t>LeakyReLU</a:t>
                </a:r>
                <a:r>
                  <a:rPr lang="en-IN" sz="900" b="1" dirty="0"/>
                  <a:t> activation, Binary classification</a:t>
                </a:r>
                <a:endParaRPr lang="en-IN" sz="900" dirty="0"/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1491" y="215344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Checkpointing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IN" sz="900" b="1" dirty="0"/>
                  <a:t>Save Model Weights, Evaluation and Sampling</a:t>
                </a:r>
                <a:endParaRPr lang="en-IN" sz="900" dirty="0"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1491" y="3292749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Sample Generation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 dirty="0"/>
                  <a:t>Latent Vector Sampling, Visualization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061373" y="1757009"/>
            <a:ext cx="3785" cy="4832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 flipH="1">
            <a:off x="3061357" y="2836387"/>
            <a:ext cx="3801" cy="5042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 flipH="1">
            <a:off x="6329541" y="1705975"/>
            <a:ext cx="1859" cy="5626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29541" y="2864700"/>
            <a:ext cx="0" cy="5062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" name="Google Shape;309;p16">
            <a:extLst>
              <a:ext uri="{FF2B5EF4-FFF2-40B4-BE49-F238E27FC236}">
                <a16:creationId xmlns:a16="http://schemas.microsoft.com/office/drawing/2014/main" id="{31664BA3-EC17-6602-BDB4-16CAD9505F0F}"/>
              </a:ext>
            </a:extLst>
          </p:cNvPr>
          <p:cNvGrpSpPr/>
          <p:nvPr/>
        </p:nvGrpSpPr>
        <p:grpSpPr>
          <a:xfrm>
            <a:off x="2763307" y="4295309"/>
            <a:ext cx="2653505" cy="673400"/>
            <a:chOff x="3297248" y="3977808"/>
            <a:chExt cx="2653505" cy="673400"/>
          </a:xfrm>
        </p:grpSpPr>
        <p:grpSp>
          <p:nvGrpSpPr>
            <p:cNvPr id="12" name="Google Shape;310;p16">
              <a:extLst>
                <a:ext uri="{FF2B5EF4-FFF2-40B4-BE49-F238E27FC236}">
                  <a16:creationId xmlns:a16="http://schemas.microsoft.com/office/drawing/2014/main" id="{9EA12E23-2715-D84C-1C96-91190D8715FD}"/>
                </a:ext>
              </a:extLst>
            </p:cNvPr>
            <p:cNvGrpSpPr/>
            <p:nvPr/>
          </p:nvGrpSpPr>
          <p:grpSpPr>
            <a:xfrm>
              <a:off x="3893348" y="3977808"/>
              <a:ext cx="2057405" cy="673400"/>
              <a:chOff x="3505160" y="2254821"/>
              <a:chExt cx="2057405" cy="673400"/>
            </a:xfrm>
          </p:grpSpPr>
          <p:sp>
            <p:nvSpPr>
              <p:cNvPr id="14" name="Google Shape;311;p16">
                <a:extLst>
                  <a:ext uri="{FF2B5EF4-FFF2-40B4-BE49-F238E27FC236}">
                    <a16:creationId xmlns:a16="http://schemas.microsoft.com/office/drawing/2014/main" id="{6A93BDAA-46B6-FF32-2669-BCE3E0086FDD}"/>
                  </a:ext>
                </a:extLst>
              </p:cNvPr>
              <p:cNvSpPr txBox="1"/>
              <p:nvPr/>
            </p:nvSpPr>
            <p:spPr>
              <a:xfrm>
                <a:off x="3505160" y="2254821"/>
                <a:ext cx="205740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GAN Training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" name="Google Shape;312;p16">
                <a:extLst>
                  <a:ext uri="{FF2B5EF4-FFF2-40B4-BE49-F238E27FC236}">
                    <a16:creationId xmlns:a16="http://schemas.microsoft.com/office/drawing/2014/main" id="{377E9EB6-FD66-8E96-35A4-3286715FE49A}"/>
                  </a:ext>
                </a:extLst>
              </p:cNvPr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900" b="1" dirty="0"/>
                  <a:t>Discriminator (D), Generator (G)</a:t>
                </a:r>
                <a:r>
                  <a:rPr lang="en-IN" sz="900" dirty="0"/>
                  <a:t>: </a:t>
                </a:r>
                <a:r>
                  <a:rPr lang="en-IN" sz="900" b="1" dirty="0"/>
                  <a:t>Adversarial Training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" name="Google Shape;313;p16">
              <a:extLst>
                <a:ext uri="{FF2B5EF4-FFF2-40B4-BE49-F238E27FC236}">
                  <a16:creationId xmlns:a16="http://schemas.microsoft.com/office/drawing/2014/main" id="{54E08E8C-AD7A-7EFA-51D6-925854CCC271}"/>
                </a:ext>
              </a:extLst>
            </p:cNvPr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oogle Shape;325;p16">
            <a:extLst>
              <a:ext uri="{FF2B5EF4-FFF2-40B4-BE49-F238E27FC236}">
                <a16:creationId xmlns:a16="http://schemas.microsoft.com/office/drawing/2014/main" id="{6548DACD-D0E8-121C-50B3-89F18F11B753}"/>
              </a:ext>
            </a:extLst>
          </p:cNvPr>
          <p:cNvCxnSpPr>
            <a:cxnSpLocks/>
            <a:stCxn id="313" idx="4"/>
            <a:endCxn id="13" idx="0"/>
          </p:cNvCxnSpPr>
          <p:nvPr/>
        </p:nvCxnSpPr>
        <p:spPr>
          <a:xfrm>
            <a:off x="3061357" y="3936743"/>
            <a:ext cx="0" cy="4357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82238" cy="3448922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82238" cy="3448922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4"/>
            <a:ext cx="2663411" cy="3448923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GAN Architecture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73271" y="1262175"/>
            <a:ext cx="2256004" cy="3488110"/>
            <a:chOff x="673271" y="1376475"/>
            <a:chExt cx="2256004" cy="3488110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Generator</a:t>
              </a: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73271" y="2202673"/>
              <a:ext cx="2208809" cy="2661912"/>
              <a:chOff x="679796" y="2530798"/>
              <a:chExt cx="2208809" cy="2661912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49" y="2530798"/>
                <a:ext cx="2149782" cy="501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IN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</a:t>
                </a:r>
                <a:r>
                  <a:rPr lang="en-IN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Generator</a:t>
                </a:r>
                <a:r>
                  <a:rPr lang="en-IN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consists of </a:t>
                </a:r>
                <a:r>
                  <a:rPr lang="en-IN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 layers</a:t>
                </a:r>
                <a:r>
                  <a:rPr lang="en-IN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for </a:t>
                </a:r>
                <a:r>
                  <a:rPr lang="en-IN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upsampling</a:t>
                </a:r>
                <a:r>
                  <a:rPr lang="en-IN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generating the 3D voxel grid. These layers are:</a:t>
                </a: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79796" y="3277347"/>
                <a:ext cx="2208809" cy="1915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lvl="0" indent="-342900"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IN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ConvTranspose3d</a:t>
                </a:r>
                <a:endParaRPr lang="en-IN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IN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BatchNorm3d</a:t>
                </a:r>
              </a:p>
              <a:p>
                <a:pPr marL="342900" lvl="0" indent="-342900"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IN" b="1" kern="100" dirty="0" err="1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en-IN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activation</a:t>
                </a:r>
              </a:p>
              <a:p>
                <a:pPr marL="342900" lvl="0" indent="-342900"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IN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Conv3d</a:t>
                </a:r>
                <a:endParaRPr lang="en-IN" b="1" kern="100" dirty="0"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IN" b="1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Sigmoid activation</a:t>
                </a:r>
                <a:endParaRPr lang="en-IN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69" name="Google Shape;1869;p37"/>
            <p:cNvSpPr txBox="1"/>
            <p:nvPr/>
          </p:nvSpPr>
          <p:spPr>
            <a:xfrm>
              <a:off x="688875" y="3969300"/>
              <a:ext cx="22404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0" name="Google Shape;1870;p37"/>
          <p:cNvGrpSpPr/>
          <p:nvPr/>
        </p:nvGrpSpPr>
        <p:grpSpPr>
          <a:xfrm>
            <a:off x="3438733" y="1262175"/>
            <a:ext cx="2259403" cy="2754588"/>
            <a:chOff x="3438733" y="1376475"/>
            <a:chExt cx="2259403" cy="2754588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Discriminator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38733" y="2259831"/>
              <a:ext cx="2240400" cy="1871232"/>
              <a:chOff x="682308" y="2587956"/>
              <a:chExt cx="2240400" cy="1871232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734175" y="258795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/>
                  <a:t>The </a:t>
                </a:r>
                <a:r>
                  <a:rPr lang="en-IN" b="1" dirty="0"/>
                  <a:t>Discriminator</a:t>
                </a:r>
                <a:r>
                  <a:rPr lang="en-IN" dirty="0"/>
                  <a:t> consists of </a:t>
                </a:r>
                <a:r>
                  <a:rPr lang="en-IN" b="1" dirty="0"/>
                  <a:t>5 layers</a:t>
                </a:r>
                <a:r>
                  <a:rPr lang="en-IN" dirty="0"/>
                  <a:t> for </a:t>
                </a:r>
                <a:r>
                  <a:rPr lang="en-IN" dirty="0" err="1"/>
                  <a:t>downsampling</a:t>
                </a:r>
                <a:r>
                  <a:rPr lang="en-IN" dirty="0"/>
                  <a:t> and classifying the 3D voxel grids:</a:t>
                </a:r>
                <a:endParaRPr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82308" y="3325788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b="1" dirty="0"/>
                  <a:t>Conv3d</a:t>
                </a:r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 err="1"/>
                  <a:t>LeakyReLU</a:t>
                </a:r>
                <a:r>
                  <a:rPr lang="en-IN" b="1" dirty="0"/>
                  <a:t> activation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/>
                  <a:t>BatchNorm3d</a:t>
                </a:r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/>
                  <a:t>Conv3d </a:t>
                </a:r>
                <a:r>
                  <a:rPr lang="en-IN" dirty="0"/>
                  <a:t>(final layer)</a:t>
                </a:r>
              </a:p>
            </p:txBody>
          </p:sp>
        </p:grpSp>
      </p:grpSp>
      <p:grpSp>
        <p:nvGrpSpPr>
          <p:cNvPr id="1914" name="Google Shape;1914;p37"/>
          <p:cNvGrpSpPr/>
          <p:nvPr/>
        </p:nvGrpSpPr>
        <p:grpSpPr>
          <a:xfrm>
            <a:off x="6214776" y="1262175"/>
            <a:ext cx="2252285" cy="1532900"/>
            <a:chOff x="6214776" y="1376475"/>
            <a:chExt cx="2252285" cy="1532900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Loss Function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6" y="1775975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IN" b="1" dirty="0"/>
                <a:t>Binary Cross-Entropy</a:t>
              </a:r>
              <a:r>
                <a:rPr lang="en-IN" dirty="0"/>
                <a:t>: Used for both Generator and Discriminator to distinguish between real and fake samples.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B12E67-51D3-B94C-FF1C-0E6121CF6E2E}"/>
              </a:ext>
            </a:extLst>
          </p:cNvPr>
          <p:cNvSpPr txBox="1"/>
          <p:nvPr/>
        </p:nvSpPr>
        <p:spPr>
          <a:xfrm>
            <a:off x="689928" y="4029863"/>
            <a:ext cx="2175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Generator</a:t>
            </a:r>
            <a:r>
              <a:rPr lang="en-IN" dirty="0"/>
              <a:t>: 5 layers (4 ConvTranspose3d + 1 Conv3d)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E3380-C666-BA41-0C5E-43ABE4E8E916}"/>
              </a:ext>
            </a:extLst>
          </p:cNvPr>
          <p:cNvSpPr txBox="1"/>
          <p:nvPr/>
        </p:nvSpPr>
        <p:spPr>
          <a:xfrm>
            <a:off x="3459924" y="4056789"/>
            <a:ext cx="2294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Discriminator</a:t>
            </a:r>
            <a:r>
              <a:rPr lang="en-IN" dirty="0"/>
              <a:t>: 5 layers (4 Conv3d + 1 final Conv3d for classification)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Training Methodology</a:t>
            </a:r>
            <a:endParaRPr dirty="0"/>
          </a:p>
        </p:txBody>
      </p:sp>
      <p:sp>
        <p:nvSpPr>
          <p:cNvPr id="414" name="Google Shape;414;p18"/>
          <p:cNvSpPr/>
          <p:nvPr/>
        </p:nvSpPr>
        <p:spPr>
          <a:xfrm>
            <a:off x="1796340" y="363458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40" y="363458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8878" y="1072475"/>
            <a:ext cx="7894332" cy="650100"/>
            <a:chOff x="3961062" y="1231575"/>
            <a:chExt cx="7894332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6845244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2" y="1324425"/>
              <a:ext cx="2218413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560096" y="1228775"/>
            <a:ext cx="7397941" cy="334663"/>
            <a:chOff x="4122280" y="1387875"/>
            <a:chExt cx="7538363" cy="33466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292710" y="1387875"/>
              <a:ext cx="5367933" cy="334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sz="1200" b="1" dirty="0"/>
                <a:t>Normalize images</a:t>
              </a:r>
              <a:r>
                <a:rPr lang="en-IN" sz="1200" dirty="0"/>
                <a:t>: The input voxel grids are normalized to a range of [0, 1] or [-1, 1] (depending on data </a:t>
              </a:r>
              <a:r>
                <a:rPr lang="en-IN" sz="1200" dirty="0" err="1"/>
                <a:t>preprocessing</a:t>
              </a:r>
              <a:r>
                <a:rPr lang="en-IN" sz="1200" dirty="0"/>
                <a:t> before training).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sz="1200" b="1" dirty="0"/>
                <a:t>Use </a:t>
              </a:r>
              <a:r>
                <a:rPr lang="en-IN" sz="1200" b="1" dirty="0" err="1"/>
                <a:t>DataLoader</a:t>
              </a:r>
              <a:r>
                <a:rPr lang="en-IN" sz="1200" dirty="0"/>
                <a:t>: The </a:t>
              </a:r>
              <a:r>
                <a:rPr lang="en-IN" sz="1200" dirty="0" err="1"/>
                <a:t>dataloader</a:t>
              </a:r>
              <a:r>
                <a:rPr lang="en-IN" sz="1200" dirty="0"/>
                <a:t> is used for batching during training.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Dataset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1" name="Google Shape;431;p18"/>
          <p:cNvSpPr txBox="1"/>
          <p:nvPr/>
        </p:nvSpPr>
        <p:spPr>
          <a:xfrm>
            <a:off x="560096" y="3587776"/>
            <a:ext cx="1782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Risk assessment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32" name="Google Shape;432;p18"/>
          <p:cNvGrpSpPr/>
          <p:nvPr/>
        </p:nvGrpSpPr>
        <p:grpSpPr>
          <a:xfrm>
            <a:off x="398878" y="1972526"/>
            <a:ext cx="8346244" cy="1615126"/>
            <a:chOff x="3961063" y="2055541"/>
            <a:chExt cx="8013608" cy="1174635"/>
          </a:xfrm>
        </p:grpSpPr>
        <p:sp>
          <p:nvSpPr>
            <p:cNvPr id="433" name="Google Shape;433;p18"/>
            <p:cNvSpPr/>
            <p:nvPr/>
          </p:nvSpPr>
          <p:spPr>
            <a:xfrm>
              <a:off x="5010149" y="2055541"/>
              <a:ext cx="6964522" cy="1174635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526896" y="2503848"/>
            <a:ext cx="7431141" cy="444303"/>
            <a:chOff x="4089080" y="2313097"/>
            <a:chExt cx="7431141" cy="444303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264997" y="2425600"/>
              <a:ext cx="525522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b="1" dirty="0"/>
                <a:t>Alternate updates</a:t>
              </a:r>
              <a:r>
                <a:rPr lang="en-IN" sz="1200" dirty="0"/>
                <a:t> between Generator and Discriminator.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b="1" dirty="0"/>
                <a:t>Train Discriminator</a:t>
              </a:r>
              <a:r>
                <a:rPr lang="en-IN" sz="1200" dirty="0"/>
                <a:t>: The Discriminator is updated first, by computing the loss for real and fake samples.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b="1" dirty="0"/>
                <a:t>Train Generator</a:t>
              </a:r>
              <a:r>
                <a:rPr lang="en-IN" sz="1200" dirty="0"/>
                <a:t>: The Generator is updated next, aiming to fool the Discriminator.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b="1" dirty="0"/>
                <a:t>Use Adam optimizer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b="1" dirty="0"/>
                <a:t>Evaluate loss after each epoch</a:t>
              </a:r>
              <a:r>
                <a:rPr lang="en-IN" sz="1200" dirty="0"/>
                <a:t>: The losses for both the Discriminator and Generator are printed after each training step.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089080" y="2313097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GAN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398880" y="3776905"/>
            <a:ext cx="7894330" cy="890511"/>
            <a:chOff x="3961062" y="4152676"/>
            <a:chExt cx="7894330" cy="890511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152676"/>
              <a:ext cx="6845242" cy="890511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2" y="4287646"/>
              <a:ext cx="2218412" cy="60347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560098" y="4024396"/>
            <a:ext cx="6953885" cy="331808"/>
            <a:chOff x="4122280" y="4400167"/>
            <a:chExt cx="6953885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340692" y="4400167"/>
              <a:ext cx="473547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1" dirty="0"/>
                <a:t>Save trained generator and discriminator</a:t>
              </a:r>
              <a:r>
                <a:rPr lang="en-IN" sz="1200" dirty="0"/>
                <a:t>: Model weights are saved after each epoch for both the Generator and Discriminator in the specified </a:t>
              </a:r>
              <a:r>
                <a:rPr lang="en-IN" sz="1200" dirty="0" err="1"/>
                <a:t>checkpoint_dir</a:t>
              </a:r>
              <a:r>
                <a:rPr lang="en-IN" sz="1200" dirty="0"/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Save Model Checkpoints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9" name="Picture 8" descr="A blue chair in a grid&#10;&#10;Description automatically generated">
            <a:extLst>
              <a:ext uri="{FF2B5EF4-FFF2-40B4-BE49-F238E27FC236}">
                <a16:creationId xmlns:a16="http://schemas.microsoft.com/office/drawing/2014/main" id="{54F8C7D1-E6B0-EAE3-0B8A-DBE0EBCA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81" y="1583343"/>
            <a:ext cx="2365296" cy="2286801"/>
          </a:xfrm>
          <a:prstGeom prst="rect">
            <a:avLst/>
          </a:prstGeom>
        </p:spPr>
      </p:pic>
      <p:pic>
        <p:nvPicPr>
          <p:cNvPr id="11" name="Picture 10" descr="A colorful dot pattern on a black background&#10;&#10;Description automatically generated">
            <a:extLst>
              <a:ext uri="{FF2B5EF4-FFF2-40B4-BE49-F238E27FC236}">
                <a16:creationId xmlns:a16="http://schemas.microsoft.com/office/drawing/2014/main" id="{5B380B6B-3589-36C1-70EE-1C740EDD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518" y="1594773"/>
            <a:ext cx="2409334" cy="2404005"/>
          </a:xfrm>
          <a:prstGeom prst="rect">
            <a:avLst/>
          </a:prstGeom>
        </p:spPr>
      </p:pic>
      <p:pic>
        <p:nvPicPr>
          <p:cNvPr id="13" name="Picture 12" descr="A screen shot of a screen&#10;&#10;Description automatically generated">
            <a:extLst>
              <a:ext uri="{FF2B5EF4-FFF2-40B4-BE49-F238E27FC236}">
                <a16:creationId xmlns:a16="http://schemas.microsoft.com/office/drawing/2014/main" id="{3B072912-1C37-4FB6-2077-FC714231E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01" y="1303735"/>
            <a:ext cx="2770065" cy="2910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Encountered</a:t>
            </a:r>
            <a:endParaRPr dirty="0"/>
          </a:p>
        </p:txBody>
      </p:sp>
      <p:grpSp>
        <p:nvGrpSpPr>
          <p:cNvPr id="770" name="Google Shape;770;p23"/>
          <p:cNvGrpSpPr/>
          <p:nvPr/>
        </p:nvGrpSpPr>
        <p:grpSpPr>
          <a:xfrm>
            <a:off x="903536" y="1504549"/>
            <a:ext cx="4195600" cy="483000"/>
            <a:chOff x="6483000" y="1338363"/>
            <a:chExt cx="4195600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7" y="1338363"/>
              <a:ext cx="4052813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/>
                <a:t>Encountered difficulties</a:t>
              </a:r>
              <a:r>
                <a:rPr lang="en-IN" dirty="0"/>
                <a:t> when converting .off files to voxels at a </a:t>
              </a:r>
              <a:r>
                <a:rPr lang="en-IN" b="1" dirty="0"/>
                <a:t>32×32 grid resolution</a:t>
              </a:r>
              <a:r>
                <a:rPr lang="en-IN" dirty="0"/>
                <a:t>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903536" y="2571750"/>
            <a:ext cx="5306432" cy="483000"/>
            <a:chOff x="6483000" y="2472563"/>
            <a:chExt cx="5306432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7" y="2472563"/>
              <a:ext cx="5163645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/>
                <a:t>Insufficient GPU resources</a:t>
              </a:r>
              <a:r>
                <a:rPr lang="en-IN" dirty="0"/>
                <a:t>: Memory usage spiked, leading to </a:t>
              </a:r>
              <a:r>
                <a:rPr lang="en-IN" b="1" dirty="0"/>
                <a:t>out-of-memory</a:t>
              </a:r>
              <a:r>
                <a:rPr lang="en-IN" dirty="0"/>
                <a:t> errors during training and voxel conversion.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936836" y="3638951"/>
            <a:ext cx="4328422" cy="483000"/>
            <a:chOff x="6483000" y="3613013"/>
            <a:chExt cx="4328422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4185634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/>
                <a:t>Final testing visualization</a:t>
              </a:r>
              <a:r>
                <a:rPr lang="en-IN" dirty="0"/>
                <a:t> could be </a:t>
              </a:r>
              <a:r>
                <a:rPr lang="en-IN" b="1" dirty="0"/>
                <a:t>improved</a:t>
              </a:r>
              <a:r>
                <a:rPr lang="en-IN" dirty="0"/>
                <a:t> for </a:t>
              </a:r>
              <a:r>
                <a:rPr lang="en-IN" b="1" dirty="0"/>
                <a:t>better clarity</a:t>
              </a:r>
              <a:r>
                <a:rPr lang="en-IN" dirty="0"/>
                <a:t> of the generated 3D objects.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770" name="Google Shape;770;p23"/>
          <p:cNvGrpSpPr/>
          <p:nvPr/>
        </p:nvGrpSpPr>
        <p:grpSpPr>
          <a:xfrm>
            <a:off x="1215092" y="1719395"/>
            <a:ext cx="6593088" cy="2224616"/>
            <a:chOff x="6483000" y="1379175"/>
            <a:chExt cx="4120156" cy="422584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30756" y="1379175"/>
              <a:ext cx="3972400" cy="422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IN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his project successfully demonstrates a 3D GAN pipeline—from loading and converting .off models into voxel grids, to training a generator and discriminator for shape synthesis, and finally visualizing the generated results.</a:t>
              </a:r>
            </a:p>
            <a:p>
              <a:endPara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Despite challenges with scaling voxel grids to 32×32 and GPU memory constraints the workflow illustrates a solid approach to 3D object generation.</a:t>
              </a:r>
            </a:p>
            <a:p>
              <a:r>
                <a:rPr lang="en-IN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dirty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4584783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624</Words>
  <Application>Microsoft Macintosh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Fira Sans Extra Condensed</vt:lpstr>
      <vt:lpstr>Fira Sans Extra Condensed SemiBold</vt:lpstr>
      <vt:lpstr>Arial</vt:lpstr>
      <vt:lpstr>Machine Learning Infographics by Slidesgo</vt:lpstr>
      <vt:lpstr>Neural Networks &amp; Deep Learning  3D Object Generation Using GAN’s</vt:lpstr>
      <vt:lpstr>Introduction to Generative Adversarial Networks (GANs)</vt:lpstr>
      <vt:lpstr>PowerPoint Presentation</vt:lpstr>
      <vt:lpstr>Project Workflow</vt:lpstr>
      <vt:lpstr>GAN Architecture</vt:lpstr>
      <vt:lpstr>Training Methodology</vt:lpstr>
      <vt:lpstr>Results</vt:lpstr>
      <vt:lpstr>Challenges Encountered</vt:lpstr>
      <vt:lpstr>Conclusion</vt:lpstr>
      <vt:lpstr>Thank You!    Any 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&amp; Deep Learning   3D Object Generation Using GAN’s</dc:title>
  <cp:lastModifiedBy>Gowda, Skandana</cp:lastModifiedBy>
  <cp:revision>4</cp:revision>
  <dcterms:modified xsi:type="dcterms:W3CDTF">2024-12-14T00:52:40Z</dcterms:modified>
</cp:coreProperties>
</file>