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embeddedFontLst>
    <p:embeddedFont>
      <p:font typeface="Bookman Old Style" panose="02050604050505020204" pitchFamily="18" charset="0"/>
      <p:regular r:id="rId17"/>
      <p:bold r:id="rId18"/>
      <p:italic r:id="rId19"/>
      <p:boldItalic r:id="rId20"/>
    </p:embeddedFont>
    <p:embeddedFont>
      <p:font typeface="Libre Franklin"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CdcwIvrFcPFfXpo3H9QoAyeO9U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59" d="100"/>
          <a:sy n="59" d="100"/>
        </p:scale>
        <p:origin x="76"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D:\ExcelR%20DA%20Class\Project-ExcelR\EXCEL\Working%20File-Rahul%20kumar.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ExcelR%20DA%20Class\Project-ExcelR\EXCEL\Working%20File-Rahul%20kumar.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[Working File-Rahul kumar.xlsx]PivotChartTable6</c:name>
    <c:fmtId val="-1"/>
  </c:pivotSource>
  <c:chart>
    <c:autoTitleDeleted val="1"/>
    <c:pivotFmts>
      <c:pivotFmt>
        <c:idx val="0"/>
        <c:spPr>
          <a:solidFill>
            <a:schemeClr val="accent1"/>
          </a:solidFill>
          <a:ln>
            <a:noFill/>
          </a:ln>
          <a:effectLst>
            <a:glow rad="25400">
              <a:schemeClr val="accent3">
                <a:satMod val="175000"/>
                <a:alpha val="40000"/>
              </a:schemeClr>
            </a:glow>
          </a:effectLst>
          <a:scene3d>
            <a:camera prst="orthographicFront"/>
            <a:lightRig rig="brightRoom" dir="t"/>
          </a:scene3d>
          <a:sp3d prstMaterial="flat">
            <a:bevelT w="50800" h="101600"/>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glow rad="25400">
              <a:schemeClr val="accent3">
                <a:satMod val="175000"/>
                <a:alpha val="40000"/>
              </a:schemeClr>
            </a:glow>
          </a:effectLst>
          <a:scene3d>
            <a:camera prst="orthographicFront"/>
            <a:lightRig rig="brightRoom" dir="t"/>
          </a:scene3d>
          <a:sp3d prstMaterial="flat">
            <a:bevelT w="50800" h="101600"/>
            <a:contourClr>
              <a:srgbClr val="000000"/>
            </a:contourClr>
          </a:sp3d>
        </c:spPr>
      </c:pivotFmt>
      <c:pivotFmt>
        <c:idx val="2"/>
        <c:spPr>
          <a:solidFill>
            <a:schemeClr val="accent1"/>
          </a:solidFill>
          <a:ln>
            <a:noFill/>
          </a:ln>
          <a:effectLst>
            <a:glow rad="25400">
              <a:schemeClr val="accent3">
                <a:satMod val="175000"/>
                <a:alpha val="40000"/>
              </a:schemeClr>
            </a:glow>
          </a:effectLst>
          <a:scene3d>
            <a:camera prst="orthographicFront"/>
            <a:lightRig rig="brightRoom" dir="t"/>
          </a:scene3d>
          <a:sp3d prstMaterial="flat">
            <a:bevelT w="50800" h="101600"/>
            <a:contourClr>
              <a:srgbClr val="000000"/>
            </a:contourClr>
          </a:sp3d>
        </c:spPr>
      </c:pivotFmt>
      <c:pivotFmt>
        <c:idx val="3"/>
        <c:spPr>
          <a:solidFill>
            <a:schemeClr val="accent1"/>
          </a:solidFill>
          <a:ln>
            <a:noFill/>
          </a:ln>
          <a:effectLst>
            <a:glow rad="25400">
              <a:schemeClr val="accent3">
                <a:satMod val="175000"/>
                <a:alpha val="40000"/>
              </a:schemeClr>
            </a:glow>
          </a:effectLst>
          <a:scene3d>
            <a:camera prst="orthographicFront"/>
            <a:lightRig rig="brightRoom" dir="t"/>
          </a:scene3d>
          <a:sp3d prstMaterial="flat">
            <a:bevelT w="50800" h="101600"/>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1"/>
          </a:solidFill>
          <a:ln>
            <a:noFill/>
          </a:ln>
          <a:effectLst>
            <a:glow rad="25400">
              <a:schemeClr val="accent3">
                <a:satMod val="175000"/>
                <a:alpha val="40000"/>
              </a:schemeClr>
            </a:glow>
          </a:effectLst>
          <a:scene3d>
            <a:camera prst="orthographicFront"/>
            <a:lightRig rig="brightRoom" dir="t"/>
          </a:scene3d>
          <a:sp3d prstMaterial="flat">
            <a:bevelT w="50800" h="101600"/>
            <a:contourClr>
              <a:srgbClr val="000000"/>
            </a:contourClr>
          </a:sp3d>
        </c:spPr>
      </c:pivotFmt>
      <c:pivotFmt>
        <c:idx val="5"/>
        <c:spPr>
          <a:solidFill>
            <a:schemeClr val="accent1"/>
          </a:solidFill>
          <a:ln>
            <a:noFill/>
          </a:ln>
          <a:effectLst>
            <a:glow rad="25400">
              <a:schemeClr val="accent3">
                <a:satMod val="175000"/>
                <a:alpha val="40000"/>
              </a:schemeClr>
            </a:glow>
          </a:effectLst>
          <a:scene3d>
            <a:camera prst="orthographicFront"/>
            <a:lightRig rig="brightRoom" dir="t"/>
          </a:scene3d>
          <a:sp3d prstMaterial="flat">
            <a:bevelT w="50800" h="101600"/>
            <a:contourClr>
              <a:srgbClr val="000000"/>
            </a:contourClr>
          </a:sp3d>
        </c:spPr>
      </c:pivotFmt>
      <c:pivotFmt>
        <c:idx val="6"/>
        <c:spPr>
          <a:solidFill>
            <a:schemeClr val="accent1"/>
          </a:solidFill>
          <a:ln>
            <a:noFill/>
          </a:ln>
          <a:effectLst>
            <a:glow rad="25400">
              <a:schemeClr val="accent3">
                <a:satMod val="175000"/>
                <a:alpha val="40000"/>
              </a:schemeClr>
            </a:glow>
          </a:effectLst>
          <a:scene3d>
            <a:camera prst="orthographicFront"/>
            <a:lightRig rig="brightRoom" dir="t"/>
          </a:scene3d>
          <a:sp3d prstMaterial="flat">
            <a:bevelT w="50800" h="101600"/>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glow rad="25400">
              <a:schemeClr val="accent3">
                <a:satMod val="175000"/>
                <a:alpha val="40000"/>
              </a:schemeClr>
            </a:glow>
          </a:effectLst>
          <a:scene3d>
            <a:camera prst="orthographicFront"/>
            <a:lightRig rig="brightRoom" dir="t"/>
          </a:scene3d>
          <a:sp3d prstMaterial="flat">
            <a:bevelT w="50800" h="101600"/>
            <a:contourClr>
              <a:srgbClr val="000000"/>
            </a:contourClr>
          </a:sp3d>
        </c:spPr>
      </c:pivotFmt>
      <c:pivotFmt>
        <c:idx val="8"/>
        <c:spPr>
          <a:solidFill>
            <a:schemeClr val="accent1"/>
          </a:solidFill>
          <a:ln>
            <a:noFill/>
          </a:ln>
          <a:effectLst>
            <a:glow rad="25400">
              <a:schemeClr val="accent3">
                <a:satMod val="175000"/>
                <a:alpha val="40000"/>
              </a:schemeClr>
            </a:glow>
          </a:effectLst>
          <a:scene3d>
            <a:camera prst="orthographicFront"/>
            <a:lightRig rig="brightRoom" dir="t"/>
          </a:scene3d>
          <a:sp3d prstMaterial="flat">
            <a:bevelT w="50800" h="101600"/>
            <a:contourClr>
              <a:srgbClr val="000000"/>
            </a:contourClr>
          </a:sp3d>
        </c:spPr>
      </c:pivotFmt>
    </c:pivotFmts>
    <c:plotArea>
      <c:layout/>
      <c:doughnutChart>
        <c:varyColors val="1"/>
        <c:ser>
          <c:idx val="0"/>
          <c:order val="0"/>
          <c:tx>
            <c:v>Total</c:v>
          </c:tx>
          <c:spPr>
            <a:ln>
              <a:noFill/>
            </a:ln>
            <a:effectLst>
              <a:glow rad="25400">
                <a:schemeClr val="accent3">
                  <a:satMod val="175000"/>
                  <a:alpha val="40000"/>
                </a:schemeClr>
              </a:glow>
            </a:effectLst>
            <a:scene3d>
              <a:camera prst="orthographicFront"/>
              <a:lightRig rig="brightRoom" dir="t"/>
            </a:scene3d>
            <a:sp3d prstMaterial="flat">
              <a:bevelT w="50800" h="101600"/>
              <a:contourClr>
                <a:srgbClr val="000000"/>
              </a:contourClr>
            </a:sp3d>
          </c:spPr>
          <c:dPt>
            <c:idx val="0"/>
            <c:bubble3D val="0"/>
            <c:spPr>
              <a:solidFill>
                <a:schemeClr val="accent1"/>
              </a:solidFill>
              <a:ln>
                <a:noFill/>
              </a:ln>
              <a:effectLst>
                <a:glow rad="25400">
                  <a:schemeClr val="accent3">
                    <a:satMod val="175000"/>
                    <a:alpha val="40000"/>
                  </a:schemeClr>
                </a:glow>
              </a:effectLst>
              <a:scene3d>
                <a:camera prst="orthographicFront"/>
                <a:lightRig rig="brightRoom" dir="t"/>
              </a:scene3d>
              <a:sp3d prstMaterial="flat">
                <a:bevelT w="50800" h="101600"/>
                <a:contourClr>
                  <a:srgbClr val="000000"/>
                </a:contourClr>
              </a:sp3d>
            </c:spPr>
            <c:extLst>
              <c:ext xmlns:c16="http://schemas.microsoft.com/office/drawing/2014/chart" uri="{C3380CC4-5D6E-409C-BE32-E72D297353CC}">
                <c16:uniqueId val="{00000001-5440-4FB1-868A-4759485CF9B4}"/>
              </c:ext>
            </c:extLst>
          </c:dPt>
          <c:dPt>
            <c:idx val="1"/>
            <c:bubble3D val="0"/>
            <c:spPr>
              <a:solidFill>
                <a:schemeClr val="accent2"/>
              </a:solidFill>
              <a:ln>
                <a:noFill/>
              </a:ln>
              <a:effectLst>
                <a:glow rad="25400">
                  <a:schemeClr val="accent3">
                    <a:satMod val="175000"/>
                    <a:alpha val="40000"/>
                  </a:schemeClr>
                </a:glow>
              </a:effectLst>
              <a:scene3d>
                <a:camera prst="orthographicFront"/>
                <a:lightRig rig="brightRoom" dir="t"/>
              </a:scene3d>
              <a:sp3d prstMaterial="flat">
                <a:bevelT w="50800" h="101600"/>
                <a:contourClr>
                  <a:srgbClr val="000000"/>
                </a:contourClr>
              </a:sp3d>
            </c:spPr>
            <c:extLst>
              <c:ext xmlns:c16="http://schemas.microsoft.com/office/drawing/2014/chart" uri="{C3380CC4-5D6E-409C-BE32-E72D297353CC}">
                <c16:uniqueId val="{00000003-5440-4FB1-868A-4759485CF9B4}"/>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Lit>
              <c:ptCount val="2"/>
              <c:pt idx="0">
                <c:v>Weekday</c:v>
              </c:pt>
              <c:pt idx="1">
                <c:v>Weekend</c:v>
              </c:pt>
            </c:strLit>
          </c:cat>
          <c:val>
            <c:numLit>
              <c:formatCode>General</c:formatCode>
              <c:ptCount val="2"/>
              <c:pt idx="0">
                <c:v>12367988.08</c:v>
              </c:pt>
              <c:pt idx="1">
                <c:v>3640884.04</c:v>
              </c:pt>
            </c:numLit>
          </c:val>
          <c:extLst>
            <c:ext xmlns:c16="http://schemas.microsoft.com/office/drawing/2014/chart" uri="{C3380CC4-5D6E-409C-BE32-E72D297353CC}">
              <c16:uniqueId val="{00000004-5440-4FB1-868A-4759485CF9B4}"/>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55621730473346009"/>
          <c:y val="0.30930310634247643"/>
          <c:w val="0.34033441940447101"/>
          <c:h val="0.32864584234662975"/>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bg1">
                  <a:lumMod val="9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B0F0"/>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[Working File-Rahul kumar.xlsx]PivotChartTable1</c:name>
    <c:fmtId val="-1"/>
  </c:pivotSource>
  <c:chart>
    <c:autoTitleDeleted val="1"/>
    <c:pivotFmts>
      <c:pivotFmt>
        <c:idx val="0"/>
        <c:spPr>
          <a:solidFill>
            <a:schemeClr val="accent1"/>
          </a:solidFill>
          <a:ln>
            <a:noFill/>
          </a:ln>
          <a:effectLst>
            <a:glow rad="63500">
              <a:schemeClr val="accent5">
                <a:satMod val="175000"/>
                <a:alpha val="41000"/>
              </a:schemeClr>
            </a:glow>
            <a:outerShdw blurRad="50800" dist="38100" dir="7800000" algn="t" rotWithShape="0">
              <a:prstClr val="black">
                <a:alpha val="40000"/>
              </a:prstClr>
            </a:outerShdw>
          </a:effectLst>
          <a:scene3d>
            <a:camera prst="orthographicFront">
              <a:rot lat="0" lon="0" rev="0"/>
            </a:camera>
            <a:lightRig rig="threePt" dir="t">
              <a:rot lat="0" lon="0" rev="19800000"/>
            </a:lightRig>
          </a:scene3d>
          <a:sp3d prstMaterial="flat">
            <a:bevelT w="25400" h="31750"/>
          </a:sp3d>
        </c:spPr>
        <c:marker>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9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a:softEdge rad="0"/>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9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a:softEdge rad="0"/>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9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9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a:softEdge rad="0"/>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9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9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Weekday</c:v>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a:softEdge rad="0"/>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9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Lit>
              <c:ptCount val="3"/>
              <c:pt idx="0">
                <c:v>2016</c:v>
              </c:pt>
              <c:pt idx="1">
                <c:v>2017</c:v>
              </c:pt>
              <c:pt idx="2">
                <c:v>2018</c:v>
              </c:pt>
            </c:strLit>
          </c:cat>
          <c:val>
            <c:numLit>
              <c:formatCode>_-[$$-409]* #,##0_ ;_-[$$-409]* \-#,##0\ ;_-[$$-409]* "-"_ ;_-@_ </c:formatCode>
              <c:ptCount val="3"/>
              <c:pt idx="0">
                <c:v>45186.54</c:v>
              </c:pt>
              <c:pt idx="1">
                <c:v>5576709.54</c:v>
              </c:pt>
              <c:pt idx="2">
                <c:v>6746092</c:v>
              </c:pt>
            </c:numLit>
          </c:val>
          <c:extLst>
            <c:ext xmlns:c16="http://schemas.microsoft.com/office/drawing/2014/chart" uri="{C3380CC4-5D6E-409C-BE32-E72D297353CC}">
              <c16:uniqueId val="{00000000-1810-4655-AC15-A2F577D47134}"/>
            </c:ext>
          </c:extLst>
        </c:ser>
        <c:ser>
          <c:idx val="1"/>
          <c:order val="1"/>
          <c:tx>
            <c:v>Weekend</c:v>
          </c:tx>
          <c:spPr>
            <a:solidFill>
              <a:schemeClr val="accent6"/>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9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Lit>
              <c:ptCount val="3"/>
              <c:pt idx="0">
                <c:v>2016</c:v>
              </c:pt>
              <c:pt idx="1">
                <c:v>2017</c:v>
              </c:pt>
              <c:pt idx="2">
                <c:v>2018</c:v>
              </c:pt>
            </c:strLit>
          </c:cat>
          <c:val>
            <c:numLit>
              <c:formatCode>_-[$$-409]* #,##0_ ;_-[$$-409]* \-#,##0\ ;_-[$$-409]* "-"_ ;_-@_ </c:formatCode>
              <c:ptCount val="3"/>
              <c:pt idx="0">
                <c:v>14175.8</c:v>
              </c:pt>
              <c:pt idx="1">
                <c:v>1673037.19</c:v>
              </c:pt>
              <c:pt idx="2">
                <c:v>1953671.05</c:v>
              </c:pt>
            </c:numLit>
          </c:val>
          <c:extLst>
            <c:ext xmlns:c16="http://schemas.microsoft.com/office/drawing/2014/chart" uri="{C3380CC4-5D6E-409C-BE32-E72D297353CC}">
              <c16:uniqueId val="{00000001-1810-4655-AC15-A2F577D47134}"/>
            </c:ext>
          </c:extLst>
        </c:ser>
        <c:dLbls>
          <c:dLblPos val="outEnd"/>
          <c:showLegendKey val="0"/>
          <c:showVal val="1"/>
          <c:showCatName val="0"/>
          <c:showSerName val="0"/>
          <c:showPercent val="0"/>
          <c:showBubbleSize val="0"/>
        </c:dLbls>
        <c:gapWidth val="100"/>
        <c:overlap val="-24"/>
        <c:axId val="1265253968"/>
        <c:axId val="1265247248"/>
      </c:barChart>
      <c:catAx>
        <c:axId val="1265253968"/>
        <c:scaling>
          <c:orientation val="minMax"/>
        </c:scaling>
        <c:delete val="0"/>
        <c:axPos val="b"/>
        <c:numFmt formatCode="General" sourceLinked="1"/>
        <c:majorTickMark val="none"/>
        <c:minorTickMark val="none"/>
        <c:tickLblPos val="nextTo"/>
        <c:spPr>
          <a:noFill/>
          <a:ln w="12700" cap="flat" cmpd="sng" algn="ctr">
            <a:noFill/>
            <a:round/>
          </a:ln>
          <a:effectLst/>
        </c:spPr>
        <c:txPr>
          <a:bodyPr rot="-60000000" spcFirstLastPara="1" vertOverflow="ellipsis" vert="horz" wrap="square" anchor="ctr" anchorCtr="1"/>
          <a:lstStyle/>
          <a:p>
            <a:pPr>
              <a:defRPr sz="900" b="0" i="0" u="none" strike="noStrike" kern="1200" baseline="0">
                <a:solidFill>
                  <a:schemeClr val="bg1">
                    <a:lumMod val="95000"/>
                  </a:schemeClr>
                </a:solidFill>
                <a:latin typeface="+mn-lt"/>
                <a:ea typeface="+mn-ea"/>
                <a:cs typeface="+mn-cs"/>
              </a:defRPr>
            </a:pPr>
            <a:endParaRPr lang="en-US"/>
          </a:p>
        </c:txPr>
        <c:crossAx val="1265247248"/>
        <c:crosses val="autoZero"/>
        <c:auto val="1"/>
        <c:lblAlgn val="ctr"/>
        <c:lblOffset val="100"/>
        <c:noMultiLvlLbl val="0"/>
        <c:extLst/>
      </c:catAx>
      <c:valAx>
        <c:axId val="1265247248"/>
        <c:scaling>
          <c:orientation val="minMax"/>
        </c:scaling>
        <c:delete val="1"/>
        <c:axPos val="l"/>
        <c:numFmt formatCode="_-[$$-409]* #,##0_ ;_-[$$-409]* \-#,##0\ ;_-[$$-409]* &quot;-&quot;_ ;_-@_ " sourceLinked="1"/>
        <c:majorTickMark val="none"/>
        <c:minorTickMark val="none"/>
        <c:tickLblPos val="nextTo"/>
        <c:crossAx val="1265253968"/>
        <c:crosses val="autoZero"/>
        <c:crossBetween val="between"/>
        <c:extLst/>
      </c:valAx>
      <c:spPr>
        <a:noFill/>
        <a:ln>
          <a:noFill/>
        </a:ln>
        <a:effectLst/>
      </c:spPr>
    </c:plotArea>
    <c:legend>
      <c:legendPos val="r"/>
      <c:layout>
        <c:manualLayout>
          <c:xMode val="edge"/>
          <c:yMode val="edge"/>
          <c:x val="0.7823772708169785"/>
          <c:y val="0.30481321176801451"/>
          <c:w val="0.16894576999627312"/>
          <c:h val="0.1546877060400287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bg1">
                  <a:lumMod val="9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2FC9FF">
        <a:alpha val="82000"/>
      </a:srgbClr>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 name="Google Shape;14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7"/>
        <p:cNvGrpSpPr/>
        <p:nvPr/>
      </p:nvGrpSpPr>
      <p:grpSpPr>
        <a:xfrm>
          <a:off x="0" y="0"/>
          <a:ext cx="0" cy="0"/>
          <a:chOff x="0" y="0"/>
          <a:chExt cx="0" cy="0"/>
        </a:xfrm>
      </p:grpSpPr>
      <p:sp>
        <p:nvSpPr>
          <p:cNvPr id="18" name="Google Shape;18;p17"/>
          <p:cNvSpPr/>
          <p:nvPr/>
        </p:nvSpPr>
        <p:spPr>
          <a:xfrm>
            <a:off x="0" y="4578350"/>
            <a:ext cx="12188825" cy="227965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7"/>
          <p:cNvSpPr>
            <a:spLocks noGrp="1"/>
          </p:cNvSpPr>
          <p:nvPr>
            <p:ph type="pic" idx="2"/>
          </p:nvPr>
        </p:nvSpPr>
        <p:spPr>
          <a:xfrm>
            <a:off x="15" y="0"/>
            <a:ext cx="12191985" cy="4578350"/>
          </a:xfrm>
          <a:prstGeom prst="rect">
            <a:avLst/>
          </a:prstGeom>
          <a:solidFill>
            <a:schemeClr val="dk1"/>
          </a:solidFill>
          <a:ln>
            <a:noFill/>
          </a:ln>
        </p:spPr>
      </p:sp>
      <p:sp>
        <p:nvSpPr>
          <p:cNvPr id="20" name="Google Shape;20;p17"/>
          <p:cNvSpPr txBox="1">
            <a:spLocks noGrp="1"/>
          </p:cNvSpPr>
          <p:nvPr>
            <p:ph type="title"/>
          </p:nvPr>
        </p:nvSpPr>
        <p:spPr>
          <a:xfrm>
            <a:off x="1097279" y="4799362"/>
            <a:ext cx="10113645" cy="743682"/>
          </a:xfrm>
          <a:prstGeom prst="rect">
            <a:avLst/>
          </a:prstGeom>
          <a:noFill/>
          <a:ln>
            <a:noFill/>
          </a:ln>
        </p:spPr>
        <p:txBody>
          <a:bodyPr spcFirstLastPara="1" wrap="square" lIns="91425" tIns="0" rIns="91425" bIns="0" anchor="b" anchorCtr="0">
            <a:noAutofit/>
          </a:bodyPr>
          <a:lstStyle>
            <a:lvl1pPr lvl="0" algn="l">
              <a:lnSpc>
                <a:spcPct val="90000"/>
              </a:lnSpc>
              <a:spcBef>
                <a:spcPts val="0"/>
              </a:spcBef>
              <a:spcAft>
                <a:spcPts val="0"/>
              </a:spcAft>
              <a:buClr>
                <a:srgbClr val="FFFFFF"/>
              </a:buClr>
              <a:buSzPts val="3600"/>
              <a:buFont typeface="Bookman Old Style"/>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1097279" y="5715000"/>
            <a:ext cx="10113264" cy="609600"/>
          </a:xfrm>
          <a:prstGeom prst="rect">
            <a:avLst/>
          </a:prstGeom>
          <a:noFill/>
          <a:ln>
            <a:noFill/>
          </a:ln>
        </p:spPr>
        <p:txBody>
          <a:bodyPr spcFirstLastPara="1" wrap="square" lIns="91425" tIns="0" rIns="91425" bIns="0" anchor="t" anchorCtr="0">
            <a:normAutofit/>
          </a:bodyPr>
          <a:lstStyle>
            <a:lvl1pPr marL="457200" lvl="0" indent="-228600" algn="l">
              <a:lnSpc>
                <a:spcPct val="110000"/>
              </a:lnSpc>
              <a:spcBef>
                <a:spcPts val="0"/>
              </a:spcBef>
              <a:spcAft>
                <a:spcPts val="0"/>
              </a:spcAft>
              <a:buSzPts val="1800"/>
              <a:buNone/>
              <a:defRPr sz="1800">
                <a:solidFill>
                  <a:srgbClr val="FFFFFF"/>
                </a:solidFill>
              </a:defRPr>
            </a:lvl1pPr>
            <a:lvl2pPr marL="914400" lvl="1" indent="-228600" algn="l">
              <a:lnSpc>
                <a:spcPct val="100000"/>
              </a:lnSpc>
              <a:spcBef>
                <a:spcPts val="600"/>
              </a:spcBef>
              <a:spcAft>
                <a:spcPts val="0"/>
              </a:spcAft>
              <a:buClr>
                <a:srgbClr val="FEFEFE"/>
              </a:buClr>
              <a:buSzPts val="1200"/>
              <a:buNone/>
              <a:defRPr sz="1200"/>
            </a:lvl2pPr>
            <a:lvl3pPr marL="1371600" lvl="2" indent="-228600" algn="l">
              <a:lnSpc>
                <a:spcPct val="100000"/>
              </a:lnSpc>
              <a:spcBef>
                <a:spcPts val="400"/>
              </a:spcBef>
              <a:spcAft>
                <a:spcPts val="0"/>
              </a:spcAft>
              <a:buClr>
                <a:srgbClr val="FEFEFE"/>
              </a:buClr>
              <a:buSzPts val="1000"/>
              <a:buNone/>
              <a:defRPr sz="1000"/>
            </a:lvl3pPr>
            <a:lvl4pPr marL="1828800" lvl="3" indent="-228600" algn="l">
              <a:lnSpc>
                <a:spcPct val="100000"/>
              </a:lnSpc>
              <a:spcBef>
                <a:spcPts val="400"/>
              </a:spcBef>
              <a:spcAft>
                <a:spcPts val="0"/>
              </a:spcAft>
              <a:buClr>
                <a:srgbClr val="FEFEFE"/>
              </a:buClr>
              <a:buSzPts val="900"/>
              <a:buNone/>
              <a:defRPr sz="900"/>
            </a:lvl4pPr>
            <a:lvl5pPr marL="2286000" lvl="4" indent="-228600" algn="l">
              <a:lnSpc>
                <a:spcPct val="100000"/>
              </a:lnSpc>
              <a:spcBef>
                <a:spcPts val="400"/>
              </a:spcBef>
              <a:spcAft>
                <a:spcPts val="0"/>
              </a:spcAft>
              <a:buClr>
                <a:srgbClr val="FEFEFE"/>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22" name="Google Shape;22;p17"/>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9"/>
        <p:cNvGrpSpPr/>
        <p:nvPr/>
      </p:nvGrpSpPr>
      <p:grpSpPr>
        <a:xfrm>
          <a:off x="0" y="0"/>
          <a:ext cx="0" cy="0"/>
          <a:chOff x="0" y="0"/>
          <a:chExt cx="0" cy="0"/>
        </a:xfrm>
      </p:grpSpPr>
      <p:sp>
        <p:nvSpPr>
          <p:cNvPr id="90" name="Google Shape;90;p16"/>
          <p:cNvSpPr/>
          <p:nvPr/>
        </p:nvSpPr>
        <p:spPr>
          <a:xfrm>
            <a:off x="0" y="4578350"/>
            <a:ext cx="12188825" cy="227965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a:spLocks noGrp="1"/>
          </p:cNvSpPr>
          <p:nvPr>
            <p:ph type="pic" idx="2"/>
          </p:nvPr>
        </p:nvSpPr>
        <p:spPr>
          <a:xfrm>
            <a:off x="15" y="0"/>
            <a:ext cx="12191985" cy="4578350"/>
          </a:xfrm>
          <a:prstGeom prst="rect">
            <a:avLst/>
          </a:prstGeom>
          <a:solidFill>
            <a:srgbClr val="D8D8D8"/>
          </a:solidFill>
          <a:ln>
            <a:noFill/>
          </a:ln>
        </p:spPr>
      </p:sp>
      <p:sp>
        <p:nvSpPr>
          <p:cNvPr id="92" name="Google Shape;92;p16"/>
          <p:cNvSpPr txBox="1">
            <a:spLocks noGrp="1"/>
          </p:cNvSpPr>
          <p:nvPr>
            <p:ph type="title"/>
          </p:nvPr>
        </p:nvSpPr>
        <p:spPr>
          <a:xfrm>
            <a:off x="1097279" y="4799362"/>
            <a:ext cx="10113645" cy="743682"/>
          </a:xfrm>
          <a:prstGeom prst="rect">
            <a:avLst/>
          </a:prstGeom>
          <a:noFill/>
          <a:ln>
            <a:noFill/>
          </a:ln>
        </p:spPr>
        <p:txBody>
          <a:bodyPr spcFirstLastPara="1" wrap="square" lIns="91425" tIns="0" rIns="91425" bIns="0" anchor="b" anchorCtr="0">
            <a:noAutofit/>
          </a:bodyPr>
          <a:lstStyle>
            <a:lvl1pPr lvl="0" algn="l">
              <a:lnSpc>
                <a:spcPct val="90000"/>
              </a:lnSpc>
              <a:spcBef>
                <a:spcPts val="0"/>
              </a:spcBef>
              <a:spcAft>
                <a:spcPts val="0"/>
              </a:spcAft>
              <a:buClr>
                <a:srgbClr val="FFFFFF"/>
              </a:buClr>
              <a:buSzPts val="3600"/>
              <a:buFont typeface="Bookman Old Style"/>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6"/>
          <p:cNvSpPr txBox="1">
            <a:spLocks noGrp="1"/>
          </p:cNvSpPr>
          <p:nvPr>
            <p:ph type="body" idx="1"/>
          </p:nvPr>
        </p:nvSpPr>
        <p:spPr>
          <a:xfrm>
            <a:off x="1097279" y="5715000"/>
            <a:ext cx="10113264" cy="609600"/>
          </a:xfrm>
          <a:prstGeom prst="rect">
            <a:avLst/>
          </a:prstGeom>
          <a:noFill/>
          <a:ln>
            <a:noFill/>
          </a:ln>
        </p:spPr>
        <p:txBody>
          <a:bodyPr spcFirstLastPara="1" wrap="square" lIns="91425" tIns="0" rIns="91425" bIns="0" anchor="t" anchorCtr="0">
            <a:normAutofit/>
          </a:bodyPr>
          <a:lstStyle>
            <a:lvl1pPr marL="457200" lvl="0" indent="-228600" algn="l">
              <a:lnSpc>
                <a:spcPct val="110000"/>
              </a:lnSpc>
              <a:spcBef>
                <a:spcPts val="0"/>
              </a:spcBef>
              <a:spcAft>
                <a:spcPts val="0"/>
              </a:spcAft>
              <a:buSzPts val="1800"/>
              <a:buNone/>
              <a:defRPr sz="1800">
                <a:solidFill>
                  <a:srgbClr val="FFFFFF"/>
                </a:solidFill>
              </a:defRPr>
            </a:lvl1pPr>
            <a:lvl2pPr marL="914400" lvl="1" indent="-228600" algn="l">
              <a:lnSpc>
                <a:spcPct val="100000"/>
              </a:lnSpc>
              <a:spcBef>
                <a:spcPts val="6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94" name="Google Shape;94;p16"/>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6"/>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6"/>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18"/>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8"/>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Bookman Old Style"/>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18"/>
          <p:cNvSpPr txBox="1">
            <a:spLocks noGrp="1"/>
          </p:cNvSpPr>
          <p:nvPr>
            <p:ph type="subTitle" idx="1"/>
          </p:nvPr>
        </p:nvSpPr>
        <p:spPr>
          <a:xfrm>
            <a:off x="1100051" y="4645152"/>
            <a:ext cx="10058400" cy="1143000"/>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lvl="1" algn="ctr">
              <a:lnSpc>
                <a:spcPct val="100000"/>
              </a:lnSpc>
              <a:spcBef>
                <a:spcPts val="200"/>
              </a:spcBef>
              <a:spcAft>
                <a:spcPts val="0"/>
              </a:spcAft>
              <a:buClr>
                <a:srgbClr val="3F3F3F"/>
              </a:buClr>
              <a:buSzPts val="2400"/>
              <a:buNone/>
              <a:defRPr sz="2400"/>
            </a:lvl2pPr>
            <a:lvl3pPr lvl="2" algn="ctr">
              <a:lnSpc>
                <a:spcPct val="100000"/>
              </a:lnSpc>
              <a:spcBef>
                <a:spcPts val="400"/>
              </a:spcBef>
              <a:spcAft>
                <a:spcPts val="0"/>
              </a:spcAft>
              <a:buClr>
                <a:srgbClr val="3F3F3F"/>
              </a:buClr>
              <a:buSzPts val="2400"/>
              <a:buNone/>
              <a:defRPr sz="2400"/>
            </a:lvl3pPr>
            <a:lvl4pPr lvl="3" algn="ctr">
              <a:lnSpc>
                <a:spcPct val="100000"/>
              </a:lnSpc>
              <a:spcBef>
                <a:spcPts val="400"/>
              </a:spcBef>
              <a:spcAft>
                <a:spcPts val="0"/>
              </a:spcAft>
              <a:buClr>
                <a:srgbClr val="3F3F3F"/>
              </a:buClr>
              <a:buSzPts val="2000"/>
              <a:buNone/>
              <a:defRPr sz="2000"/>
            </a:lvl4pPr>
            <a:lvl5pPr lvl="4" algn="ctr">
              <a:lnSpc>
                <a:spcPct val="100000"/>
              </a:lnSpc>
              <a:spcBef>
                <a:spcPts val="400"/>
              </a:spcBef>
              <a:spcAft>
                <a:spcPts val="0"/>
              </a:spcAft>
              <a:buClr>
                <a:srgbClr val="3F3F3F"/>
              </a:buClr>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37" name="Google Shape;37;p18"/>
          <p:cNvCxnSpPr/>
          <p:nvPr/>
        </p:nvCxnSpPr>
        <p:spPr>
          <a:xfrm>
            <a:off x="1207658" y="4474741"/>
            <a:ext cx="9875520" cy="0"/>
          </a:xfrm>
          <a:prstGeom prst="straightConnector1">
            <a:avLst/>
          </a:prstGeom>
          <a:noFill/>
          <a:ln w="12700" cap="flat" cmpd="sng">
            <a:solidFill>
              <a:srgbClr val="3F3F3F"/>
            </a:solidFill>
            <a:prstDash val="solid"/>
            <a:round/>
            <a:headEnd type="none" w="sm" len="sm"/>
            <a:tailEnd type="none" w="sm" len="sm"/>
          </a:ln>
        </p:spPr>
      </p:cxnSp>
      <p:sp>
        <p:nvSpPr>
          <p:cNvPr id="38" name="Google Shape;38;p18"/>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8"/>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1"/>
        <p:cNvGrpSpPr/>
        <p:nvPr/>
      </p:nvGrpSpPr>
      <p:grpSpPr>
        <a:xfrm>
          <a:off x="0" y="0"/>
          <a:ext cx="0" cy="0"/>
          <a:chOff x="0" y="0"/>
          <a:chExt cx="0" cy="0"/>
        </a:xfrm>
      </p:grpSpPr>
      <p:sp>
        <p:nvSpPr>
          <p:cNvPr id="42" name="Google Shape;42;p1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19"/>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4" name="Google Shape;44;p19"/>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9"/>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9"/>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20"/>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0"/>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262626"/>
              </a:buClr>
              <a:buSzPts val="8000"/>
              <a:buFont typeface="Bookman Old Style"/>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0"/>
          <p:cNvSpPr txBox="1">
            <a:spLocks noGrp="1"/>
          </p:cNvSpPr>
          <p:nvPr>
            <p:ph type="body" idx="1"/>
          </p:nvPr>
        </p:nvSpPr>
        <p:spPr>
          <a:xfrm>
            <a:off x="1097280" y="4663440"/>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2400"/>
              <a:buNone/>
              <a:defRPr sz="2400" cap="none">
                <a:solidFill>
                  <a:schemeClr val="dk1"/>
                </a:solidFill>
                <a:latin typeface="Libre Franklin"/>
                <a:ea typeface="Libre Franklin"/>
                <a:cs typeface="Libre Franklin"/>
                <a:sym typeface="Libre Franklin"/>
              </a:defRPr>
            </a:lvl1pPr>
            <a:lvl2pPr marL="914400" lvl="1" indent="-228600" algn="l">
              <a:lnSpc>
                <a:spcPct val="100000"/>
              </a:lnSpc>
              <a:spcBef>
                <a:spcPts val="200"/>
              </a:spcBef>
              <a:spcAft>
                <a:spcPts val="0"/>
              </a:spcAft>
              <a:buClr>
                <a:srgbClr val="888888"/>
              </a:buClr>
              <a:buSzPts val="1800"/>
              <a:buNone/>
              <a:defRPr sz="1800">
                <a:solidFill>
                  <a:srgbClr val="888888"/>
                </a:solidFill>
              </a:defRPr>
            </a:lvl2pPr>
            <a:lvl3pPr marL="1371600" lvl="2" indent="-228600" algn="l">
              <a:lnSpc>
                <a:spcPct val="100000"/>
              </a:lnSpc>
              <a:spcBef>
                <a:spcPts val="400"/>
              </a:spcBef>
              <a:spcAft>
                <a:spcPts val="0"/>
              </a:spcAft>
              <a:buClr>
                <a:srgbClr val="888888"/>
              </a:buClr>
              <a:buSzPts val="1600"/>
              <a:buNone/>
              <a:defRPr sz="1600">
                <a:solidFill>
                  <a:srgbClr val="888888"/>
                </a:solidFill>
              </a:defRPr>
            </a:lvl3pPr>
            <a:lvl4pPr marL="1828800" lvl="3" indent="-228600" algn="l">
              <a:lnSpc>
                <a:spcPct val="100000"/>
              </a:lnSpc>
              <a:spcBef>
                <a:spcPts val="400"/>
              </a:spcBef>
              <a:spcAft>
                <a:spcPts val="0"/>
              </a:spcAft>
              <a:buClr>
                <a:srgbClr val="888888"/>
              </a:buClr>
              <a:buSzPts val="1400"/>
              <a:buNone/>
              <a:defRPr sz="1400">
                <a:solidFill>
                  <a:srgbClr val="888888"/>
                </a:solidFill>
              </a:defRPr>
            </a:lvl4pPr>
            <a:lvl5pPr marL="2286000" lvl="4" indent="-228600" algn="l">
              <a:lnSpc>
                <a:spcPct val="100000"/>
              </a:lnSpc>
              <a:spcBef>
                <a:spcPts val="400"/>
              </a:spcBef>
              <a:spcAft>
                <a:spcPts val="0"/>
              </a:spcAft>
              <a:buClr>
                <a:srgbClr val="888888"/>
              </a:buClr>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cxnSp>
        <p:nvCxnSpPr>
          <p:cNvPr id="51" name="Google Shape;51;p20"/>
          <p:cNvCxnSpPr/>
          <p:nvPr/>
        </p:nvCxnSpPr>
        <p:spPr>
          <a:xfrm>
            <a:off x="1207658" y="4485132"/>
            <a:ext cx="9875520" cy="0"/>
          </a:xfrm>
          <a:prstGeom prst="straightConnector1">
            <a:avLst/>
          </a:prstGeom>
          <a:noFill/>
          <a:ln w="12700" cap="flat" cmpd="sng">
            <a:solidFill>
              <a:srgbClr val="3F3F3F"/>
            </a:solidFill>
            <a:prstDash val="solid"/>
            <a:round/>
            <a:headEnd type="none" w="sm" len="sm"/>
            <a:tailEnd type="none" w="sm" len="sm"/>
          </a:ln>
        </p:spPr>
      </p:cxnSp>
      <p:sp>
        <p:nvSpPr>
          <p:cNvPr id="52" name="Google Shape;52;p20"/>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0"/>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2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1"/>
          <p:cNvSpPr txBox="1">
            <a:spLocks noGrp="1"/>
          </p:cNvSpPr>
          <p:nvPr>
            <p:ph type="body" idx="1"/>
          </p:nvPr>
        </p:nvSpPr>
        <p:spPr>
          <a:xfrm>
            <a:off x="1097280" y="2120900"/>
            <a:ext cx="4639736" cy="3748193"/>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8" name="Google Shape;58;p21"/>
          <p:cNvSpPr txBox="1">
            <a:spLocks noGrp="1"/>
          </p:cNvSpPr>
          <p:nvPr>
            <p:ph type="body" idx="2"/>
          </p:nvPr>
        </p:nvSpPr>
        <p:spPr>
          <a:xfrm>
            <a:off x="6515944" y="2120900"/>
            <a:ext cx="4639736" cy="3748194"/>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9" name="Google Shape;59;p21"/>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2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22"/>
          <p:cNvSpPr txBox="1">
            <a:spLocks noGrp="1"/>
          </p:cNvSpPr>
          <p:nvPr>
            <p:ph type="body" idx="1"/>
          </p:nvPr>
        </p:nvSpPr>
        <p:spPr>
          <a:xfrm>
            <a:off x="1097280"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5" name="Google Shape;65;p22"/>
          <p:cNvSpPr txBox="1">
            <a:spLocks noGrp="1"/>
          </p:cNvSpPr>
          <p:nvPr>
            <p:ph type="body" idx="2"/>
          </p:nvPr>
        </p:nvSpPr>
        <p:spPr>
          <a:xfrm>
            <a:off x="1097280" y="2958274"/>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6" name="Google Shape;66;p22"/>
          <p:cNvSpPr txBox="1">
            <a:spLocks noGrp="1"/>
          </p:cNvSpPr>
          <p:nvPr>
            <p:ph type="body" idx="3"/>
          </p:nvPr>
        </p:nvSpPr>
        <p:spPr>
          <a:xfrm>
            <a:off x="6515944"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7" name="Google Shape;67;p22"/>
          <p:cNvSpPr txBox="1">
            <a:spLocks noGrp="1"/>
          </p:cNvSpPr>
          <p:nvPr>
            <p:ph type="body" idx="4"/>
          </p:nvPr>
        </p:nvSpPr>
        <p:spPr>
          <a:xfrm>
            <a:off x="6515944" y="2958273"/>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8" name="Google Shape;68;p22"/>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2"/>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3"/>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3"/>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Google Shape;77;p24"/>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4"/>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1"/>
        <p:cNvGrpSpPr/>
        <p:nvPr/>
      </p:nvGrpSpPr>
      <p:grpSpPr>
        <a:xfrm>
          <a:off x="0" y="0"/>
          <a:ext cx="0" cy="0"/>
          <a:chOff x="0" y="0"/>
          <a:chExt cx="0" cy="0"/>
        </a:xfrm>
      </p:grpSpPr>
      <p:sp>
        <p:nvSpPr>
          <p:cNvPr id="82" name="Google Shape;82;p25"/>
          <p:cNvSpPr/>
          <p:nvPr/>
        </p:nvSpPr>
        <p:spPr>
          <a:xfrm>
            <a:off x="16" y="0"/>
            <a:ext cx="4654296" cy="68580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5"/>
          <p:cNvSpPr txBox="1">
            <a:spLocks noGrp="1"/>
          </p:cNvSpPr>
          <p:nvPr>
            <p:ph type="title"/>
          </p:nvPr>
        </p:nvSpPr>
        <p:spPr>
          <a:xfrm>
            <a:off x="643466" y="786383"/>
            <a:ext cx="3517567" cy="2093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600"/>
              <a:buFont typeface="Bookman Old Style"/>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4" name="Google Shape;84;p25"/>
          <p:cNvSpPr txBox="1">
            <a:spLocks noGrp="1"/>
          </p:cNvSpPr>
          <p:nvPr>
            <p:ph type="body" idx="1"/>
          </p:nvPr>
        </p:nvSpPr>
        <p:spPr>
          <a:xfrm>
            <a:off x="5458984" y="812799"/>
            <a:ext cx="5928344" cy="5294757"/>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5" name="Google Shape;85;p25"/>
          <p:cNvSpPr txBox="1">
            <a:spLocks noGrp="1"/>
          </p:cNvSpPr>
          <p:nvPr>
            <p:ph type="body" idx="2"/>
          </p:nvPr>
        </p:nvSpPr>
        <p:spPr>
          <a:xfrm>
            <a:off x="643465" y="3043050"/>
            <a:ext cx="3517567" cy="3064505"/>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1800"/>
              <a:buNone/>
              <a:defRPr sz="1800">
                <a:solidFill>
                  <a:srgbClr val="FFFFFF"/>
                </a:solidFill>
              </a:defRPr>
            </a:lvl1pPr>
            <a:lvl2pPr marL="914400" lvl="1" indent="-228600" algn="l">
              <a:lnSpc>
                <a:spcPct val="100000"/>
              </a:lnSpc>
              <a:spcBef>
                <a:spcPts val="2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6" name="Google Shape;86;p25"/>
          <p:cNvSpPr txBox="1">
            <a:spLocks noGrp="1"/>
          </p:cNvSpPr>
          <p:nvPr>
            <p:ph type="dt" idx="10"/>
          </p:nvPr>
        </p:nvSpPr>
        <p:spPr>
          <a:xfrm>
            <a:off x="643464" y="6446520"/>
            <a:ext cx="351756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ftr" idx="11"/>
          </p:nvPr>
        </p:nvSpPr>
        <p:spPr>
          <a:xfrm>
            <a:off x="5458983" y="6446520"/>
            <a:ext cx="533401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5"/>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800">
                <a:solidFill>
                  <a:schemeClr val="dk2"/>
                </a:solidFill>
                <a:latin typeface="Libre Franklin"/>
                <a:ea typeface="Libre Franklin"/>
                <a:cs typeface="Libre Franklin"/>
                <a:sym typeface="Libre Franklin"/>
              </a:defRPr>
            </a:lvl1pPr>
            <a:lvl2pPr marL="0" lvl="1" indent="0" algn="l">
              <a:spcBef>
                <a:spcPts val="0"/>
              </a:spcBef>
              <a:buNone/>
              <a:defRPr sz="800">
                <a:solidFill>
                  <a:schemeClr val="dk2"/>
                </a:solidFill>
                <a:latin typeface="Libre Franklin"/>
                <a:ea typeface="Libre Franklin"/>
                <a:cs typeface="Libre Franklin"/>
                <a:sym typeface="Libre Franklin"/>
              </a:defRPr>
            </a:lvl2pPr>
            <a:lvl3pPr marL="0" lvl="2" indent="0" algn="l">
              <a:spcBef>
                <a:spcPts val="0"/>
              </a:spcBef>
              <a:buNone/>
              <a:defRPr sz="800">
                <a:solidFill>
                  <a:schemeClr val="dk2"/>
                </a:solidFill>
                <a:latin typeface="Libre Franklin"/>
                <a:ea typeface="Libre Franklin"/>
                <a:cs typeface="Libre Franklin"/>
                <a:sym typeface="Libre Franklin"/>
              </a:defRPr>
            </a:lvl3pPr>
            <a:lvl4pPr marL="0" lvl="3" indent="0" algn="l">
              <a:spcBef>
                <a:spcPts val="0"/>
              </a:spcBef>
              <a:buNone/>
              <a:defRPr sz="800">
                <a:solidFill>
                  <a:schemeClr val="dk2"/>
                </a:solidFill>
                <a:latin typeface="Libre Franklin"/>
                <a:ea typeface="Libre Franklin"/>
                <a:cs typeface="Libre Franklin"/>
                <a:sym typeface="Libre Franklin"/>
              </a:defRPr>
            </a:lvl4pPr>
            <a:lvl5pPr marL="0" lvl="4" indent="0" algn="l">
              <a:spcBef>
                <a:spcPts val="0"/>
              </a:spcBef>
              <a:buNone/>
              <a:defRPr sz="800">
                <a:solidFill>
                  <a:schemeClr val="dk2"/>
                </a:solidFill>
                <a:latin typeface="Libre Franklin"/>
                <a:ea typeface="Libre Franklin"/>
                <a:cs typeface="Libre Franklin"/>
                <a:sym typeface="Libre Franklin"/>
              </a:defRPr>
            </a:lvl5pPr>
            <a:lvl6pPr marL="0" lvl="5" indent="0" algn="l">
              <a:spcBef>
                <a:spcPts val="0"/>
              </a:spcBef>
              <a:buNone/>
              <a:defRPr sz="800">
                <a:solidFill>
                  <a:schemeClr val="dk2"/>
                </a:solidFill>
                <a:latin typeface="Libre Franklin"/>
                <a:ea typeface="Libre Franklin"/>
                <a:cs typeface="Libre Franklin"/>
                <a:sym typeface="Libre Franklin"/>
              </a:defRPr>
            </a:lvl6pPr>
            <a:lvl7pPr marL="0" lvl="6" indent="0" algn="l">
              <a:spcBef>
                <a:spcPts val="0"/>
              </a:spcBef>
              <a:buNone/>
              <a:defRPr sz="800">
                <a:solidFill>
                  <a:schemeClr val="dk2"/>
                </a:solidFill>
                <a:latin typeface="Libre Franklin"/>
                <a:ea typeface="Libre Franklin"/>
                <a:cs typeface="Libre Franklin"/>
                <a:sym typeface="Libre Franklin"/>
              </a:defRPr>
            </a:lvl7pPr>
            <a:lvl8pPr marL="0" lvl="7" indent="0" algn="l">
              <a:spcBef>
                <a:spcPts val="0"/>
              </a:spcBef>
              <a:buNone/>
              <a:defRPr sz="800">
                <a:solidFill>
                  <a:schemeClr val="dk2"/>
                </a:solidFill>
                <a:latin typeface="Libre Franklin"/>
                <a:ea typeface="Libre Franklin"/>
                <a:cs typeface="Libre Franklin"/>
                <a:sym typeface="Libre Franklin"/>
              </a:defRPr>
            </a:lvl8pPr>
            <a:lvl9pPr marL="0" lvl="8" indent="0" algn="l">
              <a:spcBef>
                <a:spcPts val="0"/>
              </a:spcBef>
              <a:buNone/>
              <a:defRPr sz="800">
                <a:solidFill>
                  <a:schemeClr val="dk2"/>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image" Target="../media/image1.jpg"/><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5"/>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FEFEFE"/>
              </a:buClr>
              <a:buSzPts val="4700"/>
              <a:buFont typeface="Bookman Old Style"/>
              <a:buNone/>
              <a:defRPr sz="4700" b="0" i="0" u="none" strike="noStrike" cap="none">
                <a:solidFill>
                  <a:srgbClr val="FEFEFE"/>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5"/>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marR="0" lvl="0" indent="-349250" algn="l" rtl="0">
              <a:lnSpc>
                <a:spcPct val="110000"/>
              </a:lnSpc>
              <a:spcBef>
                <a:spcPts val="1200"/>
              </a:spcBef>
              <a:spcAft>
                <a:spcPts val="0"/>
              </a:spcAft>
              <a:buClr>
                <a:schemeClr val="accent1"/>
              </a:buClr>
              <a:buSzPts val="1900"/>
              <a:buFont typeface="Calibri"/>
              <a:buChar char=" "/>
              <a:defRPr sz="1900" b="0" i="0" u="none" strike="noStrike" cap="none">
                <a:solidFill>
                  <a:srgbClr val="FEFEFE"/>
                </a:solidFill>
                <a:latin typeface="Libre Franklin"/>
                <a:ea typeface="Libre Franklin"/>
                <a:cs typeface="Libre Franklin"/>
                <a:sym typeface="Libre Franklin"/>
              </a:defRPr>
            </a:lvl1pPr>
            <a:lvl2pPr marL="914400" marR="0" lvl="1" indent="-336550" algn="l" rtl="0">
              <a:lnSpc>
                <a:spcPct val="100000"/>
              </a:lnSpc>
              <a:spcBef>
                <a:spcPts val="200"/>
              </a:spcBef>
              <a:spcAft>
                <a:spcPts val="0"/>
              </a:spcAft>
              <a:buClr>
                <a:srgbClr val="FEFEFE"/>
              </a:buClr>
              <a:buSzPts val="1700"/>
              <a:buFont typeface="Calibri"/>
              <a:buChar char="◦"/>
              <a:defRPr sz="1700" b="0" i="0" u="none" strike="noStrike" cap="none">
                <a:solidFill>
                  <a:srgbClr val="FEFEFE"/>
                </a:solidFill>
                <a:latin typeface="Libre Franklin"/>
                <a:ea typeface="Libre Franklin"/>
                <a:cs typeface="Libre Franklin"/>
                <a:sym typeface="Libre Franklin"/>
              </a:defRPr>
            </a:lvl2pPr>
            <a:lvl3pPr marL="1371600" marR="0" lvl="2" indent="-311150" algn="l" rtl="0">
              <a:lnSpc>
                <a:spcPct val="100000"/>
              </a:lnSpc>
              <a:spcBef>
                <a:spcPts val="400"/>
              </a:spcBef>
              <a:spcAft>
                <a:spcPts val="0"/>
              </a:spcAft>
              <a:buClr>
                <a:srgbClr val="FEFEFE"/>
              </a:buClr>
              <a:buSzPts val="1300"/>
              <a:buFont typeface="Calibri"/>
              <a:buChar char="◦"/>
              <a:defRPr sz="1300" b="0" i="0" u="none" strike="noStrike" cap="none">
                <a:solidFill>
                  <a:srgbClr val="FEFEFE"/>
                </a:solidFill>
                <a:latin typeface="Libre Franklin"/>
                <a:ea typeface="Libre Franklin"/>
                <a:cs typeface="Libre Franklin"/>
                <a:sym typeface="Libre Franklin"/>
              </a:defRPr>
            </a:lvl3pPr>
            <a:lvl4pPr marL="1828800" marR="0" lvl="3" indent="-311150" algn="l" rtl="0">
              <a:lnSpc>
                <a:spcPct val="100000"/>
              </a:lnSpc>
              <a:spcBef>
                <a:spcPts val="400"/>
              </a:spcBef>
              <a:spcAft>
                <a:spcPts val="0"/>
              </a:spcAft>
              <a:buClr>
                <a:srgbClr val="FEFEFE"/>
              </a:buClr>
              <a:buSzPts val="1300"/>
              <a:buFont typeface="Calibri"/>
              <a:buChar char="◦"/>
              <a:defRPr sz="1300" b="0" i="0" u="none" strike="noStrike" cap="none">
                <a:solidFill>
                  <a:srgbClr val="FEFEFE"/>
                </a:solidFill>
                <a:latin typeface="Libre Franklin"/>
                <a:ea typeface="Libre Franklin"/>
                <a:cs typeface="Libre Franklin"/>
                <a:sym typeface="Libre Franklin"/>
              </a:defRPr>
            </a:lvl4pPr>
            <a:lvl5pPr marL="2286000" marR="0" lvl="4" indent="-311150" algn="l" rtl="0">
              <a:lnSpc>
                <a:spcPct val="100000"/>
              </a:lnSpc>
              <a:spcBef>
                <a:spcPts val="400"/>
              </a:spcBef>
              <a:spcAft>
                <a:spcPts val="0"/>
              </a:spcAft>
              <a:buClr>
                <a:srgbClr val="FEFEFE"/>
              </a:buClr>
              <a:buSzPts val="1300"/>
              <a:buFont typeface="Calibri"/>
              <a:buChar char="◦"/>
              <a:defRPr sz="1300" b="0" i="0" u="none" strike="noStrike" cap="none">
                <a:solidFill>
                  <a:srgbClr val="FEFEFE"/>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FEFEFE"/>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FEFEFE"/>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FEFEFE"/>
                </a:solidFill>
                <a:latin typeface="Libre Franklin"/>
                <a:ea typeface="Libre Franklin"/>
                <a:cs typeface="Libre Franklin"/>
                <a:sym typeface="Libre Franklin"/>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FEFEFE"/>
                </a:solidFill>
                <a:latin typeface="Libre Franklin"/>
                <a:ea typeface="Libre Franklin"/>
                <a:cs typeface="Libre Franklin"/>
                <a:sym typeface="Libre Franklin"/>
              </a:defRPr>
            </a:lvl9pPr>
          </a:lstStyle>
          <a:p>
            <a:endParaRPr/>
          </a:p>
        </p:txBody>
      </p:sp>
      <p:sp>
        <p:nvSpPr>
          <p:cNvPr id="13" name="Google Shape;13;p15"/>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15"/>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b="0" i="0" u="none" strike="noStrike"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5" name="Google Shape;15;p15"/>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800" b="0" i="0" u="none" strike="noStrike" cap="none">
                <a:solidFill>
                  <a:srgbClr val="FFFFFF"/>
                </a:solidFill>
                <a:latin typeface="Libre Franklin"/>
                <a:ea typeface="Libre Franklin"/>
                <a:cs typeface="Libre Franklin"/>
                <a:sym typeface="Libre Franklin"/>
              </a:defRPr>
            </a:lvl1pPr>
            <a:lvl2pPr marL="0" marR="0" lvl="1" indent="0" algn="l" rtl="0">
              <a:spcBef>
                <a:spcPts val="0"/>
              </a:spcBef>
              <a:buNone/>
              <a:defRPr sz="800" b="0" i="0" u="none" strike="noStrike" cap="none">
                <a:solidFill>
                  <a:srgbClr val="FFFFFF"/>
                </a:solidFill>
                <a:latin typeface="Libre Franklin"/>
                <a:ea typeface="Libre Franklin"/>
                <a:cs typeface="Libre Franklin"/>
                <a:sym typeface="Libre Franklin"/>
              </a:defRPr>
            </a:lvl2pPr>
            <a:lvl3pPr marL="0" marR="0" lvl="2" indent="0" algn="l" rtl="0">
              <a:spcBef>
                <a:spcPts val="0"/>
              </a:spcBef>
              <a:buNone/>
              <a:defRPr sz="800" b="0" i="0" u="none" strike="noStrike" cap="none">
                <a:solidFill>
                  <a:srgbClr val="FFFFFF"/>
                </a:solidFill>
                <a:latin typeface="Libre Franklin"/>
                <a:ea typeface="Libre Franklin"/>
                <a:cs typeface="Libre Franklin"/>
                <a:sym typeface="Libre Franklin"/>
              </a:defRPr>
            </a:lvl3pPr>
            <a:lvl4pPr marL="0" marR="0" lvl="3" indent="0" algn="l" rtl="0">
              <a:spcBef>
                <a:spcPts val="0"/>
              </a:spcBef>
              <a:buNone/>
              <a:defRPr sz="800" b="0" i="0" u="none" strike="noStrike" cap="none">
                <a:solidFill>
                  <a:srgbClr val="FFFFFF"/>
                </a:solidFill>
                <a:latin typeface="Libre Franklin"/>
                <a:ea typeface="Libre Franklin"/>
                <a:cs typeface="Libre Franklin"/>
                <a:sym typeface="Libre Franklin"/>
              </a:defRPr>
            </a:lvl4pPr>
            <a:lvl5pPr marL="0" marR="0" lvl="4" indent="0" algn="l" rtl="0">
              <a:spcBef>
                <a:spcPts val="0"/>
              </a:spcBef>
              <a:buNone/>
              <a:defRPr sz="800" b="0" i="0" u="none" strike="noStrike" cap="none">
                <a:solidFill>
                  <a:srgbClr val="FFFFFF"/>
                </a:solidFill>
                <a:latin typeface="Libre Franklin"/>
                <a:ea typeface="Libre Franklin"/>
                <a:cs typeface="Libre Franklin"/>
                <a:sym typeface="Libre Franklin"/>
              </a:defRPr>
            </a:lvl5pPr>
            <a:lvl6pPr marL="0" marR="0" lvl="5" indent="0" algn="l" rtl="0">
              <a:spcBef>
                <a:spcPts val="0"/>
              </a:spcBef>
              <a:buNone/>
              <a:defRPr sz="800" b="0" i="0" u="none" strike="noStrike" cap="none">
                <a:solidFill>
                  <a:srgbClr val="FFFFFF"/>
                </a:solidFill>
                <a:latin typeface="Libre Franklin"/>
                <a:ea typeface="Libre Franklin"/>
                <a:cs typeface="Libre Franklin"/>
                <a:sym typeface="Libre Franklin"/>
              </a:defRPr>
            </a:lvl6pPr>
            <a:lvl7pPr marL="0" marR="0" lvl="6" indent="0" algn="l" rtl="0">
              <a:spcBef>
                <a:spcPts val="0"/>
              </a:spcBef>
              <a:buNone/>
              <a:defRPr sz="800" b="0" i="0" u="none" strike="noStrike" cap="none">
                <a:solidFill>
                  <a:srgbClr val="FFFFFF"/>
                </a:solidFill>
                <a:latin typeface="Libre Franklin"/>
                <a:ea typeface="Libre Franklin"/>
                <a:cs typeface="Libre Franklin"/>
                <a:sym typeface="Libre Franklin"/>
              </a:defRPr>
            </a:lvl7pPr>
            <a:lvl8pPr marL="0" marR="0" lvl="7" indent="0" algn="l" rtl="0">
              <a:spcBef>
                <a:spcPts val="0"/>
              </a:spcBef>
              <a:buNone/>
              <a:defRPr sz="800" b="0" i="0" u="none" strike="noStrike" cap="none">
                <a:solidFill>
                  <a:srgbClr val="FFFFFF"/>
                </a:solidFill>
                <a:latin typeface="Libre Franklin"/>
                <a:ea typeface="Libre Franklin"/>
                <a:cs typeface="Libre Franklin"/>
                <a:sym typeface="Libre Franklin"/>
              </a:defRPr>
            </a:lvl8pPr>
            <a:lvl9pPr marL="0" marR="0" lvl="8" indent="0" algn="l" rtl="0">
              <a:spcBef>
                <a:spcPts val="0"/>
              </a:spcBef>
              <a:buNone/>
              <a:defRPr sz="800" b="0" i="0" u="none" strike="noStrike" cap="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cxnSp>
        <p:nvCxnSpPr>
          <p:cNvPr id="16" name="Google Shape;16;p15"/>
          <p:cNvCxnSpPr/>
          <p:nvPr/>
        </p:nvCxnSpPr>
        <p:spPr>
          <a:xfrm>
            <a:off x="1193532" y="1897380"/>
            <a:ext cx="9966960" cy="0"/>
          </a:xfrm>
          <a:prstGeom prst="straightConnector1">
            <a:avLst/>
          </a:prstGeom>
          <a:noFill/>
          <a:ln w="12700" cap="flat" cmpd="sng">
            <a:solidFill>
              <a:srgbClr val="FEFEFE"/>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25"/>
        <p:cNvGrpSpPr/>
        <p:nvPr/>
      </p:nvGrpSpPr>
      <p:grpSpPr>
        <a:xfrm>
          <a:off x="0" y="0"/>
          <a:ext cx="0" cy="0"/>
          <a:chOff x="0" y="0"/>
          <a:chExt cx="0" cy="0"/>
        </a:xfrm>
      </p:grpSpPr>
      <p:sp>
        <p:nvSpPr>
          <p:cNvPr id="26" name="Google Shape;26;p14"/>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3F3F3F"/>
              </a:buClr>
              <a:buSzPts val="4700"/>
              <a:buFont typeface="Bookman Old Style"/>
              <a:buNone/>
              <a:defRPr sz="4700" b="0" i="0" u="none" strike="noStrike" cap="none">
                <a:solidFill>
                  <a:srgbClr val="3F3F3F"/>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 name="Google Shape;28;p14"/>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marR="0" lvl="0" indent="-349250" algn="l" rtl="0">
              <a:lnSpc>
                <a:spcPct val="110000"/>
              </a:lnSpc>
              <a:spcBef>
                <a:spcPts val="1200"/>
              </a:spcBef>
              <a:spcAft>
                <a:spcPts val="0"/>
              </a:spcAft>
              <a:buClr>
                <a:schemeClr val="accent1"/>
              </a:buClr>
              <a:buSzPts val="1900"/>
              <a:buFont typeface="Calibri"/>
              <a:buChar char=" "/>
              <a:defRPr sz="1900" b="0" i="0" u="none" strike="noStrike" cap="none">
                <a:solidFill>
                  <a:srgbClr val="3F3F3F"/>
                </a:solidFill>
                <a:latin typeface="Libre Franklin"/>
                <a:ea typeface="Libre Franklin"/>
                <a:cs typeface="Libre Franklin"/>
                <a:sym typeface="Libre Franklin"/>
              </a:defRPr>
            </a:lvl1pPr>
            <a:lvl2pPr marL="914400" marR="0" lvl="1" indent="-336550" algn="l" rtl="0">
              <a:lnSpc>
                <a:spcPct val="100000"/>
              </a:lnSpc>
              <a:spcBef>
                <a:spcPts val="200"/>
              </a:spcBef>
              <a:spcAft>
                <a:spcPts val="0"/>
              </a:spcAft>
              <a:buClr>
                <a:srgbClr val="3F3F3F"/>
              </a:buClr>
              <a:buSzPts val="1700"/>
              <a:buFont typeface="Calibri"/>
              <a:buChar char="◦"/>
              <a:defRPr sz="1700" b="0" i="0" u="none" strike="noStrike" cap="none">
                <a:solidFill>
                  <a:srgbClr val="3F3F3F"/>
                </a:solidFill>
                <a:latin typeface="Libre Franklin"/>
                <a:ea typeface="Libre Franklin"/>
                <a:cs typeface="Libre Franklin"/>
                <a:sym typeface="Libre Franklin"/>
              </a:defRPr>
            </a:lvl2pPr>
            <a:lvl3pPr marL="1371600" marR="0" lvl="2"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3pPr>
            <a:lvl4pPr marL="1828800" marR="0" lvl="3"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4pPr>
            <a:lvl5pPr marL="2286000" marR="0" lvl="4" indent="-311150" algn="l" rtl="0">
              <a:lnSpc>
                <a:spcPct val="100000"/>
              </a:lnSpc>
              <a:spcBef>
                <a:spcPts val="400"/>
              </a:spcBef>
              <a:spcAft>
                <a:spcPts val="0"/>
              </a:spcAft>
              <a:buClr>
                <a:srgbClr val="3F3F3F"/>
              </a:buClr>
              <a:buSzPts val="1300"/>
              <a:buFont typeface="Calibri"/>
              <a:buChar char="◦"/>
              <a:defRPr sz="1300" b="0" i="0" u="none" strike="noStrike" cap="none">
                <a:solidFill>
                  <a:srgbClr val="3F3F3F"/>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Libre Franklin"/>
                <a:ea typeface="Libre Franklin"/>
                <a:cs typeface="Libre Franklin"/>
                <a:sym typeface="Libre Franklin"/>
              </a:defRPr>
            </a:lvl9pPr>
          </a:lstStyle>
          <a:p>
            <a:endParaRPr/>
          </a:p>
        </p:txBody>
      </p:sp>
      <p:sp>
        <p:nvSpPr>
          <p:cNvPr id="29" name="Google Shape;29;p14"/>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800">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0" name="Google Shape;30;p14"/>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800" cap="none">
                <a:solidFill>
                  <a:srgbClr val="FFFFF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1" name="Google Shape;31;p1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800" b="0" u="none">
                <a:solidFill>
                  <a:srgbClr val="FFFFFF"/>
                </a:solidFill>
                <a:latin typeface="Libre Franklin"/>
                <a:ea typeface="Libre Franklin"/>
                <a:cs typeface="Libre Franklin"/>
                <a:sym typeface="Libre Franklin"/>
              </a:defRPr>
            </a:lvl1pPr>
            <a:lvl2pPr marL="0" marR="0" lvl="1" indent="0" algn="l" rtl="0">
              <a:spcBef>
                <a:spcPts val="0"/>
              </a:spcBef>
              <a:buNone/>
              <a:defRPr sz="800" b="0" u="none">
                <a:solidFill>
                  <a:srgbClr val="FFFFFF"/>
                </a:solidFill>
                <a:latin typeface="Libre Franklin"/>
                <a:ea typeface="Libre Franklin"/>
                <a:cs typeface="Libre Franklin"/>
                <a:sym typeface="Libre Franklin"/>
              </a:defRPr>
            </a:lvl2pPr>
            <a:lvl3pPr marL="0" marR="0" lvl="2" indent="0" algn="l" rtl="0">
              <a:spcBef>
                <a:spcPts val="0"/>
              </a:spcBef>
              <a:buNone/>
              <a:defRPr sz="800" b="0" u="none">
                <a:solidFill>
                  <a:srgbClr val="FFFFFF"/>
                </a:solidFill>
                <a:latin typeface="Libre Franklin"/>
                <a:ea typeface="Libre Franklin"/>
                <a:cs typeface="Libre Franklin"/>
                <a:sym typeface="Libre Franklin"/>
              </a:defRPr>
            </a:lvl3pPr>
            <a:lvl4pPr marL="0" marR="0" lvl="3" indent="0" algn="l" rtl="0">
              <a:spcBef>
                <a:spcPts val="0"/>
              </a:spcBef>
              <a:buNone/>
              <a:defRPr sz="800" b="0" u="none">
                <a:solidFill>
                  <a:srgbClr val="FFFFFF"/>
                </a:solidFill>
                <a:latin typeface="Libre Franklin"/>
                <a:ea typeface="Libre Franklin"/>
                <a:cs typeface="Libre Franklin"/>
                <a:sym typeface="Libre Franklin"/>
              </a:defRPr>
            </a:lvl4pPr>
            <a:lvl5pPr marL="0" marR="0" lvl="4" indent="0" algn="l" rtl="0">
              <a:spcBef>
                <a:spcPts val="0"/>
              </a:spcBef>
              <a:buNone/>
              <a:defRPr sz="800" b="0" u="none">
                <a:solidFill>
                  <a:srgbClr val="FFFFFF"/>
                </a:solidFill>
                <a:latin typeface="Libre Franklin"/>
                <a:ea typeface="Libre Franklin"/>
                <a:cs typeface="Libre Franklin"/>
                <a:sym typeface="Libre Franklin"/>
              </a:defRPr>
            </a:lvl5pPr>
            <a:lvl6pPr marL="0" marR="0" lvl="5" indent="0" algn="l" rtl="0">
              <a:spcBef>
                <a:spcPts val="0"/>
              </a:spcBef>
              <a:buNone/>
              <a:defRPr sz="800" b="0" u="none">
                <a:solidFill>
                  <a:srgbClr val="FFFFFF"/>
                </a:solidFill>
                <a:latin typeface="Libre Franklin"/>
                <a:ea typeface="Libre Franklin"/>
                <a:cs typeface="Libre Franklin"/>
                <a:sym typeface="Libre Franklin"/>
              </a:defRPr>
            </a:lvl6pPr>
            <a:lvl7pPr marL="0" marR="0" lvl="6" indent="0" algn="l" rtl="0">
              <a:spcBef>
                <a:spcPts val="0"/>
              </a:spcBef>
              <a:buNone/>
              <a:defRPr sz="800" b="0" u="none">
                <a:solidFill>
                  <a:srgbClr val="FFFFFF"/>
                </a:solidFill>
                <a:latin typeface="Libre Franklin"/>
                <a:ea typeface="Libre Franklin"/>
                <a:cs typeface="Libre Franklin"/>
                <a:sym typeface="Libre Franklin"/>
              </a:defRPr>
            </a:lvl7pPr>
            <a:lvl8pPr marL="0" marR="0" lvl="7" indent="0" algn="l" rtl="0">
              <a:spcBef>
                <a:spcPts val="0"/>
              </a:spcBef>
              <a:buNone/>
              <a:defRPr sz="800" b="0" u="none">
                <a:solidFill>
                  <a:srgbClr val="FFFFFF"/>
                </a:solidFill>
                <a:latin typeface="Libre Franklin"/>
                <a:ea typeface="Libre Franklin"/>
                <a:cs typeface="Libre Franklin"/>
                <a:sym typeface="Libre Franklin"/>
              </a:defRPr>
            </a:lvl8pPr>
            <a:lvl9pPr marL="0" marR="0" lvl="8" indent="0" algn="l" rtl="0">
              <a:spcBef>
                <a:spcPts val="0"/>
              </a:spcBef>
              <a:buNone/>
              <a:defRPr sz="800" b="0" u="none">
                <a:solidFill>
                  <a:srgbClr val="FFFFFF"/>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cxnSp>
        <p:nvCxnSpPr>
          <p:cNvPr id="32" name="Google Shape;32;p14"/>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jpg"/><Relationship Id="rId7"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jp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jp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chart" Target="../charts/chart2.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0"/>
        <p:cNvGrpSpPr/>
        <p:nvPr/>
      </p:nvGrpSpPr>
      <p:grpSpPr>
        <a:xfrm>
          <a:off x="0" y="0"/>
          <a:ext cx="0" cy="0"/>
          <a:chOff x="0" y="0"/>
          <a:chExt cx="0" cy="0"/>
        </a:xfrm>
      </p:grpSpPr>
      <p:pic>
        <p:nvPicPr>
          <p:cNvPr id="101" name="Google Shape;101;p1" descr="A picture containing screenshot, graphics, line, hanger&#10;&#10;Description automatically generated"/>
          <p:cNvPicPr preferRelativeResize="0">
            <a:picLocks noGrp="1"/>
          </p:cNvPicPr>
          <p:nvPr>
            <p:ph type="pic" idx="2"/>
          </p:nvPr>
        </p:nvPicPr>
        <p:blipFill rotWithShape="1">
          <a:blip r:embed="rId3">
            <a:alphaModFix amt="35000"/>
          </a:blip>
          <a:srcRect/>
          <a:stretch/>
        </p:blipFill>
        <p:spPr>
          <a:xfrm>
            <a:off x="20" y="10"/>
            <a:ext cx="12191980" cy="6857990"/>
          </a:xfrm>
          <a:prstGeom prst="rect">
            <a:avLst/>
          </a:prstGeom>
          <a:solidFill>
            <a:schemeClr val="dk1"/>
          </a:solidFill>
          <a:ln>
            <a:noFill/>
          </a:ln>
        </p:spPr>
      </p:pic>
      <p:pic>
        <p:nvPicPr>
          <p:cNvPr id="102" name="Google Shape;102;p1"/>
          <p:cNvPicPr preferRelativeResize="0"/>
          <p:nvPr/>
        </p:nvPicPr>
        <p:blipFill rotWithShape="1">
          <a:blip r:embed="rId4">
            <a:alphaModFix/>
          </a:blip>
          <a:srcRect/>
          <a:stretch/>
        </p:blipFill>
        <p:spPr>
          <a:xfrm>
            <a:off x="9392342" y="58363"/>
            <a:ext cx="2739354" cy="716394"/>
          </a:xfrm>
          <a:prstGeom prst="rect">
            <a:avLst/>
          </a:prstGeom>
          <a:noFill/>
          <a:ln>
            <a:noFill/>
          </a:ln>
        </p:spPr>
      </p:pic>
      <p:sp>
        <p:nvSpPr>
          <p:cNvPr id="103" name="Google Shape;103;p1"/>
          <p:cNvSpPr txBox="1"/>
          <p:nvPr/>
        </p:nvSpPr>
        <p:spPr>
          <a:xfrm>
            <a:off x="274036" y="2832797"/>
            <a:ext cx="11643927" cy="716394"/>
          </a:xfrm>
          <a:prstGeom prst="rect">
            <a:avLst/>
          </a:prstGeom>
          <a:noFill/>
          <a:ln>
            <a:noFill/>
          </a:ln>
        </p:spPr>
        <p:txBody>
          <a:bodyPr spcFirstLastPara="1" wrap="square" lIns="91425" tIns="0" rIns="91425" bIns="0" anchor="b" anchorCtr="0">
            <a:normAutofit fontScale="97500"/>
          </a:bodyPr>
          <a:lstStyle/>
          <a:p>
            <a:pPr marL="0" marR="0" lvl="0" indent="0" algn="ctr" rtl="0">
              <a:lnSpc>
                <a:spcPct val="90000"/>
              </a:lnSpc>
              <a:spcBef>
                <a:spcPts val="0"/>
              </a:spcBef>
              <a:spcAft>
                <a:spcPts val="0"/>
              </a:spcAft>
              <a:buClr>
                <a:srgbClr val="D8D8D8"/>
              </a:buClr>
              <a:buSzPct val="100000"/>
              <a:buFont typeface="Bookman Old Style"/>
              <a:buNone/>
            </a:pPr>
            <a:r>
              <a:rPr lang="en-US" sz="4400" b="1" i="1" u="none" strike="noStrike" cap="none" dirty="0" err="1">
                <a:solidFill>
                  <a:srgbClr val="D8D8D8"/>
                </a:solidFill>
                <a:latin typeface="Bookman Old Style"/>
                <a:ea typeface="Bookman Old Style"/>
                <a:cs typeface="Bookman Old Style"/>
                <a:sym typeface="Bookman Old Style"/>
              </a:rPr>
              <a:t>Olist</a:t>
            </a:r>
            <a:r>
              <a:rPr lang="en-US" sz="4400" b="1" i="1" u="none" strike="noStrike" cap="none" dirty="0">
                <a:solidFill>
                  <a:srgbClr val="D8D8D8"/>
                </a:solidFill>
                <a:latin typeface="Bookman Old Style"/>
                <a:ea typeface="Bookman Old Style"/>
                <a:cs typeface="Bookman Old Style"/>
                <a:sym typeface="Bookman Old Style"/>
              </a:rPr>
              <a:t> Store E-Commerce Analysis </a:t>
            </a:r>
            <a:endParaRPr dirty="0"/>
          </a:p>
        </p:txBody>
      </p:sp>
      <p:sp>
        <p:nvSpPr>
          <p:cNvPr id="105" name="Google Shape;105;p1"/>
          <p:cNvSpPr txBox="1"/>
          <p:nvPr/>
        </p:nvSpPr>
        <p:spPr>
          <a:xfrm>
            <a:off x="6515920" y="4025203"/>
            <a:ext cx="5490339"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1" u="none" strike="noStrike" cap="none" dirty="0">
                <a:solidFill>
                  <a:schemeClr val="lt1"/>
                </a:solidFill>
                <a:latin typeface="Bookman Old Style"/>
                <a:ea typeface="Bookman Old Style"/>
                <a:cs typeface="Bookman Old Style"/>
                <a:sym typeface="Bookman Old Style"/>
              </a:rPr>
              <a:t>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1000"/>
                                        <p:tgtEl>
                                          <p:spTgt spid="10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3"/>
                                        </p:tgtEl>
                                        <p:attrNameLst>
                                          <p:attrName>style.visibility</p:attrName>
                                        </p:attrNameLst>
                                      </p:cBhvr>
                                      <p:to>
                                        <p:strVal val="visible"/>
                                      </p:to>
                                    </p:set>
                                    <p:animEffect transition="in" filter="fade">
                                      <p:cBhvr>
                                        <p:cTn id="11" dur="1000"/>
                                        <p:tgtEl>
                                          <p:spTgt spid="103"/>
                                        </p:tgtEl>
                                      </p:cBhvr>
                                    </p:animEffect>
                                  </p:childTnLst>
                                </p:cTn>
                              </p:par>
                            </p:childTnLst>
                          </p:cTn>
                        </p:par>
                        <p:par>
                          <p:cTn id="12" fill="hold">
                            <p:stCondLst>
                              <p:cond delay="2000"/>
                            </p:stCondLst>
                            <p:childTnLst>
                              <p:par>
                                <p:cTn id="13" presetID="10" presetClass="entr" presetSubtype="0" fill="hold" nodeType="afterEffect">
                                  <p:stCondLst>
                                    <p:cond delay="500"/>
                                  </p:stCondLst>
                                  <p:childTnLst>
                                    <p:set>
                                      <p:cBhvr>
                                        <p:cTn id="14" dur="1" fill="hold">
                                          <p:stCondLst>
                                            <p:cond delay="0"/>
                                          </p:stCondLst>
                                        </p:cTn>
                                        <p:tgtEl>
                                          <p:spTgt spid="105"/>
                                        </p:tgtEl>
                                        <p:attrNameLst>
                                          <p:attrName>style.visibility</p:attrName>
                                        </p:attrNameLst>
                                      </p:cBhvr>
                                      <p:to>
                                        <p:strVal val="visible"/>
                                      </p:to>
                                    </p:set>
                                    <p:animEffect transition="in" filter="fade">
                                      <p:cBhvr>
                                        <p:cTn id="15" dur="13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8"/>
        <p:cNvGrpSpPr/>
        <p:nvPr/>
      </p:nvGrpSpPr>
      <p:grpSpPr>
        <a:xfrm>
          <a:off x="0" y="0"/>
          <a:ext cx="0" cy="0"/>
          <a:chOff x="0" y="0"/>
          <a:chExt cx="0" cy="0"/>
        </a:xfrm>
      </p:grpSpPr>
      <p:pic>
        <p:nvPicPr>
          <p:cNvPr id="209" name="Google Shape;209;p10" descr="A picture containing screenshot, graphics, line, hanger"/>
          <p:cNvPicPr preferRelativeResize="0">
            <a:picLocks noGrp="1"/>
          </p:cNvPicPr>
          <p:nvPr>
            <p:ph type="pic" idx="2"/>
          </p:nvPr>
        </p:nvPicPr>
        <p:blipFill rotWithShape="1">
          <a:blip r:embed="rId3">
            <a:alphaModFix amt="35000"/>
          </a:blip>
          <a:srcRect/>
          <a:stretch/>
        </p:blipFill>
        <p:spPr>
          <a:xfrm>
            <a:off x="-5688" y="0"/>
            <a:ext cx="12192000" cy="6828562"/>
          </a:xfrm>
          <a:prstGeom prst="rect">
            <a:avLst/>
          </a:prstGeom>
          <a:solidFill>
            <a:schemeClr val="dk1"/>
          </a:solidFill>
          <a:ln>
            <a:noFill/>
          </a:ln>
        </p:spPr>
      </p:pic>
      <p:cxnSp>
        <p:nvCxnSpPr>
          <p:cNvPr id="210" name="Google Shape;210;p10"/>
          <p:cNvCxnSpPr/>
          <p:nvPr/>
        </p:nvCxnSpPr>
        <p:spPr>
          <a:xfrm>
            <a:off x="236254" y="1167778"/>
            <a:ext cx="11679521" cy="0"/>
          </a:xfrm>
          <a:prstGeom prst="straightConnector1">
            <a:avLst/>
          </a:prstGeom>
          <a:noFill/>
          <a:ln w="12700" cap="flat" cmpd="sng">
            <a:solidFill>
              <a:schemeClr val="lt1"/>
            </a:solidFill>
            <a:prstDash val="solid"/>
            <a:round/>
            <a:headEnd type="none" w="sm" len="sm"/>
            <a:tailEnd type="none" w="sm" len="sm"/>
          </a:ln>
        </p:spPr>
      </p:cxnSp>
      <p:sp>
        <p:nvSpPr>
          <p:cNvPr id="211" name="Google Shape;211;p10"/>
          <p:cNvSpPr/>
          <p:nvPr/>
        </p:nvSpPr>
        <p:spPr>
          <a:xfrm>
            <a:off x="1" y="6400800"/>
            <a:ext cx="12192000" cy="457200"/>
          </a:xfrm>
          <a:prstGeom prst="rect">
            <a:avLst/>
          </a:prstGeom>
          <a:solidFill>
            <a:srgbClr val="262626">
              <a:alpha val="9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0"/>
          <p:cNvSpPr txBox="1">
            <a:spLocks noGrp="1"/>
          </p:cNvSpPr>
          <p:nvPr>
            <p:ph type="title"/>
          </p:nvPr>
        </p:nvSpPr>
        <p:spPr>
          <a:xfrm>
            <a:off x="128588" y="272334"/>
            <a:ext cx="12063392" cy="95640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EFEFE"/>
              </a:buClr>
              <a:buSzPts val="2800"/>
              <a:buFont typeface="Bookman Old Style"/>
              <a:buNone/>
            </a:pPr>
            <a:r>
              <a:rPr lang="en-US" sz="2800" b="1">
                <a:solidFill>
                  <a:srgbClr val="FEFEFE"/>
                </a:solidFill>
              </a:rPr>
              <a:t>4.</a:t>
            </a:r>
            <a:r>
              <a:rPr lang="en-US" sz="2800" b="1"/>
              <a:t> Average price and payment values from customers of sao paulo city</a:t>
            </a:r>
            <a:endParaRPr sz="2800" b="1">
              <a:solidFill>
                <a:srgbClr val="FEFEFE"/>
              </a:solidFill>
            </a:endParaRPr>
          </a:p>
        </p:txBody>
      </p:sp>
      <p:pic>
        <p:nvPicPr>
          <p:cNvPr id="213" name="Google Shape;213;p10"/>
          <p:cNvPicPr preferRelativeResize="0"/>
          <p:nvPr/>
        </p:nvPicPr>
        <p:blipFill rotWithShape="1">
          <a:blip r:embed="rId4">
            <a:alphaModFix/>
          </a:blip>
          <a:srcRect/>
          <a:stretch/>
        </p:blipFill>
        <p:spPr>
          <a:xfrm>
            <a:off x="4753478" y="1315313"/>
            <a:ext cx="2379822" cy="5067411"/>
          </a:xfrm>
          <a:prstGeom prst="rect">
            <a:avLst/>
          </a:prstGeom>
          <a:noFill/>
          <a:ln>
            <a:noFill/>
          </a:ln>
        </p:spPr>
      </p:pic>
      <p:pic>
        <p:nvPicPr>
          <p:cNvPr id="214" name="Google Shape;214;p10"/>
          <p:cNvPicPr preferRelativeResize="0"/>
          <p:nvPr/>
        </p:nvPicPr>
        <p:blipFill rotWithShape="1">
          <a:blip r:embed="rId5">
            <a:alphaModFix/>
          </a:blip>
          <a:srcRect/>
          <a:stretch/>
        </p:blipFill>
        <p:spPr>
          <a:xfrm>
            <a:off x="7143752" y="1315314"/>
            <a:ext cx="4913448" cy="5067411"/>
          </a:xfrm>
          <a:prstGeom prst="rect">
            <a:avLst/>
          </a:prstGeom>
          <a:noFill/>
          <a:ln>
            <a:noFill/>
          </a:ln>
        </p:spPr>
      </p:pic>
      <p:sp>
        <p:nvSpPr>
          <p:cNvPr id="215" name="Google Shape;215;p10"/>
          <p:cNvSpPr txBox="1"/>
          <p:nvPr/>
        </p:nvSpPr>
        <p:spPr>
          <a:xfrm>
            <a:off x="177662" y="1315313"/>
            <a:ext cx="4347097" cy="5542693"/>
          </a:xfrm>
          <a:prstGeom prst="rect">
            <a:avLst/>
          </a:prstGeom>
          <a:noFill/>
          <a:ln>
            <a:noFill/>
          </a:ln>
        </p:spPr>
        <p:txBody>
          <a:bodyPr spcFirstLastPara="1" wrap="square" lIns="0" tIns="45700" rIns="0" bIns="45700" anchor="t" anchorCtr="0">
            <a:normAutofit fontScale="77500" lnSpcReduction="20000"/>
          </a:bodyPr>
          <a:lstStyle/>
          <a:p>
            <a:pPr marL="0" marR="0" lvl="0" indent="0" algn="just" rtl="0">
              <a:lnSpc>
                <a:spcPct val="100000"/>
              </a:lnSpc>
              <a:spcBef>
                <a:spcPts val="0"/>
              </a:spcBef>
              <a:spcAft>
                <a:spcPts val="0"/>
              </a:spcAft>
              <a:buClr>
                <a:schemeClr val="accent1"/>
              </a:buClr>
              <a:buSzPct val="100000"/>
              <a:buFont typeface="Calibri"/>
              <a:buNone/>
            </a:pPr>
            <a:r>
              <a:rPr lang="en-US" sz="2600" b="1" u="sng">
                <a:solidFill>
                  <a:srgbClr val="FBBE75"/>
                </a:solidFill>
                <a:latin typeface="Bookman Old Style"/>
                <a:ea typeface="Bookman Old Style"/>
                <a:cs typeface="Bookman Old Style"/>
                <a:sym typeface="Bookman Old Style"/>
              </a:rPr>
              <a:t>Overview:</a:t>
            </a:r>
            <a:endParaRPr/>
          </a:p>
          <a:p>
            <a:pPr marL="0" marR="0" lvl="0" indent="0" algn="just" rtl="0">
              <a:lnSpc>
                <a:spcPct val="100000"/>
              </a:lnSpc>
              <a:spcBef>
                <a:spcPts val="600"/>
              </a:spcBef>
              <a:spcAft>
                <a:spcPts val="0"/>
              </a:spcAft>
              <a:buClr>
                <a:schemeClr val="accent1"/>
              </a:buClr>
              <a:buSzPct val="100000"/>
              <a:buFont typeface="Calibri"/>
              <a:buNone/>
            </a:pPr>
            <a:endParaRPr sz="2600" b="1" u="sng">
              <a:solidFill>
                <a:srgbClr val="FBBE75"/>
              </a:solidFill>
              <a:latin typeface="Bookman Old Style"/>
              <a:ea typeface="Bookman Old Style"/>
              <a:cs typeface="Bookman Old Style"/>
              <a:sym typeface="Bookman Old Style"/>
            </a:endParaRPr>
          </a:p>
          <a:p>
            <a:pPr marL="285750" marR="0" lvl="0" indent="-285781" algn="just" rtl="0">
              <a:lnSpc>
                <a:spcPct val="100000"/>
              </a:lnSpc>
              <a:spcBef>
                <a:spcPts val="600"/>
              </a:spcBef>
              <a:spcAft>
                <a:spcPts val="0"/>
              </a:spcAft>
              <a:buClr>
                <a:schemeClr val="accent1"/>
              </a:buClr>
              <a:buSzPct val="100000"/>
              <a:buFont typeface="Noto Sans Symbols"/>
              <a:buChar char="❖"/>
            </a:pPr>
            <a:r>
              <a:rPr lang="en-US" sz="2100">
                <a:solidFill>
                  <a:srgbClr val="FFFFFF"/>
                </a:solidFill>
                <a:latin typeface="Bookman Old Style"/>
                <a:ea typeface="Bookman Old Style"/>
                <a:cs typeface="Bookman Old Style"/>
                <a:sym typeface="Bookman Old Style"/>
              </a:rPr>
              <a:t>Sao Paulo City – Avg price is 108 and avg payment is 153</a:t>
            </a:r>
            <a:endParaRPr/>
          </a:p>
          <a:p>
            <a:pPr marL="285750" marR="0" lvl="0" indent="-285781" algn="just" rtl="0">
              <a:lnSpc>
                <a:spcPct val="100000"/>
              </a:lnSpc>
              <a:spcBef>
                <a:spcPts val="600"/>
              </a:spcBef>
              <a:spcAft>
                <a:spcPts val="0"/>
              </a:spcAft>
              <a:buClr>
                <a:schemeClr val="accent1"/>
              </a:buClr>
              <a:buSzPct val="100000"/>
              <a:buFont typeface="Noto Sans Symbols"/>
              <a:buChar char="❖"/>
            </a:pPr>
            <a:r>
              <a:rPr lang="en-US" sz="2100">
                <a:solidFill>
                  <a:srgbClr val="FFFFFF"/>
                </a:solidFill>
                <a:latin typeface="Bookman Old Style"/>
                <a:ea typeface="Bookman Old Style"/>
                <a:cs typeface="Bookman Old Style"/>
                <a:sym typeface="Bookman Old Style"/>
              </a:rPr>
              <a:t>The total number of customers is nearly 100K. We found out that São Paulo contains the most customers and is 2 times more than the second one.</a:t>
            </a:r>
            <a:endParaRPr/>
          </a:p>
          <a:p>
            <a:pPr marL="285750" marR="0" lvl="0" indent="-285781" algn="just" rtl="0">
              <a:lnSpc>
                <a:spcPct val="100000"/>
              </a:lnSpc>
              <a:spcBef>
                <a:spcPts val="600"/>
              </a:spcBef>
              <a:spcAft>
                <a:spcPts val="0"/>
              </a:spcAft>
              <a:buClr>
                <a:schemeClr val="accent1"/>
              </a:buClr>
              <a:buSzPct val="100000"/>
              <a:buFont typeface="Noto Sans Symbols"/>
              <a:buChar char="❖"/>
            </a:pPr>
            <a:r>
              <a:rPr lang="en-US" sz="2100">
                <a:solidFill>
                  <a:srgbClr val="FFFFFF"/>
                </a:solidFill>
                <a:latin typeface="Bookman Old Style"/>
                <a:ea typeface="Bookman Old Style"/>
                <a:cs typeface="Bookman Old Style"/>
                <a:sym typeface="Bookman Old Style"/>
              </a:rPr>
              <a:t>It is expected that São Paulo has particularly the most order payment value, but it is not. </a:t>
            </a:r>
            <a:r>
              <a:rPr lang="en-US" sz="2100">
                <a:solidFill>
                  <a:schemeClr val="lt1"/>
                </a:solidFill>
                <a:latin typeface="Bookman Old Style"/>
                <a:ea typeface="Bookman Old Style"/>
                <a:cs typeface="Bookman Old Style"/>
                <a:sym typeface="Bookman Old Style"/>
              </a:rPr>
              <a:t>When we consider other cities, </a:t>
            </a:r>
            <a:r>
              <a:rPr lang="en-US" sz="2100">
                <a:solidFill>
                  <a:srgbClr val="FFFFFF"/>
                </a:solidFill>
                <a:latin typeface="Bookman Old Style"/>
                <a:ea typeface="Bookman Old Style"/>
                <a:cs typeface="Bookman Old Style"/>
                <a:sym typeface="Bookman Old Style"/>
              </a:rPr>
              <a:t>Rio de Janerio</a:t>
            </a:r>
            <a:r>
              <a:rPr lang="en-US" sz="2100">
                <a:solidFill>
                  <a:schemeClr val="lt1"/>
                </a:solidFill>
                <a:latin typeface="Bookman Old Style"/>
                <a:ea typeface="Bookman Old Style"/>
                <a:cs typeface="Bookman Old Style"/>
                <a:sym typeface="Bookman Old Style"/>
              </a:rPr>
              <a:t> has highest price and payment value.</a:t>
            </a:r>
            <a:endParaRPr sz="2100">
              <a:solidFill>
                <a:schemeClr val="lt1"/>
              </a:solidFill>
              <a:latin typeface="Bookman Old Style"/>
              <a:ea typeface="Bookman Old Style"/>
              <a:cs typeface="Bookman Old Style"/>
              <a:sym typeface="Bookman Old Style"/>
            </a:endParaRPr>
          </a:p>
          <a:p>
            <a:pPr marL="285750" marR="0" lvl="0" indent="-285781" algn="just" rtl="0">
              <a:lnSpc>
                <a:spcPct val="100000"/>
              </a:lnSpc>
              <a:spcBef>
                <a:spcPts val="600"/>
              </a:spcBef>
              <a:spcAft>
                <a:spcPts val="0"/>
              </a:spcAft>
              <a:buClr>
                <a:schemeClr val="accent1"/>
              </a:buClr>
              <a:buSzPct val="100000"/>
              <a:buFont typeface="Noto Sans Symbols"/>
              <a:buChar char="❖"/>
            </a:pPr>
            <a:r>
              <a:rPr lang="en-US" sz="2100">
                <a:solidFill>
                  <a:srgbClr val="FFFFFF"/>
                </a:solidFill>
                <a:latin typeface="Bookman Old Style"/>
                <a:ea typeface="Bookman Old Style"/>
                <a:cs typeface="Bookman Old Style"/>
                <a:sym typeface="Bookman Old Style"/>
              </a:rPr>
              <a:t>Either Rio de Janerio (RJ) or Belo Horizonte(BH) takes 10% of total customers.</a:t>
            </a:r>
            <a:endParaRPr/>
          </a:p>
          <a:p>
            <a:pPr marL="0" marR="0" lvl="0" indent="0" algn="just" rtl="0">
              <a:lnSpc>
                <a:spcPct val="100000"/>
              </a:lnSpc>
              <a:spcBef>
                <a:spcPts val="600"/>
              </a:spcBef>
              <a:spcAft>
                <a:spcPts val="0"/>
              </a:spcAft>
              <a:buClr>
                <a:schemeClr val="accent1"/>
              </a:buClr>
              <a:buSzPct val="100000"/>
              <a:buFont typeface="Calibri"/>
              <a:buNone/>
            </a:pPr>
            <a:endParaRPr sz="2100">
              <a:solidFill>
                <a:srgbClr val="FFFFFF"/>
              </a:solidFill>
              <a:latin typeface="Bookman Old Style"/>
              <a:ea typeface="Bookman Old Style"/>
              <a:cs typeface="Bookman Old Style"/>
              <a:sym typeface="Bookman Old Style"/>
            </a:endParaRPr>
          </a:p>
          <a:p>
            <a:pPr marL="0" marR="0" lvl="0" indent="0" algn="just" rtl="0">
              <a:lnSpc>
                <a:spcPct val="100000"/>
              </a:lnSpc>
              <a:spcBef>
                <a:spcPts val="600"/>
              </a:spcBef>
              <a:spcAft>
                <a:spcPts val="0"/>
              </a:spcAft>
              <a:buClr>
                <a:schemeClr val="accent1"/>
              </a:buClr>
              <a:buSzPct val="100000"/>
              <a:buFont typeface="Calibri"/>
              <a:buNone/>
            </a:pPr>
            <a:r>
              <a:rPr lang="en-US" sz="2600" b="1" u="sng">
                <a:solidFill>
                  <a:srgbClr val="FBBE75"/>
                </a:solidFill>
                <a:latin typeface="Bookman Old Style"/>
                <a:ea typeface="Bookman Old Style"/>
                <a:cs typeface="Bookman Old Style"/>
                <a:sym typeface="Bookman Old Style"/>
              </a:rPr>
              <a:t>Suggestion:</a:t>
            </a:r>
            <a:endParaRPr/>
          </a:p>
          <a:p>
            <a:pPr marL="0" marR="0" lvl="0" indent="0" algn="just" rtl="0">
              <a:lnSpc>
                <a:spcPct val="100000"/>
              </a:lnSpc>
              <a:spcBef>
                <a:spcPts val="600"/>
              </a:spcBef>
              <a:spcAft>
                <a:spcPts val="0"/>
              </a:spcAft>
              <a:buClr>
                <a:schemeClr val="accent1"/>
              </a:buClr>
              <a:buSzPct val="100000"/>
              <a:buFont typeface="Calibri"/>
              <a:buNone/>
            </a:pPr>
            <a:endParaRPr sz="2600" b="1" u="sng">
              <a:solidFill>
                <a:srgbClr val="FBBE75"/>
              </a:solidFill>
              <a:latin typeface="Bookman Old Style"/>
              <a:ea typeface="Bookman Old Style"/>
              <a:cs typeface="Bookman Old Style"/>
              <a:sym typeface="Bookman Old Style"/>
            </a:endParaRPr>
          </a:p>
          <a:p>
            <a:pPr marL="285750" marR="0" lvl="0" indent="-285781" algn="just" rtl="0">
              <a:lnSpc>
                <a:spcPct val="100000"/>
              </a:lnSpc>
              <a:spcBef>
                <a:spcPts val="600"/>
              </a:spcBef>
              <a:spcAft>
                <a:spcPts val="0"/>
              </a:spcAft>
              <a:buClr>
                <a:schemeClr val="accent1"/>
              </a:buClr>
              <a:buSzPct val="100000"/>
              <a:buFont typeface="Noto Sans Symbols"/>
              <a:buChar char="❖"/>
            </a:pPr>
            <a:r>
              <a:rPr lang="en-US" sz="2100">
                <a:solidFill>
                  <a:schemeClr val="lt1"/>
                </a:solidFill>
                <a:latin typeface="Bookman Old Style"/>
                <a:ea typeface="Bookman Old Style"/>
                <a:cs typeface="Bookman Old Style"/>
                <a:sym typeface="Bookman Old Style"/>
              </a:rPr>
              <a:t>To</a:t>
            </a:r>
            <a:r>
              <a:rPr lang="en-US" sz="2100">
                <a:solidFill>
                  <a:srgbClr val="FFFFFF"/>
                </a:solidFill>
                <a:latin typeface="Bookman Old Style"/>
                <a:ea typeface="Bookman Old Style"/>
                <a:cs typeface="Bookman Old Style"/>
                <a:sym typeface="Bookman Old Style"/>
              </a:rPr>
              <a:t> increase sales on other cities we can work on product wise offers.</a:t>
            </a:r>
            <a:endParaRPr sz="2100" u="sng">
              <a:solidFill>
                <a:schemeClr val="lt1"/>
              </a:solidFill>
              <a:latin typeface="Bookman Old Style"/>
              <a:ea typeface="Bookman Old Style"/>
              <a:cs typeface="Bookman Old Style"/>
              <a:sym typeface="Bookman Old Style"/>
            </a:endParaRPr>
          </a:p>
        </p:txBody>
      </p:sp>
      <p:pic>
        <p:nvPicPr>
          <p:cNvPr id="216" name="Google Shape;216;p10"/>
          <p:cNvPicPr preferRelativeResize="0"/>
          <p:nvPr/>
        </p:nvPicPr>
        <p:blipFill rotWithShape="1">
          <a:blip r:embed="rId6">
            <a:alphaModFix/>
          </a:blip>
          <a:srcRect/>
          <a:stretch/>
        </p:blipFill>
        <p:spPr>
          <a:xfrm>
            <a:off x="10372726" y="28485"/>
            <a:ext cx="1758969" cy="4572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2"/>
                                        </p:tgtEl>
                                        <p:attrNameLst>
                                          <p:attrName>style.visibility</p:attrName>
                                        </p:attrNameLst>
                                      </p:cBhvr>
                                      <p:to>
                                        <p:strVal val="visible"/>
                                      </p:to>
                                    </p:set>
                                    <p:animEffect transition="in" filter="fade">
                                      <p:cBhvr>
                                        <p:cTn id="7" dur="1000"/>
                                        <p:tgtEl>
                                          <p:spTgt spid="21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10"/>
                                        </p:tgtEl>
                                        <p:attrNameLst>
                                          <p:attrName>style.visibility</p:attrName>
                                        </p:attrNameLst>
                                      </p:cBhvr>
                                      <p:to>
                                        <p:strVal val="visible"/>
                                      </p:to>
                                    </p:set>
                                    <p:animEffect transition="in" filter="fade">
                                      <p:cBhvr>
                                        <p:cTn id="11" dur="500"/>
                                        <p:tgtEl>
                                          <p:spTgt spid="210"/>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13"/>
                                        </p:tgtEl>
                                        <p:attrNameLst>
                                          <p:attrName>style.visibility</p:attrName>
                                        </p:attrNameLst>
                                      </p:cBhvr>
                                      <p:to>
                                        <p:strVal val="visible"/>
                                      </p:to>
                                    </p:set>
                                    <p:animEffect transition="in" filter="fade">
                                      <p:cBhvr>
                                        <p:cTn id="15" dur="500"/>
                                        <p:tgtEl>
                                          <p:spTgt spid="213"/>
                                        </p:tgtEl>
                                      </p:cBhvr>
                                    </p:animEffect>
                                  </p:childTnLst>
                                </p:cTn>
                              </p:par>
                              <p:par>
                                <p:cTn id="16" presetID="10" presetClass="entr" presetSubtype="0" fill="hold" nodeType="withEffect">
                                  <p:stCondLst>
                                    <p:cond delay="0"/>
                                  </p:stCondLst>
                                  <p:childTnLst>
                                    <p:set>
                                      <p:cBhvr>
                                        <p:cTn id="17" dur="1" fill="hold">
                                          <p:stCondLst>
                                            <p:cond delay="0"/>
                                          </p:stCondLst>
                                        </p:cTn>
                                        <p:tgtEl>
                                          <p:spTgt spid="214"/>
                                        </p:tgtEl>
                                        <p:attrNameLst>
                                          <p:attrName>style.visibility</p:attrName>
                                        </p:attrNameLst>
                                      </p:cBhvr>
                                      <p:to>
                                        <p:strVal val="visible"/>
                                      </p:to>
                                    </p:set>
                                    <p:animEffect transition="in" filter="fade">
                                      <p:cBhvr>
                                        <p:cTn id="18" dur="500"/>
                                        <p:tgtEl>
                                          <p:spTgt spid="214"/>
                                        </p:tgtEl>
                                      </p:cBhvr>
                                    </p:animEffect>
                                  </p:childTnLst>
                                </p:cTn>
                              </p:par>
                            </p:childTnLst>
                          </p:cTn>
                        </p:par>
                        <p:par>
                          <p:cTn id="19" fill="hold">
                            <p:stCondLst>
                              <p:cond delay="2000"/>
                            </p:stCondLst>
                            <p:childTnLst>
                              <p:par>
                                <p:cTn id="20" presetID="1" presetClass="entr" presetSubtype="0" fill="hold" nodeType="afterEffect">
                                  <p:stCondLst>
                                    <p:cond delay="0"/>
                                  </p:stCondLst>
                                  <p:childTnLst>
                                    <p:set>
                                      <p:cBhvr>
                                        <p:cTn id="21" dur="1" fill="hold">
                                          <p:stCondLst>
                                            <p:cond delay="0"/>
                                          </p:stCondLst>
                                        </p:cTn>
                                        <p:tgtEl>
                                          <p:spTgt spid="215">
                                            <p:txEl>
                                              <p:pRg st="0" end="0"/>
                                            </p:txEl>
                                          </p:spTgt>
                                        </p:tgtEl>
                                        <p:attrNameLst>
                                          <p:attrName>style.visibility</p:attrName>
                                        </p:attrNameLst>
                                      </p:cBhvr>
                                      <p:to>
                                        <p:strVal val="visible"/>
                                      </p:to>
                                    </p:set>
                                  </p:childTnLst>
                                </p:cTn>
                              </p:par>
                            </p:childTnLst>
                          </p:cTn>
                        </p:par>
                        <p:par>
                          <p:cTn id="22" fill="hold">
                            <p:stCondLst>
                              <p:cond delay="2001"/>
                            </p:stCondLst>
                            <p:childTnLst>
                              <p:par>
                                <p:cTn id="23" presetID="1" presetClass="entr" presetSubtype="0" fill="hold" nodeType="afterEffect">
                                  <p:stCondLst>
                                    <p:cond delay="0"/>
                                  </p:stCondLst>
                                  <p:childTnLst>
                                    <p:set>
                                      <p:cBhvr>
                                        <p:cTn id="24" dur="1" fill="hold">
                                          <p:stCondLst>
                                            <p:cond delay="0"/>
                                          </p:stCondLst>
                                        </p:cTn>
                                        <p:tgtEl>
                                          <p:spTgt spid="215">
                                            <p:txEl>
                                              <p:pRg st="1" end="1"/>
                                            </p:txEl>
                                          </p:spTgt>
                                        </p:tgtEl>
                                        <p:attrNameLst>
                                          <p:attrName>style.visibility</p:attrName>
                                        </p:attrNameLst>
                                      </p:cBhvr>
                                      <p:to>
                                        <p:strVal val="visible"/>
                                      </p:to>
                                    </p:set>
                                  </p:childTnLst>
                                </p:cTn>
                              </p:par>
                            </p:childTnLst>
                          </p:cTn>
                        </p:par>
                        <p:par>
                          <p:cTn id="25" fill="hold">
                            <p:stCondLst>
                              <p:cond delay="2002"/>
                            </p:stCondLst>
                            <p:childTnLst>
                              <p:par>
                                <p:cTn id="26" presetID="1" presetClass="entr" presetSubtype="0" fill="hold" nodeType="afterEffect">
                                  <p:stCondLst>
                                    <p:cond delay="0"/>
                                  </p:stCondLst>
                                  <p:childTnLst>
                                    <p:set>
                                      <p:cBhvr>
                                        <p:cTn id="27" dur="1" fill="hold">
                                          <p:stCondLst>
                                            <p:cond delay="0"/>
                                          </p:stCondLst>
                                        </p:cTn>
                                        <p:tgtEl>
                                          <p:spTgt spid="215">
                                            <p:txEl>
                                              <p:pRg st="2" end="2"/>
                                            </p:txEl>
                                          </p:spTgt>
                                        </p:tgtEl>
                                        <p:attrNameLst>
                                          <p:attrName>style.visibility</p:attrName>
                                        </p:attrNameLst>
                                      </p:cBhvr>
                                      <p:to>
                                        <p:strVal val="visible"/>
                                      </p:to>
                                    </p:set>
                                  </p:childTnLst>
                                </p:cTn>
                              </p:par>
                            </p:childTnLst>
                          </p:cTn>
                        </p:par>
                        <p:par>
                          <p:cTn id="28" fill="hold">
                            <p:stCondLst>
                              <p:cond delay="2003"/>
                            </p:stCondLst>
                            <p:childTnLst>
                              <p:par>
                                <p:cTn id="29" presetID="1" presetClass="entr" presetSubtype="0" fill="hold" nodeType="afterEffect">
                                  <p:stCondLst>
                                    <p:cond delay="0"/>
                                  </p:stCondLst>
                                  <p:childTnLst>
                                    <p:set>
                                      <p:cBhvr>
                                        <p:cTn id="30" dur="1" fill="hold">
                                          <p:stCondLst>
                                            <p:cond delay="0"/>
                                          </p:stCondLst>
                                        </p:cTn>
                                        <p:tgtEl>
                                          <p:spTgt spid="215">
                                            <p:txEl>
                                              <p:pRg st="3" end="3"/>
                                            </p:txEl>
                                          </p:spTgt>
                                        </p:tgtEl>
                                        <p:attrNameLst>
                                          <p:attrName>style.visibility</p:attrName>
                                        </p:attrNameLst>
                                      </p:cBhvr>
                                      <p:to>
                                        <p:strVal val="visible"/>
                                      </p:to>
                                    </p:set>
                                  </p:childTnLst>
                                </p:cTn>
                              </p:par>
                            </p:childTnLst>
                          </p:cTn>
                        </p:par>
                        <p:par>
                          <p:cTn id="31" fill="hold">
                            <p:stCondLst>
                              <p:cond delay="2004"/>
                            </p:stCondLst>
                            <p:childTnLst>
                              <p:par>
                                <p:cTn id="32" presetID="1" presetClass="entr" presetSubtype="0" fill="hold" nodeType="afterEffect">
                                  <p:stCondLst>
                                    <p:cond delay="0"/>
                                  </p:stCondLst>
                                  <p:childTnLst>
                                    <p:set>
                                      <p:cBhvr>
                                        <p:cTn id="33" dur="1" fill="hold">
                                          <p:stCondLst>
                                            <p:cond delay="0"/>
                                          </p:stCondLst>
                                        </p:cTn>
                                        <p:tgtEl>
                                          <p:spTgt spid="215">
                                            <p:txEl>
                                              <p:pRg st="4" end="4"/>
                                            </p:txEl>
                                          </p:spTgt>
                                        </p:tgtEl>
                                        <p:attrNameLst>
                                          <p:attrName>style.visibility</p:attrName>
                                        </p:attrNameLst>
                                      </p:cBhvr>
                                      <p:to>
                                        <p:strVal val="visible"/>
                                      </p:to>
                                    </p:set>
                                  </p:childTnLst>
                                </p:cTn>
                              </p:par>
                            </p:childTnLst>
                          </p:cTn>
                        </p:par>
                        <p:par>
                          <p:cTn id="34" fill="hold">
                            <p:stCondLst>
                              <p:cond delay="2005"/>
                            </p:stCondLst>
                            <p:childTnLst>
                              <p:par>
                                <p:cTn id="35" presetID="1" presetClass="entr" presetSubtype="0" fill="hold" nodeType="afterEffect">
                                  <p:stCondLst>
                                    <p:cond delay="0"/>
                                  </p:stCondLst>
                                  <p:childTnLst>
                                    <p:set>
                                      <p:cBhvr>
                                        <p:cTn id="36" dur="1" fill="hold">
                                          <p:stCondLst>
                                            <p:cond delay="0"/>
                                          </p:stCondLst>
                                        </p:cTn>
                                        <p:tgtEl>
                                          <p:spTgt spid="215">
                                            <p:txEl>
                                              <p:pRg st="5" end="5"/>
                                            </p:txEl>
                                          </p:spTgt>
                                        </p:tgtEl>
                                        <p:attrNameLst>
                                          <p:attrName>style.visibility</p:attrName>
                                        </p:attrNameLst>
                                      </p:cBhvr>
                                      <p:to>
                                        <p:strVal val="visible"/>
                                      </p:to>
                                    </p:set>
                                  </p:childTnLst>
                                </p:cTn>
                              </p:par>
                            </p:childTnLst>
                          </p:cTn>
                        </p:par>
                        <p:par>
                          <p:cTn id="37" fill="hold">
                            <p:stCondLst>
                              <p:cond delay="2006"/>
                            </p:stCondLst>
                            <p:childTnLst>
                              <p:par>
                                <p:cTn id="38" presetID="1" presetClass="entr" presetSubtype="0" fill="hold" nodeType="afterEffect">
                                  <p:stCondLst>
                                    <p:cond delay="0"/>
                                  </p:stCondLst>
                                  <p:childTnLst>
                                    <p:set>
                                      <p:cBhvr>
                                        <p:cTn id="39" dur="1" fill="hold">
                                          <p:stCondLst>
                                            <p:cond delay="0"/>
                                          </p:stCondLst>
                                        </p:cTn>
                                        <p:tgtEl>
                                          <p:spTgt spid="215">
                                            <p:txEl>
                                              <p:pRg st="6" end="6"/>
                                            </p:txEl>
                                          </p:spTgt>
                                        </p:tgtEl>
                                        <p:attrNameLst>
                                          <p:attrName>style.visibility</p:attrName>
                                        </p:attrNameLst>
                                      </p:cBhvr>
                                      <p:to>
                                        <p:strVal val="visible"/>
                                      </p:to>
                                    </p:set>
                                  </p:childTnLst>
                                </p:cTn>
                              </p:par>
                            </p:childTnLst>
                          </p:cTn>
                        </p:par>
                        <p:par>
                          <p:cTn id="40" fill="hold">
                            <p:stCondLst>
                              <p:cond delay="2007"/>
                            </p:stCondLst>
                            <p:childTnLst>
                              <p:par>
                                <p:cTn id="41" presetID="1" presetClass="entr" presetSubtype="0" fill="hold" nodeType="afterEffect">
                                  <p:stCondLst>
                                    <p:cond delay="0"/>
                                  </p:stCondLst>
                                  <p:childTnLst>
                                    <p:set>
                                      <p:cBhvr>
                                        <p:cTn id="42" dur="1" fill="hold">
                                          <p:stCondLst>
                                            <p:cond delay="0"/>
                                          </p:stCondLst>
                                        </p:cTn>
                                        <p:tgtEl>
                                          <p:spTgt spid="215">
                                            <p:txEl>
                                              <p:pRg st="7" end="7"/>
                                            </p:txEl>
                                          </p:spTgt>
                                        </p:tgtEl>
                                        <p:attrNameLst>
                                          <p:attrName>style.visibility</p:attrName>
                                        </p:attrNameLst>
                                      </p:cBhvr>
                                      <p:to>
                                        <p:strVal val="visible"/>
                                      </p:to>
                                    </p:set>
                                  </p:childTnLst>
                                </p:cTn>
                              </p:par>
                            </p:childTnLst>
                          </p:cTn>
                        </p:par>
                        <p:par>
                          <p:cTn id="43" fill="hold">
                            <p:stCondLst>
                              <p:cond delay="2008"/>
                            </p:stCondLst>
                            <p:childTnLst>
                              <p:par>
                                <p:cTn id="44" presetID="1" presetClass="entr" presetSubtype="0" fill="hold" nodeType="afterEffect">
                                  <p:stCondLst>
                                    <p:cond delay="0"/>
                                  </p:stCondLst>
                                  <p:childTnLst>
                                    <p:set>
                                      <p:cBhvr>
                                        <p:cTn id="45" dur="1" fill="hold">
                                          <p:stCondLst>
                                            <p:cond delay="0"/>
                                          </p:stCondLst>
                                        </p:cTn>
                                        <p:tgtEl>
                                          <p:spTgt spid="215">
                                            <p:txEl>
                                              <p:pRg st="8" end="8"/>
                                            </p:txEl>
                                          </p:spTgt>
                                        </p:tgtEl>
                                        <p:attrNameLst>
                                          <p:attrName>style.visibility</p:attrName>
                                        </p:attrNameLst>
                                      </p:cBhvr>
                                      <p:to>
                                        <p:strVal val="visible"/>
                                      </p:to>
                                    </p:set>
                                  </p:childTnLst>
                                </p:cTn>
                              </p:par>
                            </p:childTnLst>
                          </p:cTn>
                        </p:par>
                        <p:par>
                          <p:cTn id="46" fill="hold">
                            <p:stCondLst>
                              <p:cond delay="2009"/>
                            </p:stCondLst>
                            <p:childTnLst>
                              <p:par>
                                <p:cTn id="47" presetID="1" presetClass="entr" presetSubtype="0" fill="hold" nodeType="afterEffect">
                                  <p:stCondLst>
                                    <p:cond delay="0"/>
                                  </p:stCondLst>
                                  <p:childTnLst>
                                    <p:set>
                                      <p:cBhvr>
                                        <p:cTn id="48" dur="1" fill="hold">
                                          <p:stCondLst>
                                            <p:cond delay="0"/>
                                          </p:stCondLst>
                                        </p:cTn>
                                        <p:tgtEl>
                                          <p:spTgt spid="2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0"/>
        <p:cNvGrpSpPr/>
        <p:nvPr/>
      </p:nvGrpSpPr>
      <p:grpSpPr>
        <a:xfrm>
          <a:off x="0" y="0"/>
          <a:ext cx="0" cy="0"/>
          <a:chOff x="0" y="0"/>
          <a:chExt cx="0" cy="0"/>
        </a:xfrm>
      </p:grpSpPr>
      <p:pic>
        <p:nvPicPr>
          <p:cNvPr id="221" name="Google Shape;221;p11" descr="A picture containing screenshot, graphics, line, hanger"/>
          <p:cNvPicPr preferRelativeResize="0">
            <a:picLocks noGrp="1"/>
          </p:cNvPicPr>
          <p:nvPr>
            <p:ph type="pic" idx="2"/>
          </p:nvPr>
        </p:nvPicPr>
        <p:blipFill rotWithShape="1">
          <a:blip r:embed="rId3">
            <a:alphaModFix amt="35000"/>
          </a:blip>
          <a:srcRect/>
          <a:stretch/>
        </p:blipFill>
        <p:spPr>
          <a:xfrm>
            <a:off x="20" y="10"/>
            <a:ext cx="12191980" cy="6857990"/>
          </a:xfrm>
          <a:prstGeom prst="rect">
            <a:avLst/>
          </a:prstGeom>
          <a:solidFill>
            <a:schemeClr val="dk1"/>
          </a:solidFill>
          <a:ln>
            <a:noFill/>
          </a:ln>
        </p:spPr>
      </p:pic>
      <p:cxnSp>
        <p:nvCxnSpPr>
          <p:cNvPr id="222" name="Google Shape;222;p11"/>
          <p:cNvCxnSpPr/>
          <p:nvPr/>
        </p:nvCxnSpPr>
        <p:spPr>
          <a:xfrm>
            <a:off x="264839" y="1067775"/>
            <a:ext cx="11736661" cy="0"/>
          </a:xfrm>
          <a:prstGeom prst="straightConnector1">
            <a:avLst/>
          </a:prstGeom>
          <a:noFill/>
          <a:ln w="12700" cap="flat" cmpd="sng">
            <a:solidFill>
              <a:schemeClr val="lt1"/>
            </a:solidFill>
            <a:prstDash val="solid"/>
            <a:round/>
            <a:headEnd type="none" w="sm" len="sm"/>
            <a:tailEnd type="none" w="sm" len="sm"/>
          </a:ln>
        </p:spPr>
      </p:cxnSp>
      <p:sp>
        <p:nvSpPr>
          <p:cNvPr id="223" name="Google Shape;223;p11"/>
          <p:cNvSpPr/>
          <p:nvPr/>
        </p:nvSpPr>
        <p:spPr>
          <a:xfrm>
            <a:off x="1" y="6400800"/>
            <a:ext cx="12192000" cy="457200"/>
          </a:xfrm>
          <a:prstGeom prst="rect">
            <a:avLst/>
          </a:prstGeom>
          <a:solidFill>
            <a:srgbClr val="262626">
              <a:alpha val="9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1"/>
          <p:cNvSpPr txBox="1">
            <a:spLocks noGrp="1"/>
          </p:cNvSpPr>
          <p:nvPr>
            <p:ph type="title"/>
          </p:nvPr>
        </p:nvSpPr>
        <p:spPr>
          <a:xfrm>
            <a:off x="214313" y="286604"/>
            <a:ext cx="11787187" cy="702303"/>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EFEFE"/>
              </a:buClr>
              <a:buSzPts val="3100"/>
              <a:buFont typeface="Bookman Old Style"/>
              <a:buNone/>
            </a:pPr>
            <a:r>
              <a:rPr lang="en-US" sz="3100" b="1">
                <a:solidFill>
                  <a:srgbClr val="FEFEFE"/>
                </a:solidFill>
              </a:rPr>
              <a:t>5.</a:t>
            </a:r>
            <a:r>
              <a:rPr lang="en-US" sz="3100" b="1"/>
              <a:t> Relationship between shipping days Vs review scores.</a:t>
            </a:r>
            <a:endParaRPr sz="4800">
              <a:solidFill>
                <a:srgbClr val="FEFEFE"/>
              </a:solidFill>
            </a:endParaRPr>
          </a:p>
        </p:txBody>
      </p:sp>
      <p:pic>
        <p:nvPicPr>
          <p:cNvPr id="225" name="Google Shape;225;p11"/>
          <p:cNvPicPr preferRelativeResize="0"/>
          <p:nvPr/>
        </p:nvPicPr>
        <p:blipFill rotWithShape="1">
          <a:blip r:embed="rId4">
            <a:alphaModFix/>
          </a:blip>
          <a:srcRect/>
          <a:stretch/>
        </p:blipFill>
        <p:spPr>
          <a:xfrm>
            <a:off x="7713407" y="1224163"/>
            <a:ext cx="4230942" cy="5112055"/>
          </a:xfrm>
          <a:prstGeom prst="rect">
            <a:avLst/>
          </a:prstGeom>
          <a:noFill/>
          <a:ln>
            <a:noFill/>
          </a:ln>
        </p:spPr>
      </p:pic>
      <p:sp>
        <p:nvSpPr>
          <p:cNvPr id="226" name="Google Shape;226;p11"/>
          <p:cNvSpPr txBox="1">
            <a:spLocks noGrp="1"/>
          </p:cNvSpPr>
          <p:nvPr>
            <p:ph type="body" idx="1"/>
          </p:nvPr>
        </p:nvSpPr>
        <p:spPr>
          <a:xfrm>
            <a:off x="214313" y="1261213"/>
            <a:ext cx="7129462" cy="5060718"/>
          </a:xfrm>
          <a:prstGeom prst="rect">
            <a:avLst/>
          </a:prstGeom>
          <a:noFill/>
          <a:ln>
            <a:noFill/>
          </a:ln>
        </p:spPr>
        <p:txBody>
          <a:bodyPr spcFirstLastPara="1" wrap="square" lIns="0" tIns="45700" rIns="0" bIns="45700" anchor="t" anchorCtr="0">
            <a:normAutofit/>
          </a:bodyPr>
          <a:lstStyle/>
          <a:p>
            <a:pPr marL="0" lvl="0" indent="0" algn="just" rtl="0">
              <a:lnSpc>
                <a:spcPct val="100000"/>
              </a:lnSpc>
              <a:spcBef>
                <a:spcPts val="0"/>
              </a:spcBef>
              <a:spcAft>
                <a:spcPts val="0"/>
              </a:spcAft>
              <a:buSzPts val="2000"/>
              <a:buNone/>
            </a:pPr>
            <a:r>
              <a:rPr lang="en-US" sz="2000" b="1" u="sng">
                <a:solidFill>
                  <a:srgbClr val="FBBE75"/>
                </a:solidFill>
                <a:latin typeface="Bookman Old Style"/>
                <a:ea typeface="Bookman Old Style"/>
                <a:cs typeface="Bookman Old Style"/>
                <a:sym typeface="Bookman Old Style"/>
              </a:rPr>
              <a:t>Overview:</a:t>
            </a:r>
            <a:endParaRPr/>
          </a:p>
          <a:p>
            <a:pPr marL="0" lvl="0" indent="0" algn="just" rtl="0">
              <a:lnSpc>
                <a:spcPct val="100000"/>
              </a:lnSpc>
              <a:spcBef>
                <a:spcPts val="600"/>
              </a:spcBef>
              <a:spcAft>
                <a:spcPts val="0"/>
              </a:spcAft>
              <a:buSzPts val="2000"/>
              <a:buNone/>
            </a:pPr>
            <a:endParaRPr sz="2000" b="1" u="sng">
              <a:solidFill>
                <a:srgbClr val="FBBE75"/>
              </a:solidFill>
              <a:latin typeface="Bookman Old Style"/>
              <a:ea typeface="Bookman Old Style"/>
              <a:cs typeface="Bookman Old Style"/>
              <a:sym typeface="Bookman Old Style"/>
            </a:endParaRPr>
          </a:p>
          <a:p>
            <a:pPr marL="285750" lvl="0" indent="-285750" algn="just" rtl="0">
              <a:lnSpc>
                <a:spcPct val="100000"/>
              </a:lnSpc>
              <a:spcBef>
                <a:spcPts val="600"/>
              </a:spcBef>
              <a:spcAft>
                <a:spcPts val="0"/>
              </a:spcAft>
              <a:buSzPts val="1800"/>
              <a:buFont typeface="Noto Sans Symbols"/>
              <a:buChar char="❖"/>
            </a:pPr>
            <a:r>
              <a:rPr lang="en-US">
                <a:latin typeface="Bookman Old Style"/>
                <a:ea typeface="Bookman Old Style"/>
                <a:cs typeface="Bookman Old Style"/>
                <a:sym typeface="Bookman Old Style"/>
              </a:rPr>
              <a:t>11 avg shipping days taken for review score 5 &amp; 20 avg shipping days taken for review score 1.</a:t>
            </a:r>
            <a:endParaRPr/>
          </a:p>
          <a:p>
            <a:pPr marL="285750" lvl="0" indent="-285750" algn="just" rtl="0">
              <a:lnSpc>
                <a:spcPct val="100000"/>
              </a:lnSpc>
              <a:spcBef>
                <a:spcPts val="600"/>
              </a:spcBef>
              <a:spcAft>
                <a:spcPts val="0"/>
              </a:spcAft>
              <a:buSzPts val="1800"/>
              <a:buFont typeface="Noto Sans Symbols"/>
              <a:buChar char="❖"/>
            </a:pPr>
            <a:r>
              <a:rPr lang="en-US">
                <a:latin typeface="Bookman Old Style"/>
                <a:ea typeface="Bookman Old Style"/>
                <a:cs typeface="Bookman Old Style"/>
                <a:sym typeface="Bookman Old Style"/>
              </a:rPr>
              <a:t>We get positive/high ratings when delivery time is less and negative feedback from the customers when it takes long to deliver the product.</a:t>
            </a:r>
            <a:endParaRPr/>
          </a:p>
          <a:p>
            <a:pPr marL="285750" lvl="0" indent="-285750" algn="just" rtl="0">
              <a:lnSpc>
                <a:spcPct val="100000"/>
              </a:lnSpc>
              <a:spcBef>
                <a:spcPts val="600"/>
              </a:spcBef>
              <a:spcAft>
                <a:spcPts val="0"/>
              </a:spcAft>
              <a:buSzPts val="1800"/>
              <a:buFont typeface="Noto Sans Symbols"/>
              <a:buChar char="❖"/>
            </a:pPr>
            <a:r>
              <a:rPr lang="en-US">
                <a:latin typeface="Bookman Old Style"/>
                <a:ea typeface="Bookman Old Style"/>
                <a:cs typeface="Bookman Old Style"/>
                <a:sym typeface="Bookman Old Style"/>
              </a:rPr>
              <a:t>Lesser the delivery days – the higher the positive reviews.</a:t>
            </a:r>
            <a:endParaRPr/>
          </a:p>
          <a:p>
            <a:pPr marL="0" lvl="0" indent="0" algn="just" rtl="0">
              <a:lnSpc>
                <a:spcPct val="100000"/>
              </a:lnSpc>
              <a:spcBef>
                <a:spcPts val="600"/>
              </a:spcBef>
              <a:spcAft>
                <a:spcPts val="0"/>
              </a:spcAft>
              <a:buSzPts val="1800"/>
              <a:buNone/>
            </a:pPr>
            <a:endParaRPr>
              <a:latin typeface="Bookman Old Style"/>
              <a:ea typeface="Bookman Old Style"/>
              <a:cs typeface="Bookman Old Style"/>
              <a:sym typeface="Bookman Old Style"/>
            </a:endParaRPr>
          </a:p>
          <a:p>
            <a:pPr marL="0" lvl="0" indent="0" algn="just" rtl="0">
              <a:lnSpc>
                <a:spcPct val="100000"/>
              </a:lnSpc>
              <a:spcBef>
                <a:spcPts val="600"/>
              </a:spcBef>
              <a:spcAft>
                <a:spcPts val="0"/>
              </a:spcAft>
              <a:buSzPts val="2000"/>
              <a:buNone/>
            </a:pPr>
            <a:r>
              <a:rPr lang="en-US" sz="2000" b="1" u="sng">
                <a:solidFill>
                  <a:srgbClr val="FBBE75"/>
                </a:solidFill>
                <a:latin typeface="Bookman Old Style"/>
                <a:ea typeface="Bookman Old Style"/>
                <a:cs typeface="Bookman Old Style"/>
                <a:sym typeface="Bookman Old Style"/>
              </a:rPr>
              <a:t>Suggestion:</a:t>
            </a:r>
            <a:endParaRPr/>
          </a:p>
          <a:p>
            <a:pPr marL="0" lvl="0" indent="0" algn="just" rtl="0">
              <a:lnSpc>
                <a:spcPct val="100000"/>
              </a:lnSpc>
              <a:spcBef>
                <a:spcPts val="600"/>
              </a:spcBef>
              <a:spcAft>
                <a:spcPts val="0"/>
              </a:spcAft>
              <a:buSzPts val="2000"/>
              <a:buNone/>
            </a:pPr>
            <a:endParaRPr sz="2000" b="1" u="sng">
              <a:solidFill>
                <a:srgbClr val="FBBE75"/>
              </a:solidFill>
              <a:latin typeface="Bookman Old Style"/>
              <a:ea typeface="Bookman Old Style"/>
              <a:cs typeface="Bookman Old Style"/>
              <a:sym typeface="Bookman Old Style"/>
            </a:endParaRPr>
          </a:p>
          <a:p>
            <a:pPr marL="285750" lvl="0" indent="-285750" algn="just" rtl="0">
              <a:lnSpc>
                <a:spcPct val="100000"/>
              </a:lnSpc>
              <a:spcBef>
                <a:spcPts val="600"/>
              </a:spcBef>
              <a:spcAft>
                <a:spcPts val="0"/>
              </a:spcAft>
              <a:buSzPts val="1800"/>
              <a:buFont typeface="Noto Sans Symbols"/>
              <a:buChar char="❖"/>
            </a:pPr>
            <a:r>
              <a:rPr lang="en-US" b="0" i="0">
                <a:solidFill>
                  <a:schemeClr val="lt1"/>
                </a:solidFill>
                <a:latin typeface="Bookman Old Style"/>
                <a:ea typeface="Bookman Old Style"/>
                <a:cs typeface="Bookman Old Style"/>
                <a:sym typeface="Bookman Old Style"/>
              </a:rPr>
              <a:t>Minimizing the shipping days would lead to more positive reviews. Consecutively customer satisfaction will be met which leads to more business.</a:t>
            </a:r>
            <a:endParaRPr sz="1800" b="1" u="sng">
              <a:solidFill>
                <a:schemeClr val="lt1"/>
              </a:solidFill>
              <a:latin typeface="Bookman Old Style"/>
              <a:ea typeface="Bookman Old Style"/>
              <a:cs typeface="Bookman Old Style"/>
              <a:sym typeface="Bookman Old Style"/>
            </a:endParaRPr>
          </a:p>
          <a:p>
            <a:pPr marL="285750" lvl="0" indent="-171450" algn="l" rtl="0">
              <a:lnSpc>
                <a:spcPct val="100000"/>
              </a:lnSpc>
              <a:spcBef>
                <a:spcPts val="600"/>
              </a:spcBef>
              <a:spcAft>
                <a:spcPts val="0"/>
              </a:spcAft>
              <a:buSzPts val="1800"/>
              <a:buFont typeface="Noto Sans Symbols"/>
              <a:buNone/>
            </a:pPr>
            <a:endParaRPr sz="1800">
              <a:latin typeface="Libre Franklin"/>
              <a:ea typeface="Libre Franklin"/>
              <a:cs typeface="Libre Franklin"/>
              <a:sym typeface="Libre Franklin"/>
            </a:endParaRPr>
          </a:p>
          <a:p>
            <a:pPr marL="285750" lvl="0" indent="-171450" algn="l" rtl="0">
              <a:lnSpc>
                <a:spcPct val="100000"/>
              </a:lnSpc>
              <a:spcBef>
                <a:spcPts val="600"/>
              </a:spcBef>
              <a:spcAft>
                <a:spcPts val="0"/>
              </a:spcAft>
              <a:buSzPts val="1800"/>
              <a:buFont typeface="Noto Sans Symbols"/>
              <a:buNone/>
            </a:pPr>
            <a:endParaRPr>
              <a:solidFill>
                <a:srgbClr val="FEFEFE"/>
              </a:solidFill>
            </a:endParaRPr>
          </a:p>
        </p:txBody>
      </p:sp>
      <p:pic>
        <p:nvPicPr>
          <p:cNvPr id="227" name="Google Shape;227;p11"/>
          <p:cNvPicPr preferRelativeResize="0"/>
          <p:nvPr/>
        </p:nvPicPr>
        <p:blipFill rotWithShape="1">
          <a:blip r:embed="rId5">
            <a:alphaModFix/>
          </a:blip>
          <a:srcRect/>
          <a:stretch/>
        </p:blipFill>
        <p:spPr>
          <a:xfrm>
            <a:off x="10372726" y="57063"/>
            <a:ext cx="1758969" cy="457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fade">
                                      <p:cBhvr>
                                        <p:cTn id="7" dur="1000"/>
                                        <p:tgtEl>
                                          <p:spTgt spid="22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22"/>
                                        </p:tgtEl>
                                        <p:attrNameLst>
                                          <p:attrName>style.visibility</p:attrName>
                                        </p:attrNameLst>
                                      </p:cBhvr>
                                      <p:to>
                                        <p:strVal val="visible"/>
                                      </p:to>
                                    </p:set>
                                    <p:animEffect transition="in" filter="fade">
                                      <p:cBhvr>
                                        <p:cTn id="11" dur="500"/>
                                        <p:tgtEl>
                                          <p:spTgt spid="222"/>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25"/>
                                        </p:tgtEl>
                                        <p:attrNameLst>
                                          <p:attrName>style.visibility</p:attrName>
                                        </p:attrNameLst>
                                      </p:cBhvr>
                                      <p:to>
                                        <p:strVal val="visible"/>
                                      </p:to>
                                    </p:set>
                                    <p:animEffect transition="in" filter="fade">
                                      <p:cBhvr>
                                        <p:cTn id="15" dur="500"/>
                                        <p:tgtEl>
                                          <p:spTgt spid="225"/>
                                        </p:tgtEl>
                                      </p:cBhvr>
                                    </p:animEffect>
                                  </p:childTnLst>
                                </p:cTn>
                              </p:par>
                            </p:childTnLst>
                          </p:cTn>
                        </p:par>
                        <p:par>
                          <p:cTn id="16" fill="hold">
                            <p:stCondLst>
                              <p:cond delay="2000"/>
                            </p:stCondLst>
                            <p:childTnLst>
                              <p:par>
                                <p:cTn id="17" presetID="1" presetClass="entr" presetSubtype="0" fill="hold" nodeType="afterEffect">
                                  <p:stCondLst>
                                    <p:cond delay="0"/>
                                  </p:stCondLst>
                                  <p:childTnLst>
                                    <p:set>
                                      <p:cBhvr>
                                        <p:cTn id="18" dur="1" fill="hold">
                                          <p:stCondLst>
                                            <p:cond delay="0"/>
                                          </p:stCondLst>
                                        </p:cTn>
                                        <p:tgtEl>
                                          <p:spTgt spid="226">
                                            <p:txEl>
                                              <p:pRg st="0" end="0"/>
                                            </p:txEl>
                                          </p:spTgt>
                                        </p:tgtEl>
                                        <p:attrNameLst>
                                          <p:attrName>style.visibility</p:attrName>
                                        </p:attrNameLst>
                                      </p:cBhvr>
                                      <p:to>
                                        <p:strVal val="visible"/>
                                      </p:to>
                                    </p:set>
                                  </p:childTnLst>
                                </p:cTn>
                              </p:par>
                            </p:childTnLst>
                          </p:cTn>
                        </p:par>
                        <p:par>
                          <p:cTn id="19" fill="hold">
                            <p:stCondLst>
                              <p:cond delay="2001"/>
                            </p:stCondLst>
                            <p:childTnLst>
                              <p:par>
                                <p:cTn id="20" presetID="1" presetClass="entr" presetSubtype="0" fill="hold" nodeType="afterEffect">
                                  <p:stCondLst>
                                    <p:cond delay="0"/>
                                  </p:stCondLst>
                                  <p:childTnLst>
                                    <p:set>
                                      <p:cBhvr>
                                        <p:cTn id="21" dur="1" fill="hold">
                                          <p:stCondLst>
                                            <p:cond delay="0"/>
                                          </p:stCondLst>
                                        </p:cTn>
                                        <p:tgtEl>
                                          <p:spTgt spid="226">
                                            <p:txEl>
                                              <p:pRg st="1" end="1"/>
                                            </p:txEl>
                                          </p:spTgt>
                                        </p:tgtEl>
                                        <p:attrNameLst>
                                          <p:attrName>style.visibility</p:attrName>
                                        </p:attrNameLst>
                                      </p:cBhvr>
                                      <p:to>
                                        <p:strVal val="visible"/>
                                      </p:to>
                                    </p:set>
                                  </p:childTnLst>
                                </p:cTn>
                              </p:par>
                            </p:childTnLst>
                          </p:cTn>
                        </p:par>
                        <p:par>
                          <p:cTn id="22" fill="hold">
                            <p:stCondLst>
                              <p:cond delay="2002"/>
                            </p:stCondLst>
                            <p:childTnLst>
                              <p:par>
                                <p:cTn id="23" presetID="1" presetClass="entr" presetSubtype="0" fill="hold" nodeType="afterEffect">
                                  <p:stCondLst>
                                    <p:cond delay="0"/>
                                  </p:stCondLst>
                                  <p:childTnLst>
                                    <p:set>
                                      <p:cBhvr>
                                        <p:cTn id="24" dur="1" fill="hold">
                                          <p:stCondLst>
                                            <p:cond delay="0"/>
                                          </p:stCondLst>
                                        </p:cTn>
                                        <p:tgtEl>
                                          <p:spTgt spid="226">
                                            <p:txEl>
                                              <p:pRg st="2" end="2"/>
                                            </p:txEl>
                                          </p:spTgt>
                                        </p:tgtEl>
                                        <p:attrNameLst>
                                          <p:attrName>style.visibility</p:attrName>
                                        </p:attrNameLst>
                                      </p:cBhvr>
                                      <p:to>
                                        <p:strVal val="visible"/>
                                      </p:to>
                                    </p:set>
                                  </p:childTnLst>
                                </p:cTn>
                              </p:par>
                            </p:childTnLst>
                          </p:cTn>
                        </p:par>
                        <p:par>
                          <p:cTn id="25" fill="hold">
                            <p:stCondLst>
                              <p:cond delay="2003"/>
                            </p:stCondLst>
                            <p:childTnLst>
                              <p:par>
                                <p:cTn id="26" presetID="1" presetClass="entr" presetSubtype="0" fill="hold" nodeType="afterEffect">
                                  <p:stCondLst>
                                    <p:cond delay="0"/>
                                  </p:stCondLst>
                                  <p:childTnLst>
                                    <p:set>
                                      <p:cBhvr>
                                        <p:cTn id="27" dur="1" fill="hold">
                                          <p:stCondLst>
                                            <p:cond delay="0"/>
                                          </p:stCondLst>
                                        </p:cTn>
                                        <p:tgtEl>
                                          <p:spTgt spid="226">
                                            <p:txEl>
                                              <p:pRg st="3" end="3"/>
                                            </p:txEl>
                                          </p:spTgt>
                                        </p:tgtEl>
                                        <p:attrNameLst>
                                          <p:attrName>style.visibility</p:attrName>
                                        </p:attrNameLst>
                                      </p:cBhvr>
                                      <p:to>
                                        <p:strVal val="visible"/>
                                      </p:to>
                                    </p:set>
                                  </p:childTnLst>
                                </p:cTn>
                              </p:par>
                            </p:childTnLst>
                          </p:cTn>
                        </p:par>
                        <p:par>
                          <p:cTn id="28" fill="hold">
                            <p:stCondLst>
                              <p:cond delay="2004"/>
                            </p:stCondLst>
                            <p:childTnLst>
                              <p:par>
                                <p:cTn id="29" presetID="1" presetClass="entr" presetSubtype="0" fill="hold" nodeType="afterEffect">
                                  <p:stCondLst>
                                    <p:cond delay="0"/>
                                  </p:stCondLst>
                                  <p:childTnLst>
                                    <p:set>
                                      <p:cBhvr>
                                        <p:cTn id="30" dur="1" fill="hold">
                                          <p:stCondLst>
                                            <p:cond delay="0"/>
                                          </p:stCondLst>
                                        </p:cTn>
                                        <p:tgtEl>
                                          <p:spTgt spid="226">
                                            <p:txEl>
                                              <p:pRg st="4" end="4"/>
                                            </p:txEl>
                                          </p:spTgt>
                                        </p:tgtEl>
                                        <p:attrNameLst>
                                          <p:attrName>style.visibility</p:attrName>
                                        </p:attrNameLst>
                                      </p:cBhvr>
                                      <p:to>
                                        <p:strVal val="visible"/>
                                      </p:to>
                                    </p:set>
                                  </p:childTnLst>
                                </p:cTn>
                              </p:par>
                            </p:childTnLst>
                          </p:cTn>
                        </p:par>
                        <p:par>
                          <p:cTn id="31" fill="hold">
                            <p:stCondLst>
                              <p:cond delay="2005"/>
                            </p:stCondLst>
                            <p:childTnLst>
                              <p:par>
                                <p:cTn id="32" presetID="1" presetClass="entr" presetSubtype="0" fill="hold" nodeType="afterEffect">
                                  <p:stCondLst>
                                    <p:cond delay="0"/>
                                  </p:stCondLst>
                                  <p:childTnLst>
                                    <p:set>
                                      <p:cBhvr>
                                        <p:cTn id="33" dur="1" fill="hold">
                                          <p:stCondLst>
                                            <p:cond delay="0"/>
                                          </p:stCondLst>
                                        </p:cTn>
                                        <p:tgtEl>
                                          <p:spTgt spid="226">
                                            <p:txEl>
                                              <p:pRg st="5" end="5"/>
                                            </p:txEl>
                                          </p:spTgt>
                                        </p:tgtEl>
                                        <p:attrNameLst>
                                          <p:attrName>style.visibility</p:attrName>
                                        </p:attrNameLst>
                                      </p:cBhvr>
                                      <p:to>
                                        <p:strVal val="visible"/>
                                      </p:to>
                                    </p:set>
                                  </p:childTnLst>
                                </p:cTn>
                              </p:par>
                            </p:childTnLst>
                          </p:cTn>
                        </p:par>
                        <p:par>
                          <p:cTn id="34" fill="hold">
                            <p:stCondLst>
                              <p:cond delay="2006"/>
                            </p:stCondLst>
                            <p:childTnLst>
                              <p:par>
                                <p:cTn id="35" presetID="1" presetClass="entr" presetSubtype="0" fill="hold" nodeType="afterEffect">
                                  <p:stCondLst>
                                    <p:cond delay="0"/>
                                  </p:stCondLst>
                                  <p:childTnLst>
                                    <p:set>
                                      <p:cBhvr>
                                        <p:cTn id="36" dur="1" fill="hold">
                                          <p:stCondLst>
                                            <p:cond delay="0"/>
                                          </p:stCondLst>
                                        </p:cTn>
                                        <p:tgtEl>
                                          <p:spTgt spid="226">
                                            <p:txEl>
                                              <p:pRg st="6" end="6"/>
                                            </p:txEl>
                                          </p:spTgt>
                                        </p:tgtEl>
                                        <p:attrNameLst>
                                          <p:attrName>style.visibility</p:attrName>
                                        </p:attrNameLst>
                                      </p:cBhvr>
                                      <p:to>
                                        <p:strVal val="visible"/>
                                      </p:to>
                                    </p:set>
                                  </p:childTnLst>
                                </p:cTn>
                              </p:par>
                            </p:childTnLst>
                          </p:cTn>
                        </p:par>
                        <p:par>
                          <p:cTn id="37" fill="hold">
                            <p:stCondLst>
                              <p:cond delay="2007"/>
                            </p:stCondLst>
                            <p:childTnLst>
                              <p:par>
                                <p:cTn id="38" presetID="1" presetClass="entr" presetSubtype="0" fill="hold" nodeType="afterEffect">
                                  <p:stCondLst>
                                    <p:cond delay="0"/>
                                  </p:stCondLst>
                                  <p:childTnLst>
                                    <p:set>
                                      <p:cBhvr>
                                        <p:cTn id="39" dur="1" fill="hold">
                                          <p:stCondLst>
                                            <p:cond delay="0"/>
                                          </p:stCondLst>
                                        </p:cTn>
                                        <p:tgtEl>
                                          <p:spTgt spid="226">
                                            <p:txEl>
                                              <p:pRg st="7" end="7"/>
                                            </p:txEl>
                                          </p:spTgt>
                                        </p:tgtEl>
                                        <p:attrNameLst>
                                          <p:attrName>style.visibility</p:attrName>
                                        </p:attrNameLst>
                                      </p:cBhvr>
                                      <p:to>
                                        <p:strVal val="visible"/>
                                      </p:to>
                                    </p:set>
                                  </p:childTnLst>
                                </p:cTn>
                              </p:par>
                            </p:childTnLst>
                          </p:cTn>
                        </p:par>
                        <p:par>
                          <p:cTn id="40" fill="hold">
                            <p:stCondLst>
                              <p:cond delay="2008"/>
                            </p:stCondLst>
                            <p:childTnLst>
                              <p:par>
                                <p:cTn id="41" presetID="1" presetClass="entr" presetSubtype="0" fill="hold" nodeType="afterEffect">
                                  <p:stCondLst>
                                    <p:cond delay="0"/>
                                  </p:stCondLst>
                                  <p:childTnLst>
                                    <p:set>
                                      <p:cBhvr>
                                        <p:cTn id="42" dur="1" fill="hold">
                                          <p:stCondLst>
                                            <p:cond delay="0"/>
                                          </p:stCondLst>
                                        </p:cTn>
                                        <p:tgtEl>
                                          <p:spTgt spid="226">
                                            <p:txEl>
                                              <p:pRg st="8" end="8"/>
                                            </p:txEl>
                                          </p:spTgt>
                                        </p:tgtEl>
                                        <p:attrNameLst>
                                          <p:attrName>style.visibility</p:attrName>
                                        </p:attrNameLst>
                                      </p:cBhvr>
                                      <p:to>
                                        <p:strVal val="visible"/>
                                      </p:to>
                                    </p:set>
                                  </p:childTnLst>
                                </p:cTn>
                              </p:par>
                            </p:childTnLst>
                          </p:cTn>
                        </p:par>
                        <p:par>
                          <p:cTn id="43" fill="hold">
                            <p:stCondLst>
                              <p:cond delay="2009"/>
                            </p:stCondLst>
                            <p:childTnLst>
                              <p:par>
                                <p:cTn id="44" presetID="1" presetClass="entr" presetSubtype="0" fill="hold" nodeType="afterEffect">
                                  <p:stCondLst>
                                    <p:cond delay="0"/>
                                  </p:stCondLst>
                                  <p:childTnLst>
                                    <p:set>
                                      <p:cBhvr>
                                        <p:cTn id="45" dur="1" fill="hold">
                                          <p:stCondLst>
                                            <p:cond delay="0"/>
                                          </p:stCondLst>
                                        </p:cTn>
                                        <p:tgtEl>
                                          <p:spTgt spid="226">
                                            <p:txEl>
                                              <p:pRg st="9" end="9"/>
                                            </p:txEl>
                                          </p:spTgt>
                                        </p:tgtEl>
                                        <p:attrNameLst>
                                          <p:attrName>style.visibility</p:attrName>
                                        </p:attrNameLst>
                                      </p:cBhvr>
                                      <p:to>
                                        <p:strVal val="visible"/>
                                      </p:to>
                                    </p:set>
                                  </p:childTnLst>
                                </p:cTn>
                              </p:par>
                            </p:childTnLst>
                          </p:cTn>
                        </p:par>
                        <p:par>
                          <p:cTn id="46" fill="hold">
                            <p:stCondLst>
                              <p:cond delay="2010"/>
                            </p:stCondLst>
                            <p:childTnLst>
                              <p:par>
                                <p:cTn id="47" presetID="1" presetClass="entr" presetSubtype="0" fill="hold" nodeType="afterEffect">
                                  <p:stCondLst>
                                    <p:cond delay="0"/>
                                  </p:stCondLst>
                                  <p:childTnLst>
                                    <p:set>
                                      <p:cBhvr>
                                        <p:cTn id="48" dur="1" fill="hold">
                                          <p:stCondLst>
                                            <p:cond delay="0"/>
                                          </p:stCondLst>
                                        </p:cTn>
                                        <p:tgtEl>
                                          <p:spTgt spid="22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31"/>
        <p:cNvGrpSpPr/>
        <p:nvPr/>
      </p:nvGrpSpPr>
      <p:grpSpPr>
        <a:xfrm>
          <a:off x="0" y="0"/>
          <a:ext cx="0" cy="0"/>
          <a:chOff x="0" y="0"/>
          <a:chExt cx="0" cy="0"/>
        </a:xfrm>
      </p:grpSpPr>
      <p:pic>
        <p:nvPicPr>
          <p:cNvPr id="232" name="Google Shape;232;p12"/>
          <p:cNvPicPr preferRelativeResize="0"/>
          <p:nvPr/>
        </p:nvPicPr>
        <p:blipFill rotWithShape="1">
          <a:blip r:embed="rId3">
            <a:alphaModFix amt="35000"/>
          </a:blip>
          <a:srcRect t="13084" b="15714"/>
          <a:stretch/>
        </p:blipFill>
        <p:spPr>
          <a:xfrm>
            <a:off x="20" y="-14273"/>
            <a:ext cx="12191980" cy="6857990"/>
          </a:xfrm>
          <a:prstGeom prst="rect">
            <a:avLst/>
          </a:prstGeom>
          <a:solidFill>
            <a:schemeClr val="dk1"/>
          </a:solidFill>
          <a:ln>
            <a:noFill/>
          </a:ln>
        </p:spPr>
      </p:pic>
      <p:cxnSp>
        <p:nvCxnSpPr>
          <p:cNvPr id="233" name="Google Shape;233;p12"/>
          <p:cNvCxnSpPr/>
          <p:nvPr/>
        </p:nvCxnSpPr>
        <p:spPr>
          <a:xfrm>
            <a:off x="1193532" y="1553546"/>
            <a:ext cx="9966960" cy="0"/>
          </a:xfrm>
          <a:prstGeom prst="straightConnector1">
            <a:avLst/>
          </a:prstGeom>
          <a:noFill/>
          <a:ln w="12700" cap="flat" cmpd="sng">
            <a:solidFill>
              <a:schemeClr val="lt1"/>
            </a:solidFill>
            <a:prstDash val="solid"/>
            <a:round/>
            <a:headEnd type="none" w="sm" len="sm"/>
            <a:tailEnd type="none" w="sm" len="sm"/>
          </a:ln>
        </p:spPr>
      </p:cxnSp>
      <p:sp>
        <p:nvSpPr>
          <p:cNvPr id="234" name="Google Shape;234;p12"/>
          <p:cNvSpPr/>
          <p:nvPr/>
        </p:nvSpPr>
        <p:spPr>
          <a:xfrm>
            <a:off x="1" y="6400800"/>
            <a:ext cx="12192000" cy="457200"/>
          </a:xfrm>
          <a:prstGeom prst="rect">
            <a:avLst/>
          </a:prstGeom>
          <a:solidFill>
            <a:srgbClr val="262626">
              <a:alpha val="9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txBox="1">
            <a:spLocks noGrp="1"/>
          </p:cNvSpPr>
          <p:nvPr>
            <p:ph type="title"/>
          </p:nvPr>
        </p:nvSpPr>
        <p:spPr>
          <a:xfrm>
            <a:off x="1097280" y="286604"/>
            <a:ext cx="10058400" cy="107906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EFEFE"/>
              </a:buClr>
              <a:buSzPts val="4800"/>
              <a:buFont typeface="Bookman Old Style"/>
              <a:buNone/>
            </a:pPr>
            <a:r>
              <a:rPr lang="en-US" sz="4800">
                <a:solidFill>
                  <a:srgbClr val="FEFEFE"/>
                </a:solidFill>
              </a:rPr>
              <a:t>Observation</a:t>
            </a:r>
            <a:endParaRPr/>
          </a:p>
        </p:txBody>
      </p:sp>
      <p:grpSp>
        <p:nvGrpSpPr>
          <p:cNvPr id="236" name="Google Shape;236;p12"/>
          <p:cNvGrpSpPr/>
          <p:nvPr/>
        </p:nvGrpSpPr>
        <p:grpSpPr>
          <a:xfrm>
            <a:off x="1047135" y="1892120"/>
            <a:ext cx="10108545" cy="3633106"/>
            <a:chOff x="0" y="55024"/>
            <a:chExt cx="10108545" cy="3633106"/>
          </a:xfrm>
        </p:grpSpPr>
        <p:sp>
          <p:nvSpPr>
            <p:cNvPr id="237" name="Google Shape;237;p12"/>
            <p:cNvSpPr/>
            <p:nvPr/>
          </p:nvSpPr>
          <p:spPr>
            <a:xfrm>
              <a:off x="0" y="55024"/>
              <a:ext cx="10108545" cy="865800"/>
            </a:xfrm>
            <a:prstGeom prst="roundRect">
              <a:avLst>
                <a:gd name="adj" fmla="val 16667"/>
              </a:avLst>
            </a:prstGeom>
            <a:solidFill>
              <a:schemeClr val="lt1"/>
            </a:solidFill>
            <a:ln w="15875" cap="flat" cmpd="sng">
              <a:solidFill>
                <a:srgbClr val="DF83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txBox="1"/>
            <p:nvPr/>
          </p:nvSpPr>
          <p:spPr>
            <a:xfrm>
              <a:off x="42265" y="97289"/>
              <a:ext cx="10023900" cy="781200"/>
            </a:xfrm>
            <a:prstGeom prst="rect">
              <a:avLst/>
            </a:prstGeom>
            <a:noFill/>
            <a:ln>
              <a:noFill/>
            </a:ln>
          </p:spPr>
          <p:txBody>
            <a:bodyPr spcFirstLastPara="1" wrap="square" lIns="60950" tIns="60950" rIns="60950" bIns="60950" anchor="ctr" anchorCtr="0">
              <a:noAutofit/>
            </a:bodyPr>
            <a:lstStyle/>
            <a:p>
              <a:pPr marL="0" marR="0" lvl="0" indent="0" algn="l" rtl="0">
                <a:lnSpc>
                  <a:spcPct val="90000"/>
                </a:lnSpc>
                <a:spcBef>
                  <a:spcPts val="0"/>
                </a:spcBef>
                <a:spcAft>
                  <a:spcPts val="0"/>
                </a:spcAft>
                <a:buClr>
                  <a:schemeClr val="lt1"/>
                </a:buClr>
                <a:buSzPts val="1600"/>
                <a:buFont typeface="Bookman Old Style"/>
                <a:buNone/>
              </a:pPr>
              <a:r>
                <a:rPr lang="en-US" sz="1600" i="0">
                  <a:solidFill>
                    <a:schemeClr val="dk1"/>
                  </a:solidFill>
                  <a:latin typeface="Bookman Old Style"/>
                  <a:ea typeface="Bookman Old Style"/>
                  <a:cs typeface="Bookman Old Style"/>
                  <a:sym typeface="Bookman Old Style"/>
                </a:rPr>
                <a:t>Major sales happened on weekdays(77%) when compared to weekends(23%).</a:t>
              </a:r>
              <a:endParaRPr sz="1600">
                <a:solidFill>
                  <a:schemeClr val="dk1"/>
                </a:solidFill>
                <a:latin typeface="Bookman Old Style"/>
                <a:ea typeface="Bookman Old Style"/>
                <a:cs typeface="Bookman Old Style"/>
                <a:sym typeface="Bookman Old Style"/>
              </a:endParaRPr>
            </a:p>
          </p:txBody>
        </p:sp>
        <p:sp>
          <p:nvSpPr>
            <p:cNvPr id="239" name="Google Shape;239;p12"/>
            <p:cNvSpPr/>
            <p:nvPr/>
          </p:nvSpPr>
          <p:spPr>
            <a:xfrm>
              <a:off x="0" y="998570"/>
              <a:ext cx="10108545" cy="865800"/>
            </a:xfrm>
            <a:prstGeom prst="roundRect">
              <a:avLst>
                <a:gd name="adj" fmla="val 16667"/>
              </a:avLst>
            </a:prstGeom>
            <a:solidFill>
              <a:schemeClr val="lt1"/>
            </a:solidFill>
            <a:ln w="15875" cap="flat" cmpd="sng">
              <a:solidFill>
                <a:srgbClr val="DF83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txBox="1"/>
            <p:nvPr/>
          </p:nvSpPr>
          <p:spPr>
            <a:xfrm>
              <a:off x="42265" y="1040835"/>
              <a:ext cx="10023900" cy="781200"/>
            </a:xfrm>
            <a:prstGeom prst="rect">
              <a:avLst/>
            </a:prstGeom>
            <a:noFill/>
            <a:ln>
              <a:noFill/>
            </a:ln>
          </p:spPr>
          <p:txBody>
            <a:bodyPr spcFirstLastPara="1" wrap="square" lIns="60950" tIns="60950" rIns="60950" bIns="60950" anchor="ctr" anchorCtr="0">
              <a:noAutofit/>
            </a:bodyPr>
            <a:lstStyle/>
            <a:p>
              <a:pPr marL="0" marR="0" lvl="0" indent="0" algn="l" rtl="0">
                <a:lnSpc>
                  <a:spcPct val="90000"/>
                </a:lnSpc>
                <a:spcBef>
                  <a:spcPts val="0"/>
                </a:spcBef>
                <a:spcAft>
                  <a:spcPts val="0"/>
                </a:spcAft>
                <a:buClr>
                  <a:schemeClr val="lt1"/>
                </a:buClr>
                <a:buSzPts val="1600"/>
                <a:buFont typeface="Bookman Old Style"/>
                <a:buNone/>
              </a:pPr>
              <a:r>
                <a:rPr lang="en-US" sz="1600" i="0">
                  <a:solidFill>
                    <a:schemeClr val="dk1"/>
                  </a:solidFill>
                  <a:latin typeface="Bookman Old Style"/>
                  <a:ea typeface="Bookman Old Style"/>
                  <a:cs typeface="Bookman Old Style"/>
                  <a:sym typeface="Bookman Old Style"/>
                </a:rPr>
                <a:t>Currently credit cards are the most preferred payment type by customers which contributes a major role in overall sales(78.44%). To improve sales &amp; to promote other payment types, Olist Store can provide discounts &amp; offers on other payment types.</a:t>
              </a:r>
              <a:endParaRPr sz="1600">
                <a:solidFill>
                  <a:schemeClr val="dk1"/>
                </a:solidFill>
                <a:latin typeface="Bookman Old Style"/>
                <a:ea typeface="Bookman Old Style"/>
                <a:cs typeface="Bookman Old Style"/>
                <a:sym typeface="Bookman Old Style"/>
              </a:endParaRPr>
            </a:p>
          </p:txBody>
        </p:sp>
        <p:sp>
          <p:nvSpPr>
            <p:cNvPr id="241" name="Google Shape;241;p12"/>
            <p:cNvSpPr/>
            <p:nvPr/>
          </p:nvSpPr>
          <p:spPr>
            <a:xfrm>
              <a:off x="0" y="1910450"/>
              <a:ext cx="10108545" cy="865800"/>
            </a:xfrm>
            <a:prstGeom prst="roundRect">
              <a:avLst>
                <a:gd name="adj" fmla="val 16667"/>
              </a:avLst>
            </a:prstGeom>
            <a:solidFill>
              <a:schemeClr val="lt1"/>
            </a:solidFill>
            <a:ln w="15875" cap="flat" cmpd="sng">
              <a:solidFill>
                <a:srgbClr val="DF83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txBox="1"/>
            <p:nvPr/>
          </p:nvSpPr>
          <p:spPr>
            <a:xfrm>
              <a:off x="42265" y="1952715"/>
              <a:ext cx="10024015" cy="781270"/>
            </a:xfrm>
            <a:prstGeom prst="rect">
              <a:avLst/>
            </a:prstGeom>
            <a:noFill/>
            <a:ln>
              <a:noFill/>
            </a:ln>
          </p:spPr>
          <p:txBody>
            <a:bodyPr spcFirstLastPara="1" wrap="square" lIns="60950" tIns="60950" rIns="60950" bIns="60950" anchor="ctr" anchorCtr="0">
              <a:noAutofit/>
            </a:bodyPr>
            <a:lstStyle/>
            <a:p>
              <a:pPr marL="0" marR="0" lvl="0" indent="0" algn="l" rtl="0">
                <a:lnSpc>
                  <a:spcPct val="90000"/>
                </a:lnSpc>
                <a:spcBef>
                  <a:spcPts val="0"/>
                </a:spcBef>
                <a:spcAft>
                  <a:spcPts val="0"/>
                </a:spcAft>
                <a:buClr>
                  <a:schemeClr val="lt1"/>
                </a:buClr>
                <a:buSzPts val="1600"/>
                <a:buFont typeface="Bookman Old Style"/>
                <a:buNone/>
              </a:pPr>
              <a:r>
                <a:rPr lang="en-US" sz="1600">
                  <a:solidFill>
                    <a:schemeClr val="dk1"/>
                  </a:solidFill>
                  <a:latin typeface="Bookman Old Style"/>
                  <a:ea typeface="Bookman Old Style"/>
                  <a:cs typeface="Bookman Old Style"/>
                  <a:sym typeface="Bookman Old Style"/>
                </a:rPr>
                <a:t>Sellers should improve on delivery days &amp; should keep customers informed about status of delivery it will make time go much faster for customer and will create personalize experience because they know what's happening.</a:t>
              </a:r>
              <a:endParaRPr>
                <a:solidFill>
                  <a:schemeClr val="dk1"/>
                </a:solidFill>
              </a:endParaRPr>
            </a:p>
          </p:txBody>
        </p:sp>
        <p:sp>
          <p:nvSpPr>
            <p:cNvPr id="243" name="Google Shape;243;p12"/>
            <p:cNvSpPr/>
            <p:nvPr/>
          </p:nvSpPr>
          <p:spPr>
            <a:xfrm>
              <a:off x="0" y="2822330"/>
              <a:ext cx="10108545" cy="865800"/>
            </a:xfrm>
            <a:prstGeom prst="roundRect">
              <a:avLst>
                <a:gd name="adj" fmla="val 16667"/>
              </a:avLst>
            </a:prstGeom>
            <a:solidFill>
              <a:schemeClr val="lt1"/>
            </a:solidFill>
            <a:ln w="15875" cap="flat" cmpd="sng">
              <a:solidFill>
                <a:srgbClr val="DF83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txBox="1"/>
            <p:nvPr/>
          </p:nvSpPr>
          <p:spPr>
            <a:xfrm>
              <a:off x="42265" y="2864595"/>
              <a:ext cx="10024015" cy="781270"/>
            </a:xfrm>
            <a:prstGeom prst="rect">
              <a:avLst/>
            </a:prstGeom>
            <a:noFill/>
            <a:ln>
              <a:noFill/>
            </a:ln>
          </p:spPr>
          <p:txBody>
            <a:bodyPr spcFirstLastPara="1" wrap="square" lIns="60950" tIns="60950" rIns="60950" bIns="60950" anchor="ctr" anchorCtr="0">
              <a:noAutofit/>
            </a:bodyPr>
            <a:lstStyle/>
            <a:p>
              <a:pPr marL="0" marR="0" lvl="0" indent="0" algn="l" rtl="0">
                <a:lnSpc>
                  <a:spcPct val="90000"/>
                </a:lnSpc>
                <a:spcBef>
                  <a:spcPts val="0"/>
                </a:spcBef>
                <a:spcAft>
                  <a:spcPts val="0"/>
                </a:spcAft>
                <a:buClr>
                  <a:schemeClr val="lt1"/>
                </a:buClr>
                <a:buSzPts val="1600"/>
                <a:buFont typeface="Bookman Old Style"/>
                <a:buNone/>
              </a:pPr>
              <a:r>
                <a:rPr lang="en-US" sz="1600" i="0">
                  <a:solidFill>
                    <a:schemeClr val="dk1"/>
                  </a:solidFill>
                  <a:latin typeface="Bookman Old Style"/>
                  <a:ea typeface="Bookman Old Style"/>
                  <a:cs typeface="Bookman Old Style"/>
                  <a:sym typeface="Bookman Old Style"/>
                </a:rPr>
                <a:t>From 5th KPI we can conclude that if sellers take longer days to deliver the product, then customers provide less review score which shows it is one the factor that influences review score.</a:t>
              </a:r>
              <a:endParaRPr sz="1600">
                <a:solidFill>
                  <a:schemeClr val="dk1"/>
                </a:solidFill>
                <a:latin typeface="Bookman Old Style"/>
                <a:ea typeface="Bookman Old Style"/>
                <a:cs typeface="Bookman Old Style"/>
                <a:sym typeface="Bookman Old Style"/>
              </a:endParaRPr>
            </a:p>
          </p:txBody>
        </p:sp>
      </p:grpSp>
      <p:pic>
        <p:nvPicPr>
          <p:cNvPr id="245" name="Google Shape;245;p12"/>
          <p:cNvPicPr preferRelativeResize="0"/>
          <p:nvPr/>
        </p:nvPicPr>
        <p:blipFill rotWithShape="1">
          <a:blip r:embed="rId4">
            <a:alphaModFix/>
          </a:blip>
          <a:srcRect/>
          <a:stretch/>
        </p:blipFill>
        <p:spPr>
          <a:xfrm>
            <a:off x="10344150" y="69890"/>
            <a:ext cx="1758969" cy="457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5"/>
                                        </p:tgtEl>
                                        <p:attrNameLst>
                                          <p:attrName>style.visibility</p:attrName>
                                        </p:attrNameLst>
                                      </p:cBhvr>
                                      <p:to>
                                        <p:strVal val="visible"/>
                                      </p:to>
                                    </p:set>
                                    <p:animEffect transition="in" filter="fade">
                                      <p:cBhvr>
                                        <p:cTn id="7" dur="1000"/>
                                        <p:tgtEl>
                                          <p:spTgt spid="23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33"/>
                                        </p:tgtEl>
                                        <p:attrNameLst>
                                          <p:attrName>style.visibility</p:attrName>
                                        </p:attrNameLst>
                                      </p:cBhvr>
                                      <p:to>
                                        <p:strVal val="visible"/>
                                      </p:to>
                                    </p:set>
                                    <p:animEffect transition="in" filter="fade">
                                      <p:cBhvr>
                                        <p:cTn id="11" dur="500"/>
                                        <p:tgtEl>
                                          <p:spTgt spid="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9"/>
        <p:cNvGrpSpPr/>
        <p:nvPr/>
      </p:nvGrpSpPr>
      <p:grpSpPr>
        <a:xfrm>
          <a:off x="0" y="0"/>
          <a:ext cx="0" cy="0"/>
          <a:chOff x="0" y="0"/>
          <a:chExt cx="0" cy="0"/>
        </a:xfrm>
      </p:grpSpPr>
      <p:sp>
        <p:nvSpPr>
          <p:cNvPr id="250" name="Google Shape;250;p13"/>
          <p:cNvSpPr/>
          <p:nvPr/>
        </p:nvSpPr>
        <p:spPr>
          <a:xfrm>
            <a:off x="0" y="-157152"/>
            <a:ext cx="12191999" cy="7015152"/>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251" name="Google Shape;251;p13" descr="Close-up of package with blank tag"/>
          <p:cNvPicPr preferRelativeResize="0"/>
          <p:nvPr/>
        </p:nvPicPr>
        <p:blipFill rotWithShape="1">
          <a:blip r:embed="rId3">
            <a:alphaModFix amt="35000"/>
          </a:blip>
          <a:srcRect t="915" b="16666"/>
          <a:stretch/>
        </p:blipFill>
        <p:spPr>
          <a:xfrm>
            <a:off x="20" y="-157152"/>
            <a:ext cx="12191980" cy="6857990"/>
          </a:xfrm>
          <a:prstGeom prst="rect">
            <a:avLst/>
          </a:prstGeom>
          <a:noFill/>
          <a:ln>
            <a:noFill/>
          </a:ln>
        </p:spPr>
      </p:pic>
      <p:sp>
        <p:nvSpPr>
          <p:cNvPr id="252" name="Google Shape;252;p13"/>
          <p:cNvSpPr txBox="1">
            <a:spLocks noGrp="1"/>
          </p:cNvSpPr>
          <p:nvPr>
            <p:ph type="title"/>
          </p:nvPr>
        </p:nvSpPr>
        <p:spPr>
          <a:xfrm>
            <a:off x="785812" y="1928815"/>
            <a:ext cx="10658477" cy="2059434"/>
          </a:xfrm>
          <a:prstGeom prst="rect">
            <a:avLst/>
          </a:prstGeom>
          <a:noFill/>
          <a:ln w="9525" cap="sq" cmpd="sng">
            <a:solidFill>
              <a:srgbClr val="F5AE7A"/>
            </a:solidFill>
            <a:prstDash val="solid"/>
            <a:round/>
            <a:headEnd type="none" w="sm" len="sm"/>
            <a:tailEnd type="none" w="sm" len="sm"/>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CF9F3"/>
              </a:buClr>
              <a:buSzPts val="13800"/>
              <a:buFont typeface="Arial"/>
              <a:buNone/>
            </a:pPr>
            <a:r>
              <a:rPr lang="en-US" sz="13800" b="1">
                <a:solidFill>
                  <a:srgbClr val="FCF9F3"/>
                </a:solidFill>
                <a:latin typeface="Arial"/>
                <a:ea typeface="Arial"/>
                <a:cs typeface="Arial"/>
                <a:sym typeface="Arial"/>
              </a:rPr>
              <a:t>THANK YOU</a:t>
            </a:r>
            <a:endParaRPr/>
          </a:p>
        </p:txBody>
      </p:sp>
      <p:sp>
        <p:nvSpPr>
          <p:cNvPr id="253" name="Google Shape;253;p13"/>
          <p:cNvSpPr/>
          <p:nvPr/>
        </p:nvSpPr>
        <p:spPr>
          <a:xfrm>
            <a:off x="1" y="6400800"/>
            <a:ext cx="12192000" cy="457200"/>
          </a:xfrm>
          <a:prstGeom prst="rect">
            <a:avLst/>
          </a:prstGeom>
          <a:solidFill>
            <a:srgbClr val="262626">
              <a:alpha val="9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2"/>
                                        </p:tgtEl>
                                        <p:attrNameLst>
                                          <p:attrName>style.visibility</p:attrName>
                                        </p:attrNameLst>
                                      </p:cBhvr>
                                      <p:to>
                                        <p:strVal val="visible"/>
                                      </p:to>
                                    </p:set>
                                    <p:animEffect transition="in" filter="fade">
                                      <p:cBhvr>
                                        <p:cTn id="7" dur="1822"/>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9"/>
        <p:cNvGrpSpPr/>
        <p:nvPr/>
      </p:nvGrpSpPr>
      <p:grpSpPr>
        <a:xfrm>
          <a:off x="0" y="0"/>
          <a:ext cx="0" cy="0"/>
          <a:chOff x="0" y="0"/>
          <a:chExt cx="0" cy="0"/>
        </a:xfrm>
      </p:grpSpPr>
      <p:pic>
        <p:nvPicPr>
          <p:cNvPr id="110" name="Google Shape;110;p2" descr="A picture containing furniture, indoor, ceiling, floor&#10;&#10;Description automatically generated"/>
          <p:cNvPicPr preferRelativeResize="0">
            <a:picLocks noGrp="1"/>
          </p:cNvPicPr>
          <p:nvPr>
            <p:ph type="pic" idx="2"/>
          </p:nvPr>
        </p:nvPicPr>
        <p:blipFill rotWithShape="1">
          <a:blip r:embed="rId3">
            <a:alphaModFix amt="35000"/>
          </a:blip>
          <a:srcRect t="7865" b="7865"/>
          <a:stretch/>
        </p:blipFill>
        <p:spPr>
          <a:xfrm>
            <a:off x="20" y="10"/>
            <a:ext cx="12191980" cy="6857990"/>
          </a:xfrm>
          <a:prstGeom prst="rect">
            <a:avLst/>
          </a:prstGeom>
          <a:solidFill>
            <a:schemeClr val="dk1"/>
          </a:solidFill>
          <a:ln>
            <a:noFill/>
          </a:ln>
        </p:spPr>
      </p:pic>
      <p:sp>
        <p:nvSpPr>
          <p:cNvPr id="111" name="Google Shape;111;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EFEFE"/>
              </a:buClr>
              <a:buSzPts val="4800"/>
              <a:buFont typeface="Bookman Old Style"/>
              <a:buNone/>
            </a:pPr>
            <a:r>
              <a:rPr lang="en-US" sz="4800">
                <a:solidFill>
                  <a:srgbClr val="FEFEFE"/>
                </a:solidFill>
              </a:rPr>
              <a:t>About Olist Store</a:t>
            </a:r>
            <a:endParaRPr/>
          </a:p>
        </p:txBody>
      </p:sp>
      <p:cxnSp>
        <p:nvCxnSpPr>
          <p:cNvPr id="112" name="Google Shape;112;p2"/>
          <p:cNvCxnSpPr/>
          <p:nvPr/>
        </p:nvCxnSpPr>
        <p:spPr>
          <a:xfrm>
            <a:off x="1193532" y="1910746"/>
            <a:ext cx="9966960" cy="0"/>
          </a:xfrm>
          <a:prstGeom prst="straightConnector1">
            <a:avLst/>
          </a:prstGeom>
          <a:noFill/>
          <a:ln w="12700" cap="flat" cmpd="sng">
            <a:solidFill>
              <a:schemeClr val="lt1"/>
            </a:solidFill>
            <a:prstDash val="solid"/>
            <a:round/>
            <a:headEnd type="none" w="sm" len="sm"/>
            <a:tailEnd type="none" w="sm" len="sm"/>
          </a:ln>
        </p:spPr>
      </p:cxnSp>
      <p:sp>
        <p:nvSpPr>
          <p:cNvPr id="113" name="Google Shape;113;p2"/>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p>
            <a:pPr marL="0" lvl="0" indent="0" algn="just" rtl="0">
              <a:lnSpc>
                <a:spcPct val="100000"/>
              </a:lnSpc>
              <a:spcBef>
                <a:spcPts val="0"/>
              </a:spcBef>
              <a:spcAft>
                <a:spcPts val="0"/>
              </a:spcAft>
              <a:buSzPts val="1800"/>
              <a:buNone/>
            </a:pPr>
            <a:r>
              <a:rPr lang="en-US" b="0" i="0">
                <a:solidFill>
                  <a:srgbClr val="FEFEFE"/>
                </a:solidFill>
                <a:latin typeface="Bookman Old Style"/>
                <a:ea typeface="Bookman Old Style"/>
                <a:cs typeface="Bookman Old Style"/>
                <a:sym typeface="Bookman Old Style"/>
              </a:rPr>
              <a:t>Olist is a Brazilian startup that operates in the e-commerce segment , mainly through the marketplace. It is well spread within the country. </a:t>
            </a:r>
            <a:endParaRPr/>
          </a:p>
          <a:p>
            <a:pPr marL="0" lvl="0" indent="0" algn="just" rtl="0">
              <a:lnSpc>
                <a:spcPct val="100000"/>
              </a:lnSpc>
              <a:spcBef>
                <a:spcPts val="600"/>
              </a:spcBef>
              <a:spcAft>
                <a:spcPts val="0"/>
              </a:spcAft>
              <a:buSzPts val="1800"/>
              <a:buNone/>
            </a:pPr>
            <a:r>
              <a:rPr lang="en-US" b="0" i="0">
                <a:solidFill>
                  <a:srgbClr val="FEFEFE"/>
                </a:solidFill>
                <a:latin typeface="Bookman Old Style"/>
                <a:ea typeface="Bookman Old Style"/>
                <a:cs typeface="Bookman Old Style"/>
                <a:sym typeface="Bookman Old Style"/>
              </a:rPr>
              <a:t>This project is a detailed analysis on the comprehensive Olist data. The original Olist dataset has information of 100k orders from 2016 to 2018 made at multiple marketplaces in Brazil.</a:t>
            </a:r>
            <a:endParaRPr/>
          </a:p>
          <a:p>
            <a:pPr marL="0" lvl="0" indent="0" algn="just" rtl="0">
              <a:lnSpc>
                <a:spcPct val="100000"/>
              </a:lnSpc>
              <a:spcBef>
                <a:spcPts val="600"/>
              </a:spcBef>
              <a:spcAft>
                <a:spcPts val="0"/>
              </a:spcAft>
              <a:buSzPts val="1800"/>
              <a:buNone/>
            </a:pPr>
            <a:r>
              <a:rPr lang="en-US" b="0" i="0">
                <a:solidFill>
                  <a:srgbClr val="FEFEFE"/>
                </a:solidFill>
                <a:latin typeface="Bookman Old Style"/>
                <a:ea typeface="Bookman Old Style"/>
                <a:cs typeface="Bookman Old Style"/>
                <a:sym typeface="Bookman Old Style"/>
              </a:rPr>
              <a:t>It offers e-commerce marketplace solution to retailers of all sizes to increase their sales.</a:t>
            </a:r>
            <a:endParaRPr/>
          </a:p>
          <a:p>
            <a:pPr marL="0" lvl="0" indent="0" algn="l" rtl="0">
              <a:lnSpc>
                <a:spcPct val="100000"/>
              </a:lnSpc>
              <a:spcBef>
                <a:spcPts val="600"/>
              </a:spcBef>
              <a:spcAft>
                <a:spcPts val="0"/>
              </a:spcAft>
              <a:buSzPts val="1800"/>
              <a:buNone/>
            </a:pPr>
            <a:endParaRPr>
              <a:solidFill>
                <a:srgbClr val="FEFEFE"/>
              </a:solidFill>
            </a:endParaRPr>
          </a:p>
        </p:txBody>
      </p:sp>
      <p:sp>
        <p:nvSpPr>
          <p:cNvPr id="114" name="Google Shape;114;p2"/>
          <p:cNvSpPr/>
          <p:nvPr/>
        </p:nvSpPr>
        <p:spPr>
          <a:xfrm>
            <a:off x="1" y="6400800"/>
            <a:ext cx="12192000" cy="457200"/>
          </a:xfrm>
          <a:prstGeom prst="rect">
            <a:avLst/>
          </a:prstGeom>
          <a:solidFill>
            <a:srgbClr val="262626">
              <a:alpha val="9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5" name="Google Shape;115;p2"/>
          <p:cNvPicPr preferRelativeResize="0"/>
          <p:nvPr/>
        </p:nvPicPr>
        <p:blipFill rotWithShape="1">
          <a:blip r:embed="rId4">
            <a:alphaModFix/>
          </a:blip>
          <a:srcRect/>
          <a:stretch/>
        </p:blipFill>
        <p:spPr>
          <a:xfrm>
            <a:off x="10372726" y="57063"/>
            <a:ext cx="1758969" cy="4572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1"/>
                                        </p:tgtEl>
                                        <p:attrNameLst>
                                          <p:attrName>style.visibility</p:attrName>
                                        </p:attrNameLst>
                                      </p:cBhvr>
                                      <p:to>
                                        <p:strVal val="visible"/>
                                      </p:to>
                                    </p:set>
                                    <p:animEffect transition="in" filter="fade">
                                      <p:cBhvr>
                                        <p:cTn id="7" dur="1000"/>
                                        <p:tgtEl>
                                          <p:spTgt spid="11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12"/>
                                        </p:tgtEl>
                                        <p:attrNameLst>
                                          <p:attrName>style.visibility</p:attrName>
                                        </p:attrNameLst>
                                      </p:cBhvr>
                                      <p:to>
                                        <p:strVal val="visible"/>
                                      </p:to>
                                    </p:set>
                                    <p:animEffect transition="in" filter="fade">
                                      <p:cBhvr>
                                        <p:cTn id="11" dur="1000"/>
                                        <p:tgtEl>
                                          <p:spTgt spid="112"/>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13">
                                            <p:txEl>
                                              <p:pRg st="0" end="0"/>
                                            </p:txEl>
                                          </p:spTgt>
                                        </p:tgtEl>
                                        <p:attrNameLst>
                                          <p:attrName>style.visibility</p:attrName>
                                        </p:attrNameLst>
                                      </p:cBhvr>
                                      <p:to>
                                        <p:strVal val="visible"/>
                                      </p:to>
                                    </p:set>
                                    <p:animEffect transition="in" filter="fade">
                                      <p:cBhvr>
                                        <p:cTn id="15" dur="500"/>
                                        <p:tgtEl>
                                          <p:spTgt spid="113">
                                            <p:txEl>
                                              <p:pRg st="0" end="0"/>
                                            </p:txEl>
                                          </p:spTgt>
                                        </p:tgtEl>
                                      </p:cBhvr>
                                    </p:animEffect>
                                  </p:childTnLst>
                                </p:cTn>
                              </p:par>
                            </p:childTnLst>
                          </p:cTn>
                        </p:par>
                        <p:par>
                          <p:cTn id="16" fill="hold">
                            <p:stCondLst>
                              <p:cond delay="2500"/>
                            </p:stCondLst>
                            <p:childTnLst>
                              <p:par>
                                <p:cTn id="17" presetID="10" presetClass="entr" presetSubtype="0" fill="hold" nodeType="afterEffect">
                                  <p:stCondLst>
                                    <p:cond delay="0"/>
                                  </p:stCondLst>
                                  <p:childTnLst>
                                    <p:set>
                                      <p:cBhvr>
                                        <p:cTn id="18" dur="1" fill="hold">
                                          <p:stCondLst>
                                            <p:cond delay="0"/>
                                          </p:stCondLst>
                                        </p:cTn>
                                        <p:tgtEl>
                                          <p:spTgt spid="113">
                                            <p:txEl>
                                              <p:pRg st="1" end="1"/>
                                            </p:txEl>
                                          </p:spTgt>
                                        </p:tgtEl>
                                        <p:attrNameLst>
                                          <p:attrName>style.visibility</p:attrName>
                                        </p:attrNameLst>
                                      </p:cBhvr>
                                      <p:to>
                                        <p:strVal val="visible"/>
                                      </p:to>
                                    </p:set>
                                    <p:animEffect transition="in" filter="fade">
                                      <p:cBhvr>
                                        <p:cTn id="19" dur="500"/>
                                        <p:tgtEl>
                                          <p:spTgt spid="113">
                                            <p:txEl>
                                              <p:pRg st="1" end="1"/>
                                            </p:txEl>
                                          </p:spTgt>
                                        </p:tgtEl>
                                      </p:cBhvr>
                                    </p:animEffect>
                                  </p:childTnLst>
                                </p:cTn>
                              </p:par>
                            </p:childTnLst>
                          </p:cTn>
                        </p:par>
                        <p:par>
                          <p:cTn id="20" fill="hold">
                            <p:stCondLst>
                              <p:cond delay="3000"/>
                            </p:stCondLst>
                            <p:childTnLst>
                              <p:par>
                                <p:cTn id="21" presetID="10" presetClass="entr" presetSubtype="0" fill="hold" nodeType="afterEffect">
                                  <p:stCondLst>
                                    <p:cond delay="0"/>
                                  </p:stCondLst>
                                  <p:childTnLst>
                                    <p:set>
                                      <p:cBhvr>
                                        <p:cTn id="22" dur="1" fill="hold">
                                          <p:stCondLst>
                                            <p:cond delay="0"/>
                                          </p:stCondLst>
                                        </p:cTn>
                                        <p:tgtEl>
                                          <p:spTgt spid="113">
                                            <p:txEl>
                                              <p:pRg st="2" end="2"/>
                                            </p:txEl>
                                          </p:spTgt>
                                        </p:tgtEl>
                                        <p:attrNameLst>
                                          <p:attrName>style.visibility</p:attrName>
                                        </p:attrNameLst>
                                      </p:cBhvr>
                                      <p:to>
                                        <p:strVal val="visible"/>
                                      </p:to>
                                    </p:set>
                                    <p:animEffect transition="in" filter="fade">
                                      <p:cBhvr>
                                        <p:cTn id="23" dur="500"/>
                                        <p:tgtEl>
                                          <p:spTgt spid="113">
                                            <p:txEl>
                                              <p:pRg st="2" end="2"/>
                                            </p:txEl>
                                          </p:spTgt>
                                        </p:tgtEl>
                                      </p:cBhvr>
                                    </p:animEffect>
                                  </p:childTnLst>
                                </p:cTn>
                              </p:par>
                            </p:childTnLst>
                          </p:cTn>
                        </p:par>
                        <p:par>
                          <p:cTn id="24" fill="hold">
                            <p:stCondLst>
                              <p:cond delay="3500"/>
                            </p:stCondLst>
                            <p:childTnLst>
                              <p:par>
                                <p:cTn id="25" presetID="10" presetClass="entr" presetSubtype="0" fill="hold" nodeType="afterEffect">
                                  <p:stCondLst>
                                    <p:cond delay="0"/>
                                  </p:stCondLst>
                                  <p:childTnLst>
                                    <p:set>
                                      <p:cBhvr>
                                        <p:cTn id="26" dur="1" fill="hold">
                                          <p:stCondLst>
                                            <p:cond delay="0"/>
                                          </p:stCondLst>
                                        </p:cTn>
                                        <p:tgtEl>
                                          <p:spTgt spid="113">
                                            <p:txEl>
                                              <p:pRg st="3" end="3"/>
                                            </p:txEl>
                                          </p:spTgt>
                                        </p:tgtEl>
                                        <p:attrNameLst>
                                          <p:attrName>style.visibility</p:attrName>
                                        </p:attrNameLst>
                                      </p:cBhvr>
                                      <p:to>
                                        <p:strVal val="visible"/>
                                      </p:to>
                                    </p:set>
                                    <p:animEffect transition="in" filter="fade">
                                      <p:cBhvr>
                                        <p:cTn id="27" dur="500"/>
                                        <p:tgtEl>
                                          <p:spTgt spid="1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0"/>
        <p:cNvGrpSpPr/>
        <p:nvPr/>
      </p:nvGrpSpPr>
      <p:grpSpPr>
        <a:xfrm>
          <a:off x="0" y="0"/>
          <a:ext cx="0" cy="0"/>
          <a:chOff x="0" y="0"/>
          <a:chExt cx="0" cy="0"/>
        </a:xfrm>
      </p:grpSpPr>
      <p:pic>
        <p:nvPicPr>
          <p:cNvPr id="121" name="Google Shape;121;p3" descr="A picture containing screenshot, circle&#10;&#10;Description automatically generated"/>
          <p:cNvPicPr preferRelativeResize="0">
            <a:picLocks noGrp="1"/>
          </p:cNvPicPr>
          <p:nvPr>
            <p:ph type="pic" idx="2"/>
          </p:nvPr>
        </p:nvPicPr>
        <p:blipFill rotWithShape="1">
          <a:blip r:embed="rId3">
            <a:alphaModFix amt="20000"/>
          </a:blip>
          <a:srcRect/>
          <a:stretch/>
        </p:blipFill>
        <p:spPr>
          <a:xfrm>
            <a:off x="20" y="10"/>
            <a:ext cx="12191980" cy="6857990"/>
          </a:xfrm>
          <a:prstGeom prst="rect">
            <a:avLst/>
          </a:prstGeom>
          <a:solidFill>
            <a:schemeClr val="dk1"/>
          </a:solidFill>
          <a:ln>
            <a:noFill/>
          </a:ln>
        </p:spPr>
      </p:pic>
      <p:sp>
        <p:nvSpPr>
          <p:cNvPr id="122" name="Google Shape;122;p3"/>
          <p:cNvSpPr txBox="1">
            <a:spLocks noGrp="1"/>
          </p:cNvSpPr>
          <p:nvPr>
            <p:ph type="title"/>
          </p:nvPr>
        </p:nvSpPr>
        <p:spPr>
          <a:xfrm>
            <a:off x="471488" y="286603"/>
            <a:ext cx="10684192" cy="1079069"/>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EFEFE"/>
              </a:buClr>
              <a:buSzPts val="4800"/>
              <a:buFont typeface="Bookman Old Style"/>
              <a:buNone/>
            </a:pPr>
            <a:r>
              <a:rPr lang="en-US" sz="4800">
                <a:solidFill>
                  <a:srgbClr val="FEFEFE"/>
                </a:solidFill>
              </a:rPr>
              <a:t>Data Description</a:t>
            </a:r>
            <a:endParaRPr/>
          </a:p>
        </p:txBody>
      </p:sp>
      <p:cxnSp>
        <p:nvCxnSpPr>
          <p:cNvPr id="123" name="Google Shape;123;p3"/>
          <p:cNvCxnSpPr/>
          <p:nvPr/>
        </p:nvCxnSpPr>
        <p:spPr>
          <a:xfrm>
            <a:off x="500059" y="1496404"/>
            <a:ext cx="10972804" cy="0"/>
          </a:xfrm>
          <a:prstGeom prst="straightConnector1">
            <a:avLst/>
          </a:prstGeom>
          <a:noFill/>
          <a:ln w="12700" cap="flat" cmpd="sng">
            <a:solidFill>
              <a:schemeClr val="lt1"/>
            </a:solidFill>
            <a:prstDash val="solid"/>
            <a:round/>
            <a:headEnd type="none" w="sm" len="sm"/>
            <a:tailEnd type="none" w="sm" len="sm"/>
          </a:ln>
        </p:spPr>
      </p:cxnSp>
      <p:sp>
        <p:nvSpPr>
          <p:cNvPr id="124" name="Google Shape;124;p3"/>
          <p:cNvSpPr txBox="1">
            <a:spLocks noGrp="1"/>
          </p:cNvSpPr>
          <p:nvPr>
            <p:ph type="body" idx="1"/>
          </p:nvPr>
        </p:nvSpPr>
        <p:spPr>
          <a:xfrm>
            <a:off x="511493" y="1593834"/>
            <a:ext cx="10961370" cy="4806963"/>
          </a:xfrm>
          <a:prstGeom prst="rect">
            <a:avLst/>
          </a:prstGeom>
          <a:noFill/>
          <a:ln>
            <a:noFill/>
          </a:ln>
        </p:spPr>
        <p:txBody>
          <a:bodyPr spcFirstLastPara="1" wrap="square" lIns="0" tIns="45700" rIns="0" bIns="45700" anchor="t" anchorCtr="0">
            <a:normAutofit fontScale="92500" lnSpcReduction="20000"/>
          </a:bodyPr>
          <a:lstStyle/>
          <a:p>
            <a:pPr marL="0" lvl="0" indent="0" algn="just" rtl="0">
              <a:lnSpc>
                <a:spcPct val="110000"/>
              </a:lnSpc>
              <a:spcBef>
                <a:spcPts val="0"/>
              </a:spcBef>
              <a:spcAft>
                <a:spcPts val="0"/>
              </a:spcAft>
              <a:buSzPct val="100000"/>
              <a:buNone/>
            </a:pPr>
            <a:r>
              <a:rPr lang="en-US" sz="1900">
                <a:solidFill>
                  <a:srgbClr val="ECE7E7"/>
                </a:solidFill>
                <a:latin typeface="Bookman Old Style"/>
                <a:ea typeface="Bookman Old Style"/>
                <a:cs typeface="Bookman Old Style"/>
                <a:sym typeface="Bookman Old Style"/>
              </a:rPr>
              <a:t>We have been provided with multiple tables in CSV format. Such as</a:t>
            </a:r>
            <a:endParaRPr/>
          </a:p>
          <a:p>
            <a:pPr marL="285750" lvl="0" indent="-285750" algn="just" rtl="0">
              <a:lnSpc>
                <a:spcPct val="110000"/>
              </a:lnSpc>
              <a:spcBef>
                <a:spcPts val="600"/>
              </a:spcBef>
              <a:spcAft>
                <a:spcPts val="0"/>
              </a:spcAft>
              <a:buSzPct val="100000"/>
              <a:buFont typeface="Noto Sans Symbols"/>
              <a:buChar char="❖"/>
            </a:pPr>
            <a:r>
              <a:rPr lang="en-US" b="1" i="0">
                <a:solidFill>
                  <a:srgbClr val="FBBE75"/>
                </a:solidFill>
                <a:latin typeface="Bookman Old Style"/>
                <a:ea typeface="Bookman Old Style"/>
                <a:cs typeface="Bookman Old Style"/>
                <a:sym typeface="Bookman Old Style"/>
              </a:rPr>
              <a:t>olist_orders_dataset</a:t>
            </a:r>
            <a:r>
              <a:rPr lang="en-US" b="1" i="0">
                <a:solidFill>
                  <a:srgbClr val="F5E7D6"/>
                </a:solidFill>
                <a:latin typeface="Bookman Old Style"/>
                <a:ea typeface="Bookman Old Style"/>
                <a:cs typeface="Bookman Old Style"/>
                <a:sym typeface="Bookman Old Style"/>
              </a:rPr>
              <a:t>:</a:t>
            </a:r>
            <a:r>
              <a:rPr lang="en-US" b="0" i="0">
                <a:solidFill>
                  <a:srgbClr val="F5E7D6"/>
                </a:solidFill>
                <a:latin typeface="Bookman Old Style"/>
                <a:ea typeface="Bookman Old Style"/>
                <a:cs typeface="Bookman Old Style"/>
                <a:sym typeface="Bookman Old Style"/>
              </a:rPr>
              <a:t> </a:t>
            </a:r>
            <a:r>
              <a:rPr lang="en-US" b="0" i="0">
                <a:solidFill>
                  <a:srgbClr val="ECE7E7"/>
                </a:solidFill>
                <a:latin typeface="Bookman Old Style"/>
                <a:ea typeface="Bookman Old Style"/>
                <a:cs typeface="Bookman Old Style"/>
                <a:sym typeface="Bookman Old Style"/>
              </a:rPr>
              <a:t>This dataset has information about the customer and its location. Use it to identify unique customers in the orders dataset and to find the orders delivery location. </a:t>
            </a:r>
            <a:r>
              <a:rPr lang="en-US" b="0" i="0">
                <a:solidFill>
                  <a:srgbClr val="F5E7D6"/>
                </a:solidFill>
                <a:latin typeface="Bookman Old Style"/>
                <a:ea typeface="Bookman Old Style"/>
                <a:cs typeface="Bookman Old Style"/>
                <a:sym typeface="Bookman Old Style"/>
              </a:rPr>
              <a:t>This table is connected to 4 other tables. It is used to connect all the details related to an order.</a:t>
            </a:r>
            <a:endParaRPr/>
          </a:p>
          <a:p>
            <a:pPr marL="285750" lvl="0" indent="-285750" algn="just" rtl="0">
              <a:lnSpc>
                <a:spcPct val="110000"/>
              </a:lnSpc>
              <a:spcBef>
                <a:spcPts val="600"/>
              </a:spcBef>
              <a:spcAft>
                <a:spcPts val="0"/>
              </a:spcAft>
              <a:buSzPct val="100000"/>
              <a:buFont typeface="Noto Sans Symbols"/>
              <a:buChar char="❖"/>
            </a:pPr>
            <a:r>
              <a:rPr lang="en-US" b="1" i="0">
                <a:solidFill>
                  <a:srgbClr val="FBBE75"/>
                </a:solidFill>
                <a:latin typeface="Bookman Old Style"/>
                <a:ea typeface="Bookman Old Style"/>
                <a:cs typeface="Bookman Old Style"/>
                <a:sym typeface="Bookman Old Style"/>
              </a:rPr>
              <a:t>olist_order_items_dataset</a:t>
            </a:r>
            <a:r>
              <a:rPr lang="en-US" b="0" i="0">
                <a:solidFill>
                  <a:srgbClr val="F5E7D6"/>
                </a:solidFill>
                <a:latin typeface="Bookman Old Style"/>
                <a:ea typeface="Bookman Old Style"/>
                <a:cs typeface="Bookman Old Style"/>
                <a:sym typeface="Bookman Old Style"/>
              </a:rPr>
              <a:t>: It contains the details of an item that had been purchased such as shipping date, price and so on.</a:t>
            </a:r>
            <a:endParaRPr/>
          </a:p>
          <a:p>
            <a:pPr marL="285750" lvl="0" indent="-285750" algn="just" rtl="0">
              <a:lnSpc>
                <a:spcPct val="110000"/>
              </a:lnSpc>
              <a:spcBef>
                <a:spcPts val="600"/>
              </a:spcBef>
              <a:spcAft>
                <a:spcPts val="0"/>
              </a:spcAft>
              <a:buSzPct val="100000"/>
              <a:buFont typeface="Noto Sans Symbols"/>
              <a:buChar char="❖"/>
            </a:pPr>
            <a:r>
              <a:rPr lang="en-US" b="1" i="0">
                <a:solidFill>
                  <a:srgbClr val="FBBE75"/>
                </a:solidFill>
                <a:latin typeface="Bookman Old Style"/>
                <a:ea typeface="Bookman Old Style"/>
                <a:cs typeface="Bookman Old Style"/>
                <a:sym typeface="Bookman Old Style"/>
              </a:rPr>
              <a:t>olist_order_reviews_dataset</a:t>
            </a:r>
            <a:r>
              <a:rPr lang="en-US" b="0" i="0">
                <a:solidFill>
                  <a:srgbClr val="F5E7D6"/>
                </a:solidFill>
                <a:latin typeface="Bookman Old Style"/>
                <a:ea typeface="Bookman Old Style"/>
                <a:cs typeface="Bookman Old Style"/>
                <a:sym typeface="Bookman Old Style"/>
              </a:rPr>
              <a:t>: It contains details related to any reviews posted by the customer on a particular product that he had purchased.</a:t>
            </a:r>
            <a:endParaRPr/>
          </a:p>
          <a:p>
            <a:pPr marL="285750" lvl="0" indent="-285750" algn="just" rtl="0">
              <a:lnSpc>
                <a:spcPct val="110000"/>
              </a:lnSpc>
              <a:spcBef>
                <a:spcPts val="600"/>
              </a:spcBef>
              <a:spcAft>
                <a:spcPts val="0"/>
              </a:spcAft>
              <a:buSzPct val="100000"/>
              <a:buFont typeface="Noto Sans Symbols"/>
              <a:buChar char="❖"/>
            </a:pPr>
            <a:r>
              <a:rPr lang="en-US" b="1" i="0">
                <a:solidFill>
                  <a:srgbClr val="FBBE75"/>
                </a:solidFill>
                <a:latin typeface="Bookman Old Style"/>
                <a:ea typeface="Bookman Old Style"/>
                <a:cs typeface="Bookman Old Style"/>
                <a:sym typeface="Bookman Old Style"/>
              </a:rPr>
              <a:t>olist_products_dataset</a:t>
            </a:r>
            <a:r>
              <a:rPr lang="en-US" b="0" i="0">
                <a:solidFill>
                  <a:srgbClr val="F5E7D6"/>
                </a:solidFill>
                <a:latin typeface="Bookman Old Style"/>
                <a:ea typeface="Bookman Old Style"/>
                <a:cs typeface="Bookman Old Style"/>
                <a:sym typeface="Bookman Old Style"/>
              </a:rPr>
              <a:t>: It contains related to a product such as the ID, category name and measurements.</a:t>
            </a:r>
            <a:endParaRPr/>
          </a:p>
          <a:p>
            <a:pPr marL="285750" lvl="0" indent="-285750" algn="just" rtl="0">
              <a:lnSpc>
                <a:spcPct val="110000"/>
              </a:lnSpc>
              <a:spcBef>
                <a:spcPts val="600"/>
              </a:spcBef>
              <a:spcAft>
                <a:spcPts val="0"/>
              </a:spcAft>
              <a:buSzPct val="100000"/>
              <a:buFont typeface="Noto Sans Symbols"/>
              <a:buChar char="❖"/>
            </a:pPr>
            <a:r>
              <a:rPr lang="en-US" b="1" i="0">
                <a:solidFill>
                  <a:srgbClr val="FBBE75"/>
                </a:solidFill>
                <a:latin typeface="Bookman Old Style"/>
                <a:ea typeface="Bookman Old Style"/>
                <a:cs typeface="Bookman Old Style"/>
                <a:sym typeface="Bookman Old Style"/>
              </a:rPr>
              <a:t>olist_order_payments_dataset</a:t>
            </a:r>
            <a:r>
              <a:rPr lang="en-US" b="0" i="0">
                <a:solidFill>
                  <a:srgbClr val="F5E7D6"/>
                </a:solidFill>
                <a:latin typeface="Bookman Old Style"/>
                <a:ea typeface="Bookman Old Style"/>
                <a:cs typeface="Bookman Old Style"/>
                <a:sym typeface="Bookman Old Style"/>
              </a:rPr>
              <a:t>: The information contained in this table is related to the payment details associated with a particular order.</a:t>
            </a:r>
            <a:endParaRPr/>
          </a:p>
          <a:p>
            <a:pPr marL="285750" lvl="0" indent="-285750" algn="just" rtl="0">
              <a:lnSpc>
                <a:spcPct val="110000"/>
              </a:lnSpc>
              <a:spcBef>
                <a:spcPts val="600"/>
              </a:spcBef>
              <a:spcAft>
                <a:spcPts val="0"/>
              </a:spcAft>
              <a:buSzPct val="100000"/>
              <a:buFont typeface="Noto Sans Symbols"/>
              <a:buChar char="❖"/>
            </a:pPr>
            <a:r>
              <a:rPr lang="en-US" b="1" i="0">
                <a:solidFill>
                  <a:srgbClr val="FBBE75"/>
                </a:solidFill>
                <a:latin typeface="Bookman Old Style"/>
                <a:ea typeface="Bookman Old Style"/>
                <a:cs typeface="Bookman Old Style"/>
                <a:sym typeface="Bookman Old Style"/>
              </a:rPr>
              <a:t>olist_customers_dataset</a:t>
            </a:r>
            <a:r>
              <a:rPr lang="en-US" b="0" i="0">
                <a:solidFill>
                  <a:srgbClr val="F5E7D6"/>
                </a:solidFill>
                <a:latin typeface="Bookman Old Style"/>
                <a:ea typeface="Bookman Old Style"/>
                <a:cs typeface="Bookman Old Style"/>
                <a:sym typeface="Bookman Old Style"/>
              </a:rPr>
              <a:t>: Details the customer base information of this firm.</a:t>
            </a:r>
            <a:endParaRPr/>
          </a:p>
          <a:p>
            <a:pPr marL="285750" lvl="0" indent="-285750" algn="just" rtl="0">
              <a:lnSpc>
                <a:spcPct val="110000"/>
              </a:lnSpc>
              <a:spcBef>
                <a:spcPts val="600"/>
              </a:spcBef>
              <a:spcAft>
                <a:spcPts val="0"/>
              </a:spcAft>
              <a:buSzPct val="100000"/>
              <a:buFont typeface="Noto Sans Symbols"/>
              <a:buChar char="❖"/>
            </a:pPr>
            <a:r>
              <a:rPr lang="en-US" b="1" i="0">
                <a:solidFill>
                  <a:srgbClr val="FBBE75"/>
                </a:solidFill>
                <a:latin typeface="Bookman Old Style"/>
                <a:ea typeface="Bookman Old Style"/>
                <a:cs typeface="Bookman Old Style"/>
                <a:sym typeface="Bookman Old Style"/>
              </a:rPr>
              <a:t>olist_geolocation_dataset</a:t>
            </a:r>
            <a:r>
              <a:rPr lang="en-US" b="0" i="0">
                <a:solidFill>
                  <a:srgbClr val="F5E7D6"/>
                </a:solidFill>
                <a:latin typeface="Bookman Old Style"/>
                <a:ea typeface="Bookman Old Style"/>
                <a:cs typeface="Bookman Old Style"/>
                <a:sym typeface="Bookman Old Style"/>
              </a:rPr>
              <a:t>: It contains geographical information related to both the sellers and customers.</a:t>
            </a:r>
            <a:endParaRPr/>
          </a:p>
          <a:p>
            <a:pPr marL="285750" lvl="0" indent="-285750" algn="just" rtl="0">
              <a:lnSpc>
                <a:spcPct val="110000"/>
              </a:lnSpc>
              <a:spcBef>
                <a:spcPts val="600"/>
              </a:spcBef>
              <a:spcAft>
                <a:spcPts val="0"/>
              </a:spcAft>
              <a:buSzPct val="100000"/>
              <a:buFont typeface="Noto Sans Symbols"/>
              <a:buChar char="❖"/>
            </a:pPr>
            <a:r>
              <a:rPr lang="en-US" b="1" i="0">
                <a:solidFill>
                  <a:srgbClr val="FBBE75"/>
                </a:solidFill>
                <a:latin typeface="Bookman Old Style"/>
                <a:ea typeface="Bookman Old Style"/>
                <a:cs typeface="Bookman Old Style"/>
                <a:sym typeface="Bookman Old Style"/>
              </a:rPr>
              <a:t>olist_sellers_dataset</a:t>
            </a:r>
            <a:r>
              <a:rPr lang="en-US" b="0" i="0">
                <a:solidFill>
                  <a:srgbClr val="F5E7D6"/>
                </a:solidFill>
                <a:latin typeface="Bookman Old Style"/>
                <a:ea typeface="Bookman Old Style"/>
                <a:cs typeface="Bookman Old Style"/>
                <a:sym typeface="Bookman Old Style"/>
              </a:rPr>
              <a:t>: This table contains the information related to all the sellers who have registered with this firm.</a:t>
            </a:r>
            <a:endParaRPr>
              <a:solidFill>
                <a:srgbClr val="FEFEFE"/>
              </a:solidFill>
            </a:endParaRPr>
          </a:p>
        </p:txBody>
      </p:sp>
      <p:sp>
        <p:nvSpPr>
          <p:cNvPr id="125" name="Google Shape;125;p3"/>
          <p:cNvSpPr/>
          <p:nvPr/>
        </p:nvSpPr>
        <p:spPr>
          <a:xfrm>
            <a:off x="1" y="6400800"/>
            <a:ext cx="12192000" cy="457200"/>
          </a:xfrm>
          <a:prstGeom prst="rect">
            <a:avLst/>
          </a:prstGeom>
          <a:solidFill>
            <a:srgbClr val="262626">
              <a:alpha val="9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6" name="Google Shape;126;p3"/>
          <p:cNvPicPr preferRelativeResize="0"/>
          <p:nvPr/>
        </p:nvPicPr>
        <p:blipFill rotWithShape="1">
          <a:blip r:embed="rId4">
            <a:alphaModFix/>
          </a:blip>
          <a:srcRect/>
          <a:stretch/>
        </p:blipFill>
        <p:spPr>
          <a:xfrm>
            <a:off x="10372726" y="70918"/>
            <a:ext cx="1758969" cy="4572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fade">
                                      <p:cBhvr>
                                        <p:cTn id="7" dur="1000"/>
                                        <p:tgtEl>
                                          <p:spTgt spid="12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23"/>
                                        </p:tgtEl>
                                        <p:attrNameLst>
                                          <p:attrName>style.visibility</p:attrName>
                                        </p:attrNameLst>
                                      </p:cBhvr>
                                      <p:to>
                                        <p:strVal val="visible"/>
                                      </p:to>
                                    </p:set>
                                    <p:animEffect transition="in" filter="fade">
                                      <p:cBhvr>
                                        <p:cTn id="11" dur="1000"/>
                                        <p:tgtEl>
                                          <p:spTgt spid="123"/>
                                        </p:tgtEl>
                                      </p:cBhvr>
                                    </p:animEffect>
                                  </p:childTnLst>
                                </p:cTn>
                              </p:par>
                            </p:childTnLst>
                          </p:cTn>
                        </p:par>
                        <p:par>
                          <p:cTn id="12" fill="hold">
                            <p:stCondLst>
                              <p:cond delay="2000"/>
                            </p:stCondLst>
                            <p:childTnLst>
                              <p:par>
                                <p:cTn id="13" presetID="10" presetClass="entr" presetSubtype="0" fill="hold" nodeType="afterEffect">
                                  <p:stCondLst>
                                    <p:cond delay="1000"/>
                                  </p:stCondLst>
                                  <p:childTnLst>
                                    <p:set>
                                      <p:cBhvr>
                                        <p:cTn id="14" dur="1" fill="hold">
                                          <p:stCondLst>
                                            <p:cond delay="0"/>
                                          </p:stCondLst>
                                        </p:cTn>
                                        <p:tgtEl>
                                          <p:spTgt spid="124"/>
                                        </p:tgtEl>
                                        <p:attrNameLst>
                                          <p:attrName>style.visibility</p:attrName>
                                        </p:attrNameLst>
                                      </p:cBhvr>
                                      <p:to>
                                        <p:strVal val="visible"/>
                                      </p:to>
                                    </p:set>
                                    <p:animEffect transition="in" filter="fade">
                                      <p:cBhvr>
                                        <p:cTn id="15"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0"/>
        <p:cNvGrpSpPr/>
        <p:nvPr/>
      </p:nvGrpSpPr>
      <p:grpSpPr>
        <a:xfrm>
          <a:off x="0" y="0"/>
          <a:ext cx="0" cy="0"/>
          <a:chOff x="0" y="0"/>
          <a:chExt cx="0" cy="0"/>
        </a:xfrm>
      </p:grpSpPr>
      <p:pic>
        <p:nvPicPr>
          <p:cNvPr id="131" name="Google Shape;131;p4" descr="A picture containing screenshot, graphics, line, hanger&#10;&#10;Description automatically generated"/>
          <p:cNvPicPr preferRelativeResize="0">
            <a:picLocks noGrp="1"/>
          </p:cNvPicPr>
          <p:nvPr>
            <p:ph type="pic" idx="2"/>
          </p:nvPr>
        </p:nvPicPr>
        <p:blipFill rotWithShape="1">
          <a:blip r:embed="rId3">
            <a:alphaModFix amt="35000"/>
          </a:blip>
          <a:srcRect/>
          <a:stretch/>
        </p:blipFill>
        <p:spPr>
          <a:xfrm>
            <a:off x="20" y="-16964"/>
            <a:ext cx="12191980" cy="6857990"/>
          </a:xfrm>
          <a:prstGeom prst="rect">
            <a:avLst/>
          </a:prstGeom>
          <a:solidFill>
            <a:schemeClr val="dk1"/>
          </a:solidFill>
          <a:ln>
            <a:noFill/>
          </a:ln>
        </p:spPr>
      </p:pic>
      <p:cxnSp>
        <p:nvCxnSpPr>
          <p:cNvPr id="132" name="Google Shape;132;p4"/>
          <p:cNvCxnSpPr/>
          <p:nvPr/>
        </p:nvCxnSpPr>
        <p:spPr>
          <a:xfrm>
            <a:off x="450574" y="1082062"/>
            <a:ext cx="11136589" cy="0"/>
          </a:xfrm>
          <a:prstGeom prst="straightConnector1">
            <a:avLst/>
          </a:prstGeom>
          <a:noFill/>
          <a:ln w="12700" cap="flat" cmpd="sng">
            <a:solidFill>
              <a:schemeClr val="lt1"/>
            </a:solidFill>
            <a:prstDash val="solid"/>
            <a:round/>
            <a:headEnd type="none" w="sm" len="sm"/>
            <a:tailEnd type="none" w="sm" len="sm"/>
          </a:ln>
        </p:spPr>
      </p:cxnSp>
      <p:sp>
        <p:nvSpPr>
          <p:cNvPr id="133" name="Google Shape;133;p4"/>
          <p:cNvSpPr/>
          <p:nvPr/>
        </p:nvSpPr>
        <p:spPr>
          <a:xfrm>
            <a:off x="1" y="6400800"/>
            <a:ext cx="12192000" cy="457200"/>
          </a:xfrm>
          <a:prstGeom prst="rect">
            <a:avLst/>
          </a:prstGeom>
          <a:solidFill>
            <a:srgbClr val="262626">
              <a:alpha val="9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txBox="1">
            <a:spLocks noGrp="1"/>
          </p:cNvSpPr>
          <p:nvPr>
            <p:ph type="title"/>
          </p:nvPr>
        </p:nvSpPr>
        <p:spPr>
          <a:xfrm>
            <a:off x="514350" y="108305"/>
            <a:ext cx="11072813" cy="9223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EFEFE"/>
              </a:buClr>
              <a:buSzPts val="4800"/>
              <a:buFont typeface="Bookman Old Style"/>
              <a:buNone/>
            </a:pPr>
            <a:r>
              <a:rPr lang="en-US" sz="4800">
                <a:solidFill>
                  <a:srgbClr val="FEFEFE"/>
                </a:solidFill>
              </a:rPr>
              <a:t>Relationship Model</a:t>
            </a:r>
            <a:endParaRPr/>
          </a:p>
        </p:txBody>
      </p:sp>
      <p:sp>
        <p:nvSpPr>
          <p:cNvPr id="135" name="Google Shape;135;p4"/>
          <p:cNvSpPr txBox="1">
            <a:spLocks noGrp="1"/>
          </p:cNvSpPr>
          <p:nvPr>
            <p:ph type="body" idx="1"/>
          </p:nvPr>
        </p:nvSpPr>
        <p:spPr>
          <a:xfrm>
            <a:off x="514350" y="1222368"/>
            <a:ext cx="11072813" cy="706437"/>
          </a:xfrm>
          <a:prstGeom prst="rect">
            <a:avLst/>
          </a:prstGeom>
          <a:noFill/>
          <a:ln>
            <a:noFill/>
          </a:ln>
        </p:spPr>
        <p:txBody>
          <a:bodyPr spcFirstLastPara="1" wrap="square" lIns="0" tIns="45700" rIns="0" bIns="45700" anchor="t" anchorCtr="0">
            <a:normAutofit/>
          </a:bodyPr>
          <a:lstStyle/>
          <a:p>
            <a:pPr marL="0" lvl="0" indent="0" algn="just" rtl="0">
              <a:lnSpc>
                <a:spcPct val="100000"/>
              </a:lnSpc>
              <a:spcBef>
                <a:spcPts val="0"/>
              </a:spcBef>
              <a:spcAft>
                <a:spcPts val="0"/>
              </a:spcAft>
              <a:buSzPts val="1800"/>
              <a:buNone/>
            </a:pPr>
            <a:r>
              <a:rPr lang="en-US">
                <a:solidFill>
                  <a:srgbClr val="ECE7E7"/>
                </a:solidFill>
                <a:latin typeface="Bookman Old Style"/>
                <a:ea typeface="Bookman Old Style"/>
                <a:cs typeface="Bookman Old Style"/>
                <a:sym typeface="Bookman Old Style"/>
              </a:rPr>
              <a:t>With above datasets </a:t>
            </a:r>
            <a:r>
              <a:rPr lang="en-US" sz="1800" cap="none">
                <a:solidFill>
                  <a:srgbClr val="ECE7E7"/>
                </a:solidFill>
                <a:latin typeface="Bookman Old Style"/>
                <a:ea typeface="Bookman Old Style"/>
                <a:cs typeface="Bookman Old Style"/>
                <a:sym typeface="Bookman Old Style"/>
              </a:rPr>
              <a:t>a schema depicting how these tables are connected. After connecting all the 8 tables, we analyze the entire dataset.</a:t>
            </a:r>
            <a:endParaRPr>
              <a:solidFill>
                <a:srgbClr val="ECE7E7"/>
              </a:solidFill>
              <a:latin typeface="Bookman Old Style"/>
              <a:ea typeface="Bookman Old Style"/>
              <a:cs typeface="Bookman Old Style"/>
              <a:sym typeface="Bookman Old Style"/>
            </a:endParaRPr>
          </a:p>
        </p:txBody>
      </p:sp>
      <p:pic>
        <p:nvPicPr>
          <p:cNvPr id="136" name="Google Shape;136;p4" descr="A picture containing text, screenshot, diagram&#10;&#10;Description automatically generated"/>
          <p:cNvPicPr preferRelativeResize="0"/>
          <p:nvPr/>
        </p:nvPicPr>
        <p:blipFill rotWithShape="1">
          <a:blip r:embed="rId4">
            <a:alphaModFix/>
          </a:blip>
          <a:srcRect/>
          <a:stretch/>
        </p:blipFill>
        <p:spPr>
          <a:xfrm>
            <a:off x="1652741" y="1931548"/>
            <a:ext cx="8421329" cy="4431929"/>
          </a:xfrm>
          <a:prstGeom prst="rect">
            <a:avLst/>
          </a:prstGeom>
          <a:noFill/>
          <a:ln>
            <a:noFill/>
          </a:ln>
        </p:spPr>
      </p:pic>
      <p:pic>
        <p:nvPicPr>
          <p:cNvPr id="137" name="Google Shape;137;p4"/>
          <p:cNvPicPr preferRelativeResize="0"/>
          <p:nvPr/>
        </p:nvPicPr>
        <p:blipFill rotWithShape="1">
          <a:blip r:embed="rId5">
            <a:alphaModFix/>
          </a:blip>
          <a:srcRect/>
          <a:stretch/>
        </p:blipFill>
        <p:spPr>
          <a:xfrm>
            <a:off x="10330295" y="59761"/>
            <a:ext cx="1758969" cy="457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4"/>
                                        </p:tgtEl>
                                        <p:attrNameLst>
                                          <p:attrName>style.visibility</p:attrName>
                                        </p:attrNameLst>
                                      </p:cBhvr>
                                      <p:to>
                                        <p:strVal val="visible"/>
                                      </p:to>
                                    </p:set>
                                    <p:animEffect transition="in" filter="fade">
                                      <p:cBhvr>
                                        <p:cTn id="7" dur="1000"/>
                                        <p:tgtEl>
                                          <p:spTgt spid="13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32"/>
                                        </p:tgtEl>
                                        <p:attrNameLst>
                                          <p:attrName>style.visibility</p:attrName>
                                        </p:attrNameLst>
                                      </p:cBhvr>
                                      <p:to>
                                        <p:strVal val="visible"/>
                                      </p:to>
                                    </p:set>
                                    <p:animEffect transition="in" filter="fade">
                                      <p:cBhvr>
                                        <p:cTn id="11" dur="500"/>
                                        <p:tgtEl>
                                          <p:spTgt spid="132"/>
                                        </p:tgtEl>
                                      </p:cBhvr>
                                    </p:animEffect>
                                  </p:childTnLst>
                                </p:cTn>
                              </p:par>
                            </p:childTnLst>
                          </p:cTn>
                        </p:par>
                        <p:par>
                          <p:cTn id="12" fill="hold">
                            <p:stCondLst>
                              <p:cond delay="1500"/>
                            </p:stCondLst>
                            <p:childTnLst>
                              <p:par>
                                <p:cTn id="13" presetID="2" presetClass="entr" presetSubtype="4" fill="hold" nodeType="afterEffect">
                                  <p:stCondLst>
                                    <p:cond delay="0"/>
                                  </p:stCondLst>
                                  <p:childTnLst>
                                    <p:set>
                                      <p:cBhvr>
                                        <p:cTn id="14" dur="1" fill="hold">
                                          <p:stCondLst>
                                            <p:cond delay="0"/>
                                          </p:stCondLst>
                                        </p:cTn>
                                        <p:tgtEl>
                                          <p:spTgt spid="135">
                                            <p:txEl>
                                              <p:pRg st="0" end="0"/>
                                            </p:txEl>
                                          </p:spTgt>
                                        </p:tgtEl>
                                        <p:attrNameLst>
                                          <p:attrName>style.visibility</p:attrName>
                                        </p:attrNameLst>
                                      </p:cBhvr>
                                      <p:to>
                                        <p:strVal val="visible"/>
                                      </p:to>
                                    </p:set>
                                    <p:anim calcmode="lin" valueType="num">
                                      <p:cBhvr additive="base">
                                        <p:cTn id="15" dur="500"/>
                                        <p:tgtEl>
                                          <p:spTgt spid="135">
                                            <p:txEl>
                                              <p:pRg st="0" end="0"/>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136"/>
                                        </p:tgtEl>
                                        <p:attrNameLst>
                                          <p:attrName>style.visibility</p:attrName>
                                        </p:attrNameLst>
                                      </p:cBhvr>
                                      <p:to>
                                        <p:strVal val="visible"/>
                                      </p:to>
                                    </p:set>
                                    <p:animEffect transition="in" filter="fade">
                                      <p:cBhvr>
                                        <p:cTn id="19"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2"/>
        <p:cNvGrpSpPr/>
        <p:nvPr/>
      </p:nvGrpSpPr>
      <p:grpSpPr>
        <a:xfrm>
          <a:off x="0" y="0"/>
          <a:ext cx="0" cy="0"/>
          <a:chOff x="0" y="0"/>
          <a:chExt cx="0" cy="0"/>
        </a:xfrm>
      </p:grpSpPr>
      <p:pic>
        <p:nvPicPr>
          <p:cNvPr id="143" name="Google Shape;143;p5" descr="A picture containing screenshot, graphics, line, hanger&#10;&#10;Description automatically generated"/>
          <p:cNvPicPr preferRelativeResize="0">
            <a:picLocks noGrp="1"/>
          </p:cNvPicPr>
          <p:nvPr>
            <p:ph type="pic" idx="2"/>
          </p:nvPr>
        </p:nvPicPr>
        <p:blipFill rotWithShape="1">
          <a:blip r:embed="rId3">
            <a:alphaModFix amt="35000"/>
          </a:blip>
          <a:srcRect/>
          <a:stretch/>
        </p:blipFill>
        <p:spPr>
          <a:xfrm>
            <a:off x="20" y="10"/>
            <a:ext cx="12191980" cy="6857990"/>
          </a:xfrm>
          <a:prstGeom prst="rect">
            <a:avLst/>
          </a:prstGeom>
          <a:solidFill>
            <a:schemeClr val="dk1"/>
          </a:solidFill>
          <a:ln>
            <a:noFill/>
          </a:ln>
        </p:spPr>
      </p:pic>
      <p:sp>
        <p:nvSpPr>
          <p:cNvPr id="144" name="Google Shape;144;p5"/>
          <p:cNvSpPr txBox="1">
            <a:spLocks noGrp="1"/>
          </p:cNvSpPr>
          <p:nvPr>
            <p:ph type="title"/>
          </p:nvPr>
        </p:nvSpPr>
        <p:spPr>
          <a:xfrm>
            <a:off x="585788" y="286604"/>
            <a:ext cx="10569892" cy="84211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FEFEFE"/>
              </a:buClr>
              <a:buSzPts val="4800"/>
              <a:buFont typeface="Bookman Old Style"/>
              <a:buNone/>
            </a:pPr>
            <a:r>
              <a:rPr lang="en-US" sz="4800">
                <a:solidFill>
                  <a:srgbClr val="FEFEFE"/>
                </a:solidFill>
              </a:rPr>
              <a:t>Analysis of Project KPIs</a:t>
            </a:r>
            <a:endParaRPr/>
          </a:p>
        </p:txBody>
      </p:sp>
      <p:cxnSp>
        <p:nvCxnSpPr>
          <p:cNvPr id="145" name="Google Shape;145;p5"/>
          <p:cNvCxnSpPr/>
          <p:nvPr/>
        </p:nvCxnSpPr>
        <p:spPr>
          <a:xfrm>
            <a:off x="607728" y="1196346"/>
            <a:ext cx="10865135" cy="0"/>
          </a:xfrm>
          <a:prstGeom prst="straightConnector1">
            <a:avLst/>
          </a:prstGeom>
          <a:noFill/>
          <a:ln w="12700" cap="flat" cmpd="sng">
            <a:solidFill>
              <a:schemeClr val="lt1"/>
            </a:solidFill>
            <a:prstDash val="solid"/>
            <a:round/>
            <a:headEnd type="none" w="sm" len="sm"/>
            <a:tailEnd type="none" w="sm" len="sm"/>
          </a:ln>
        </p:spPr>
      </p:cxnSp>
      <p:sp>
        <p:nvSpPr>
          <p:cNvPr id="146" name="Google Shape;146;p5"/>
          <p:cNvSpPr txBox="1">
            <a:spLocks noGrp="1"/>
          </p:cNvSpPr>
          <p:nvPr>
            <p:ph type="body" idx="1"/>
          </p:nvPr>
        </p:nvSpPr>
        <p:spPr>
          <a:xfrm>
            <a:off x="697219" y="1322365"/>
            <a:ext cx="10775643" cy="677862"/>
          </a:xfrm>
          <a:prstGeom prst="rect">
            <a:avLst/>
          </a:prstGeom>
          <a:noFill/>
          <a:ln>
            <a:noFill/>
          </a:ln>
        </p:spPr>
        <p:txBody>
          <a:bodyPr spcFirstLastPara="1" wrap="square" lIns="0" tIns="45700" rIns="0" bIns="45700" anchor="t" anchorCtr="0">
            <a:normAutofit/>
          </a:bodyPr>
          <a:lstStyle/>
          <a:p>
            <a:pPr marL="0" lvl="0" indent="0" algn="just" rtl="0">
              <a:lnSpc>
                <a:spcPct val="100000"/>
              </a:lnSpc>
              <a:spcBef>
                <a:spcPts val="0"/>
              </a:spcBef>
              <a:spcAft>
                <a:spcPts val="0"/>
              </a:spcAft>
              <a:buSzPts val="1800"/>
              <a:buNone/>
            </a:pPr>
            <a:r>
              <a:rPr lang="en-US">
                <a:solidFill>
                  <a:srgbClr val="FEFEFE"/>
                </a:solidFill>
                <a:latin typeface="Bookman Old Style"/>
                <a:ea typeface="Bookman Old Style"/>
                <a:cs typeface="Bookman Old Style"/>
                <a:sym typeface="Bookman Old Style"/>
              </a:rPr>
              <a:t>Along with the datasets 5 KPIs are provided for analyzing the data. By using below mentioned tools we finally got the desired analysis out of the given datasets. </a:t>
            </a:r>
            <a:endParaRPr/>
          </a:p>
        </p:txBody>
      </p:sp>
      <p:sp>
        <p:nvSpPr>
          <p:cNvPr id="147" name="Google Shape;147;p5"/>
          <p:cNvSpPr/>
          <p:nvPr/>
        </p:nvSpPr>
        <p:spPr>
          <a:xfrm>
            <a:off x="1" y="6400800"/>
            <a:ext cx="12192000" cy="457200"/>
          </a:xfrm>
          <a:prstGeom prst="rect">
            <a:avLst/>
          </a:prstGeom>
          <a:solidFill>
            <a:srgbClr val="262626">
              <a:alpha val="9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txBox="1"/>
          <p:nvPr/>
        </p:nvSpPr>
        <p:spPr>
          <a:xfrm>
            <a:off x="719136" y="2157409"/>
            <a:ext cx="5953127" cy="427809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lt1"/>
                </a:solidFill>
                <a:latin typeface="Bookman Old Style"/>
                <a:ea typeface="Bookman Old Style"/>
                <a:cs typeface="Bookman Old Style"/>
                <a:sym typeface="Bookman Old Style"/>
              </a:rPr>
              <a:t>KPIs</a:t>
            </a:r>
            <a:endParaRPr/>
          </a:p>
          <a:p>
            <a:pPr marL="342900" marR="0" lvl="0" indent="-342900" algn="l" rtl="0">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Weekday Vs Weekend Payment Statistics</a:t>
            </a:r>
            <a:endParaRPr/>
          </a:p>
          <a:p>
            <a:pPr marL="342900" marR="0" lvl="0" indent="-228600" algn="l" rtl="0">
              <a:spcBef>
                <a:spcPts val="0"/>
              </a:spcBef>
              <a:spcAft>
                <a:spcPts val="0"/>
              </a:spcAft>
              <a:buClr>
                <a:schemeClr val="lt1"/>
              </a:buClr>
              <a:buSzPts val="1800"/>
              <a:buFont typeface="Noto Sans Symbols"/>
              <a:buNone/>
            </a:pPr>
            <a:endParaRPr sz="1800">
              <a:solidFill>
                <a:schemeClr val="lt1"/>
              </a:solidFill>
              <a:latin typeface="Bookman Old Style"/>
              <a:ea typeface="Bookman Old Style"/>
              <a:cs typeface="Bookman Old Style"/>
              <a:sym typeface="Bookman Old Style"/>
            </a:endParaRPr>
          </a:p>
          <a:p>
            <a:pPr marL="342900" marR="0" lvl="0" indent="-342900" algn="l" rtl="0">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Number of Orders with review score 5 and payment type as credit card.</a:t>
            </a:r>
            <a:endParaRPr/>
          </a:p>
          <a:p>
            <a:pPr marL="342900" marR="0" lvl="0" indent="-228600" algn="l" rtl="0">
              <a:spcBef>
                <a:spcPts val="0"/>
              </a:spcBef>
              <a:spcAft>
                <a:spcPts val="0"/>
              </a:spcAft>
              <a:buClr>
                <a:schemeClr val="lt1"/>
              </a:buClr>
              <a:buSzPts val="1800"/>
              <a:buFont typeface="Noto Sans Symbols"/>
              <a:buNone/>
            </a:pPr>
            <a:endParaRPr sz="1800">
              <a:solidFill>
                <a:schemeClr val="lt1"/>
              </a:solidFill>
              <a:latin typeface="Bookman Old Style"/>
              <a:ea typeface="Bookman Old Style"/>
              <a:cs typeface="Bookman Old Style"/>
              <a:sym typeface="Bookman Old Style"/>
            </a:endParaRPr>
          </a:p>
          <a:p>
            <a:pPr marL="342900" marR="0" lvl="0" indent="-342900" algn="l" rtl="0">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Average number of days taken for order_delivered_customer_date for pet_shop</a:t>
            </a:r>
            <a:endParaRPr sz="1800">
              <a:solidFill>
                <a:schemeClr val="lt1"/>
              </a:solidFill>
              <a:latin typeface="Bookman Old Style"/>
              <a:ea typeface="Bookman Old Style"/>
              <a:cs typeface="Bookman Old Style"/>
              <a:sym typeface="Bookman Old Style"/>
            </a:endParaRPr>
          </a:p>
          <a:p>
            <a:pPr marL="342900" marR="0" lvl="0" indent="-228600" algn="l" rtl="0">
              <a:spcBef>
                <a:spcPts val="0"/>
              </a:spcBef>
              <a:spcAft>
                <a:spcPts val="0"/>
              </a:spcAft>
              <a:buClr>
                <a:schemeClr val="lt1"/>
              </a:buClr>
              <a:buSzPts val="1800"/>
              <a:buFont typeface="Noto Sans Symbols"/>
              <a:buNone/>
            </a:pPr>
            <a:endParaRPr sz="1800">
              <a:solidFill>
                <a:schemeClr val="lt1"/>
              </a:solidFill>
              <a:latin typeface="Bookman Old Style"/>
              <a:ea typeface="Bookman Old Style"/>
              <a:cs typeface="Bookman Old Style"/>
              <a:sym typeface="Bookman Old Style"/>
            </a:endParaRPr>
          </a:p>
          <a:p>
            <a:pPr marL="342900" marR="0" lvl="0" indent="-342900" algn="l" rtl="0">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Average price and payment values from customers of sao paulo city</a:t>
            </a:r>
            <a:endParaRPr/>
          </a:p>
          <a:p>
            <a:pPr marL="342900" marR="0" lvl="0" indent="-228600" algn="l" rtl="0">
              <a:spcBef>
                <a:spcPts val="0"/>
              </a:spcBef>
              <a:spcAft>
                <a:spcPts val="0"/>
              </a:spcAft>
              <a:buClr>
                <a:schemeClr val="lt1"/>
              </a:buClr>
              <a:buSzPts val="1800"/>
              <a:buFont typeface="Noto Sans Symbols"/>
              <a:buNone/>
            </a:pPr>
            <a:endParaRPr sz="1800">
              <a:solidFill>
                <a:schemeClr val="lt1"/>
              </a:solidFill>
              <a:latin typeface="Bookman Old Style"/>
              <a:ea typeface="Bookman Old Style"/>
              <a:cs typeface="Bookman Old Style"/>
              <a:sym typeface="Bookman Old Style"/>
            </a:endParaRPr>
          </a:p>
          <a:p>
            <a:pPr marL="342900" marR="0" lvl="0" indent="-342900" algn="l" rtl="0">
              <a:spcBef>
                <a:spcPts val="0"/>
              </a:spcBef>
              <a:spcAft>
                <a:spcPts val="0"/>
              </a:spcAft>
              <a:buClr>
                <a:schemeClr val="lt1"/>
              </a:buClr>
              <a:buSzPts val="1800"/>
              <a:buFont typeface="Noto Sans Symbols"/>
              <a:buChar char="❖"/>
            </a:pPr>
            <a:r>
              <a:rPr lang="en-US" sz="1800">
                <a:solidFill>
                  <a:schemeClr val="lt1"/>
                </a:solidFill>
                <a:latin typeface="Bookman Old Style"/>
                <a:ea typeface="Bookman Old Style"/>
                <a:cs typeface="Bookman Old Style"/>
                <a:sym typeface="Bookman Old Style"/>
              </a:rPr>
              <a:t>Relationship between shipping days Vs review scores.</a:t>
            </a:r>
            <a:endParaRPr/>
          </a:p>
          <a:p>
            <a:pPr marL="0" marR="0" lvl="0" indent="0" algn="l" rtl="0">
              <a:spcBef>
                <a:spcPts val="0"/>
              </a:spcBef>
              <a:spcAft>
                <a:spcPts val="0"/>
              </a:spcAft>
              <a:buNone/>
            </a:pPr>
            <a:endParaRPr sz="1800">
              <a:solidFill>
                <a:schemeClr val="dk1"/>
              </a:solidFill>
              <a:latin typeface="Bookman Old Style"/>
              <a:ea typeface="Bookman Old Style"/>
              <a:cs typeface="Bookman Old Style"/>
              <a:sym typeface="Bookman Old Style"/>
            </a:endParaRPr>
          </a:p>
        </p:txBody>
      </p:sp>
      <p:sp>
        <p:nvSpPr>
          <p:cNvPr id="149" name="Google Shape;149;p5"/>
          <p:cNvSpPr txBox="1"/>
          <p:nvPr/>
        </p:nvSpPr>
        <p:spPr>
          <a:xfrm>
            <a:off x="7409942" y="2157409"/>
            <a:ext cx="1560042"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lt1"/>
                </a:solidFill>
                <a:latin typeface="Bookman Old Style"/>
                <a:ea typeface="Bookman Old Style"/>
                <a:cs typeface="Bookman Old Style"/>
                <a:sym typeface="Bookman Old Style"/>
              </a:rPr>
              <a:t>Tools Used: </a:t>
            </a:r>
            <a:endParaRPr/>
          </a:p>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pic>
        <p:nvPicPr>
          <p:cNvPr id="150" name="Google Shape;150;p5" descr="A picture containing text, font, graphics, logo&#10;&#10;Description automatically generated"/>
          <p:cNvPicPr preferRelativeResize="0"/>
          <p:nvPr/>
        </p:nvPicPr>
        <p:blipFill rotWithShape="1">
          <a:blip r:embed="rId4">
            <a:alphaModFix/>
          </a:blip>
          <a:srcRect/>
          <a:stretch/>
        </p:blipFill>
        <p:spPr>
          <a:xfrm>
            <a:off x="9394448" y="2673708"/>
            <a:ext cx="1761232" cy="973313"/>
          </a:xfrm>
          <a:prstGeom prst="rect">
            <a:avLst/>
          </a:prstGeom>
          <a:noFill/>
          <a:ln>
            <a:noFill/>
          </a:ln>
        </p:spPr>
      </p:pic>
      <p:pic>
        <p:nvPicPr>
          <p:cNvPr id="151" name="Google Shape;151;p5" descr="A picture containing graphics, logo, font, graphic design&#10;&#10;Description automatically generated"/>
          <p:cNvPicPr preferRelativeResize="0"/>
          <p:nvPr/>
        </p:nvPicPr>
        <p:blipFill rotWithShape="1">
          <a:blip r:embed="rId5">
            <a:alphaModFix/>
          </a:blip>
          <a:srcRect/>
          <a:stretch/>
        </p:blipFill>
        <p:spPr>
          <a:xfrm>
            <a:off x="7282137" y="3521286"/>
            <a:ext cx="1945684" cy="998125"/>
          </a:xfrm>
          <a:prstGeom prst="rect">
            <a:avLst/>
          </a:prstGeom>
          <a:noFill/>
          <a:ln>
            <a:noFill/>
          </a:ln>
        </p:spPr>
      </p:pic>
      <p:pic>
        <p:nvPicPr>
          <p:cNvPr id="152" name="Google Shape;152;p5" descr="A picture containing text, design, font, logo&#10;&#10;Description automatically generated"/>
          <p:cNvPicPr preferRelativeResize="0"/>
          <p:nvPr/>
        </p:nvPicPr>
        <p:blipFill rotWithShape="1">
          <a:blip r:embed="rId6">
            <a:alphaModFix/>
          </a:blip>
          <a:srcRect/>
          <a:stretch/>
        </p:blipFill>
        <p:spPr>
          <a:xfrm>
            <a:off x="9563024" y="4320503"/>
            <a:ext cx="1592656" cy="1249468"/>
          </a:xfrm>
          <a:prstGeom prst="rect">
            <a:avLst/>
          </a:prstGeom>
          <a:noFill/>
          <a:ln>
            <a:noFill/>
          </a:ln>
        </p:spPr>
      </p:pic>
      <p:pic>
        <p:nvPicPr>
          <p:cNvPr id="153" name="Google Shape;153;p5" descr="A picture containing font, symbol, graphics, diagram&#10;&#10;Description automatically generated"/>
          <p:cNvPicPr preferRelativeResize="0"/>
          <p:nvPr/>
        </p:nvPicPr>
        <p:blipFill rotWithShape="1">
          <a:blip r:embed="rId7">
            <a:alphaModFix/>
          </a:blip>
          <a:srcRect/>
          <a:stretch/>
        </p:blipFill>
        <p:spPr>
          <a:xfrm>
            <a:off x="7282137" y="5236958"/>
            <a:ext cx="1945684" cy="1006660"/>
          </a:xfrm>
          <a:prstGeom prst="rect">
            <a:avLst/>
          </a:prstGeom>
          <a:noFill/>
          <a:ln>
            <a:noFill/>
          </a:ln>
        </p:spPr>
      </p:pic>
      <p:cxnSp>
        <p:nvCxnSpPr>
          <p:cNvPr id="154" name="Google Shape;154;p5"/>
          <p:cNvCxnSpPr/>
          <p:nvPr/>
        </p:nvCxnSpPr>
        <p:spPr>
          <a:xfrm>
            <a:off x="6672263" y="2157409"/>
            <a:ext cx="0" cy="4086209"/>
          </a:xfrm>
          <a:prstGeom prst="straightConnector1">
            <a:avLst/>
          </a:prstGeom>
          <a:noFill/>
          <a:ln w="12700" cap="flat" cmpd="sng">
            <a:solidFill>
              <a:schemeClr val="accent1"/>
            </a:solidFill>
            <a:prstDash val="solid"/>
            <a:round/>
            <a:headEnd type="none" w="sm" len="sm"/>
            <a:tailEnd type="none" w="sm" len="sm"/>
          </a:ln>
        </p:spPr>
      </p:cxnSp>
      <p:pic>
        <p:nvPicPr>
          <p:cNvPr id="155" name="Google Shape;155;p5"/>
          <p:cNvPicPr preferRelativeResize="0"/>
          <p:nvPr/>
        </p:nvPicPr>
        <p:blipFill rotWithShape="1">
          <a:blip r:embed="rId8">
            <a:alphaModFix/>
          </a:blip>
          <a:srcRect/>
          <a:stretch/>
        </p:blipFill>
        <p:spPr>
          <a:xfrm>
            <a:off x="10372726" y="59742"/>
            <a:ext cx="1758969" cy="4572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fade">
                                      <p:cBhvr>
                                        <p:cTn id="7" dur="1000"/>
                                        <p:tgtEl>
                                          <p:spTgt spid="14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45"/>
                                        </p:tgtEl>
                                        <p:attrNameLst>
                                          <p:attrName>style.visibility</p:attrName>
                                        </p:attrNameLst>
                                      </p:cBhvr>
                                      <p:to>
                                        <p:strVal val="visible"/>
                                      </p:to>
                                    </p:set>
                                    <p:animEffect transition="in" filter="fade">
                                      <p:cBhvr>
                                        <p:cTn id="11" dur="500"/>
                                        <p:tgtEl>
                                          <p:spTgt spid="145"/>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146">
                                            <p:txEl>
                                              <p:pRg st="0" end="0"/>
                                            </p:txEl>
                                          </p:spTgt>
                                        </p:tgtEl>
                                        <p:attrNameLst>
                                          <p:attrName>style.visibility</p:attrName>
                                        </p:attrNameLst>
                                      </p:cBhvr>
                                      <p:to>
                                        <p:strVal val="visible"/>
                                      </p:to>
                                    </p:set>
                                    <p:animEffect transition="in" filter="fade">
                                      <p:cBhvr>
                                        <p:cTn id="15" dur="500"/>
                                        <p:tgtEl>
                                          <p:spTgt spid="146">
                                            <p:txEl>
                                              <p:pRg st="0" end="0"/>
                                            </p:txEl>
                                          </p:spTgt>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148"/>
                                        </p:tgtEl>
                                        <p:attrNameLst>
                                          <p:attrName>style.visibility</p:attrName>
                                        </p:attrNameLst>
                                      </p:cBhvr>
                                      <p:to>
                                        <p:strVal val="visible"/>
                                      </p:to>
                                    </p:set>
                                    <p:animEffect transition="in" filter="fade">
                                      <p:cBhvr>
                                        <p:cTn id="19" dur="500"/>
                                        <p:tgtEl>
                                          <p:spTgt spid="148"/>
                                        </p:tgtEl>
                                      </p:cBhvr>
                                    </p:animEffect>
                                  </p:childTnLst>
                                </p:cTn>
                              </p:par>
                              <p:par>
                                <p:cTn id="20" presetID="10" presetClass="entr" presetSubtype="0" fill="hold" nodeType="withEffect">
                                  <p:stCondLst>
                                    <p:cond delay="0"/>
                                  </p:stCondLst>
                                  <p:childTnLst>
                                    <p:set>
                                      <p:cBhvr>
                                        <p:cTn id="21" dur="1" fill="hold">
                                          <p:stCondLst>
                                            <p:cond delay="0"/>
                                          </p:stCondLst>
                                        </p:cTn>
                                        <p:tgtEl>
                                          <p:spTgt spid="154"/>
                                        </p:tgtEl>
                                        <p:attrNameLst>
                                          <p:attrName>style.visibility</p:attrName>
                                        </p:attrNameLst>
                                      </p:cBhvr>
                                      <p:to>
                                        <p:strVal val="visible"/>
                                      </p:to>
                                    </p:set>
                                    <p:animEffect transition="in" filter="fade">
                                      <p:cBhvr>
                                        <p:cTn id="22" dur="500"/>
                                        <p:tgtEl>
                                          <p:spTgt spid="154"/>
                                        </p:tgtEl>
                                      </p:cBhvr>
                                    </p:animEffect>
                                  </p:childTnLst>
                                </p:cTn>
                              </p:par>
                            </p:childTnLst>
                          </p:cTn>
                        </p:par>
                        <p:par>
                          <p:cTn id="23" fill="hold">
                            <p:stCondLst>
                              <p:cond delay="2500"/>
                            </p:stCondLst>
                            <p:childTnLst>
                              <p:par>
                                <p:cTn id="24" presetID="10" presetClass="entr" presetSubtype="0" fill="hold" nodeType="afterEffect">
                                  <p:stCondLst>
                                    <p:cond delay="0"/>
                                  </p:stCondLst>
                                  <p:childTnLst>
                                    <p:set>
                                      <p:cBhvr>
                                        <p:cTn id="25" dur="1" fill="hold">
                                          <p:stCondLst>
                                            <p:cond delay="0"/>
                                          </p:stCondLst>
                                        </p:cTn>
                                        <p:tgtEl>
                                          <p:spTgt spid="149"/>
                                        </p:tgtEl>
                                        <p:attrNameLst>
                                          <p:attrName>style.visibility</p:attrName>
                                        </p:attrNameLst>
                                      </p:cBhvr>
                                      <p:to>
                                        <p:strVal val="visible"/>
                                      </p:to>
                                    </p:set>
                                    <p:animEffect transition="in" filter="fade">
                                      <p:cBhvr>
                                        <p:cTn id="26" dur="500"/>
                                        <p:tgtEl>
                                          <p:spTgt spid="149"/>
                                        </p:tgtEl>
                                      </p:cBhvr>
                                    </p:animEffect>
                                  </p:childTnLst>
                                </p:cTn>
                              </p:par>
                              <p:par>
                                <p:cTn id="27" presetID="10" presetClass="entr" presetSubtype="0" fill="hold" nodeType="withEffect">
                                  <p:stCondLst>
                                    <p:cond delay="0"/>
                                  </p:stCondLst>
                                  <p:childTnLst>
                                    <p:set>
                                      <p:cBhvr>
                                        <p:cTn id="28" dur="1" fill="hold">
                                          <p:stCondLst>
                                            <p:cond delay="0"/>
                                          </p:stCondLst>
                                        </p:cTn>
                                        <p:tgtEl>
                                          <p:spTgt spid="150"/>
                                        </p:tgtEl>
                                        <p:attrNameLst>
                                          <p:attrName>style.visibility</p:attrName>
                                        </p:attrNameLst>
                                      </p:cBhvr>
                                      <p:to>
                                        <p:strVal val="visible"/>
                                      </p:to>
                                    </p:set>
                                    <p:animEffect transition="in" filter="fade">
                                      <p:cBhvr>
                                        <p:cTn id="29" dur="1000"/>
                                        <p:tgtEl>
                                          <p:spTgt spid="150"/>
                                        </p:tgtEl>
                                      </p:cBhvr>
                                    </p:animEffect>
                                  </p:childTnLst>
                                </p:cTn>
                              </p:par>
                              <p:par>
                                <p:cTn id="30" presetID="10" presetClass="entr" presetSubtype="0" fill="hold" nodeType="withEffect">
                                  <p:stCondLst>
                                    <p:cond delay="0"/>
                                  </p:stCondLst>
                                  <p:childTnLst>
                                    <p:set>
                                      <p:cBhvr>
                                        <p:cTn id="31" dur="1" fill="hold">
                                          <p:stCondLst>
                                            <p:cond delay="0"/>
                                          </p:stCondLst>
                                        </p:cTn>
                                        <p:tgtEl>
                                          <p:spTgt spid="151"/>
                                        </p:tgtEl>
                                        <p:attrNameLst>
                                          <p:attrName>style.visibility</p:attrName>
                                        </p:attrNameLst>
                                      </p:cBhvr>
                                      <p:to>
                                        <p:strVal val="visible"/>
                                      </p:to>
                                    </p:set>
                                    <p:animEffect transition="in" filter="fade">
                                      <p:cBhvr>
                                        <p:cTn id="32" dur="1000"/>
                                        <p:tgtEl>
                                          <p:spTgt spid="151"/>
                                        </p:tgtEl>
                                      </p:cBhvr>
                                    </p:animEffect>
                                  </p:childTnLst>
                                </p:cTn>
                              </p:par>
                              <p:par>
                                <p:cTn id="33" presetID="10" presetClass="entr" presetSubtype="0" fill="hold" nodeType="withEffect">
                                  <p:stCondLst>
                                    <p:cond delay="0"/>
                                  </p:stCondLst>
                                  <p:childTnLst>
                                    <p:set>
                                      <p:cBhvr>
                                        <p:cTn id="34" dur="1" fill="hold">
                                          <p:stCondLst>
                                            <p:cond delay="0"/>
                                          </p:stCondLst>
                                        </p:cTn>
                                        <p:tgtEl>
                                          <p:spTgt spid="152"/>
                                        </p:tgtEl>
                                        <p:attrNameLst>
                                          <p:attrName>style.visibility</p:attrName>
                                        </p:attrNameLst>
                                      </p:cBhvr>
                                      <p:to>
                                        <p:strVal val="visible"/>
                                      </p:to>
                                    </p:set>
                                    <p:animEffect transition="in" filter="fade">
                                      <p:cBhvr>
                                        <p:cTn id="35" dur="1000"/>
                                        <p:tgtEl>
                                          <p:spTgt spid="152"/>
                                        </p:tgtEl>
                                      </p:cBhvr>
                                    </p:animEffect>
                                  </p:childTnLst>
                                </p:cTn>
                              </p:par>
                              <p:par>
                                <p:cTn id="36" presetID="10" presetClass="entr" presetSubtype="0" fill="hold" nodeType="withEffect">
                                  <p:stCondLst>
                                    <p:cond delay="0"/>
                                  </p:stCondLst>
                                  <p:childTnLst>
                                    <p:set>
                                      <p:cBhvr>
                                        <p:cTn id="37" dur="1" fill="hold">
                                          <p:stCondLst>
                                            <p:cond delay="0"/>
                                          </p:stCondLst>
                                        </p:cTn>
                                        <p:tgtEl>
                                          <p:spTgt spid="153"/>
                                        </p:tgtEl>
                                        <p:attrNameLst>
                                          <p:attrName>style.visibility</p:attrName>
                                        </p:attrNameLst>
                                      </p:cBhvr>
                                      <p:to>
                                        <p:strVal val="visible"/>
                                      </p:to>
                                    </p:set>
                                    <p:animEffect transition="in" filter="fade">
                                      <p:cBhvr>
                                        <p:cTn id="38" dur="10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9"/>
        <p:cNvGrpSpPr/>
        <p:nvPr/>
      </p:nvGrpSpPr>
      <p:grpSpPr>
        <a:xfrm>
          <a:off x="0" y="0"/>
          <a:ext cx="0" cy="0"/>
          <a:chOff x="0" y="0"/>
          <a:chExt cx="0" cy="0"/>
        </a:xfrm>
      </p:grpSpPr>
      <p:pic>
        <p:nvPicPr>
          <p:cNvPr id="160" name="Google Shape;160;p6" descr="A picture containing screenshot, graphics, line, hanger&#10;&#10;Description automatically generated"/>
          <p:cNvPicPr preferRelativeResize="0">
            <a:picLocks noGrp="1"/>
          </p:cNvPicPr>
          <p:nvPr>
            <p:ph type="pic" idx="2"/>
          </p:nvPr>
        </p:nvPicPr>
        <p:blipFill rotWithShape="1">
          <a:blip r:embed="rId3">
            <a:alphaModFix amt="35000"/>
          </a:blip>
          <a:srcRect/>
          <a:stretch/>
        </p:blipFill>
        <p:spPr>
          <a:xfrm>
            <a:off x="20" y="10"/>
            <a:ext cx="12191980" cy="6857990"/>
          </a:xfrm>
          <a:prstGeom prst="rect">
            <a:avLst/>
          </a:prstGeom>
          <a:solidFill>
            <a:schemeClr val="dk1"/>
          </a:solidFill>
          <a:ln>
            <a:noFill/>
          </a:ln>
        </p:spPr>
      </p:pic>
      <p:sp>
        <p:nvSpPr>
          <p:cNvPr id="161" name="Google Shape;161;p6"/>
          <p:cNvSpPr txBox="1">
            <a:spLocks noGrp="1"/>
          </p:cNvSpPr>
          <p:nvPr>
            <p:ph type="title"/>
          </p:nvPr>
        </p:nvSpPr>
        <p:spPr>
          <a:xfrm>
            <a:off x="221226" y="2447925"/>
            <a:ext cx="3655450" cy="1885963"/>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FEFEFE"/>
              </a:buClr>
              <a:buSzPct val="100000"/>
              <a:buFont typeface="Bookman Old Style"/>
              <a:buNone/>
            </a:pPr>
            <a:r>
              <a:rPr lang="en-US" sz="4800">
                <a:solidFill>
                  <a:srgbClr val="FEFEFE"/>
                </a:solidFill>
              </a:rPr>
              <a:t>An Overview of Dashboard</a:t>
            </a:r>
            <a:endParaRPr/>
          </a:p>
        </p:txBody>
      </p:sp>
      <p:cxnSp>
        <p:nvCxnSpPr>
          <p:cNvPr id="162" name="Google Shape;162;p6"/>
          <p:cNvCxnSpPr/>
          <p:nvPr/>
        </p:nvCxnSpPr>
        <p:spPr>
          <a:xfrm>
            <a:off x="332609" y="4353900"/>
            <a:ext cx="3429766" cy="0"/>
          </a:xfrm>
          <a:prstGeom prst="straightConnector1">
            <a:avLst/>
          </a:prstGeom>
          <a:noFill/>
          <a:ln w="12700" cap="flat" cmpd="sng">
            <a:solidFill>
              <a:schemeClr val="lt1"/>
            </a:solidFill>
            <a:prstDash val="solid"/>
            <a:round/>
            <a:headEnd type="none" w="sm" len="sm"/>
            <a:tailEnd type="none" w="sm" len="sm"/>
          </a:ln>
        </p:spPr>
      </p:cxnSp>
      <p:sp>
        <p:nvSpPr>
          <p:cNvPr id="163" name="Google Shape;163;p6"/>
          <p:cNvSpPr/>
          <p:nvPr/>
        </p:nvSpPr>
        <p:spPr>
          <a:xfrm>
            <a:off x="1" y="6400800"/>
            <a:ext cx="12192000" cy="457200"/>
          </a:xfrm>
          <a:prstGeom prst="rect">
            <a:avLst/>
          </a:prstGeom>
          <a:solidFill>
            <a:srgbClr val="262626">
              <a:alpha val="9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4" name="Google Shape;164;p6"/>
          <p:cNvPicPr preferRelativeResize="0"/>
          <p:nvPr/>
        </p:nvPicPr>
        <p:blipFill rotWithShape="1">
          <a:blip r:embed="rId4">
            <a:alphaModFix/>
          </a:blip>
          <a:srcRect/>
          <a:stretch/>
        </p:blipFill>
        <p:spPr>
          <a:xfrm>
            <a:off x="3905251" y="143724"/>
            <a:ext cx="8077221" cy="3190025"/>
          </a:xfrm>
          <a:prstGeom prst="rect">
            <a:avLst/>
          </a:prstGeom>
          <a:noFill/>
          <a:ln>
            <a:noFill/>
          </a:ln>
        </p:spPr>
      </p:pic>
      <p:pic>
        <p:nvPicPr>
          <p:cNvPr id="3" name="Picture 2" descr="A screenshot of a computer&#10;&#10;AI-generated content may be incorrect.">
            <a:extLst>
              <a:ext uri="{FF2B5EF4-FFF2-40B4-BE49-F238E27FC236}">
                <a16:creationId xmlns:a16="http://schemas.microsoft.com/office/drawing/2014/main" id="{614E2FCE-601C-78F1-BEA6-1FF6F0AADA1B}"/>
              </a:ext>
            </a:extLst>
          </p:cNvPr>
          <p:cNvPicPr>
            <a:picLocks noChangeAspect="1"/>
          </p:cNvPicPr>
          <p:nvPr/>
        </p:nvPicPr>
        <p:blipFill>
          <a:blip r:embed="rId5"/>
          <a:stretch>
            <a:fillRect/>
          </a:stretch>
        </p:blipFill>
        <p:spPr>
          <a:xfrm>
            <a:off x="3823137" y="3333749"/>
            <a:ext cx="8159335" cy="35966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62"/>
                                        </p:tgtEl>
                                        <p:attrNameLst>
                                          <p:attrName>style.visibility</p:attrName>
                                        </p:attrNameLst>
                                      </p:cBhvr>
                                      <p:to>
                                        <p:strVal val="visible"/>
                                      </p:to>
                                    </p:set>
                                    <p:animEffect transition="in" filter="fade">
                                      <p:cBhvr>
                                        <p:cTn id="11" dur="500"/>
                                        <p:tgtEl>
                                          <p:spTgt spid="162"/>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164"/>
                                        </p:tgtEl>
                                        <p:attrNameLst>
                                          <p:attrName>style.visibility</p:attrName>
                                        </p:attrNameLst>
                                      </p:cBhvr>
                                      <p:to>
                                        <p:strVal val="visible"/>
                                      </p:to>
                                    </p:set>
                                    <p:animEffect transition="in" filter="fade">
                                      <p:cBhvr>
                                        <p:cTn id="15"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9"/>
        <p:cNvGrpSpPr/>
        <p:nvPr/>
      </p:nvGrpSpPr>
      <p:grpSpPr>
        <a:xfrm>
          <a:off x="0" y="0"/>
          <a:ext cx="0" cy="0"/>
          <a:chOff x="0" y="0"/>
          <a:chExt cx="0" cy="0"/>
        </a:xfrm>
      </p:grpSpPr>
      <p:pic>
        <p:nvPicPr>
          <p:cNvPr id="170" name="Google Shape;170;p7"/>
          <p:cNvPicPr preferRelativeResize="0">
            <a:picLocks noGrp="1"/>
          </p:cNvPicPr>
          <p:nvPr>
            <p:ph type="pic" idx="2"/>
          </p:nvPr>
        </p:nvPicPr>
        <p:blipFill rotWithShape="1">
          <a:blip r:embed="rId3">
            <a:alphaModFix amt="35000"/>
          </a:blip>
          <a:srcRect/>
          <a:stretch/>
        </p:blipFill>
        <p:spPr>
          <a:xfrm>
            <a:off x="20" y="10"/>
            <a:ext cx="12191980" cy="6857990"/>
          </a:xfrm>
          <a:prstGeom prst="rect">
            <a:avLst/>
          </a:prstGeom>
          <a:solidFill>
            <a:schemeClr val="dk1"/>
          </a:solidFill>
          <a:ln>
            <a:noFill/>
          </a:ln>
        </p:spPr>
      </p:pic>
      <p:sp>
        <p:nvSpPr>
          <p:cNvPr id="171" name="Google Shape;171;p7"/>
          <p:cNvSpPr txBox="1">
            <a:spLocks noGrp="1"/>
          </p:cNvSpPr>
          <p:nvPr>
            <p:ph type="title"/>
          </p:nvPr>
        </p:nvSpPr>
        <p:spPr>
          <a:xfrm>
            <a:off x="428625" y="286604"/>
            <a:ext cx="11244263" cy="42777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ECE7E7"/>
              </a:buClr>
              <a:buSzPct val="100000"/>
              <a:buFont typeface="Bookman Old Style"/>
              <a:buNone/>
            </a:pPr>
            <a:r>
              <a:rPr lang="en-US" sz="2800" b="1">
                <a:solidFill>
                  <a:srgbClr val="ECE7E7"/>
                </a:solidFill>
              </a:rPr>
              <a:t>1.</a:t>
            </a:r>
            <a:r>
              <a:rPr lang="en-US" sz="2800" b="1" i="0">
                <a:solidFill>
                  <a:srgbClr val="ECE7E7"/>
                </a:solidFill>
              </a:rPr>
              <a:t> Weekday Vs Weekend Payment Statistics</a:t>
            </a:r>
            <a:endParaRPr sz="6000" b="1">
              <a:solidFill>
                <a:srgbClr val="FEFEFE"/>
              </a:solidFill>
            </a:endParaRPr>
          </a:p>
        </p:txBody>
      </p:sp>
      <p:cxnSp>
        <p:nvCxnSpPr>
          <p:cNvPr id="172" name="Google Shape;172;p7"/>
          <p:cNvCxnSpPr/>
          <p:nvPr/>
        </p:nvCxnSpPr>
        <p:spPr>
          <a:xfrm>
            <a:off x="579160" y="767733"/>
            <a:ext cx="11022288" cy="0"/>
          </a:xfrm>
          <a:prstGeom prst="straightConnector1">
            <a:avLst/>
          </a:prstGeom>
          <a:noFill/>
          <a:ln w="12700" cap="flat" cmpd="sng">
            <a:solidFill>
              <a:schemeClr val="lt1"/>
            </a:solidFill>
            <a:prstDash val="solid"/>
            <a:round/>
            <a:headEnd type="none" w="sm" len="sm"/>
            <a:tailEnd type="none" w="sm" len="sm"/>
          </a:ln>
        </p:spPr>
      </p:cxnSp>
      <p:sp>
        <p:nvSpPr>
          <p:cNvPr id="173" name="Google Shape;173;p7"/>
          <p:cNvSpPr/>
          <p:nvPr/>
        </p:nvSpPr>
        <p:spPr>
          <a:xfrm>
            <a:off x="1" y="6400800"/>
            <a:ext cx="12192000" cy="457200"/>
          </a:xfrm>
          <a:prstGeom prst="rect">
            <a:avLst/>
          </a:prstGeom>
          <a:solidFill>
            <a:srgbClr val="262626">
              <a:alpha val="9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74" name="Google Shape;174;p7"/>
          <p:cNvGraphicFramePr/>
          <p:nvPr/>
        </p:nvGraphicFramePr>
        <p:xfrm>
          <a:off x="5077455" y="918707"/>
          <a:ext cx="2498512" cy="305521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5" name="Google Shape;175;p7"/>
          <p:cNvGraphicFramePr/>
          <p:nvPr/>
        </p:nvGraphicFramePr>
        <p:xfrm>
          <a:off x="7575977" y="918708"/>
          <a:ext cx="4478719" cy="3055222"/>
        </p:xfrm>
        <a:graphic>
          <a:graphicData uri="http://schemas.openxmlformats.org/drawingml/2006/chart">
            <c:chart xmlns:c="http://schemas.openxmlformats.org/drawingml/2006/chart" xmlns:r="http://schemas.openxmlformats.org/officeDocument/2006/relationships" r:id="rId5"/>
          </a:graphicData>
        </a:graphic>
      </p:graphicFrame>
      <p:pic>
        <p:nvPicPr>
          <p:cNvPr id="176" name="Google Shape;176;p7"/>
          <p:cNvPicPr preferRelativeResize="0"/>
          <p:nvPr/>
        </p:nvPicPr>
        <p:blipFill rotWithShape="1">
          <a:blip r:embed="rId6">
            <a:alphaModFix/>
          </a:blip>
          <a:srcRect/>
          <a:stretch/>
        </p:blipFill>
        <p:spPr>
          <a:xfrm>
            <a:off x="8355678" y="3966069"/>
            <a:ext cx="3699018" cy="2767439"/>
          </a:xfrm>
          <a:prstGeom prst="rect">
            <a:avLst/>
          </a:prstGeom>
          <a:noFill/>
          <a:ln>
            <a:noFill/>
          </a:ln>
        </p:spPr>
      </p:pic>
      <p:pic>
        <p:nvPicPr>
          <p:cNvPr id="177" name="Google Shape;177;p7"/>
          <p:cNvPicPr preferRelativeResize="0"/>
          <p:nvPr/>
        </p:nvPicPr>
        <p:blipFill rotWithShape="1">
          <a:blip r:embed="rId7">
            <a:alphaModFix/>
          </a:blip>
          <a:srcRect r="1586"/>
          <a:stretch/>
        </p:blipFill>
        <p:spPr>
          <a:xfrm>
            <a:off x="5077455" y="3973930"/>
            <a:ext cx="3278223" cy="2759578"/>
          </a:xfrm>
          <a:prstGeom prst="rect">
            <a:avLst/>
          </a:prstGeom>
          <a:noFill/>
          <a:ln>
            <a:noFill/>
          </a:ln>
        </p:spPr>
      </p:pic>
      <p:sp>
        <p:nvSpPr>
          <p:cNvPr id="178" name="Google Shape;178;p7"/>
          <p:cNvSpPr txBox="1"/>
          <p:nvPr/>
        </p:nvSpPr>
        <p:spPr>
          <a:xfrm>
            <a:off x="461422" y="957259"/>
            <a:ext cx="4567700" cy="489364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u="sng">
                <a:solidFill>
                  <a:srgbClr val="FBBE75"/>
                </a:solidFill>
                <a:latin typeface="Bookman Old Style"/>
                <a:ea typeface="Bookman Old Style"/>
                <a:cs typeface="Bookman Old Style"/>
                <a:sym typeface="Bookman Old Style"/>
              </a:rPr>
              <a:t>Overview:</a:t>
            </a:r>
            <a:endParaRPr/>
          </a:p>
          <a:p>
            <a:pPr marL="342900" marR="0" lvl="0" indent="-342900" algn="just" rtl="0">
              <a:spcBef>
                <a:spcPts val="0"/>
              </a:spcBef>
              <a:spcAft>
                <a:spcPts val="0"/>
              </a:spcAft>
              <a:buClr>
                <a:schemeClr val="accent1"/>
              </a:buClr>
              <a:buSzPts val="1800"/>
              <a:buFont typeface="Noto Sans Symbols"/>
              <a:buChar char="❖"/>
            </a:pPr>
            <a:r>
              <a:rPr lang="en-US" sz="1800" b="0" i="0">
                <a:solidFill>
                  <a:schemeClr val="lt1"/>
                </a:solidFill>
                <a:latin typeface="Bookman Old Style"/>
                <a:ea typeface="Bookman Old Style"/>
                <a:cs typeface="Bookman Old Style"/>
                <a:sym typeface="Bookman Old Style"/>
              </a:rPr>
              <a:t>Weekday sales – 77% &amp; Weekend sales – 23%</a:t>
            </a:r>
            <a:endParaRPr/>
          </a:p>
          <a:p>
            <a:pPr marL="342900" marR="0" lvl="0" indent="-342900" algn="just" rtl="0">
              <a:spcBef>
                <a:spcPts val="0"/>
              </a:spcBef>
              <a:spcAft>
                <a:spcPts val="0"/>
              </a:spcAft>
              <a:buClr>
                <a:schemeClr val="accent1"/>
              </a:buClr>
              <a:buSzPts val="1800"/>
              <a:buFont typeface="Noto Sans Symbols"/>
              <a:buChar char="❖"/>
            </a:pPr>
            <a:r>
              <a:rPr lang="en-US" sz="1800" b="0" i="0">
                <a:solidFill>
                  <a:schemeClr val="lt1"/>
                </a:solidFill>
                <a:latin typeface="Bookman Old Style"/>
                <a:ea typeface="Bookman Old Style"/>
                <a:cs typeface="Bookman Old Style"/>
                <a:sym typeface="Bookman Old Style"/>
              </a:rPr>
              <a:t>Most of the sales are done on weekdays. </a:t>
            </a:r>
            <a:endParaRPr/>
          </a:p>
          <a:p>
            <a:pPr marL="342900" marR="0" lvl="0" indent="-342900" algn="just" rtl="0">
              <a:spcBef>
                <a:spcPts val="0"/>
              </a:spcBef>
              <a:spcAft>
                <a:spcPts val="0"/>
              </a:spcAft>
              <a:buClr>
                <a:schemeClr val="accent1"/>
              </a:buClr>
              <a:buSzPts val="1800"/>
              <a:buFont typeface="Noto Sans Symbols"/>
              <a:buChar char="❖"/>
            </a:pPr>
            <a:r>
              <a:rPr lang="en-US" sz="1800" b="0" i="0">
                <a:solidFill>
                  <a:schemeClr val="lt1"/>
                </a:solidFill>
                <a:latin typeface="Bookman Old Style"/>
                <a:ea typeface="Bookman Old Style"/>
                <a:cs typeface="Bookman Old Style"/>
                <a:sym typeface="Bookman Old Style"/>
              </a:rPr>
              <a:t>On weekdays major sales happened on Tuesday and on the weekend it’s on Sunday.</a:t>
            </a:r>
            <a:endParaRPr/>
          </a:p>
          <a:p>
            <a:pPr marL="342900" marR="0" lvl="0" indent="-342900" algn="just" rtl="0">
              <a:spcBef>
                <a:spcPts val="0"/>
              </a:spcBef>
              <a:spcAft>
                <a:spcPts val="0"/>
              </a:spcAft>
              <a:buClr>
                <a:schemeClr val="accent1"/>
              </a:buClr>
              <a:buSzPts val="1800"/>
              <a:buFont typeface="Noto Sans Symbols"/>
              <a:buChar char="❖"/>
            </a:pPr>
            <a:r>
              <a:rPr lang="en-US" sz="1800">
                <a:solidFill>
                  <a:schemeClr val="lt1"/>
                </a:solidFill>
                <a:latin typeface="Bookman Old Style"/>
                <a:ea typeface="Bookman Old Style"/>
                <a:cs typeface="Bookman Old Style"/>
                <a:sym typeface="Bookman Old Style"/>
              </a:rPr>
              <a:t>The highest number of payments are made through Credit card mode. </a:t>
            </a:r>
            <a:endParaRPr/>
          </a:p>
          <a:p>
            <a:pPr marL="0" marR="0" lvl="0" indent="0" algn="just" rtl="0">
              <a:spcBef>
                <a:spcPts val="0"/>
              </a:spcBef>
              <a:spcAft>
                <a:spcPts val="0"/>
              </a:spcAft>
              <a:buNone/>
            </a:pPr>
            <a:endParaRPr sz="1800">
              <a:solidFill>
                <a:schemeClr val="lt1"/>
              </a:solidFill>
              <a:latin typeface="Bookman Old Style"/>
              <a:ea typeface="Bookman Old Style"/>
              <a:cs typeface="Bookman Old Style"/>
              <a:sym typeface="Bookman Old Style"/>
            </a:endParaRPr>
          </a:p>
          <a:p>
            <a:pPr marL="0" marR="0" lvl="0" indent="0" algn="just" rtl="0">
              <a:spcBef>
                <a:spcPts val="0"/>
              </a:spcBef>
              <a:spcAft>
                <a:spcPts val="0"/>
              </a:spcAft>
              <a:buNone/>
            </a:pPr>
            <a:r>
              <a:rPr lang="en-US" sz="2000" b="1" u="sng">
                <a:solidFill>
                  <a:srgbClr val="FBBE75"/>
                </a:solidFill>
                <a:latin typeface="Bookman Old Style"/>
                <a:ea typeface="Bookman Old Style"/>
                <a:cs typeface="Bookman Old Style"/>
                <a:sym typeface="Bookman Old Style"/>
              </a:rPr>
              <a:t>Suggestion:</a:t>
            </a:r>
            <a:endParaRPr sz="2000" u="sng">
              <a:solidFill>
                <a:schemeClr val="lt1"/>
              </a:solidFill>
              <a:latin typeface="Bookman Old Style"/>
              <a:ea typeface="Bookman Old Style"/>
              <a:cs typeface="Bookman Old Style"/>
              <a:sym typeface="Bookman Old Style"/>
            </a:endParaRPr>
          </a:p>
          <a:p>
            <a:pPr marL="342900" marR="0" lvl="0" indent="-342900" algn="just" rtl="0">
              <a:spcBef>
                <a:spcPts val="0"/>
              </a:spcBef>
              <a:spcAft>
                <a:spcPts val="0"/>
              </a:spcAft>
              <a:buClr>
                <a:schemeClr val="accent1"/>
              </a:buClr>
              <a:buSzPts val="1800"/>
              <a:buFont typeface="Noto Sans Symbols"/>
              <a:buChar char="❖"/>
            </a:pPr>
            <a:r>
              <a:rPr lang="en-US" sz="1800">
                <a:solidFill>
                  <a:schemeClr val="lt1"/>
                </a:solidFill>
                <a:latin typeface="Bookman Old Style"/>
                <a:ea typeface="Bookman Old Style"/>
                <a:cs typeface="Bookman Old Style"/>
                <a:sym typeface="Bookman Old Style"/>
              </a:rPr>
              <a:t>To increase the weekend sales, we can release any special offers on the weekends.</a:t>
            </a:r>
            <a:endParaRPr/>
          </a:p>
          <a:p>
            <a:pPr marL="0" marR="0" lvl="0" indent="0" algn="l" rtl="0">
              <a:spcBef>
                <a:spcPts val="0"/>
              </a:spcBef>
              <a:spcAft>
                <a:spcPts val="0"/>
              </a:spcAft>
              <a:buNone/>
            </a:pPr>
            <a:endParaRPr sz="2000">
              <a:solidFill>
                <a:schemeClr val="lt1"/>
              </a:solidFill>
              <a:latin typeface="Libre Franklin"/>
              <a:ea typeface="Libre Franklin"/>
              <a:cs typeface="Libre Franklin"/>
              <a:sym typeface="Libre Franklin"/>
            </a:endParaRPr>
          </a:p>
        </p:txBody>
      </p:sp>
      <p:pic>
        <p:nvPicPr>
          <p:cNvPr id="179" name="Google Shape;179;p7"/>
          <p:cNvPicPr preferRelativeResize="0"/>
          <p:nvPr/>
        </p:nvPicPr>
        <p:blipFill rotWithShape="1">
          <a:blip r:embed="rId8">
            <a:alphaModFix/>
          </a:blip>
          <a:srcRect/>
          <a:stretch/>
        </p:blipFill>
        <p:spPr>
          <a:xfrm>
            <a:off x="10372726" y="57063"/>
            <a:ext cx="1758969" cy="4572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1000"/>
                                        <p:tgtEl>
                                          <p:spTgt spid="171"/>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72"/>
                                        </p:tgtEl>
                                        <p:attrNameLst>
                                          <p:attrName>style.visibility</p:attrName>
                                        </p:attrNameLst>
                                      </p:cBhvr>
                                      <p:to>
                                        <p:strVal val="visible"/>
                                      </p:to>
                                    </p:set>
                                    <p:animEffect transition="in" filter="fade">
                                      <p:cBhvr>
                                        <p:cTn id="11" dur="500"/>
                                        <p:tgtEl>
                                          <p:spTgt spid="172"/>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174"/>
                                        </p:tgtEl>
                                        <p:attrNameLst>
                                          <p:attrName>style.visibility</p:attrName>
                                        </p:attrNameLst>
                                      </p:cBhvr>
                                      <p:to>
                                        <p:strVal val="visible"/>
                                      </p:to>
                                    </p:set>
                                    <p:animEffect transition="in" filter="fade">
                                      <p:cBhvr>
                                        <p:cTn id="15" dur="500"/>
                                        <p:tgtEl>
                                          <p:spTgt spid="174"/>
                                        </p:tgtEl>
                                      </p:cBhvr>
                                    </p:animEffect>
                                  </p:childTnLst>
                                </p:cTn>
                              </p:par>
                              <p:par>
                                <p:cTn id="16" presetID="10" presetClass="entr" presetSubtype="0" fill="hold" nodeType="withEffect">
                                  <p:stCondLst>
                                    <p:cond delay="0"/>
                                  </p:stCondLst>
                                  <p:childTnLst>
                                    <p:set>
                                      <p:cBhvr>
                                        <p:cTn id="17" dur="1" fill="hold">
                                          <p:stCondLst>
                                            <p:cond delay="0"/>
                                          </p:stCondLst>
                                        </p:cTn>
                                        <p:tgtEl>
                                          <p:spTgt spid="175"/>
                                        </p:tgtEl>
                                        <p:attrNameLst>
                                          <p:attrName>style.visibility</p:attrName>
                                        </p:attrNameLst>
                                      </p:cBhvr>
                                      <p:to>
                                        <p:strVal val="visible"/>
                                      </p:to>
                                    </p:set>
                                    <p:animEffect transition="in" filter="fade">
                                      <p:cBhvr>
                                        <p:cTn id="18" dur="500"/>
                                        <p:tgtEl>
                                          <p:spTgt spid="175"/>
                                        </p:tgtEl>
                                      </p:cBhvr>
                                    </p:animEffect>
                                  </p:childTnLst>
                                </p:cTn>
                              </p:par>
                              <p:par>
                                <p:cTn id="19" presetID="10" presetClass="entr" presetSubtype="0" fill="hold" nodeType="withEffect">
                                  <p:stCondLst>
                                    <p:cond delay="0"/>
                                  </p:stCondLst>
                                  <p:childTnLst>
                                    <p:set>
                                      <p:cBhvr>
                                        <p:cTn id="20" dur="1" fill="hold">
                                          <p:stCondLst>
                                            <p:cond delay="0"/>
                                          </p:stCondLst>
                                        </p:cTn>
                                        <p:tgtEl>
                                          <p:spTgt spid="176"/>
                                        </p:tgtEl>
                                        <p:attrNameLst>
                                          <p:attrName>style.visibility</p:attrName>
                                        </p:attrNameLst>
                                      </p:cBhvr>
                                      <p:to>
                                        <p:strVal val="visible"/>
                                      </p:to>
                                    </p:set>
                                    <p:animEffect transition="in" filter="fade">
                                      <p:cBhvr>
                                        <p:cTn id="21" dur="500"/>
                                        <p:tgtEl>
                                          <p:spTgt spid="176"/>
                                        </p:tgtEl>
                                      </p:cBhvr>
                                    </p:animEffect>
                                  </p:childTnLst>
                                </p:cTn>
                              </p:par>
                              <p:par>
                                <p:cTn id="22" presetID="10" presetClass="entr" presetSubtype="0" fill="hold" nodeType="withEffect">
                                  <p:stCondLst>
                                    <p:cond delay="0"/>
                                  </p:stCondLst>
                                  <p:childTnLst>
                                    <p:set>
                                      <p:cBhvr>
                                        <p:cTn id="23" dur="1" fill="hold">
                                          <p:stCondLst>
                                            <p:cond delay="0"/>
                                          </p:stCondLst>
                                        </p:cTn>
                                        <p:tgtEl>
                                          <p:spTgt spid="177"/>
                                        </p:tgtEl>
                                        <p:attrNameLst>
                                          <p:attrName>style.visibility</p:attrName>
                                        </p:attrNameLst>
                                      </p:cBhvr>
                                      <p:to>
                                        <p:strVal val="visible"/>
                                      </p:to>
                                    </p:set>
                                    <p:animEffect transition="in" filter="fade">
                                      <p:cBhvr>
                                        <p:cTn id="24" dur="500"/>
                                        <p:tgtEl>
                                          <p:spTgt spid="177"/>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178"/>
                                        </p:tgtEl>
                                        <p:attrNameLst>
                                          <p:attrName>style.visibility</p:attrName>
                                        </p:attrNameLst>
                                      </p:cBhvr>
                                      <p:to>
                                        <p:strVal val="visible"/>
                                      </p:to>
                                    </p:set>
                                    <p:animEffect transition="in" filter="fade">
                                      <p:cBhvr>
                                        <p:cTn id="28" dur="500"/>
                                        <p:tgtEl>
                                          <p:spTgt spid="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3"/>
        <p:cNvGrpSpPr/>
        <p:nvPr/>
      </p:nvGrpSpPr>
      <p:grpSpPr>
        <a:xfrm>
          <a:off x="0" y="0"/>
          <a:ext cx="0" cy="0"/>
          <a:chOff x="0" y="0"/>
          <a:chExt cx="0" cy="0"/>
        </a:xfrm>
      </p:grpSpPr>
      <p:pic>
        <p:nvPicPr>
          <p:cNvPr id="184" name="Google Shape;184;p8" descr="A picture containing screenshot, graphics, line, hanger"/>
          <p:cNvPicPr preferRelativeResize="0">
            <a:picLocks noGrp="1"/>
          </p:cNvPicPr>
          <p:nvPr>
            <p:ph type="pic" idx="2"/>
          </p:nvPr>
        </p:nvPicPr>
        <p:blipFill rotWithShape="1">
          <a:blip r:embed="rId3">
            <a:alphaModFix amt="35000"/>
          </a:blip>
          <a:srcRect/>
          <a:stretch/>
        </p:blipFill>
        <p:spPr>
          <a:xfrm>
            <a:off x="20" y="0"/>
            <a:ext cx="12191979" cy="6858000"/>
          </a:xfrm>
          <a:prstGeom prst="rect">
            <a:avLst/>
          </a:prstGeom>
          <a:solidFill>
            <a:schemeClr val="dk1"/>
          </a:solidFill>
          <a:ln>
            <a:noFill/>
          </a:ln>
        </p:spPr>
      </p:pic>
      <p:cxnSp>
        <p:nvCxnSpPr>
          <p:cNvPr id="185" name="Google Shape;185;p8"/>
          <p:cNvCxnSpPr/>
          <p:nvPr/>
        </p:nvCxnSpPr>
        <p:spPr>
          <a:xfrm>
            <a:off x="364836" y="782002"/>
            <a:ext cx="11679521" cy="0"/>
          </a:xfrm>
          <a:prstGeom prst="straightConnector1">
            <a:avLst/>
          </a:prstGeom>
          <a:noFill/>
          <a:ln w="12700" cap="flat" cmpd="sng">
            <a:solidFill>
              <a:schemeClr val="lt1"/>
            </a:solidFill>
            <a:prstDash val="solid"/>
            <a:round/>
            <a:headEnd type="none" w="sm" len="sm"/>
            <a:tailEnd type="none" w="sm" len="sm"/>
          </a:ln>
        </p:spPr>
      </p:cxnSp>
      <p:sp>
        <p:nvSpPr>
          <p:cNvPr id="186" name="Google Shape;186;p8"/>
          <p:cNvSpPr/>
          <p:nvPr/>
        </p:nvSpPr>
        <p:spPr>
          <a:xfrm>
            <a:off x="1" y="6400800"/>
            <a:ext cx="12192000" cy="457200"/>
          </a:xfrm>
          <a:prstGeom prst="rect">
            <a:avLst/>
          </a:prstGeom>
          <a:solidFill>
            <a:srgbClr val="262626">
              <a:alpha val="9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8"/>
          <p:cNvSpPr txBox="1">
            <a:spLocks noGrp="1"/>
          </p:cNvSpPr>
          <p:nvPr>
            <p:ph type="title"/>
          </p:nvPr>
        </p:nvSpPr>
        <p:spPr>
          <a:xfrm>
            <a:off x="242887" y="335387"/>
            <a:ext cx="11789489" cy="412953"/>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FEFEFE"/>
              </a:buClr>
              <a:buSzPct val="100000"/>
              <a:buFont typeface="Bookman Old Style"/>
              <a:buNone/>
            </a:pPr>
            <a:r>
              <a:rPr lang="en-US" sz="2500" b="1">
                <a:solidFill>
                  <a:srgbClr val="FEFEFE"/>
                </a:solidFill>
              </a:rPr>
              <a:t>2.</a:t>
            </a:r>
            <a:r>
              <a:rPr lang="en-US" sz="2500" b="1" i="0">
                <a:solidFill>
                  <a:srgbClr val="FEFEFE"/>
                </a:solidFill>
              </a:rPr>
              <a:t> Number of Orders with review score 5 and payment type as credit card</a:t>
            </a:r>
            <a:endParaRPr sz="3000">
              <a:solidFill>
                <a:srgbClr val="FEFEFE"/>
              </a:solidFill>
            </a:endParaRPr>
          </a:p>
        </p:txBody>
      </p:sp>
      <p:pic>
        <p:nvPicPr>
          <p:cNvPr id="188" name="Google Shape;188;p8"/>
          <p:cNvPicPr preferRelativeResize="0"/>
          <p:nvPr/>
        </p:nvPicPr>
        <p:blipFill rotWithShape="1">
          <a:blip r:embed="rId4">
            <a:alphaModFix/>
          </a:blip>
          <a:srcRect/>
          <a:stretch/>
        </p:blipFill>
        <p:spPr>
          <a:xfrm>
            <a:off x="5537078" y="845808"/>
            <a:ext cx="6538164" cy="2579383"/>
          </a:xfrm>
          <a:prstGeom prst="rect">
            <a:avLst/>
          </a:prstGeom>
          <a:noFill/>
          <a:ln>
            <a:noFill/>
          </a:ln>
        </p:spPr>
      </p:pic>
      <p:pic>
        <p:nvPicPr>
          <p:cNvPr id="189" name="Google Shape;189;p8"/>
          <p:cNvPicPr preferRelativeResize="0"/>
          <p:nvPr/>
        </p:nvPicPr>
        <p:blipFill rotWithShape="1">
          <a:blip r:embed="rId5">
            <a:alphaModFix/>
          </a:blip>
          <a:srcRect/>
          <a:stretch/>
        </p:blipFill>
        <p:spPr>
          <a:xfrm>
            <a:off x="5537077" y="3406220"/>
            <a:ext cx="6538164" cy="3005166"/>
          </a:xfrm>
          <a:prstGeom prst="rect">
            <a:avLst/>
          </a:prstGeom>
          <a:noFill/>
          <a:ln>
            <a:noFill/>
          </a:ln>
        </p:spPr>
      </p:pic>
      <p:sp>
        <p:nvSpPr>
          <p:cNvPr id="190" name="Google Shape;190;p8"/>
          <p:cNvSpPr txBox="1">
            <a:spLocks noGrp="1"/>
          </p:cNvSpPr>
          <p:nvPr>
            <p:ph type="body" idx="1"/>
          </p:nvPr>
        </p:nvSpPr>
        <p:spPr>
          <a:xfrm>
            <a:off x="214313" y="1030397"/>
            <a:ext cx="4972797" cy="5365767"/>
          </a:xfrm>
          <a:prstGeom prst="rect">
            <a:avLst/>
          </a:prstGeom>
          <a:noFill/>
          <a:ln>
            <a:noFill/>
          </a:ln>
        </p:spPr>
        <p:txBody>
          <a:bodyPr spcFirstLastPara="1" wrap="square" lIns="0" tIns="45700" rIns="0" bIns="45700" anchor="t" anchorCtr="0">
            <a:normAutofit/>
          </a:bodyPr>
          <a:lstStyle/>
          <a:p>
            <a:pPr marL="0" lvl="0" indent="0" algn="l" rtl="0">
              <a:lnSpc>
                <a:spcPct val="100000"/>
              </a:lnSpc>
              <a:spcBef>
                <a:spcPts val="0"/>
              </a:spcBef>
              <a:spcAft>
                <a:spcPts val="0"/>
              </a:spcAft>
              <a:buSzPts val="1800"/>
              <a:buNone/>
            </a:pPr>
            <a:r>
              <a:rPr lang="en-US" sz="1800" b="1" u="sng">
                <a:solidFill>
                  <a:srgbClr val="FBBE75"/>
                </a:solidFill>
                <a:latin typeface="Bookman Old Style"/>
                <a:ea typeface="Bookman Old Style"/>
                <a:cs typeface="Bookman Old Style"/>
                <a:sym typeface="Bookman Old Style"/>
              </a:rPr>
              <a:t>Overview:</a:t>
            </a:r>
            <a:endParaRPr/>
          </a:p>
          <a:p>
            <a:pPr marL="0" lvl="0" indent="0" algn="l" rtl="0">
              <a:lnSpc>
                <a:spcPct val="100000"/>
              </a:lnSpc>
              <a:spcBef>
                <a:spcPts val="600"/>
              </a:spcBef>
              <a:spcAft>
                <a:spcPts val="0"/>
              </a:spcAft>
              <a:buSzPts val="1800"/>
              <a:buNone/>
            </a:pPr>
            <a:endParaRPr sz="1800" b="1" u="sng">
              <a:solidFill>
                <a:srgbClr val="FBBE75"/>
              </a:solidFill>
              <a:latin typeface="Bookman Old Style"/>
              <a:ea typeface="Bookman Old Style"/>
              <a:cs typeface="Bookman Old Style"/>
              <a:sym typeface="Bookman Old Style"/>
            </a:endParaRPr>
          </a:p>
          <a:p>
            <a:pPr marL="285750" lvl="0" indent="-285750" algn="just" rtl="0">
              <a:lnSpc>
                <a:spcPct val="100000"/>
              </a:lnSpc>
              <a:spcBef>
                <a:spcPts val="600"/>
              </a:spcBef>
              <a:spcAft>
                <a:spcPts val="0"/>
              </a:spcAft>
              <a:buSzPts val="1800"/>
              <a:buFont typeface="Noto Sans Symbols"/>
              <a:buChar char="❖"/>
            </a:pPr>
            <a:r>
              <a:rPr lang="en-US" sz="1800">
                <a:latin typeface="Bookman Old Style"/>
                <a:ea typeface="Bookman Old Style"/>
                <a:cs typeface="Bookman Old Style"/>
                <a:sym typeface="Bookman Old Style"/>
              </a:rPr>
              <a:t>With a review score of </a:t>
            </a:r>
            <a:r>
              <a:rPr lang="en-US" sz="1800" b="1">
                <a:highlight>
                  <a:srgbClr val="000080"/>
                </a:highlight>
                <a:latin typeface="Bookman Old Style"/>
                <a:ea typeface="Bookman Old Style"/>
                <a:cs typeface="Bookman Old Style"/>
                <a:sym typeface="Bookman Old Style"/>
              </a:rPr>
              <a:t>5</a:t>
            </a:r>
            <a:r>
              <a:rPr lang="en-US" sz="1800">
                <a:latin typeface="Bookman Old Style"/>
                <a:ea typeface="Bookman Old Style"/>
                <a:cs typeface="Bookman Old Style"/>
                <a:sym typeface="Bookman Old Style"/>
              </a:rPr>
              <a:t> and payment type as a credit card, we have received </a:t>
            </a:r>
            <a:r>
              <a:rPr lang="en-US" sz="1800" b="1">
                <a:highlight>
                  <a:srgbClr val="000080"/>
                </a:highlight>
                <a:latin typeface="Bookman Old Style"/>
                <a:ea typeface="Bookman Old Style"/>
                <a:cs typeface="Bookman Old Style"/>
                <a:sym typeface="Bookman Old Style"/>
              </a:rPr>
              <a:t>44333</a:t>
            </a:r>
            <a:r>
              <a:rPr lang="en-US" sz="1800">
                <a:latin typeface="Bookman Old Style"/>
                <a:ea typeface="Bookman Old Style"/>
                <a:cs typeface="Bookman Old Style"/>
                <a:sym typeface="Bookman Old Style"/>
              </a:rPr>
              <a:t> orders.</a:t>
            </a:r>
            <a:endParaRPr/>
          </a:p>
          <a:p>
            <a:pPr marL="0" lvl="0" indent="0" algn="just" rtl="0">
              <a:lnSpc>
                <a:spcPct val="100000"/>
              </a:lnSpc>
              <a:spcBef>
                <a:spcPts val="600"/>
              </a:spcBef>
              <a:spcAft>
                <a:spcPts val="0"/>
              </a:spcAft>
              <a:buSzPts val="1800"/>
              <a:buNone/>
            </a:pPr>
            <a:endParaRPr sz="1800">
              <a:latin typeface="Bookman Old Style"/>
              <a:ea typeface="Bookman Old Style"/>
              <a:cs typeface="Bookman Old Style"/>
              <a:sym typeface="Bookman Old Style"/>
            </a:endParaRPr>
          </a:p>
          <a:p>
            <a:pPr marL="285750" lvl="0" indent="-285750" algn="just" rtl="0">
              <a:lnSpc>
                <a:spcPct val="100000"/>
              </a:lnSpc>
              <a:spcBef>
                <a:spcPts val="600"/>
              </a:spcBef>
              <a:spcAft>
                <a:spcPts val="0"/>
              </a:spcAft>
              <a:buSzPts val="1800"/>
              <a:buFont typeface="Noto Sans Symbols"/>
              <a:buChar char="❖"/>
            </a:pPr>
            <a:r>
              <a:rPr lang="en-US" sz="1800">
                <a:latin typeface="Bookman Old Style"/>
                <a:ea typeface="Bookman Old Style"/>
                <a:cs typeface="Bookman Old Style"/>
                <a:sym typeface="Bookman Old Style"/>
              </a:rPr>
              <a:t>More orders have been placed via credit card payment than boleto, voucher, and debit card payment modes.</a:t>
            </a:r>
            <a:endParaRPr/>
          </a:p>
          <a:p>
            <a:pPr marL="0" lvl="0" indent="0" algn="just" rtl="0">
              <a:lnSpc>
                <a:spcPct val="100000"/>
              </a:lnSpc>
              <a:spcBef>
                <a:spcPts val="600"/>
              </a:spcBef>
              <a:spcAft>
                <a:spcPts val="0"/>
              </a:spcAft>
              <a:buSzPts val="1800"/>
              <a:buNone/>
            </a:pPr>
            <a:endParaRPr sz="1800">
              <a:latin typeface="Bookman Old Style"/>
              <a:ea typeface="Bookman Old Style"/>
              <a:cs typeface="Bookman Old Style"/>
              <a:sym typeface="Bookman Old Style"/>
            </a:endParaRPr>
          </a:p>
          <a:p>
            <a:pPr marL="285750" lvl="0" indent="-285750" algn="just" rtl="0">
              <a:lnSpc>
                <a:spcPct val="100000"/>
              </a:lnSpc>
              <a:spcBef>
                <a:spcPts val="600"/>
              </a:spcBef>
              <a:spcAft>
                <a:spcPts val="0"/>
              </a:spcAft>
              <a:buSzPts val="1800"/>
              <a:buFont typeface="Noto Sans Symbols"/>
              <a:buChar char="❖"/>
            </a:pPr>
            <a:r>
              <a:rPr lang="en-US" sz="1800">
                <a:latin typeface="Bookman Old Style"/>
                <a:ea typeface="Bookman Old Style"/>
                <a:cs typeface="Bookman Old Style"/>
                <a:sym typeface="Bookman Old Style"/>
              </a:rPr>
              <a:t>More than 70% of sales were paid by Credit Card which is the main payment method in the market. However, payment using Boleto has slightly increased by 7% and a significant increase in using a debit card has been found.</a:t>
            </a:r>
            <a:endParaRPr/>
          </a:p>
          <a:p>
            <a:pPr marL="0" lvl="0" indent="0" algn="l" rtl="0">
              <a:lnSpc>
                <a:spcPct val="100000"/>
              </a:lnSpc>
              <a:spcBef>
                <a:spcPts val="600"/>
              </a:spcBef>
              <a:spcAft>
                <a:spcPts val="0"/>
              </a:spcAft>
              <a:buSzPts val="1800"/>
              <a:buNone/>
            </a:pPr>
            <a:endParaRPr>
              <a:solidFill>
                <a:srgbClr val="FEFEFE"/>
              </a:solidFill>
            </a:endParaRPr>
          </a:p>
        </p:txBody>
      </p:sp>
      <p:pic>
        <p:nvPicPr>
          <p:cNvPr id="191" name="Google Shape;191;p8"/>
          <p:cNvPicPr preferRelativeResize="0"/>
          <p:nvPr/>
        </p:nvPicPr>
        <p:blipFill rotWithShape="1">
          <a:blip r:embed="rId6">
            <a:alphaModFix/>
          </a:blip>
          <a:srcRect/>
          <a:stretch/>
        </p:blipFill>
        <p:spPr>
          <a:xfrm>
            <a:off x="10372726" y="-17412"/>
            <a:ext cx="1758969" cy="4572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7"/>
                                        </p:tgtEl>
                                        <p:attrNameLst>
                                          <p:attrName>style.visibility</p:attrName>
                                        </p:attrNameLst>
                                      </p:cBhvr>
                                      <p:to>
                                        <p:strVal val="visible"/>
                                      </p:to>
                                    </p:set>
                                    <p:animEffect transition="in" filter="fade">
                                      <p:cBhvr>
                                        <p:cTn id="7" dur="1000"/>
                                        <p:tgtEl>
                                          <p:spTgt spid="18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85"/>
                                        </p:tgtEl>
                                        <p:attrNameLst>
                                          <p:attrName>style.visibility</p:attrName>
                                        </p:attrNameLst>
                                      </p:cBhvr>
                                      <p:to>
                                        <p:strVal val="visible"/>
                                      </p:to>
                                    </p:set>
                                    <p:animEffect transition="in" filter="fade">
                                      <p:cBhvr>
                                        <p:cTn id="11" dur="500"/>
                                        <p:tgtEl>
                                          <p:spTgt spid="185"/>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188"/>
                                        </p:tgtEl>
                                        <p:attrNameLst>
                                          <p:attrName>style.visibility</p:attrName>
                                        </p:attrNameLst>
                                      </p:cBhvr>
                                      <p:to>
                                        <p:strVal val="visible"/>
                                      </p:to>
                                    </p:set>
                                    <p:animEffect transition="in" filter="fade">
                                      <p:cBhvr>
                                        <p:cTn id="15" dur="500"/>
                                        <p:tgtEl>
                                          <p:spTgt spid="188"/>
                                        </p:tgtEl>
                                      </p:cBhvr>
                                    </p:animEffect>
                                  </p:childTnLst>
                                </p:cTn>
                              </p:par>
                              <p:par>
                                <p:cTn id="16" presetID="10" presetClass="entr" presetSubtype="0" fill="hold" nodeType="withEffect">
                                  <p:stCondLst>
                                    <p:cond delay="0"/>
                                  </p:stCondLst>
                                  <p:childTnLst>
                                    <p:set>
                                      <p:cBhvr>
                                        <p:cTn id="17" dur="1" fill="hold">
                                          <p:stCondLst>
                                            <p:cond delay="0"/>
                                          </p:stCondLst>
                                        </p:cTn>
                                        <p:tgtEl>
                                          <p:spTgt spid="189"/>
                                        </p:tgtEl>
                                        <p:attrNameLst>
                                          <p:attrName>style.visibility</p:attrName>
                                        </p:attrNameLst>
                                      </p:cBhvr>
                                      <p:to>
                                        <p:strVal val="visible"/>
                                      </p:to>
                                    </p:set>
                                    <p:animEffect transition="in" filter="fade">
                                      <p:cBhvr>
                                        <p:cTn id="18" dur="500"/>
                                        <p:tgtEl>
                                          <p:spTgt spid="189"/>
                                        </p:tgtEl>
                                      </p:cBhvr>
                                    </p:animEffect>
                                  </p:childTnLst>
                                </p:cTn>
                              </p:par>
                            </p:childTnLst>
                          </p:cTn>
                        </p:par>
                        <p:par>
                          <p:cTn id="19" fill="hold">
                            <p:stCondLst>
                              <p:cond delay="2000"/>
                            </p:stCondLst>
                            <p:childTnLst>
                              <p:par>
                                <p:cTn id="20" presetID="1" presetClass="entr" presetSubtype="0" fill="hold" nodeType="afterEffect">
                                  <p:stCondLst>
                                    <p:cond delay="0"/>
                                  </p:stCondLst>
                                  <p:childTnLst>
                                    <p:set>
                                      <p:cBhvr>
                                        <p:cTn id="21" dur="1" fill="hold">
                                          <p:stCondLst>
                                            <p:cond delay="0"/>
                                          </p:stCondLst>
                                        </p:cTn>
                                        <p:tgtEl>
                                          <p:spTgt spid="190">
                                            <p:txEl>
                                              <p:pRg st="0" end="0"/>
                                            </p:txEl>
                                          </p:spTgt>
                                        </p:tgtEl>
                                        <p:attrNameLst>
                                          <p:attrName>style.visibility</p:attrName>
                                        </p:attrNameLst>
                                      </p:cBhvr>
                                      <p:to>
                                        <p:strVal val="visible"/>
                                      </p:to>
                                    </p:set>
                                  </p:childTnLst>
                                </p:cTn>
                              </p:par>
                            </p:childTnLst>
                          </p:cTn>
                        </p:par>
                        <p:par>
                          <p:cTn id="22" fill="hold">
                            <p:stCondLst>
                              <p:cond delay="2001"/>
                            </p:stCondLst>
                            <p:childTnLst>
                              <p:par>
                                <p:cTn id="23" presetID="1" presetClass="entr" presetSubtype="0" fill="hold" nodeType="afterEffect">
                                  <p:stCondLst>
                                    <p:cond delay="0"/>
                                  </p:stCondLst>
                                  <p:childTnLst>
                                    <p:set>
                                      <p:cBhvr>
                                        <p:cTn id="24" dur="1" fill="hold">
                                          <p:stCondLst>
                                            <p:cond delay="0"/>
                                          </p:stCondLst>
                                        </p:cTn>
                                        <p:tgtEl>
                                          <p:spTgt spid="190">
                                            <p:txEl>
                                              <p:pRg st="1" end="1"/>
                                            </p:txEl>
                                          </p:spTgt>
                                        </p:tgtEl>
                                        <p:attrNameLst>
                                          <p:attrName>style.visibility</p:attrName>
                                        </p:attrNameLst>
                                      </p:cBhvr>
                                      <p:to>
                                        <p:strVal val="visible"/>
                                      </p:to>
                                    </p:set>
                                  </p:childTnLst>
                                </p:cTn>
                              </p:par>
                            </p:childTnLst>
                          </p:cTn>
                        </p:par>
                        <p:par>
                          <p:cTn id="25" fill="hold">
                            <p:stCondLst>
                              <p:cond delay="2002"/>
                            </p:stCondLst>
                            <p:childTnLst>
                              <p:par>
                                <p:cTn id="26" presetID="1" presetClass="entr" presetSubtype="0" fill="hold" nodeType="afterEffect">
                                  <p:stCondLst>
                                    <p:cond delay="0"/>
                                  </p:stCondLst>
                                  <p:childTnLst>
                                    <p:set>
                                      <p:cBhvr>
                                        <p:cTn id="27" dur="1" fill="hold">
                                          <p:stCondLst>
                                            <p:cond delay="0"/>
                                          </p:stCondLst>
                                        </p:cTn>
                                        <p:tgtEl>
                                          <p:spTgt spid="190">
                                            <p:txEl>
                                              <p:pRg st="2" end="2"/>
                                            </p:txEl>
                                          </p:spTgt>
                                        </p:tgtEl>
                                        <p:attrNameLst>
                                          <p:attrName>style.visibility</p:attrName>
                                        </p:attrNameLst>
                                      </p:cBhvr>
                                      <p:to>
                                        <p:strVal val="visible"/>
                                      </p:to>
                                    </p:set>
                                  </p:childTnLst>
                                </p:cTn>
                              </p:par>
                            </p:childTnLst>
                          </p:cTn>
                        </p:par>
                        <p:par>
                          <p:cTn id="28" fill="hold">
                            <p:stCondLst>
                              <p:cond delay="2003"/>
                            </p:stCondLst>
                            <p:childTnLst>
                              <p:par>
                                <p:cTn id="29" presetID="1" presetClass="entr" presetSubtype="0" fill="hold" nodeType="afterEffect">
                                  <p:stCondLst>
                                    <p:cond delay="0"/>
                                  </p:stCondLst>
                                  <p:childTnLst>
                                    <p:set>
                                      <p:cBhvr>
                                        <p:cTn id="30" dur="1" fill="hold">
                                          <p:stCondLst>
                                            <p:cond delay="0"/>
                                          </p:stCondLst>
                                        </p:cTn>
                                        <p:tgtEl>
                                          <p:spTgt spid="190">
                                            <p:txEl>
                                              <p:pRg st="3" end="3"/>
                                            </p:txEl>
                                          </p:spTgt>
                                        </p:tgtEl>
                                        <p:attrNameLst>
                                          <p:attrName>style.visibility</p:attrName>
                                        </p:attrNameLst>
                                      </p:cBhvr>
                                      <p:to>
                                        <p:strVal val="visible"/>
                                      </p:to>
                                    </p:set>
                                  </p:childTnLst>
                                </p:cTn>
                              </p:par>
                            </p:childTnLst>
                          </p:cTn>
                        </p:par>
                        <p:par>
                          <p:cTn id="31" fill="hold">
                            <p:stCondLst>
                              <p:cond delay="2004"/>
                            </p:stCondLst>
                            <p:childTnLst>
                              <p:par>
                                <p:cTn id="32" presetID="1" presetClass="entr" presetSubtype="0" fill="hold" nodeType="afterEffect">
                                  <p:stCondLst>
                                    <p:cond delay="0"/>
                                  </p:stCondLst>
                                  <p:childTnLst>
                                    <p:set>
                                      <p:cBhvr>
                                        <p:cTn id="33" dur="1" fill="hold">
                                          <p:stCondLst>
                                            <p:cond delay="0"/>
                                          </p:stCondLst>
                                        </p:cTn>
                                        <p:tgtEl>
                                          <p:spTgt spid="190">
                                            <p:txEl>
                                              <p:pRg st="4" end="4"/>
                                            </p:txEl>
                                          </p:spTgt>
                                        </p:tgtEl>
                                        <p:attrNameLst>
                                          <p:attrName>style.visibility</p:attrName>
                                        </p:attrNameLst>
                                      </p:cBhvr>
                                      <p:to>
                                        <p:strVal val="visible"/>
                                      </p:to>
                                    </p:set>
                                  </p:childTnLst>
                                </p:cTn>
                              </p:par>
                            </p:childTnLst>
                          </p:cTn>
                        </p:par>
                        <p:par>
                          <p:cTn id="34" fill="hold">
                            <p:stCondLst>
                              <p:cond delay="2005"/>
                            </p:stCondLst>
                            <p:childTnLst>
                              <p:par>
                                <p:cTn id="35" presetID="1" presetClass="entr" presetSubtype="0" fill="hold" nodeType="afterEffect">
                                  <p:stCondLst>
                                    <p:cond delay="0"/>
                                  </p:stCondLst>
                                  <p:childTnLst>
                                    <p:set>
                                      <p:cBhvr>
                                        <p:cTn id="36" dur="1" fill="hold">
                                          <p:stCondLst>
                                            <p:cond delay="0"/>
                                          </p:stCondLst>
                                        </p:cTn>
                                        <p:tgtEl>
                                          <p:spTgt spid="190">
                                            <p:txEl>
                                              <p:pRg st="5" end="5"/>
                                            </p:txEl>
                                          </p:spTgt>
                                        </p:tgtEl>
                                        <p:attrNameLst>
                                          <p:attrName>style.visibility</p:attrName>
                                        </p:attrNameLst>
                                      </p:cBhvr>
                                      <p:to>
                                        <p:strVal val="visible"/>
                                      </p:to>
                                    </p:set>
                                  </p:childTnLst>
                                </p:cTn>
                              </p:par>
                            </p:childTnLst>
                          </p:cTn>
                        </p:par>
                        <p:par>
                          <p:cTn id="37" fill="hold">
                            <p:stCondLst>
                              <p:cond delay="2006"/>
                            </p:stCondLst>
                            <p:childTnLst>
                              <p:par>
                                <p:cTn id="38" presetID="1" presetClass="entr" presetSubtype="0" fill="hold" nodeType="afterEffect">
                                  <p:stCondLst>
                                    <p:cond delay="0"/>
                                  </p:stCondLst>
                                  <p:childTnLst>
                                    <p:set>
                                      <p:cBhvr>
                                        <p:cTn id="39" dur="1" fill="hold">
                                          <p:stCondLst>
                                            <p:cond delay="0"/>
                                          </p:stCondLst>
                                        </p:cTn>
                                        <p:tgtEl>
                                          <p:spTgt spid="190">
                                            <p:txEl>
                                              <p:pRg st="6" end="6"/>
                                            </p:txEl>
                                          </p:spTgt>
                                        </p:tgtEl>
                                        <p:attrNameLst>
                                          <p:attrName>style.visibility</p:attrName>
                                        </p:attrNameLst>
                                      </p:cBhvr>
                                      <p:to>
                                        <p:strVal val="visible"/>
                                      </p:to>
                                    </p:set>
                                  </p:childTnLst>
                                </p:cTn>
                              </p:par>
                            </p:childTnLst>
                          </p:cTn>
                        </p:par>
                        <p:par>
                          <p:cTn id="40" fill="hold">
                            <p:stCondLst>
                              <p:cond delay="2007"/>
                            </p:stCondLst>
                            <p:childTnLst>
                              <p:par>
                                <p:cTn id="41" presetID="1" presetClass="entr" presetSubtype="0" fill="hold" nodeType="afterEffect">
                                  <p:stCondLst>
                                    <p:cond delay="0"/>
                                  </p:stCondLst>
                                  <p:childTnLst>
                                    <p:set>
                                      <p:cBhvr>
                                        <p:cTn id="42" dur="1" fill="hold">
                                          <p:stCondLst>
                                            <p:cond delay="0"/>
                                          </p:stCondLst>
                                        </p:cTn>
                                        <p:tgtEl>
                                          <p:spTgt spid="19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5"/>
        <p:cNvGrpSpPr/>
        <p:nvPr/>
      </p:nvGrpSpPr>
      <p:grpSpPr>
        <a:xfrm>
          <a:off x="0" y="0"/>
          <a:ext cx="0" cy="0"/>
          <a:chOff x="0" y="0"/>
          <a:chExt cx="0" cy="0"/>
        </a:xfrm>
      </p:grpSpPr>
      <p:pic>
        <p:nvPicPr>
          <p:cNvPr id="196" name="Google Shape;196;p9" descr="A picture containing screenshot, graphics, line, hanger"/>
          <p:cNvPicPr preferRelativeResize="0">
            <a:picLocks noGrp="1"/>
          </p:cNvPicPr>
          <p:nvPr>
            <p:ph type="pic" idx="2"/>
          </p:nvPr>
        </p:nvPicPr>
        <p:blipFill rotWithShape="1">
          <a:blip r:embed="rId3">
            <a:alphaModFix amt="35000"/>
          </a:blip>
          <a:srcRect/>
          <a:stretch/>
        </p:blipFill>
        <p:spPr>
          <a:xfrm>
            <a:off x="-19976" y="9504"/>
            <a:ext cx="12211976" cy="6848495"/>
          </a:xfrm>
          <a:prstGeom prst="rect">
            <a:avLst/>
          </a:prstGeom>
          <a:solidFill>
            <a:schemeClr val="dk1"/>
          </a:solidFill>
          <a:ln>
            <a:noFill/>
          </a:ln>
        </p:spPr>
      </p:pic>
      <p:cxnSp>
        <p:nvCxnSpPr>
          <p:cNvPr id="197" name="Google Shape;197;p9"/>
          <p:cNvCxnSpPr/>
          <p:nvPr/>
        </p:nvCxnSpPr>
        <p:spPr>
          <a:xfrm>
            <a:off x="236254" y="739138"/>
            <a:ext cx="11679521" cy="0"/>
          </a:xfrm>
          <a:prstGeom prst="straightConnector1">
            <a:avLst/>
          </a:prstGeom>
          <a:noFill/>
          <a:ln w="12700" cap="flat" cmpd="sng">
            <a:solidFill>
              <a:schemeClr val="lt1"/>
            </a:solidFill>
            <a:prstDash val="solid"/>
            <a:round/>
            <a:headEnd type="none" w="sm" len="sm"/>
            <a:tailEnd type="none" w="sm" len="sm"/>
          </a:ln>
        </p:spPr>
      </p:cxnSp>
      <p:sp>
        <p:nvSpPr>
          <p:cNvPr id="198" name="Google Shape;198;p9"/>
          <p:cNvSpPr/>
          <p:nvPr/>
        </p:nvSpPr>
        <p:spPr>
          <a:xfrm>
            <a:off x="1" y="6400800"/>
            <a:ext cx="12192000" cy="457200"/>
          </a:xfrm>
          <a:prstGeom prst="rect">
            <a:avLst/>
          </a:prstGeom>
          <a:solidFill>
            <a:srgbClr val="262626">
              <a:alpha val="9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9"/>
          <p:cNvSpPr txBox="1"/>
          <p:nvPr/>
        </p:nvSpPr>
        <p:spPr>
          <a:xfrm>
            <a:off x="1" y="195248"/>
            <a:ext cx="12191980" cy="584934"/>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FEFEFE"/>
              </a:buClr>
              <a:buSzPts val="2800"/>
              <a:buFont typeface="Bookman Old Style"/>
              <a:buNone/>
            </a:pPr>
            <a:r>
              <a:rPr lang="en-US" sz="2800" b="1" i="0">
                <a:solidFill>
                  <a:srgbClr val="FEFEFE"/>
                </a:solidFill>
                <a:latin typeface="Bookman Old Style"/>
                <a:ea typeface="Bookman Old Style"/>
                <a:cs typeface="Bookman Old Style"/>
                <a:sym typeface="Bookman Old Style"/>
              </a:rPr>
              <a:t>3.</a:t>
            </a:r>
            <a:r>
              <a:rPr lang="en-US" sz="2800" b="1" i="0">
                <a:solidFill>
                  <a:srgbClr val="FFFFFF"/>
                </a:solidFill>
                <a:latin typeface="Bookman Old Style"/>
                <a:ea typeface="Bookman Old Style"/>
                <a:cs typeface="Bookman Old Style"/>
                <a:sym typeface="Bookman Old Style"/>
              </a:rPr>
              <a:t> Average number of days taken to deliver order for pet_shop</a:t>
            </a:r>
            <a:endParaRPr sz="2800" b="1" i="0">
              <a:solidFill>
                <a:srgbClr val="FEFEFE"/>
              </a:solidFill>
              <a:latin typeface="Bookman Old Style"/>
              <a:ea typeface="Bookman Old Style"/>
              <a:cs typeface="Bookman Old Style"/>
              <a:sym typeface="Bookman Old Style"/>
            </a:endParaRPr>
          </a:p>
        </p:txBody>
      </p:sp>
      <p:pic>
        <p:nvPicPr>
          <p:cNvPr id="200" name="Google Shape;200;p9"/>
          <p:cNvPicPr preferRelativeResize="0"/>
          <p:nvPr/>
        </p:nvPicPr>
        <p:blipFill rotWithShape="1">
          <a:blip r:embed="rId4">
            <a:alphaModFix/>
          </a:blip>
          <a:srcRect/>
          <a:stretch/>
        </p:blipFill>
        <p:spPr>
          <a:xfrm>
            <a:off x="7757732" y="781521"/>
            <a:ext cx="4322544" cy="2837362"/>
          </a:xfrm>
          <a:prstGeom prst="rect">
            <a:avLst/>
          </a:prstGeom>
          <a:noFill/>
          <a:ln>
            <a:noFill/>
          </a:ln>
        </p:spPr>
      </p:pic>
      <p:pic>
        <p:nvPicPr>
          <p:cNvPr id="201" name="Google Shape;201;p9"/>
          <p:cNvPicPr preferRelativeResize="0"/>
          <p:nvPr/>
        </p:nvPicPr>
        <p:blipFill rotWithShape="1">
          <a:blip r:embed="rId5">
            <a:alphaModFix/>
          </a:blip>
          <a:srcRect/>
          <a:stretch/>
        </p:blipFill>
        <p:spPr>
          <a:xfrm>
            <a:off x="7757732" y="3641544"/>
            <a:ext cx="4327632" cy="2738997"/>
          </a:xfrm>
          <a:prstGeom prst="rect">
            <a:avLst/>
          </a:prstGeom>
          <a:noFill/>
          <a:ln>
            <a:noFill/>
          </a:ln>
        </p:spPr>
      </p:pic>
      <p:pic>
        <p:nvPicPr>
          <p:cNvPr id="202" name="Google Shape;202;p9"/>
          <p:cNvPicPr preferRelativeResize="0"/>
          <p:nvPr/>
        </p:nvPicPr>
        <p:blipFill rotWithShape="1">
          <a:blip r:embed="rId6">
            <a:alphaModFix/>
          </a:blip>
          <a:srcRect/>
          <a:stretch/>
        </p:blipFill>
        <p:spPr>
          <a:xfrm>
            <a:off x="4897313" y="792228"/>
            <a:ext cx="2860410" cy="5588314"/>
          </a:xfrm>
          <a:prstGeom prst="rect">
            <a:avLst/>
          </a:prstGeom>
          <a:noFill/>
          <a:ln>
            <a:noFill/>
          </a:ln>
        </p:spPr>
      </p:pic>
      <p:sp>
        <p:nvSpPr>
          <p:cNvPr id="203" name="Google Shape;203;p9"/>
          <p:cNvSpPr txBox="1">
            <a:spLocks noGrp="1"/>
          </p:cNvSpPr>
          <p:nvPr>
            <p:ph type="body" idx="1"/>
          </p:nvPr>
        </p:nvSpPr>
        <p:spPr>
          <a:xfrm>
            <a:off x="293423" y="792228"/>
            <a:ext cx="4436746" cy="5547779"/>
          </a:xfrm>
          <a:prstGeom prst="rect">
            <a:avLst/>
          </a:prstGeom>
          <a:noFill/>
          <a:ln>
            <a:noFill/>
          </a:ln>
        </p:spPr>
        <p:txBody>
          <a:bodyPr spcFirstLastPara="1" wrap="square" lIns="0" tIns="45700" rIns="0" bIns="45700" anchor="t" anchorCtr="0">
            <a:normAutofit fontScale="92500" lnSpcReduction="10000"/>
          </a:bodyPr>
          <a:lstStyle/>
          <a:p>
            <a:pPr marL="0" lvl="0" indent="0" algn="just" rtl="0">
              <a:lnSpc>
                <a:spcPct val="100000"/>
              </a:lnSpc>
              <a:spcBef>
                <a:spcPts val="0"/>
              </a:spcBef>
              <a:spcAft>
                <a:spcPts val="0"/>
              </a:spcAft>
              <a:buSzPct val="100000"/>
              <a:buNone/>
            </a:pPr>
            <a:r>
              <a:rPr lang="en-US" sz="2200" b="1" u="sng">
                <a:solidFill>
                  <a:srgbClr val="FBBE75"/>
                </a:solidFill>
                <a:latin typeface="Bookman Old Style"/>
                <a:ea typeface="Bookman Old Style"/>
                <a:cs typeface="Bookman Old Style"/>
                <a:sym typeface="Bookman Old Style"/>
              </a:rPr>
              <a:t>Overview:</a:t>
            </a:r>
            <a:endParaRPr/>
          </a:p>
          <a:p>
            <a:pPr marL="0" lvl="0" indent="0" algn="just" rtl="0">
              <a:lnSpc>
                <a:spcPct val="100000"/>
              </a:lnSpc>
              <a:spcBef>
                <a:spcPts val="600"/>
              </a:spcBef>
              <a:spcAft>
                <a:spcPts val="0"/>
              </a:spcAft>
              <a:buSzPct val="100000"/>
              <a:buNone/>
            </a:pPr>
            <a:endParaRPr sz="2200" b="1" u="sng">
              <a:solidFill>
                <a:srgbClr val="FBBE75"/>
              </a:solidFill>
              <a:latin typeface="Bookman Old Style"/>
              <a:ea typeface="Bookman Old Style"/>
              <a:cs typeface="Bookman Old Style"/>
              <a:sym typeface="Bookman Old Style"/>
            </a:endParaRPr>
          </a:p>
          <a:p>
            <a:pPr marL="285750" lvl="0" indent="-285750" algn="just" rtl="0">
              <a:lnSpc>
                <a:spcPct val="100000"/>
              </a:lnSpc>
              <a:spcBef>
                <a:spcPts val="600"/>
              </a:spcBef>
              <a:spcAft>
                <a:spcPts val="0"/>
              </a:spcAft>
              <a:buSzPct val="100000"/>
              <a:buFont typeface="Noto Sans Symbols"/>
              <a:buChar char="❖"/>
            </a:pPr>
            <a:r>
              <a:rPr lang="en-US">
                <a:latin typeface="Bookman Old Style"/>
                <a:ea typeface="Bookman Old Style"/>
                <a:cs typeface="Bookman Old Style"/>
                <a:sym typeface="Bookman Old Style"/>
              </a:rPr>
              <a:t>11 days is the avg days taken to deliver the order for pet shop.</a:t>
            </a:r>
            <a:endParaRPr/>
          </a:p>
          <a:p>
            <a:pPr marL="285750" lvl="0" indent="-285750" algn="just" rtl="0">
              <a:lnSpc>
                <a:spcPct val="100000"/>
              </a:lnSpc>
              <a:spcBef>
                <a:spcPts val="600"/>
              </a:spcBef>
              <a:spcAft>
                <a:spcPts val="0"/>
              </a:spcAft>
              <a:buSzPct val="100000"/>
              <a:buFont typeface="Noto Sans Symbols"/>
              <a:buChar char="❖"/>
            </a:pPr>
            <a:r>
              <a:rPr lang="en-US">
                <a:latin typeface="Bookman Old Style"/>
                <a:ea typeface="Bookman Old Style"/>
                <a:cs typeface="Bookman Old Style"/>
                <a:sym typeface="Bookman Old Style"/>
              </a:rPr>
              <a:t>21 days is the maximum days taken to deliver the order on an average.</a:t>
            </a:r>
            <a:endParaRPr/>
          </a:p>
          <a:p>
            <a:pPr marL="285750" lvl="0" indent="-285750" algn="just" rtl="0">
              <a:lnSpc>
                <a:spcPct val="100000"/>
              </a:lnSpc>
              <a:spcBef>
                <a:spcPts val="600"/>
              </a:spcBef>
              <a:spcAft>
                <a:spcPts val="0"/>
              </a:spcAft>
              <a:buSzPct val="100000"/>
              <a:buFont typeface="Noto Sans Symbols"/>
              <a:buChar char="❖"/>
            </a:pPr>
            <a:r>
              <a:rPr lang="en-US">
                <a:latin typeface="Bookman Old Style"/>
                <a:ea typeface="Bookman Old Style"/>
                <a:cs typeface="Bookman Old Style"/>
                <a:sym typeface="Bookman Old Style"/>
              </a:rPr>
              <a:t>6 days is the minimum days taken to deliver the order.</a:t>
            </a:r>
            <a:endParaRPr/>
          </a:p>
          <a:p>
            <a:pPr marL="0" lvl="0" indent="0" algn="just" rtl="0">
              <a:lnSpc>
                <a:spcPct val="100000"/>
              </a:lnSpc>
              <a:spcBef>
                <a:spcPts val="600"/>
              </a:spcBef>
              <a:spcAft>
                <a:spcPts val="0"/>
              </a:spcAft>
              <a:buSzPct val="100000"/>
              <a:buNone/>
            </a:pPr>
            <a:endParaRPr>
              <a:latin typeface="Bookman Old Style"/>
              <a:ea typeface="Bookman Old Style"/>
              <a:cs typeface="Bookman Old Style"/>
              <a:sym typeface="Bookman Old Style"/>
            </a:endParaRPr>
          </a:p>
          <a:p>
            <a:pPr marL="0" lvl="0" indent="0" algn="just" rtl="0">
              <a:lnSpc>
                <a:spcPct val="110000"/>
              </a:lnSpc>
              <a:spcBef>
                <a:spcPts val="600"/>
              </a:spcBef>
              <a:spcAft>
                <a:spcPts val="0"/>
              </a:spcAft>
              <a:buSzPct val="100000"/>
              <a:buNone/>
            </a:pPr>
            <a:r>
              <a:rPr lang="en-US" sz="2200" b="1" u="sng">
                <a:solidFill>
                  <a:srgbClr val="FBBE75"/>
                </a:solidFill>
                <a:latin typeface="Bookman Old Style"/>
                <a:ea typeface="Bookman Old Style"/>
                <a:cs typeface="Bookman Old Style"/>
                <a:sym typeface="Bookman Old Style"/>
              </a:rPr>
              <a:t>Suggestion:</a:t>
            </a:r>
            <a:endParaRPr/>
          </a:p>
          <a:p>
            <a:pPr marL="0" lvl="0" indent="0" algn="just" rtl="0">
              <a:lnSpc>
                <a:spcPct val="110000"/>
              </a:lnSpc>
              <a:spcBef>
                <a:spcPts val="600"/>
              </a:spcBef>
              <a:spcAft>
                <a:spcPts val="0"/>
              </a:spcAft>
              <a:buSzPct val="100000"/>
              <a:buNone/>
            </a:pPr>
            <a:endParaRPr sz="2200" u="sng">
              <a:latin typeface="Bookman Old Style"/>
              <a:ea typeface="Bookman Old Style"/>
              <a:cs typeface="Bookman Old Style"/>
              <a:sym typeface="Bookman Old Style"/>
            </a:endParaRPr>
          </a:p>
          <a:p>
            <a:pPr marL="285750" lvl="0" indent="-285750" algn="just" rtl="0">
              <a:lnSpc>
                <a:spcPct val="110000"/>
              </a:lnSpc>
              <a:spcBef>
                <a:spcPts val="600"/>
              </a:spcBef>
              <a:spcAft>
                <a:spcPts val="0"/>
              </a:spcAft>
              <a:buSzPct val="100000"/>
              <a:buFont typeface="Noto Sans Symbols"/>
              <a:buChar char="❖"/>
            </a:pPr>
            <a:r>
              <a:rPr lang="en-US">
                <a:latin typeface="Bookman Old Style"/>
                <a:ea typeface="Bookman Old Style"/>
                <a:cs typeface="Bookman Old Style"/>
                <a:sym typeface="Bookman Old Style"/>
              </a:rPr>
              <a:t>We can work on faster delivery of the product by taking additional delivery measures</a:t>
            </a:r>
            <a:r>
              <a:rPr lang="en-US" sz="2400">
                <a:latin typeface="Bookman Old Style"/>
                <a:ea typeface="Bookman Old Style"/>
                <a:cs typeface="Bookman Old Style"/>
                <a:sym typeface="Bookman Old Style"/>
              </a:rPr>
              <a:t>.</a:t>
            </a:r>
            <a:endParaRPr/>
          </a:p>
          <a:p>
            <a:pPr marL="285750" lvl="0" indent="-285750" algn="just" rtl="0">
              <a:lnSpc>
                <a:spcPct val="110000"/>
              </a:lnSpc>
              <a:spcBef>
                <a:spcPts val="600"/>
              </a:spcBef>
              <a:spcAft>
                <a:spcPts val="0"/>
              </a:spcAft>
              <a:buSzPct val="100000"/>
              <a:buFont typeface="Noto Sans Symbols"/>
              <a:buChar char="❖"/>
            </a:pPr>
            <a:r>
              <a:rPr lang="en-US">
                <a:latin typeface="Bookman Old Style"/>
                <a:ea typeface="Bookman Old Style"/>
                <a:cs typeface="Bookman Old Style"/>
                <a:sym typeface="Bookman Old Style"/>
              </a:rPr>
              <a:t>Our focus should be on the products which are taking more average no. of days to be delivered.</a:t>
            </a:r>
            <a:endParaRPr/>
          </a:p>
          <a:p>
            <a:pPr marL="0" lvl="0" indent="0" algn="l" rtl="0">
              <a:lnSpc>
                <a:spcPct val="100000"/>
              </a:lnSpc>
              <a:spcBef>
                <a:spcPts val="600"/>
              </a:spcBef>
              <a:spcAft>
                <a:spcPts val="0"/>
              </a:spcAft>
              <a:buSzPct val="100000"/>
              <a:buNone/>
            </a:pPr>
            <a:endParaRPr sz="1800" u="sng">
              <a:latin typeface="Libre Franklin"/>
              <a:ea typeface="Libre Franklin"/>
              <a:cs typeface="Libre Franklin"/>
              <a:sym typeface="Libre Franklin"/>
            </a:endParaRPr>
          </a:p>
          <a:p>
            <a:pPr marL="0" lvl="0" indent="0" algn="l" rtl="0">
              <a:lnSpc>
                <a:spcPct val="100000"/>
              </a:lnSpc>
              <a:spcBef>
                <a:spcPts val="600"/>
              </a:spcBef>
              <a:spcAft>
                <a:spcPts val="0"/>
              </a:spcAft>
              <a:buSzPct val="100000"/>
              <a:buNone/>
            </a:pPr>
            <a:endParaRPr>
              <a:solidFill>
                <a:srgbClr val="FEFEFE"/>
              </a:solidFill>
            </a:endParaRPr>
          </a:p>
        </p:txBody>
      </p:sp>
      <p:pic>
        <p:nvPicPr>
          <p:cNvPr id="204" name="Google Shape;204;p9"/>
          <p:cNvPicPr preferRelativeResize="0"/>
          <p:nvPr/>
        </p:nvPicPr>
        <p:blipFill rotWithShape="1">
          <a:blip r:embed="rId7">
            <a:alphaModFix/>
          </a:blip>
          <a:srcRect/>
          <a:stretch/>
        </p:blipFill>
        <p:spPr>
          <a:xfrm>
            <a:off x="10372726" y="-2686"/>
            <a:ext cx="1758969" cy="45720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1000"/>
                                        <p:tgtEl>
                                          <p:spTgt spid="199"/>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97"/>
                                        </p:tgtEl>
                                        <p:attrNameLst>
                                          <p:attrName>style.visibility</p:attrName>
                                        </p:attrNameLst>
                                      </p:cBhvr>
                                      <p:to>
                                        <p:strVal val="visible"/>
                                      </p:to>
                                    </p:set>
                                    <p:animEffect transition="in" filter="fade">
                                      <p:cBhvr>
                                        <p:cTn id="11" dur="500"/>
                                        <p:tgtEl>
                                          <p:spTgt spid="197"/>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202"/>
                                        </p:tgtEl>
                                        <p:attrNameLst>
                                          <p:attrName>style.visibility</p:attrName>
                                        </p:attrNameLst>
                                      </p:cBhvr>
                                      <p:to>
                                        <p:strVal val="visible"/>
                                      </p:to>
                                    </p:set>
                                    <p:animEffect transition="in" filter="fade">
                                      <p:cBhvr>
                                        <p:cTn id="15" dur="500"/>
                                        <p:tgtEl>
                                          <p:spTgt spid="202"/>
                                        </p:tgtEl>
                                      </p:cBhvr>
                                    </p:animEffect>
                                  </p:childTnLst>
                                </p:cTn>
                              </p:par>
                              <p:par>
                                <p:cTn id="16" presetID="10" presetClass="entr" presetSubtype="0" fill="hold" nodeType="withEffect">
                                  <p:stCondLst>
                                    <p:cond delay="0"/>
                                  </p:stCondLst>
                                  <p:childTnLst>
                                    <p:set>
                                      <p:cBhvr>
                                        <p:cTn id="17" dur="1" fill="hold">
                                          <p:stCondLst>
                                            <p:cond delay="0"/>
                                          </p:stCondLst>
                                        </p:cTn>
                                        <p:tgtEl>
                                          <p:spTgt spid="200"/>
                                        </p:tgtEl>
                                        <p:attrNameLst>
                                          <p:attrName>style.visibility</p:attrName>
                                        </p:attrNameLst>
                                      </p:cBhvr>
                                      <p:to>
                                        <p:strVal val="visible"/>
                                      </p:to>
                                    </p:set>
                                    <p:animEffect transition="in" filter="fade">
                                      <p:cBhvr>
                                        <p:cTn id="18" dur="500"/>
                                        <p:tgtEl>
                                          <p:spTgt spid="200"/>
                                        </p:tgtEl>
                                      </p:cBhvr>
                                    </p:animEffect>
                                  </p:childTnLst>
                                </p:cTn>
                              </p:par>
                              <p:par>
                                <p:cTn id="19" presetID="10" presetClass="entr" presetSubtype="0" fill="hold" nodeType="withEffect">
                                  <p:stCondLst>
                                    <p:cond delay="0"/>
                                  </p:stCondLst>
                                  <p:childTnLst>
                                    <p:set>
                                      <p:cBhvr>
                                        <p:cTn id="20" dur="1" fill="hold">
                                          <p:stCondLst>
                                            <p:cond delay="0"/>
                                          </p:stCondLst>
                                        </p:cTn>
                                        <p:tgtEl>
                                          <p:spTgt spid="201"/>
                                        </p:tgtEl>
                                        <p:attrNameLst>
                                          <p:attrName>style.visibility</p:attrName>
                                        </p:attrNameLst>
                                      </p:cBhvr>
                                      <p:to>
                                        <p:strVal val="visible"/>
                                      </p:to>
                                    </p:set>
                                    <p:animEffect transition="in" filter="fade">
                                      <p:cBhvr>
                                        <p:cTn id="21" dur="500"/>
                                        <p:tgtEl>
                                          <p:spTgt spid="201"/>
                                        </p:tgtEl>
                                      </p:cBhvr>
                                    </p:animEffect>
                                  </p:childTnLst>
                                </p:cTn>
                              </p:par>
                            </p:childTnLst>
                          </p:cTn>
                        </p:par>
                        <p:par>
                          <p:cTn id="22" fill="hold">
                            <p:stCondLst>
                              <p:cond delay="2000"/>
                            </p:stCondLst>
                            <p:childTnLst>
                              <p:par>
                                <p:cTn id="23" presetID="1" presetClass="entr" presetSubtype="0" fill="hold" nodeType="afterEffect">
                                  <p:stCondLst>
                                    <p:cond delay="0"/>
                                  </p:stCondLst>
                                  <p:childTnLst>
                                    <p:set>
                                      <p:cBhvr>
                                        <p:cTn id="24" dur="1" fill="hold">
                                          <p:stCondLst>
                                            <p:cond delay="0"/>
                                          </p:stCondLst>
                                        </p:cTn>
                                        <p:tgtEl>
                                          <p:spTgt spid="203">
                                            <p:txEl>
                                              <p:pRg st="0" end="0"/>
                                            </p:txEl>
                                          </p:spTgt>
                                        </p:tgtEl>
                                        <p:attrNameLst>
                                          <p:attrName>style.visibility</p:attrName>
                                        </p:attrNameLst>
                                      </p:cBhvr>
                                      <p:to>
                                        <p:strVal val="visible"/>
                                      </p:to>
                                    </p:set>
                                  </p:childTnLst>
                                </p:cTn>
                              </p:par>
                            </p:childTnLst>
                          </p:cTn>
                        </p:par>
                        <p:par>
                          <p:cTn id="25" fill="hold">
                            <p:stCondLst>
                              <p:cond delay="2001"/>
                            </p:stCondLst>
                            <p:childTnLst>
                              <p:par>
                                <p:cTn id="26" presetID="1" presetClass="entr" presetSubtype="0" fill="hold" nodeType="afterEffect">
                                  <p:stCondLst>
                                    <p:cond delay="0"/>
                                  </p:stCondLst>
                                  <p:childTnLst>
                                    <p:set>
                                      <p:cBhvr>
                                        <p:cTn id="27" dur="1" fill="hold">
                                          <p:stCondLst>
                                            <p:cond delay="0"/>
                                          </p:stCondLst>
                                        </p:cTn>
                                        <p:tgtEl>
                                          <p:spTgt spid="203">
                                            <p:txEl>
                                              <p:pRg st="1" end="1"/>
                                            </p:txEl>
                                          </p:spTgt>
                                        </p:tgtEl>
                                        <p:attrNameLst>
                                          <p:attrName>style.visibility</p:attrName>
                                        </p:attrNameLst>
                                      </p:cBhvr>
                                      <p:to>
                                        <p:strVal val="visible"/>
                                      </p:to>
                                    </p:set>
                                  </p:childTnLst>
                                </p:cTn>
                              </p:par>
                            </p:childTnLst>
                          </p:cTn>
                        </p:par>
                        <p:par>
                          <p:cTn id="28" fill="hold">
                            <p:stCondLst>
                              <p:cond delay="2002"/>
                            </p:stCondLst>
                            <p:childTnLst>
                              <p:par>
                                <p:cTn id="29" presetID="1" presetClass="entr" presetSubtype="0" fill="hold" nodeType="afterEffect">
                                  <p:stCondLst>
                                    <p:cond delay="0"/>
                                  </p:stCondLst>
                                  <p:childTnLst>
                                    <p:set>
                                      <p:cBhvr>
                                        <p:cTn id="30" dur="1" fill="hold">
                                          <p:stCondLst>
                                            <p:cond delay="0"/>
                                          </p:stCondLst>
                                        </p:cTn>
                                        <p:tgtEl>
                                          <p:spTgt spid="203">
                                            <p:txEl>
                                              <p:pRg st="2" end="2"/>
                                            </p:txEl>
                                          </p:spTgt>
                                        </p:tgtEl>
                                        <p:attrNameLst>
                                          <p:attrName>style.visibility</p:attrName>
                                        </p:attrNameLst>
                                      </p:cBhvr>
                                      <p:to>
                                        <p:strVal val="visible"/>
                                      </p:to>
                                    </p:set>
                                  </p:childTnLst>
                                </p:cTn>
                              </p:par>
                            </p:childTnLst>
                          </p:cTn>
                        </p:par>
                        <p:par>
                          <p:cTn id="31" fill="hold">
                            <p:stCondLst>
                              <p:cond delay="2003"/>
                            </p:stCondLst>
                            <p:childTnLst>
                              <p:par>
                                <p:cTn id="32" presetID="1" presetClass="entr" presetSubtype="0" fill="hold" nodeType="afterEffect">
                                  <p:stCondLst>
                                    <p:cond delay="0"/>
                                  </p:stCondLst>
                                  <p:childTnLst>
                                    <p:set>
                                      <p:cBhvr>
                                        <p:cTn id="33" dur="1" fill="hold">
                                          <p:stCondLst>
                                            <p:cond delay="0"/>
                                          </p:stCondLst>
                                        </p:cTn>
                                        <p:tgtEl>
                                          <p:spTgt spid="203">
                                            <p:txEl>
                                              <p:pRg st="3" end="3"/>
                                            </p:txEl>
                                          </p:spTgt>
                                        </p:tgtEl>
                                        <p:attrNameLst>
                                          <p:attrName>style.visibility</p:attrName>
                                        </p:attrNameLst>
                                      </p:cBhvr>
                                      <p:to>
                                        <p:strVal val="visible"/>
                                      </p:to>
                                    </p:set>
                                  </p:childTnLst>
                                </p:cTn>
                              </p:par>
                            </p:childTnLst>
                          </p:cTn>
                        </p:par>
                        <p:par>
                          <p:cTn id="34" fill="hold">
                            <p:stCondLst>
                              <p:cond delay="2004"/>
                            </p:stCondLst>
                            <p:childTnLst>
                              <p:par>
                                <p:cTn id="35" presetID="1" presetClass="entr" presetSubtype="0" fill="hold" nodeType="afterEffect">
                                  <p:stCondLst>
                                    <p:cond delay="0"/>
                                  </p:stCondLst>
                                  <p:childTnLst>
                                    <p:set>
                                      <p:cBhvr>
                                        <p:cTn id="36" dur="1" fill="hold">
                                          <p:stCondLst>
                                            <p:cond delay="0"/>
                                          </p:stCondLst>
                                        </p:cTn>
                                        <p:tgtEl>
                                          <p:spTgt spid="203">
                                            <p:txEl>
                                              <p:pRg st="4" end="4"/>
                                            </p:txEl>
                                          </p:spTgt>
                                        </p:tgtEl>
                                        <p:attrNameLst>
                                          <p:attrName>style.visibility</p:attrName>
                                        </p:attrNameLst>
                                      </p:cBhvr>
                                      <p:to>
                                        <p:strVal val="visible"/>
                                      </p:to>
                                    </p:set>
                                  </p:childTnLst>
                                </p:cTn>
                              </p:par>
                            </p:childTnLst>
                          </p:cTn>
                        </p:par>
                        <p:par>
                          <p:cTn id="37" fill="hold">
                            <p:stCondLst>
                              <p:cond delay="2005"/>
                            </p:stCondLst>
                            <p:childTnLst>
                              <p:par>
                                <p:cTn id="38" presetID="1" presetClass="entr" presetSubtype="0" fill="hold" nodeType="afterEffect">
                                  <p:stCondLst>
                                    <p:cond delay="0"/>
                                  </p:stCondLst>
                                  <p:childTnLst>
                                    <p:set>
                                      <p:cBhvr>
                                        <p:cTn id="39" dur="1" fill="hold">
                                          <p:stCondLst>
                                            <p:cond delay="0"/>
                                          </p:stCondLst>
                                        </p:cTn>
                                        <p:tgtEl>
                                          <p:spTgt spid="203">
                                            <p:txEl>
                                              <p:pRg st="5" end="5"/>
                                            </p:txEl>
                                          </p:spTgt>
                                        </p:tgtEl>
                                        <p:attrNameLst>
                                          <p:attrName>style.visibility</p:attrName>
                                        </p:attrNameLst>
                                      </p:cBhvr>
                                      <p:to>
                                        <p:strVal val="visible"/>
                                      </p:to>
                                    </p:set>
                                  </p:childTnLst>
                                </p:cTn>
                              </p:par>
                            </p:childTnLst>
                          </p:cTn>
                        </p:par>
                        <p:par>
                          <p:cTn id="40" fill="hold">
                            <p:stCondLst>
                              <p:cond delay="2006"/>
                            </p:stCondLst>
                            <p:childTnLst>
                              <p:par>
                                <p:cTn id="41" presetID="1" presetClass="entr" presetSubtype="0" fill="hold" nodeType="afterEffect">
                                  <p:stCondLst>
                                    <p:cond delay="0"/>
                                  </p:stCondLst>
                                  <p:childTnLst>
                                    <p:set>
                                      <p:cBhvr>
                                        <p:cTn id="42" dur="1" fill="hold">
                                          <p:stCondLst>
                                            <p:cond delay="0"/>
                                          </p:stCondLst>
                                        </p:cTn>
                                        <p:tgtEl>
                                          <p:spTgt spid="203">
                                            <p:txEl>
                                              <p:pRg st="6" end="6"/>
                                            </p:txEl>
                                          </p:spTgt>
                                        </p:tgtEl>
                                        <p:attrNameLst>
                                          <p:attrName>style.visibility</p:attrName>
                                        </p:attrNameLst>
                                      </p:cBhvr>
                                      <p:to>
                                        <p:strVal val="visible"/>
                                      </p:to>
                                    </p:set>
                                  </p:childTnLst>
                                </p:cTn>
                              </p:par>
                            </p:childTnLst>
                          </p:cTn>
                        </p:par>
                        <p:par>
                          <p:cTn id="43" fill="hold">
                            <p:stCondLst>
                              <p:cond delay="2007"/>
                            </p:stCondLst>
                            <p:childTnLst>
                              <p:par>
                                <p:cTn id="44" presetID="1" presetClass="entr" presetSubtype="0" fill="hold" nodeType="afterEffect">
                                  <p:stCondLst>
                                    <p:cond delay="0"/>
                                  </p:stCondLst>
                                  <p:childTnLst>
                                    <p:set>
                                      <p:cBhvr>
                                        <p:cTn id="45" dur="1" fill="hold">
                                          <p:stCondLst>
                                            <p:cond delay="0"/>
                                          </p:stCondLst>
                                        </p:cTn>
                                        <p:tgtEl>
                                          <p:spTgt spid="203">
                                            <p:txEl>
                                              <p:pRg st="7" end="7"/>
                                            </p:txEl>
                                          </p:spTgt>
                                        </p:tgtEl>
                                        <p:attrNameLst>
                                          <p:attrName>style.visibility</p:attrName>
                                        </p:attrNameLst>
                                      </p:cBhvr>
                                      <p:to>
                                        <p:strVal val="visible"/>
                                      </p:to>
                                    </p:set>
                                  </p:childTnLst>
                                </p:cTn>
                              </p:par>
                            </p:childTnLst>
                          </p:cTn>
                        </p:par>
                        <p:par>
                          <p:cTn id="46" fill="hold">
                            <p:stCondLst>
                              <p:cond delay="2008"/>
                            </p:stCondLst>
                            <p:childTnLst>
                              <p:par>
                                <p:cTn id="47" presetID="1" presetClass="entr" presetSubtype="0" fill="hold" nodeType="afterEffect">
                                  <p:stCondLst>
                                    <p:cond delay="0"/>
                                  </p:stCondLst>
                                  <p:childTnLst>
                                    <p:set>
                                      <p:cBhvr>
                                        <p:cTn id="48" dur="1" fill="hold">
                                          <p:stCondLst>
                                            <p:cond delay="0"/>
                                          </p:stCondLst>
                                        </p:cTn>
                                        <p:tgtEl>
                                          <p:spTgt spid="203">
                                            <p:txEl>
                                              <p:pRg st="8" end="8"/>
                                            </p:txEl>
                                          </p:spTgt>
                                        </p:tgtEl>
                                        <p:attrNameLst>
                                          <p:attrName>style.visibility</p:attrName>
                                        </p:attrNameLst>
                                      </p:cBhvr>
                                      <p:to>
                                        <p:strVal val="visible"/>
                                      </p:to>
                                    </p:set>
                                  </p:childTnLst>
                                </p:cTn>
                              </p:par>
                            </p:childTnLst>
                          </p:cTn>
                        </p:par>
                        <p:par>
                          <p:cTn id="49" fill="hold">
                            <p:stCondLst>
                              <p:cond delay="2009"/>
                            </p:stCondLst>
                            <p:childTnLst>
                              <p:par>
                                <p:cTn id="50" presetID="1" presetClass="entr" presetSubtype="0" fill="hold" nodeType="afterEffect">
                                  <p:stCondLst>
                                    <p:cond delay="0"/>
                                  </p:stCondLst>
                                  <p:childTnLst>
                                    <p:set>
                                      <p:cBhvr>
                                        <p:cTn id="51" dur="1" fill="hold">
                                          <p:stCondLst>
                                            <p:cond delay="0"/>
                                          </p:stCondLst>
                                        </p:cTn>
                                        <p:tgtEl>
                                          <p:spTgt spid="203">
                                            <p:txEl>
                                              <p:pRg st="9" end="9"/>
                                            </p:txEl>
                                          </p:spTgt>
                                        </p:tgtEl>
                                        <p:attrNameLst>
                                          <p:attrName>style.visibility</p:attrName>
                                        </p:attrNameLst>
                                      </p:cBhvr>
                                      <p:to>
                                        <p:strVal val="visible"/>
                                      </p:to>
                                    </p:set>
                                  </p:childTnLst>
                                </p:cTn>
                              </p:par>
                            </p:childTnLst>
                          </p:cTn>
                        </p:par>
                        <p:par>
                          <p:cTn id="52" fill="hold">
                            <p:stCondLst>
                              <p:cond delay="2010"/>
                            </p:stCondLst>
                            <p:childTnLst>
                              <p:par>
                                <p:cTn id="53" presetID="1" presetClass="entr" presetSubtype="0" fill="hold" nodeType="afterEffect">
                                  <p:stCondLst>
                                    <p:cond delay="0"/>
                                  </p:stCondLst>
                                  <p:childTnLst>
                                    <p:set>
                                      <p:cBhvr>
                                        <p:cTn id="54" dur="1" fill="hold">
                                          <p:stCondLst>
                                            <p:cond delay="0"/>
                                          </p:stCondLst>
                                        </p:cTn>
                                        <p:tgtEl>
                                          <p:spTgt spid="203">
                                            <p:txEl>
                                              <p:pRg st="10" end="10"/>
                                            </p:txEl>
                                          </p:spTgt>
                                        </p:tgtEl>
                                        <p:attrNameLst>
                                          <p:attrName>style.visibility</p:attrName>
                                        </p:attrNameLst>
                                      </p:cBhvr>
                                      <p:to>
                                        <p:strVal val="visible"/>
                                      </p:to>
                                    </p:set>
                                  </p:childTnLst>
                                </p:cTn>
                              </p:par>
                            </p:childTnLst>
                          </p:cTn>
                        </p:par>
                        <p:par>
                          <p:cTn id="55" fill="hold">
                            <p:stCondLst>
                              <p:cond delay="2011"/>
                            </p:stCondLst>
                            <p:childTnLst>
                              <p:par>
                                <p:cTn id="56" presetID="1" presetClass="entr" presetSubtype="0" fill="hold" nodeType="afterEffect">
                                  <p:stCondLst>
                                    <p:cond delay="0"/>
                                  </p:stCondLst>
                                  <p:childTnLst>
                                    <p:set>
                                      <p:cBhvr>
                                        <p:cTn id="57" dur="1" fill="hold">
                                          <p:stCondLst>
                                            <p:cond delay="0"/>
                                          </p:stCondLst>
                                        </p:cTn>
                                        <p:tgtEl>
                                          <p:spTgt spid="2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RetrospectVTI">
  <a:themeElements>
    <a:clrScheme name="Custom 34">
      <a:dk1>
        <a:srgbClr val="000000"/>
      </a:dk1>
      <a:lt1>
        <a:srgbClr val="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RetrospectVTI">
  <a:themeElements>
    <a:clrScheme name="Custom 34">
      <a:dk1>
        <a:srgbClr val="000000"/>
      </a:dk1>
      <a:lt1>
        <a:srgbClr val="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1064</Words>
  <Application>Microsoft Office PowerPoint</Application>
  <PresentationFormat>Widescreen</PresentationFormat>
  <Paragraphs>89</Paragraphs>
  <Slides>13</Slides>
  <Notes>13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Libre Franklin</vt:lpstr>
      <vt:lpstr>Noto Sans Symbols</vt:lpstr>
      <vt:lpstr>Arial</vt:lpstr>
      <vt:lpstr>Bookman Old Style</vt:lpstr>
      <vt:lpstr>Calibri</vt:lpstr>
      <vt:lpstr>1_RetrospectVTI</vt:lpstr>
      <vt:lpstr>1_RetrospectVTI</vt:lpstr>
      <vt:lpstr>PowerPoint Presentation</vt:lpstr>
      <vt:lpstr>About Olist Store</vt:lpstr>
      <vt:lpstr>Data Description</vt:lpstr>
      <vt:lpstr>Relationship Model</vt:lpstr>
      <vt:lpstr>Analysis of Project KPIs</vt:lpstr>
      <vt:lpstr>An Overview of Dashboard</vt:lpstr>
      <vt:lpstr>1. Weekday Vs Weekend Payment Statistics</vt:lpstr>
      <vt:lpstr>2. Number of Orders with review score 5 and payment type as credit card</vt:lpstr>
      <vt:lpstr>PowerPoint Presentation</vt:lpstr>
      <vt:lpstr>4. Average price and payment values from customers of sao paulo city</vt:lpstr>
      <vt:lpstr>5. Relationship between shipping days Vs review scores.</vt:lpstr>
      <vt:lpstr>Observation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KALPANA PATTNAIK</dc:creator>
  <cp:lastModifiedBy>2301043 Chandrashekar Reddy Mallu</cp:lastModifiedBy>
  <cp:revision>1</cp:revision>
  <dcterms:created xsi:type="dcterms:W3CDTF">2023-06-06T19:06:18Z</dcterms:created>
  <dcterms:modified xsi:type="dcterms:W3CDTF">2025-03-31T17:54:54Z</dcterms:modified>
</cp:coreProperties>
</file>