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9934" y="537717"/>
            <a:ext cx="307213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9223" y="2667000"/>
            <a:ext cx="0" cy="3124200"/>
          </a:xfrm>
          <a:custGeom>
            <a:avLst/>
            <a:gdLst/>
            <a:ahLst/>
            <a:cxnLst/>
            <a:rect l="l" t="t" r="r" b="b"/>
            <a:pathLst>
              <a:path w="0"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12700">
            <a:solidFill>
              <a:srgbClr val="93D2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19655" y="554888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88900">
            <a:solidFill>
              <a:srgbClr val="93D2E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443" y="1813955"/>
            <a:ext cx="7203112" cy="31113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9223" y="2667000"/>
            <a:ext cx="0" cy="3124200"/>
          </a:xfrm>
          <a:custGeom>
            <a:avLst/>
            <a:gdLst/>
            <a:ahLst/>
            <a:cxnLst/>
            <a:rect l="l" t="t" r="r" b="b"/>
            <a:pathLst>
              <a:path w="0"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12700">
            <a:solidFill>
              <a:srgbClr val="93D2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19655" y="554888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88900">
            <a:solidFill>
              <a:srgbClr val="93D2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0748" y="537717"/>
            <a:ext cx="42705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1460" y="1548130"/>
            <a:ext cx="10149078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0"/>
            <a:ext cx="6096000" cy="36682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891" y="4411802"/>
            <a:ext cx="106121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ahoma"/>
                <a:cs typeface="Tahoma"/>
              </a:rPr>
              <a:t>TEXT</a:t>
            </a:r>
            <a:r>
              <a:rPr dirty="0" sz="3600" spc="-10">
                <a:latin typeface="Tahoma"/>
                <a:cs typeface="Tahoma"/>
              </a:rPr>
              <a:t> </a:t>
            </a:r>
            <a:r>
              <a:rPr dirty="0" sz="3600">
                <a:latin typeface="Tahoma"/>
                <a:cs typeface="Tahoma"/>
              </a:rPr>
              <a:t>TO</a:t>
            </a:r>
            <a:r>
              <a:rPr dirty="0" sz="3600" spc="-10">
                <a:latin typeface="Tahoma"/>
                <a:cs typeface="Tahoma"/>
              </a:rPr>
              <a:t> </a:t>
            </a:r>
            <a:r>
              <a:rPr dirty="0" sz="3600" spc="-5">
                <a:latin typeface="Tahoma"/>
                <a:cs typeface="Tahoma"/>
              </a:rPr>
              <a:t>SPEECH FOR</a:t>
            </a:r>
            <a:r>
              <a:rPr dirty="0" sz="3600">
                <a:latin typeface="Tahoma"/>
                <a:cs typeface="Tahoma"/>
              </a:rPr>
              <a:t> VISUALLY</a:t>
            </a:r>
            <a:r>
              <a:rPr dirty="0" sz="3600" spc="-25">
                <a:latin typeface="Tahoma"/>
                <a:cs typeface="Tahoma"/>
              </a:rPr>
              <a:t> </a:t>
            </a:r>
            <a:r>
              <a:rPr dirty="0" sz="3600" spc="-5">
                <a:latin typeface="Tahoma"/>
                <a:cs typeface="Tahoma"/>
              </a:rPr>
              <a:t>IMPAIRED</a:t>
            </a:r>
            <a:r>
              <a:rPr dirty="0" sz="3600">
                <a:latin typeface="Tahoma"/>
                <a:cs typeface="Tahoma"/>
              </a:rPr>
              <a:t> </a:t>
            </a:r>
            <a:r>
              <a:rPr dirty="0" sz="3600" spc="-5">
                <a:latin typeface="Tahoma"/>
                <a:cs typeface="Tahoma"/>
              </a:rPr>
              <a:t>PEOPLE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4677" y="5777890"/>
            <a:ext cx="35687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Guide : </a:t>
            </a:r>
            <a:r>
              <a:rPr dirty="0" sz="1800" spc="-20" b="1">
                <a:latin typeface="Arial"/>
                <a:cs typeface="Arial"/>
              </a:rPr>
              <a:t>Ms. </a:t>
            </a:r>
            <a:r>
              <a:rPr dirty="0" sz="1800" spc="-25" b="1">
                <a:latin typeface="Arial"/>
                <a:cs typeface="Arial"/>
              </a:rPr>
              <a:t>Rose Mary Mathew 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Student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Mohammed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Shekeeb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dirty="0" sz="1800" spc="-40" b="1">
                <a:latin typeface="Arial"/>
                <a:cs typeface="Arial"/>
              </a:rPr>
              <a:t>S4-B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927" y="549351"/>
            <a:ext cx="2419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69925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Text to speech synthesis is a rapidly growing aspect of </a:t>
            </a:r>
            <a:r>
              <a:rPr dirty="0" spc="-5"/>
              <a:t>computer </a:t>
            </a:r>
            <a:r>
              <a:rPr dirty="0"/>
              <a:t>technology and is </a:t>
            </a:r>
            <a:r>
              <a:rPr dirty="0" spc="5"/>
              <a:t> </a:t>
            </a:r>
            <a:r>
              <a:rPr dirty="0"/>
              <a:t>increasingly playing a </a:t>
            </a:r>
            <a:r>
              <a:rPr dirty="0" spc="-5"/>
              <a:t>more important </a:t>
            </a:r>
            <a:r>
              <a:rPr dirty="0"/>
              <a:t>role in the way we interact with the </a:t>
            </a:r>
            <a:r>
              <a:rPr dirty="0" spc="-5"/>
              <a:t>system </a:t>
            </a:r>
            <a:r>
              <a:rPr dirty="0"/>
              <a:t>and </a:t>
            </a:r>
            <a:r>
              <a:rPr dirty="0" spc="5"/>
              <a:t> </a:t>
            </a:r>
            <a:r>
              <a:rPr dirty="0"/>
              <a:t>interfaces across a variety of </a:t>
            </a:r>
            <a:r>
              <a:rPr dirty="0" spc="-5"/>
              <a:t>platforms. </a:t>
            </a:r>
            <a:r>
              <a:rPr dirty="0" spc="5"/>
              <a:t>We </a:t>
            </a:r>
            <a:r>
              <a:rPr dirty="0"/>
              <a:t>have identified the various operations and </a:t>
            </a:r>
            <a:r>
              <a:rPr dirty="0" spc="5"/>
              <a:t> </a:t>
            </a:r>
            <a:r>
              <a:rPr dirty="0"/>
              <a:t>processes involved in </a:t>
            </a:r>
            <a:r>
              <a:rPr dirty="0" spc="-5"/>
              <a:t>text </a:t>
            </a:r>
            <a:r>
              <a:rPr dirty="0"/>
              <a:t>to speech synthesis. </a:t>
            </a:r>
            <a:r>
              <a:rPr dirty="0" spc="5"/>
              <a:t>We </a:t>
            </a:r>
            <a:r>
              <a:rPr dirty="0"/>
              <a:t>have </a:t>
            </a:r>
            <a:r>
              <a:rPr dirty="0" spc="-5"/>
              <a:t>also </a:t>
            </a:r>
            <a:r>
              <a:rPr dirty="0"/>
              <a:t>developed a very </a:t>
            </a:r>
            <a:r>
              <a:rPr dirty="0" spc="-5"/>
              <a:t>simple </a:t>
            </a:r>
            <a:r>
              <a:rPr dirty="0"/>
              <a:t>and </a:t>
            </a:r>
            <a:r>
              <a:rPr dirty="0" spc="5"/>
              <a:t> </a:t>
            </a:r>
            <a:r>
              <a:rPr dirty="0" spc="-5"/>
              <a:t>attractive</a:t>
            </a:r>
            <a:r>
              <a:rPr dirty="0" spc="-35"/>
              <a:t> </a:t>
            </a:r>
            <a:r>
              <a:rPr dirty="0"/>
              <a:t>graphical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15"/>
              <a:t> </a:t>
            </a:r>
            <a:r>
              <a:rPr dirty="0"/>
              <a:t>interface</a:t>
            </a:r>
            <a:r>
              <a:rPr dirty="0" spc="-40"/>
              <a:t> </a:t>
            </a:r>
            <a:r>
              <a:rPr dirty="0"/>
              <a:t>which</a:t>
            </a:r>
            <a:r>
              <a:rPr dirty="0" spc="-10"/>
              <a:t> </a:t>
            </a:r>
            <a:r>
              <a:rPr dirty="0"/>
              <a:t>allows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user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5"/>
              <a:t> type</a:t>
            </a:r>
            <a:r>
              <a:rPr dirty="0" spc="5"/>
              <a:t> </a:t>
            </a:r>
            <a:r>
              <a:rPr dirty="0" spc="-5"/>
              <a:t>in</a:t>
            </a:r>
            <a:r>
              <a:rPr dirty="0" spc="5"/>
              <a:t> </a:t>
            </a:r>
            <a:r>
              <a:rPr dirty="0"/>
              <a:t>his/her</a:t>
            </a:r>
            <a:r>
              <a:rPr dirty="0" spc="-25"/>
              <a:t> </a:t>
            </a:r>
            <a:r>
              <a:rPr dirty="0" spc="-5"/>
              <a:t>text</a:t>
            </a:r>
            <a:r>
              <a:rPr dirty="0" spc="-15"/>
              <a:t> </a:t>
            </a:r>
            <a:r>
              <a:rPr dirty="0"/>
              <a:t>provided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the </a:t>
            </a:r>
            <a:r>
              <a:rPr dirty="0" spc="-484"/>
              <a:t> </a:t>
            </a:r>
            <a:r>
              <a:rPr dirty="0" spc="-5"/>
              <a:t>text field </a:t>
            </a:r>
            <a:r>
              <a:rPr dirty="0"/>
              <a:t>in the application. </a:t>
            </a:r>
            <a:r>
              <a:rPr dirty="0" spc="5"/>
              <a:t>Our </a:t>
            </a:r>
            <a:r>
              <a:rPr dirty="0"/>
              <a:t>system interfaces with a text to speech engine developed for </a:t>
            </a:r>
            <a:r>
              <a:rPr dirty="0" spc="-484"/>
              <a:t> </a:t>
            </a:r>
            <a:r>
              <a:rPr dirty="0" spc="-5"/>
              <a:t>American</a:t>
            </a:r>
            <a:r>
              <a:rPr dirty="0" spc="-15"/>
              <a:t> </a:t>
            </a:r>
            <a:r>
              <a:rPr dirty="0"/>
              <a:t>English.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934" y="537717"/>
            <a:ext cx="2760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FUTURE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SCOPE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0154" y="1578609"/>
            <a:ext cx="952119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Another </a:t>
            </a:r>
            <a:r>
              <a:rPr dirty="0" sz="2000" spc="-5">
                <a:latin typeface="Times New Roman"/>
                <a:cs typeface="Times New Roman"/>
              </a:rPr>
              <a:t>area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further </a:t>
            </a:r>
            <a:r>
              <a:rPr dirty="0" sz="2000" spc="-10">
                <a:latin typeface="Times New Roman"/>
                <a:cs typeface="Times New Roman"/>
              </a:rPr>
              <a:t>work is </a:t>
            </a:r>
            <a:r>
              <a:rPr dirty="0" sz="2000" spc="-5">
                <a:latin typeface="Times New Roman"/>
                <a:cs typeface="Times New Roman"/>
              </a:rPr>
              <a:t>the implementation </a:t>
            </a:r>
            <a:r>
              <a:rPr dirty="0" sz="2000">
                <a:latin typeface="Times New Roman"/>
                <a:cs typeface="Times New Roman"/>
              </a:rPr>
              <a:t>of a </a:t>
            </a:r>
            <a:r>
              <a:rPr dirty="0" sz="2000" spc="-5">
                <a:latin typeface="Times New Roman"/>
                <a:cs typeface="Times New Roman"/>
              </a:rPr>
              <a:t>text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speech </a:t>
            </a:r>
            <a:r>
              <a:rPr dirty="0" sz="2000">
                <a:latin typeface="Times New Roman"/>
                <a:cs typeface="Times New Roman"/>
              </a:rPr>
              <a:t>system </a:t>
            </a:r>
            <a:r>
              <a:rPr dirty="0" sz="2000" spc="-5">
                <a:latin typeface="Times New Roman"/>
                <a:cs typeface="Times New Roman"/>
              </a:rPr>
              <a:t>on other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platforms, such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telephony systems, </a:t>
            </a:r>
            <a:r>
              <a:rPr dirty="0" sz="2000">
                <a:latin typeface="Times New Roman"/>
                <a:cs typeface="Times New Roman"/>
              </a:rPr>
              <a:t>ATM </a:t>
            </a:r>
            <a:r>
              <a:rPr dirty="0" sz="2000" spc="-5">
                <a:latin typeface="Times New Roman"/>
                <a:cs typeface="Times New Roman"/>
              </a:rPr>
              <a:t>machines, video games and </a:t>
            </a:r>
            <a:r>
              <a:rPr dirty="0" sz="2000">
                <a:latin typeface="Times New Roman"/>
                <a:cs typeface="Times New Roman"/>
              </a:rPr>
              <a:t>any other </a:t>
            </a:r>
            <a:r>
              <a:rPr dirty="0" sz="2000" spc="-5">
                <a:latin typeface="Times New Roman"/>
                <a:cs typeface="Times New Roman"/>
              </a:rPr>
              <a:t>platforms </a:t>
            </a:r>
            <a:r>
              <a:rPr dirty="0" sz="2000">
                <a:latin typeface="Times New Roman"/>
                <a:cs typeface="Times New Roman"/>
              </a:rPr>
              <a:t> 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0"/>
            <a:ext cx="7239000" cy="3971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6701" y="4543805"/>
            <a:ext cx="20751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65">
                <a:latin typeface="Tahoma"/>
                <a:cs typeface="Tahoma"/>
              </a:rPr>
              <a:t>T</a:t>
            </a:r>
            <a:r>
              <a:rPr dirty="0" sz="3600" spc="-355">
                <a:latin typeface="Tahoma"/>
                <a:cs typeface="Tahoma"/>
              </a:rPr>
              <a:t>H</a:t>
            </a:r>
            <a:r>
              <a:rPr dirty="0" sz="3600" spc="-360">
                <a:latin typeface="Tahoma"/>
                <a:cs typeface="Tahoma"/>
              </a:rPr>
              <a:t>A</a:t>
            </a:r>
            <a:r>
              <a:rPr dirty="0" sz="3600" spc="-365">
                <a:latin typeface="Tahoma"/>
                <a:cs typeface="Tahoma"/>
              </a:rPr>
              <a:t>N</a:t>
            </a:r>
            <a:r>
              <a:rPr dirty="0" sz="3600">
                <a:latin typeface="Tahoma"/>
                <a:cs typeface="Tahoma"/>
              </a:rPr>
              <a:t>K</a:t>
            </a:r>
            <a:r>
              <a:rPr dirty="0" sz="3600" spc="-520">
                <a:latin typeface="Tahoma"/>
                <a:cs typeface="Tahoma"/>
              </a:rPr>
              <a:t> </a:t>
            </a:r>
            <a:r>
              <a:rPr dirty="0" sz="3600" spc="-615">
                <a:latin typeface="Tahoma"/>
                <a:cs typeface="Tahoma"/>
              </a:rPr>
              <a:t>Y</a:t>
            </a:r>
            <a:r>
              <a:rPr dirty="0" sz="3600" spc="-620">
                <a:latin typeface="Tahoma"/>
                <a:cs typeface="Tahoma"/>
              </a:rPr>
              <a:t>O</a:t>
            </a:r>
            <a:r>
              <a:rPr dirty="0" sz="3600">
                <a:latin typeface="Tahoma"/>
                <a:cs typeface="Tahoma"/>
              </a:rPr>
              <a:t>U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78225" cy="6858000"/>
            <a:chOff x="0" y="0"/>
            <a:chExt cx="357822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578225" cy="6858000"/>
            </a:xfrm>
            <a:custGeom>
              <a:avLst/>
              <a:gdLst/>
              <a:ahLst/>
              <a:cxnLst/>
              <a:rect l="l" t="t" r="r" b="b"/>
              <a:pathLst>
                <a:path w="3578225" h="6858000">
                  <a:moveTo>
                    <a:pt x="357797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577971" y="6858000"/>
                  </a:lnTo>
                  <a:lnTo>
                    <a:pt x="3577971" y="0"/>
                  </a:lnTo>
                  <a:close/>
                </a:path>
              </a:pathLst>
            </a:custGeom>
            <a:solidFill>
              <a:srgbClr val="B9E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43127" y="2667000"/>
              <a:ext cx="12065" cy="3124200"/>
            </a:xfrm>
            <a:custGeom>
              <a:avLst/>
              <a:gdLst/>
              <a:ahLst/>
              <a:cxnLst/>
              <a:rect l="l" t="t" r="r" b="b"/>
              <a:pathLst>
                <a:path w="12065" h="3124200">
                  <a:moveTo>
                    <a:pt x="11704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11704" y="3124200"/>
                  </a:lnTo>
                  <a:lnTo>
                    <a:pt x="11704" y="0"/>
                  </a:lnTo>
                  <a:close/>
                </a:path>
              </a:pathLst>
            </a:custGeom>
            <a:solidFill>
              <a:srgbClr val="93D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3127" y="2667000"/>
              <a:ext cx="12065" cy="3124200"/>
            </a:xfrm>
            <a:custGeom>
              <a:avLst/>
              <a:gdLst/>
              <a:ahLst/>
              <a:cxnLst/>
              <a:rect l="l" t="t" r="r" b="b"/>
              <a:pathLst>
                <a:path w="12065" h="3124200">
                  <a:moveTo>
                    <a:pt x="11704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11704" y="3124200"/>
                  </a:lnTo>
                  <a:lnTo>
                    <a:pt x="11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446776" y="20574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88900">
            <a:solidFill>
              <a:srgbClr val="93D2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38394" y="944956"/>
            <a:ext cx="2994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38394" y="2082825"/>
            <a:ext cx="6015355" cy="4123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Text-to-speech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synthesis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-TTS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-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automatic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conversion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text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speech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resembles,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closely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possible,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 native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speaker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language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reading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text.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Text-to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speech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synthesizer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(TTS)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technology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which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lets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speak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you.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text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algorithm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which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engine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text,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pre-processes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text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synthesizes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speech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some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mathematical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models.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TTS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engine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usually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generates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sound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audio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format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output. 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text-to-speech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(TTS)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synthesis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procedure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consists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two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main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phases.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first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text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analysis,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where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text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transcribed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phonetic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some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other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linguistic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representation,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second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generation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speech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waveforms,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where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produced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phonetic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prosodic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information.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two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phases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usually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high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low- 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synthesis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7" y="2362200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542036"/>
            <a:ext cx="22739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OBJE</a:t>
            </a:r>
            <a:r>
              <a:rPr dirty="0" spc="-20"/>
              <a:t>C</a:t>
            </a:r>
            <a:r>
              <a:rPr dirty="0" spc="-5"/>
              <a:t>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754" y="2037029"/>
            <a:ext cx="7769859" cy="2251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 objective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convert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voice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running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program.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pyttsx3(Python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speech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library).</a:t>
            </a:r>
            <a:endParaRPr sz="1800">
              <a:latin typeface="Times New Roman"/>
              <a:cs typeface="Times New Roman"/>
            </a:endParaRPr>
          </a:p>
          <a:p>
            <a:pPr marL="12700" marR="252095">
              <a:lnSpc>
                <a:spcPct val="100000"/>
              </a:lnSpc>
              <a:spcBef>
                <a:spcPts val="1200"/>
              </a:spcBef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this</a:t>
            </a:r>
            <a:r>
              <a:rPr dirty="0" sz="1800">
                <a:latin typeface="Times New Roman"/>
                <a:cs typeface="Times New Roman"/>
              </a:rPr>
              <a:t> project,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>
                <a:latin typeface="Times New Roman"/>
                <a:cs typeface="Times New Roman"/>
              </a:rPr>
              <a:t> add a </a:t>
            </a:r>
            <a:r>
              <a:rPr dirty="0" sz="1800" spc="-5">
                <a:latin typeface="Times New Roman"/>
                <a:cs typeface="Times New Roman"/>
              </a:rPr>
              <a:t>message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5">
                <a:latin typeface="Times New Roman"/>
                <a:cs typeface="Times New Roman"/>
              </a:rPr>
              <a:t> we</a:t>
            </a:r>
            <a:r>
              <a:rPr dirty="0" sz="1800">
                <a:latin typeface="Times New Roman"/>
                <a:cs typeface="Times New Roman"/>
              </a:rPr>
              <a:t> want to convert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voice and run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play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voice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 </a:t>
            </a:r>
            <a:r>
              <a:rPr dirty="0" sz="1800" spc="-5">
                <a:latin typeface="Times New Roman"/>
                <a:cs typeface="Times New Roman"/>
              </a:rPr>
              <a:t>message.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5555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Importing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555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window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5555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Define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772" y="1602994"/>
            <a:ext cx="523938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Existing system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rely on predefined rules for 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pronunciation,</a:t>
            </a:r>
            <a:r>
              <a:rPr dirty="0" sz="1800" spc="-4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intonation,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rhythm.</a:t>
            </a:r>
            <a:r>
              <a:rPr dirty="0" sz="1800" spc="-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They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are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efficient </a:t>
            </a:r>
            <a:r>
              <a:rPr dirty="0" sz="1800" spc="-43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work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well for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basic text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conversion.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4769">
              <a:lnSpc>
                <a:spcPct val="100000"/>
              </a:lnSpc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generated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sound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robotic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monotonous, </a:t>
            </a:r>
            <a:r>
              <a:rPr dirty="0" sz="1800" spc="-43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lacking the natural inflections and nuances of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human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 speech.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60400" indent="55880">
              <a:lnSpc>
                <a:spcPct val="100000"/>
              </a:lnSpc>
            </a:pP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Options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personalizing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voice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characteristics</a:t>
            </a:r>
            <a:r>
              <a:rPr dirty="0" sz="1800" spc="-4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dirty="0" sz="1800" spc="-43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emotional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expression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 are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often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limited.</a:t>
            </a:r>
            <a:endParaRPr sz="1800">
              <a:latin typeface="Times New Roman"/>
              <a:cs typeface="Times New Roman"/>
            </a:endParaRPr>
          </a:p>
          <a:p>
            <a:pPr marL="12700" marR="83820" indent="55880">
              <a:lnSpc>
                <a:spcPct val="100000"/>
              </a:lnSpc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quality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 generated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heavily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depends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800" spc="-43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size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and quality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 the training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389" y="1602994"/>
            <a:ext cx="531749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19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Proposed </a:t>
            </a:r>
            <a:r>
              <a:rPr dirty="0" sz="1800">
                <a:latin typeface="Times New Roman"/>
                <a:cs typeface="Times New Roman"/>
              </a:rPr>
              <a:t>system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use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artificial neural networks to learn </a:t>
            </a:r>
            <a:r>
              <a:rPr dirty="0" sz="1800" spc="-43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 intricacies of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human speech from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vast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amounts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8890">
              <a:lnSpc>
                <a:spcPct val="100000"/>
              </a:lnSpc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capture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subtle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variations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speech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patterns,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leading </a:t>
            </a:r>
            <a:r>
              <a:rPr dirty="0" sz="1800" spc="-43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more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natural-sounding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expressive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 voices.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may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offer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users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more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 control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over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voice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characteristics,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pitch,</a:t>
            </a:r>
            <a:r>
              <a:rPr dirty="0" sz="1800" spc="-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emotional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tone.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594" y="554481"/>
            <a:ext cx="6395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EXISTING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PROPOSED</a:t>
            </a:r>
            <a:r>
              <a:rPr dirty="0" spc="10"/>
              <a:t> </a:t>
            </a:r>
            <a:r>
              <a:rPr dirty="0" spc="-5"/>
              <a:t>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MODULE</a:t>
            </a:r>
            <a:r>
              <a:rPr dirty="0" spc="-55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353" y="1430223"/>
            <a:ext cx="9119870" cy="411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185420" algn="l"/>
              </a:tabLst>
            </a:pPr>
            <a:r>
              <a:rPr dirty="0" sz="1800" b="1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dirty="0" sz="1800" spc="-5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F1F"/>
                </a:solidFill>
                <a:latin typeface="Times New Roman"/>
                <a:cs typeface="Times New Roman"/>
              </a:rPr>
              <a:t>Preprocessing: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920" algn="l"/>
              </a:tabLst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Takes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input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as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Performs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tasks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  <a:p>
            <a:pPr lvl="2" marL="1155700" marR="60325" indent="-228600">
              <a:lnSpc>
                <a:spcPct val="100000"/>
              </a:lnSpc>
              <a:buAutoNum type="arabicPeriod"/>
              <a:tabLst>
                <a:tab pos="1155700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Normalization: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Converts text to lowercase, removes punctuation, and handles special </a:t>
            </a:r>
            <a:r>
              <a:rPr dirty="0" sz="1800" spc="-43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characters.</a:t>
            </a:r>
            <a:endParaRPr sz="1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buAutoNum type="arabicPeriod"/>
              <a:tabLst>
                <a:tab pos="1155700" algn="l"/>
              </a:tabLst>
            </a:pPr>
            <a:r>
              <a:rPr dirty="0" sz="1800" b="1">
                <a:solidFill>
                  <a:srgbClr val="1F1F1F"/>
                </a:solidFill>
                <a:latin typeface="Times New Roman"/>
                <a:cs typeface="Times New Roman"/>
              </a:rPr>
              <a:t>Text cleaning: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Removes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unwanted characters,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typos,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8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grammatical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errors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(optional).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SzPct val="94444"/>
              <a:buAutoNum type="arabicPeriod"/>
              <a:tabLst>
                <a:tab pos="184785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Text-to-Phoneme</a:t>
            </a:r>
            <a:r>
              <a:rPr dirty="0" sz="1800" spc="-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Conversion: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Converts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each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word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into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 sequence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 phonemes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(basic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units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sound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language).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May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utilize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pre-built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dictionaries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machine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 for</a:t>
            </a:r>
            <a:r>
              <a:rPr dirty="0" sz="18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pronunciation</a:t>
            </a:r>
            <a:r>
              <a:rPr dirty="0" sz="1800" spc="-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prediction.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lvl="1" marL="184785" indent="-172720">
              <a:lnSpc>
                <a:spcPct val="100000"/>
              </a:lnSpc>
              <a:buSzPct val="94444"/>
              <a:buAutoNum type="arabicPeriod"/>
              <a:tabLst>
                <a:tab pos="185420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Prosody</a:t>
            </a:r>
            <a:r>
              <a:rPr dirty="0" sz="1800" spc="-3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F1F"/>
                </a:solidFill>
                <a:latin typeface="Times New Roman"/>
                <a:cs typeface="Times New Roman"/>
              </a:rPr>
              <a:t>Prediction:</a:t>
            </a:r>
            <a:endParaRPr sz="1800">
              <a:latin typeface="Times New Roman"/>
              <a:cs typeface="Times New Roman"/>
            </a:endParaRPr>
          </a:p>
          <a:p>
            <a:pPr lvl="2" marL="756285" indent="-2870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920" algn="l"/>
              </a:tabLst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Defines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characteristics</a:t>
            </a:r>
            <a:r>
              <a:rPr dirty="0" sz="1800" spc="-4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  <a:p>
            <a:pPr lvl="3" marL="1155700" indent="-228600">
              <a:lnSpc>
                <a:spcPct val="100000"/>
              </a:lnSpc>
              <a:buAutoNum type="arabicPeriod"/>
              <a:tabLst>
                <a:tab pos="1155700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Gender</a:t>
            </a:r>
            <a:endParaRPr sz="1800">
              <a:latin typeface="Times New Roman"/>
              <a:cs typeface="Times New Roman"/>
            </a:endParaRPr>
          </a:p>
          <a:p>
            <a:pPr lvl="3" marL="1155700" indent="-228600">
              <a:lnSpc>
                <a:spcPct val="100000"/>
              </a:lnSpc>
              <a:buAutoNum type="arabicPeriod"/>
              <a:tabLst>
                <a:tab pos="1155700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Speed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953" y="1351534"/>
            <a:ext cx="9930765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lr>
                <a:srgbClr val="1F1F1F"/>
              </a:buClr>
              <a:buSzPct val="94444"/>
              <a:buFont typeface="Times New Roman"/>
              <a:buAutoNum type="arabicPeriod" startAt="4"/>
              <a:tabLst>
                <a:tab pos="184785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peech</a:t>
            </a:r>
            <a:r>
              <a:rPr dirty="0" sz="1800" spc="-4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Synthesis: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Generates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audio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waveform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predicted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phonemes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prosodic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features.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Commonly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employs</a:t>
            </a:r>
            <a:r>
              <a:rPr dirty="0" sz="1800" spc="-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various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techniques</a:t>
            </a:r>
            <a:r>
              <a:rPr dirty="0" sz="1800" spc="-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buAutoNum type="arabicPeriod"/>
              <a:tabLst>
                <a:tab pos="1155700" algn="l"/>
              </a:tabLst>
            </a:pPr>
            <a:r>
              <a:rPr dirty="0" sz="1800" b="1">
                <a:solidFill>
                  <a:srgbClr val="1F1F1F"/>
                </a:solidFill>
                <a:latin typeface="Times New Roman"/>
                <a:cs typeface="Times New Roman"/>
              </a:rPr>
              <a:t>Waveform</a:t>
            </a:r>
            <a:r>
              <a:rPr dirty="0" sz="1800" spc="-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F1F"/>
                </a:solidFill>
                <a:latin typeface="Times New Roman"/>
                <a:cs typeface="Times New Roman"/>
              </a:rPr>
              <a:t>concatenation: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Stitches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together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pre-recorded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sounds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individual</a:t>
            </a:r>
            <a:r>
              <a:rPr dirty="0" sz="1800" spc="-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phonemes.</a:t>
            </a:r>
            <a:endParaRPr sz="1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buAutoNum type="arabicPeriod"/>
              <a:tabLst>
                <a:tab pos="1155700" algn="l"/>
              </a:tabLst>
            </a:pPr>
            <a:r>
              <a:rPr dirty="0" sz="1800" b="1">
                <a:solidFill>
                  <a:srgbClr val="1F1F1F"/>
                </a:solidFill>
                <a:latin typeface="Times New Roman"/>
                <a:cs typeface="Times New Roman"/>
              </a:rPr>
              <a:t>Parametric</a:t>
            </a:r>
            <a:r>
              <a:rPr dirty="0" sz="1800" spc="-2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synthesis:</a:t>
            </a:r>
            <a:r>
              <a:rPr dirty="0" sz="1800" spc="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Creates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using mathematical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 and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parameters.</a:t>
            </a:r>
            <a:endParaRPr sz="1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buAutoNum type="arabicPeriod"/>
              <a:tabLst>
                <a:tab pos="1155700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Deep</a:t>
            </a:r>
            <a:r>
              <a:rPr dirty="0" sz="1800" spc="-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learning-based</a:t>
            </a:r>
            <a:r>
              <a:rPr dirty="0" sz="18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synthesis:</a:t>
            </a:r>
            <a:r>
              <a:rPr dirty="0" sz="1800" spc="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Utilizes</a:t>
            </a:r>
            <a:r>
              <a:rPr dirty="0" sz="18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neural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networks to</a:t>
            </a:r>
            <a:r>
              <a:rPr dirty="0" sz="18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generate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speech</a:t>
            </a:r>
            <a:r>
              <a:rPr dirty="0" sz="18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directly</a:t>
            </a:r>
            <a:r>
              <a:rPr dirty="0" sz="18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from</a:t>
            </a:r>
            <a:r>
              <a:rPr dirty="0" sz="18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text.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1F1F1F"/>
              </a:buClr>
              <a:buFont typeface="Times New Roman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SzPct val="94444"/>
              <a:buAutoNum type="arabicPeriod" startAt="4"/>
              <a:tabLst>
                <a:tab pos="184785" algn="l"/>
              </a:tabLst>
            </a:pP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Audio</a:t>
            </a:r>
            <a:r>
              <a:rPr dirty="0" sz="1800" spc="-2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F1F1F"/>
                </a:solidFill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Saves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generated</a:t>
            </a:r>
            <a:r>
              <a:rPr dirty="0" sz="18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audio file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in a</a:t>
            </a:r>
            <a:r>
              <a:rPr dirty="0" sz="18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desired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 format </a:t>
            </a:r>
            <a:r>
              <a:rPr dirty="0" sz="1800">
                <a:solidFill>
                  <a:srgbClr val="1F1F1F"/>
                </a:solidFill>
                <a:latin typeface="Times New Roman"/>
                <a:cs typeface="Times New Roman"/>
              </a:rPr>
              <a:t>(e.g.,</a:t>
            </a:r>
            <a:r>
              <a:rPr dirty="0" sz="18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Times New Roman"/>
                <a:cs typeface="Times New Roman"/>
              </a:rPr>
              <a:t>MP3).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75" y="754506"/>
            <a:ext cx="3618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USE</a:t>
            </a:r>
            <a:r>
              <a:rPr dirty="0" spc="-50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 spc="-5"/>
              <a:t>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184388"/>
            <a:ext cx="10185400" cy="417131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590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400" spc="-5" b="1">
                <a:latin typeface="Times New Roman"/>
                <a:cs typeface="Times New Roman"/>
              </a:rPr>
              <a:t>1.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pyttsx3</a:t>
            </a:r>
            <a:endParaRPr sz="2400">
              <a:latin typeface="Times New Roman"/>
              <a:cs typeface="Times New Roman"/>
            </a:endParaRPr>
          </a:p>
          <a:p>
            <a:pPr marL="46355" marR="470534">
              <a:lnSpc>
                <a:spcPct val="100000"/>
              </a:lnSpc>
              <a:spcBef>
                <a:spcPts val="2135"/>
              </a:spcBef>
            </a:pP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is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 a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library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provides a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simple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and efficient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interface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text-to-speech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conversion. It allows </a:t>
            </a:r>
            <a:r>
              <a:rPr dirty="0" sz="1800" spc="-43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developers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easily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incorporate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speech synthesis</a:t>
            </a:r>
            <a:r>
              <a:rPr dirty="0" sz="18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capabilities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their Python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library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supports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multiple platforms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speech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engines, enabling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flexibility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choosing the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desired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voice</a:t>
            </a:r>
            <a:endParaRPr sz="1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synthesized</a:t>
            </a:r>
            <a:r>
              <a:rPr dirty="0" sz="1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speech.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355" marR="8699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>
                <a:latin typeface="Times New Roman"/>
                <a:cs typeface="Times New Roman"/>
              </a:rPr>
              <a:t> this,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developers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control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various aspects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speech synthesis,</a:t>
            </a:r>
            <a:r>
              <a:rPr dirty="0" sz="18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speech rate,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volume,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and voice </a:t>
            </a:r>
            <a:r>
              <a:rPr dirty="0" sz="1800" spc="-43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selection,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to tailor the output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according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to specific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requirements.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offers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asynchronous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operation,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allowing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8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concurrent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processing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synthesis,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thus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endParaRPr sz="1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 responsiveness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of applications.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927" y="555752"/>
            <a:ext cx="29057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TECHNOLOGIES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864" y="539877"/>
            <a:ext cx="181228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30">
                <a:uFill>
                  <a:solidFill>
                    <a:srgbClr val="000000"/>
                  </a:solidFill>
                </a:uFill>
              </a:rPr>
              <a:t>F</a:t>
            </a:r>
            <a:r>
              <a:rPr dirty="0" u="heavy" sz="2400" spc="-35">
                <a:uFill>
                  <a:solidFill>
                    <a:srgbClr val="000000"/>
                  </a:solidFill>
                </a:uFill>
              </a:rPr>
              <a:t>R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2400" spc="-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2400" spc="-30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</a:rPr>
              <a:t>-</a:t>
            </a:r>
            <a:r>
              <a:rPr dirty="0" u="heavy" sz="2400" spc="-30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</a:rPr>
              <a:t>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24864" y="1212596"/>
            <a:ext cx="1697989" cy="229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69545">
              <a:lnSpc>
                <a:spcPct val="100000"/>
              </a:lnSpc>
              <a:spcBef>
                <a:spcPts val="100"/>
              </a:spcBef>
              <a:buFont typeface="Times New Roman"/>
              <a:buChar char="-"/>
              <a:tabLst>
                <a:tab pos="1962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HTML</a:t>
            </a:r>
            <a:endParaRPr sz="1800">
              <a:latin typeface="Times New Roman"/>
              <a:cs typeface="Times New Roman"/>
            </a:endParaRPr>
          </a:p>
          <a:p>
            <a:pPr marL="195580" indent="-169545">
              <a:lnSpc>
                <a:spcPct val="100000"/>
              </a:lnSpc>
              <a:buFont typeface="Times New Roman"/>
              <a:buChar char="-"/>
              <a:tabLst>
                <a:tab pos="1962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CSS</a:t>
            </a:r>
            <a:endParaRPr sz="1800">
              <a:latin typeface="Times New Roman"/>
              <a:cs typeface="Times New Roman"/>
            </a:endParaRPr>
          </a:p>
          <a:p>
            <a:pPr marL="195580" indent="-169545">
              <a:lnSpc>
                <a:spcPct val="100000"/>
              </a:lnSpc>
              <a:buFont typeface="Times New Roman"/>
              <a:buChar char="-"/>
              <a:tabLst>
                <a:tab pos="196215" algn="l"/>
              </a:tabLst>
            </a:pPr>
            <a:r>
              <a:rPr dirty="0" sz="1800" spc="-15" b="1">
                <a:latin typeface="Times New Roman"/>
                <a:cs typeface="Times New Roman"/>
              </a:rPr>
              <a:t>JAVA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SCRIPT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u="heavy" sz="24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BACK-END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5" b="1">
                <a:latin typeface="Trebuchet MS"/>
                <a:cs typeface="Trebuchet MS"/>
              </a:rPr>
              <a:t>-</a:t>
            </a:r>
            <a:r>
              <a:rPr dirty="0" sz="1800" spc="-15" b="1"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59" y="1214567"/>
            <a:ext cx="4724399" cy="2599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krishnadas</dc:creator>
  <dc:title>Scrum review - 1</dc:title>
  <dcterms:created xsi:type="dcterms:W3CDTF">2024-03-03T14:38:30Z</dcterms:created>
  <dcterms:modified xsi:type="dcterms:W3CDTF">2024-03-03T14:38:30Z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2024-03-03T00:00:00Z</vt:filetime>
  </property>
</Properties>
</file>