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9934" y="524713"/>
            <a:ext cx="307213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9223" y="2667000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12700">
            <a:solidFill>
              <a:srgbClr val="92D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19655" y="5548884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88900">
            <a:solidFill>
              <a:srgbClr val="92D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371600"/>
            <a:ext cx="9448800" cy="49240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9223" y="2667000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12700">
            <a:solidFill>
              <a:srgbClr val="92D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19655" y="5548884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88900">
            <a:solidFill>
              <a:srgbClr val="92D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2560" y="524713"/>
            <a:ext cx="424687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2354" y="1540001"/>
            <a:ext cx="1006729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0"/>
            <a:ext cx="6096000" cy="36682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3587" y="4409389"/>
            <a:ext cx="10530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ahoma"/>
                <a:cs typeface="Tahoma"/>
              </a:rPr>
              <a:t>TEXT</a:t>
            </a:r>
            <a:r>
              <a:rPr sz="3600" dirty="0">
                <a:latin typeface="Tahoma"/>
                <a:cs typeface="Tahoma"/>
              </a:rPr>
              <a:t> </a:t>
            </a:r>
            <a:r>
              <a:rPr sz="3600" spc="-45" dirty="0">
                <a:latin typeface="Tahoma"/>
                <a:cs typeface="Tahoma"/>
              </a:rPr>
              <a:t>TO</a:t>
            </a:r>
            <a:r>
              <a:rPr sz="3600" spc="-15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SPEECH</a:t>
            </a:r>
            <a:r>
              <a:rPr sz="3600" spc="-3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FOR</a:t>
            </a:r>
            <a:r>
              <a:rPr sz="360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VISUALLY</a:t>
            </a:r>
            <a:r>
              <a:rPr sz="3600" spc="-50" dirty="0">
                <a:latin typeface="Tahoma"/>
                <a:cs typeface="Tahoma"/>
              </a:rPr>
              <a:t> </a:t>
            </a:r>
            <a:r>
              <a:rPr sz="3600" spc="-15" dirty="0">
                <a:latin typeface="Tahoma"/>
                <a:cs typeface="Tahoma"/>
              </a:rPr>
              <a:t>IMPAIRED</a:t>
            </a:r>
            <a:r>
              <a:rPr sz="3600" spc="-3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PEOPLE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4409" y="5706567"/>
            <a:ext cx="3554729" cy="11493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239395">
              <a:lnSpc>
                <a:spcPct val="1044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Guide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Ms.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Rose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Mary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Mathew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Scrum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Master: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Dr. </a:t>
            </a:r>
            <a:r>
              <a:rPr sz="1800" b="1" spc="-25" dirty="0">
                <a:latin typeface="Arial"/>
                <a:cs typeface="Arial"/>
              </a:rPr>
              <a:t>Shahana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KU</a:t>
            </a:r>
            <a:endParaRPr sz="1800">
              <a:latin typeface="Arial"/>
              <a:cs typeface="Arial"/>
            </a:endParaRPr>
          </a:p>
          <a:p>
            <a:pPr marL="1041400" marR="5080" indent="-1029335">
              <a:lnSpc>
                <a:spcPct val="100000"/>
              </a:lnSpc>
              <a:spcBef>
                <a:spcPts val="110"/>
              </a:spcBef>
              <a:tabLst>
                <a:tab pos="2010410" algn="l"/>
              </a:tabLst>
            </a:pPr>
            <a:r>
              <a:rPr sz="1800" b="1" dirty="0">
                <a:latin typeface="Arial"/>
                <a:cs typeface="Arial"/>
              </a:rPr>
              <a:t>Student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Mohammed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Shekeeb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S4-B	</a:t>
            </a:r>
            <a:r>
              <a:rPr sz="1800" b="1" spc="-5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1089405"/>
            <a:ext cx="180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FRONT</a:t>
            </a:r>
            <a:r>
              <a:rPr sz="2400" u="heavy" spc="-1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END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31594" y="1680662"/>
            <a:ext cx="8061325" cy="3881191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46926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1.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Tkinter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Tkinter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the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standard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GUI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(Graphical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Interface)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toolkit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 Python.</a:t>
            </a:r>
            <a:endParaRPr lang="en-IN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Tkinter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provides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modules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classes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that allow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creation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windows,</a:t>
            </a:r>
            <a:endParaRPr sz="18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buttons,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labels,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textboxes,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GUI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elements.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Tkinter,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developers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create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interactive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desktop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applications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with ease.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D0D0D"/>
              </a:buClr>
              <a:buFont typeface="Arial MT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217804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Tkinter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powerful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flexible,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allowing for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creation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 complex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 visually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appealing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applications.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0D0D"/>
              </a:buClr>
              <a:buFont typeface="Arial MT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Tkinter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a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versatile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 reliable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choice for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developing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GUI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applications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 Python.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556005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OUT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UT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927" y="536829"/>
            <a:ext cx="2407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CONCL</a:t>
            </a:r>
            <a:r>
              <a:rPr spc="-20" dirty="0"/>
              <a:t>U</a:t>
            </a:r>
            <a:r>
              <a:rPr spc="-25" dirty="0"/>
              <a:t>S</a:t>
            </a:r>
            <a:r>
              <a:rPr spc="-5" dirty="0"/>
              <a:t>I</a:t>
            </a:r>
            <a:r>
              <a:rPr spc="-30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992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Text to speech synthesis is a rapidly growing aspect of </a:t>
            </a:r>
            <a:r>
              <a:rPr spc="-5" dirty="0"/>
              <a:t>computer </a:t>
            </a:r>
            <a:r>
              <a:rPr dirty="0"/>
              <a:t>technology and is </a:t>
            </a:r>
            <a:r>
              <a:rPr spc="5" dirty="0"/>
              <a:t> </a:t>
            </a:r>
            <a:r>
              <a:rPr dirty="0"/>
              <a:t>increasingly playing a </a:t>
            </a:r>
            <a:r>
              <a:rPr spc="-5" dirty="0"/>
              <a:t>more important </a:t>
            </a:r>
            <a:r>
              <a:rPr dirty="0"/>
              <a:t>role in the way we interact with the system and </a:t>
            </a:r>
            <a:r>
              <a:rPr spc="5" dirty="0"/>
              <a:t> </a:t>
            </a:r>
            <a:r>
              <a:rPr dirty="0"/>
              <a:t>interfaces across a variety of </a:t>
            </a:r>
            <a:r>
              <a:rPr spc="-10" dirty="0"/>
              <a:t>platforms. </a:t>
            </a:r>
            <a:r>
              <a:rPr spc="5" dirty="0"/>
              <a:t>We </a:t>
            </a:r>
            <a:r>
              <a:rPr dirty="0"/>
              <a:t>have identified the various operations and </a:t>
            </a:r>
            <a:r>
              <a:rPr spc="5" dirty="0"/>
              <a:t> </a:t>
            </a:r>
            <a:r>
              <a:rPr dirty="0"/>
              <a:t>processes involved in </a:t>
            </a:r>
            <a:r>
              <a:rPr spc="-5" dirty="0"/>
              <a:t>text </a:t>
            </a:r>
            <a:r>
              <a:rPr dirty="0"/>
              <a:t>to speech synthesis. </a:t>
            </a:r>
            <a:r>
              <a:rPr spc="5" dirty="0"/>
              <a:t>We </a:t>
            </a:r>
            <a:r>
              <a:rPr dirty="0"/>
              <a:t>have </a:t>
            </a:r>
            <a:r>
              <a:rPr spc="-5" dirty="0"/>
              <a:t>also </a:t>
            </a:r>
            <a:r>
              <a:rPr dirty="0"/>
              <a:t>developed a very </a:t>
            </a:r>
            <a:r>
              <a:rPr spc="-5" dirty="0"/>
              <a:t>simple </a:t>
            </a:r>
            <a:r>
              <a:rPr dirty="0"/>
              <a:t>and </a:t>
            </a:r>
            <a:r>
              <a:rPr spc="5" dirty="0"/>
              <a:t> </a:t>
            </a:r>
            <a:r>
              <a:rPr spc="-5" dirty="0"/>
              <a:t>attractive</a:t>
            </a:r>
            <a:r>
              <a:rPr spc="-90" dirty="0"/>
              <a:t> </a:t>
            </a:r>
            <a:r>
              <a:rPr dirty="0"/>
              <a:t>graphical</a:t>
            </a:r>
            <a:r>
              <a:rPr spc="-65" dirty="0"/>
              <a:t> </a:t>
            </a:r>
            <a:r>
              <a:rPr dirty="0"/>
              <a:t>user</a:t>
            </a:r>
            <a:r>
              <a:rPr spc="-35" dirty="0"/>
              <a:t> </a:t>
            </a:r>
            <a:r>
              <a:rPr dirty="0"/>
              <a:t>interface</a:t>
            </a:r>
            <a:r>
              <a:rPr spc="-65" dirty="0"/>
              <a:t> </a:t>
            </a:r>
            <a:r>
              <a:rPr dirty="0"/>
              <a:t>which</a:t>
            </a:r>
            <a:r>
              <a:rPr spc="-25" dirty="0"/>
              <a:t> </a:t>
            </a:r>
            <a:r>
              <a:rPr dirty="0"/>
              <a:t>allows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user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type</a:t>
            </a:r>
            <a:r>
              <a:rPr spc="-25" dirty="0"/>
              <a:t> </a:t>
            </a:r>
            <a:r>
              <a:rPr spc="-5" dirty="0"/>
              <a:t>in</a:t>
            </a:r>
            <a:r>
              <a:rPr dirty="0"/>
              <a:t> his/her</a:t>
            </a:r>
            <a:r>
              <a:rPr spc="-65" dirty="0"/>
              <a:t> </a:t>
            </a:r>
            <a:r>
              <a:rPr spc="-5" dirty="0"/>
              <a:t>text</a:t>
            </a:r>
            <a:r>
              <a:rPr spc="-40" dirty="0"/>
              <a:t> </a:t>
            </a:r>
            <a:r>
              <a:rPr dirty="0"/>
              <a:t>provided</a:t>
            </a:r>
            <a:r>
              <a:rPr spc="-6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the </a:t>
            </a:r>
            <a:r>
              <a:rPr spc="-484" dirty="0"/>
              <a:t> </a:t>
            </a:r>
            <a:r>
              <a:rPr spc="-5" dirty="0"/>
              <a:t>text</a:t>
            </a:r>
            <a:r>
              <a:rPr spc="-35" dirty="0"/>
              <a:t> </a:t>
            </a:r>
            <a:r>
              <a:rPr spc="-5" dirty="0"/>
              <a:t>field</a:t>
            </a:r>
            <a:r>
              <a:rPr spc="-4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application.</a:t>
            </a:r>
            <a:r>
              <a:rPr spc="-45" dirty="0"/>
              <a:t> </a:t>
            </a:r>
            <a:r>
              <a:rPr spc="5" dirty="0"/>
              <a:t>Our</a:t>
            </a:r>
            <a:r>
              <a:rPr spc="1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dirty="0"/>
              <a:t>interfaces</a:t>
            </a:r>
            <a:r>
              <a:rPr spc="-3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text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speech</a:t>
            </a:r>
            <a:r>
              <a:rPr spc="-15" dirty="0"/>
              <a:t> </a:t>
            </a:r>
            <a:r>
              <a:rPr dirty="0"/>
              <a:t>engine</a:t>
            </a:r>
            <a:r>
              <a:rPr spc="-25" dirty="0"/>
              <a:t> </a:t>
            </a:r>
            <a:r>
              <a:rPr dirty="0"/>
              <a:t>developed</a:t>
            </a:r>
            <a:r>
              <a:rPr spc="-35" dirty="0"/>
              <a:t> </a:t>
            </a:r>
            <a:r>
              <a:rPr dirty="0"/>
              <a:t>for </a:t>
            </a:r>
            <a:r>
              <a:rPr spc="-484" dirty="0"/>
              <a:t> </a:t>
            </a:r>
            <a:r>
              <a:rPr spc="-5" dirty="0"/>
              <a:t>American</a:t>
            </a:r>
            <a:r>
              <a:rPr spc="-75" dirty="0"/>
              <a:t> </a:t>
            </a:r>
            <a:r>
              <a:rPr dirty="0"/>
              <a:t>English.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934" y="524713"/>
            <a:ext cx="2747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Times New Roman"/>
                <a:cs typeface="Times New Roman"/>
              </a:rPr>
              <a:t>FUTURE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SCOPE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9900" y="1570482"/>
            <a:ext cx="95313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Another </a:t>
            </a:r>
            <a:r>
              <a:rPr sz="2000" spc="-5" dirty="0">
                <a:latin typeface="Times New Roman"/>
                <a:cs typeface="Times New Roman"/>
              </a:rPr>
              <a:t>area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further </a:t>
            </a:r>
            <a:r>
              <a:rPr sz="2000" spc="-15" dirty="0">
                <a:latin typeface="Times New Roman"/>
                <a:cs typeface="Times New Roman"/>
              </a:rPr>
              <a:t>work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implementation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text </a:t>
            </a:r>
            <a:r>
              <a:rPr sz="2000" spc="-1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speech </a:t>
            </a:r>
            <a:r>
              <a:rPr sz="2000" spc="-5" dirty="0">
                <a:latin typeface="Times New Roman"/>
                <a:cs typeface="Times New Roman"/>
              </a:rPr>
              <a:t>system on </a:t>
            </a:r>
            <a:r>
              <a:rPr sz="2000" spc="-10" dirty="0">
                <a:latin typeface="Times New Roman"/>
                <a:cs typeface="Times New Roman"/>
              </a:rPr>
              <a:t>other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platforms, </a:t>
            </a:r>
            <a:r>
              <a:rPr sz="2000" spc="-5" dirty="0">
                <a:latin typeface="Times New Roman"/>
                <a:cs typeface="Times New Roman"/>
              </a:rPr>
              <a:t>such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10" dirty="0">
                <a:latin typeface="Times New Roman"/>
                <a:cs typeface="Times New Roman"/>
              </a:rPr>
              <a:t>telephony systems, </a:t>
            </a:r>
            <a:r>
              <a:rPr sz="2000" spc="-70" dirty="0">
                <a:latin typeface="Times New Roman"/>
                <a:cs typeface="Times New Roman"/>
              </a:rPr>
              <a:t>ATM </a:t>
            </a:r>
            <a:r>
              <a:rPr sz="2000" spc="-10" dirty="0">
                <a:latin typeface="Times New Roman"/>
                <a:cs typeface="Times New Roman"/>
              </a:rPr>
              <a:t>machines, video </a:t>
            </a:r>
            <a:r>
              <a:rPr sz="2000" spc="-5" dirty="0">
                <a:latin typeface="Times New Roman"/>
                <a:cs typeface="Times New Roman"/>
              </a:rPr>
              <a:t>games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other </a:t>
            </a:r>
            <a:r>
              <a:rPr sz="2000" spc="-10" dirty="0">
                <a:latin typeface="Times New Roman"/>
                <a:cs typeface="Times New Roman"/>
              </a:rPr>
              <a:t>platforms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speech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would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added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advantage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functionality.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0"/>
            <a:ext cx="7239000" cy="3971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06320" y="4541342"/>
            <a:ext cx="20662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65" dirty="0">
                <a:latin typeface="Tahoma"/>
                <a:cs typeface="Tahoma"/>
              </a:rPr>
              <a:t>T</a:t>
            </a:r>
            <a:r>
              <a:rPr sz="3600" spc="-360" dirty="0">
                <a:latin typeface="Tahoma"/>
                <a:cs typeface="Tahoma"/>
              </a:rPr>
              <a:t>HA</a:t>
            </a:r>
            <a:r>
              <a:rPr sz="3600" spc="-365" dirty="0">
                <a:latin typeface="Tahoma"/>
                <a:cs typeface="Tahoma"/>
              </a:rPr>
              <a:t>N</a:t>
            </a:r>
            <a:r>
              <a:rPr sz="3600" dirty="0">
                <a:latin typeface="Tahoma"/>
                <a:cs typeface="Tahoma"/>
              </a:rPr>
              <a:t>K</a:t>
            </a:r>
            <a:r>
              <a:rPr sz="3600" spc="-545" dirty="0">
                <a:latin typeface="Tahoma"/>
                <a:cs typeface="Tahoma"/>
              </a:rPr>
              <a:t> </a:t>
            </a:r>
            <a:r>
              <a:rPr sz="3600" spc="-650" dirty="0">
                <a:latin typeface="Tahoma"/>
                <a:cs typeface="Tahoma"/>
              </a:rPr>
              <a:t>Y</a:t>
            </a:r>
            <a:r>
              <a:rPr sz="3600" spc="-630" dirty="0">
                <a:latin typeface="Tahoma"/>
                <a:cs typeface="Tahoma"/>
              </a:rPr>
              <a:t>O</a:t>
            </a:r>
            <a:r>
              <a:rPr sz="3600" dirty="0">
                <a:latin typeface="Tahoma"/>
                <a:cs typeface="Tahoma"/>
              </a:rPr>
              <a:t>U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78225" cy="6858000"/>
            <a:chOff x="0" y="0"/>
            <a:chExt cx="357822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578225" cy="6858000"/>
            </a:xfrm>
            <a:custGeom>
              <a:avLst/>
              <a:gdLst/>
              <a:ahLst/>
              <a:cxnLst/>
              <a:rect l="l" t="t" r="r" b="b"/>
              <a:pathLst>
                <a:path w="3578225" h="6858000">
                  <a:moveTo>
                    <a:pt x="357809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578098" y="6858000"/>
                  </a:lnTo>
                  <a:lnTo>
                    <a:pt x="3578098" y="0"/>
                  </a:lnTo>
                  <a:close/>
                </a:path>
              </a:pathLst>
            </a:custGeom>
            <a:solidFill>
              <a:srgbClr val="B8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3127" y="2667000"/>
              <a:ext cx="12065" cy="3124200"/>
            </a:xfrm>
            <a:custGeom>
              <a:avLst/>
              <a:gdLst/>
              <a:ahLst/>
              <a:cxnLst/>
              <a:rect l="l" t="t" r="r" b="b"/>
              <a:pathLst>
                <a:path w="12065" h="3124200">
                  <a:moveTo>
                    <a:pt x="11827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11827" y="3124200"/>
                  </a:lnTo>
                  <a:lnTo>
                    <a:pt x="11827" y="0"/>
                  </a:lnTo>
                  <a:close/>
                </a:path>
              </a:pathLst>
            </a:custGeom>
            <a:solidFill>
              <a:srgbClr val="92D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3127" y="2667000"/>
              <a:ext cx="12065" cy="3124200"/>
            </a:xfrm>
            <a:custGeom>
              <a:avLst/>
              <a:gdLst/>
              <a:ahLst/>
              <a:cxnLst/>
              <a:rect l="l" t="t" r="r" b="b"/>
              <a:pathLst>
                <a:path w="12065" h="3124200">
                  <a:moveTo>
                    <a:pt x="11827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11827" y="3124200"/>
                  </a:lnTo>
                  <a:lnTo>
                    <a:pt x="11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446776" y="205740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88900">
            <a:solidFill>
              <a:srgbClr val="92D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38647" y="932434"/>
            <a:ext cx="2965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38647" y="2042896"/>
            <a:ext cx="599567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Text-to-speech </a:t>
            </a:r>
            <a:r>
              <a:rPr sz="2000" spc="-5" dirty="0">
                <a:latin typeface="Times New Roman"/>
                <a:cs typeface="Times New Roman"/>
              </a:rPr>
              <a:t>synthesis -TTS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automatic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conversion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text </a:t>
            </a:r>
            <a:r>
              <a:rPr sz="200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speech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resembles, as closely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possible,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native </a:t>
            </a:r>
            <a:r>
              <a:rPr sz="2000" dirty="0">
                <a:latin typeface="Times New Roman"/>
                <a:cs typeface="Times New Roman"/>
              </a:rPr>
              <a:t>speaker of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language reading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text. </a:t>
            </a:r>
            <a:r>
              <a:rPr sz="2000" spc="-25" dirty="0">
                <a:latin typeface="Times New Roman"/>
                <a:cs typeface="Times New Roman"/>
              </a:rPr>
              <a:t>Text-to </a:t>
            </a:r>
            <a:r>
              <a:rPr sz="2000" dirty="0">
                <a:latin typeface="Times New Roman"/>
                <a:cs typeface="Times New Roman"/>
              </a:rPr>
              <a:t>speech </a:t>
            </a:r>
            <a:r>
              <a:rPr sz="2000" spc="-5" dirty="0">
                <a:latin typeface="Times New Roman"/>
                <a:cs typeface="Times New Roman"/>
              </a:rPr>
              <a:t>synthesizer </a:t>
            </a:r>
            <a:r>
              <a:rPr sz="2000" dirty="0">
                <a:latin typeface="Times New Roman"/>
                <a:cs typeface="Times New Roman"/>
              </a:rPr>
              <a:t>(TTS)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 </a:t>
            </a:r>
            <a:r>
              <a:rPr sz="2000" dirty="0">
                <a:latin typeface="Times New Roman"/>
                <a:cs typeface="Times New Roman"/>
              </a:rPr>
              <a:t> which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computer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speak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TTS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 as </a:t>
            </a:r>
            <a:r>
              <a:rPr sz="2000" dirty="0">
                <a:latin typeface="Times New Roman"/>
                <a:cs typeface="Times New Roman"/>
              </a:rPr>
              <a:t>the input and then a </a:t>
            </a:r>
            <a:r>
              <a:rPr sz="2000" spc="-15" dirty="0">
                <a:latin typeface="Times New Roman"/>
                <a:cs typeface="Times New Roman"/>
              </a:rPr>
              <a:t>computer </a:t>
            </a:r>
            <a:r>
              <a:rPr sz="2000" spc="-5" dirty="0">
                <a:latin typeface="Times New Roman"/>
                <a:cs typeface="Times New Roman"/>
              </a:rPr>
              <a:t>algorithm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TTS </a:t>
            </a:r>
            <a:r>
              <a:rPr sz="2000" dirty="0">
                <a:latin typeface="Times New Roman"/>
                <a:cs typeface="Times New Roman"/>
              </a:rPr>
              <a:t>engine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pre-processes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synthesizes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speech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some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mathematical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models.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TTS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usually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sound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audio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format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output.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47" y="2362200"/>
            <a:ext cx="3200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529590"/>
            <a:ext cx="2271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8500" y="2027885"/>
            <a:ext cx="7588884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objective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r>
              <a:rPr sz="2000" dirty="0">
                <a:latin typeface="Times New Roman"/>
                <a:cs typeface="Times New Roman"/>
              </a:rPr>
              <a:t> 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355600" marR="46672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pyttsx3(Python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</a:t>
            </a:r>
            <a:r>
              <a:rPr sz="2000" spc="-5" dirty="0">
                <a:latin typeface="Times New Roman"/>
                <a:cs typeface="Times New Roman"/>
              </a:rPr>
              <a:t>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speech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library).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message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voice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 message.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5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Importing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modules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Define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145" y="1743837"/>
            <a:ext cx="942975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rely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predefined</a:t>
            </a:r>
            <a:r>
              <a:rPr sz="20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rules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20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pronunciation,</a:t>
            </a:r>
            <a:r>
              <a:rPr sz="20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intonation,</a:t>
            </a:r>
            <a:r>
              <a:rPr sz="2000" spc="-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 rhythm.</a:t>
            </a:r>
            <a:r>
              <a:rPr sz="2000" spc="-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They </a:t>
            </a:r>
            <a:r>
              <a:rPr sz="2000" spc="-48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efficient</a:t>
            </a:r>
            <a:r>
              <a:rPr sz="20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F1F1F"/>
                </a:solidFill>
                <a:latin typeface="Times New Roman"/>
                <a:cs typeface="Times New Roman"/>
              </a:rPr>
              <a:t>work</a:t>
            </a:r>
            <a:r>
              <a:rPr sz="20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well</a:t>
            </a:r>
            <a:r>
              <a:rPr sz="20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basic</a:t>
            </a:r>
            <a:r>
              <a:rPr sz="20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text conversion.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6733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sz="20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generated</a:t>
            </a:r>
            <a:r>
              <a:rPr sz="2000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sz="20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sound</a:t>
            </a:r>
            <a:r>
              <a:rPr sz="20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robotic</a:t>
            </a:r>
            <a:r>
              <a:rPr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monotonous,</a:t>
            </a:r>
            <a:r>
              <a:rPr sz="20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lacking</a:t>
            </a:r>
            <a:r>
              <a:rPr sz="20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natural</a:t>
            </a:r>
            <a:r>
              <a:rPr sz="20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inflections </a:t>
            </a:r>
            <a:r>
              <a:rPr sz="2000" spc="-48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nuances</a:t>
            </a:r>
            <a:r>
              <a:rPr sz="20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human</a:t>
            </a:r>
            <a:r>
              <a:rPr sz="2000" spc="4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speech.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Options</a:t>
            </a:r>
            <a:r>
              <a:rPr sz="20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 personalizing</a:t>
            </a:r>
            <a:r>
              <a:rPr sz="20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voice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characteristics</a:t>
            </a:r>
            <a:r>
              <a:rPr sz="20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sz="2000" spc="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emotional</a:t>
            </a:r>
            <a:r>
              <a:rPr sz="20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expression</a:t>
            </a:r>
            <a:r>
              <a:rPr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are often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limited.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8638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quality</a:t>
            </a:r>
            <a:r>
              <a:rPr sz="20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generated</a:t>
            </a:r>
            <a:r>
              <a:rPr sz="20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heavily</a:t>
            </a:r>
            <a:r>
              <a:rPr sz="20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depends</a:t>
            </a:r>
            <a:r>
              <a:rPr sz="2000" spc="-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000" spc="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size</a:t>
            </a:r>
            <a:r>
              <a:rPr sz="20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quality</a:t>
            </a:r>
            <a:r>
              <a:rPr sz="20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training </a:t>
            </a:r>
            <a:r>
              <a:rPr sz="2000" spc="-48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527" y="596899"/>
            <a:ext cx="330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EXISTING</a:t>
            </a:r>
            <a:r>
              <a:rPr spc="-90" dirty="0"/>
              <a:t> </a:t>
            </a:r>
            <a:r>
              <a:rPr spc="-5" dirty="0"/>
              <a:t>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7975" y="630681"/>
            <a:ext cx="3508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PROPOSED</a:t>
            </a:r>
            <a:r>
              <a:rPr spc="-8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5186" y="1852625"/>
            <a:ext cx="9275445" cy="3722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Proposed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use</a:t>
            </a:r>
            <a:r>
              <a:rPr sz="20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artificial</a:t>
            </a:r>
            <a:r>
              <a:rPr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neural</a:t>
            </a:r>
            <a:r>
              <a:rPr sz="20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networks</a:t>
            </a:r>
            <a:r>
              <a:rPr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to learn</a:t>
            </a:r>
            <a:r>
              <a:rPr sz="2000" spc="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intricacies</a:t>
            </a:r>
            <a:r>
              <a:rPr sz="20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 human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sz="2000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from</a:t>
            </a:r>
            <a:r>
              <a:rPr sz="2000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vast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amounts</a:t>
            </a:r>
            <a:r>
              <a:rPr sz="20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000" spc="4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data.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capture</a:t>
            </a:r>
            <a:r>
              <a:rPr sz="20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subtle</a:t>
            </a:r>
            <a:r>
              <a:rPr sz="20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variations</a:t>
            </a:r>
            <a:r>
              <a:rPr sz="20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sz="20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patterns,</a:t>
            </a:r>
            <a:r>
              <a:rPr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leading</a:t>
            </a:r>
            <a:r>
              <a:rPr sz="2000" spc="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to more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natural-sounding</a:t>
            </a:r>
            <a:r>
              <a:rPr sz="20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expressive</a:t>
            </a:r>
            <a:r>
              <a:rPr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voices.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may</a:t>
            </a:r>
            <a:r>
              <a:rPr sz="20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offer</a:t>
            </a:r>
            <a:r>
              <a:rPr sz="20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users</a:t>
            </a:r>
            <a:r>
              <a:rPr sz="20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more</a:t>
            </a:r>
            <a:r>
              <a:rPr sz="20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control</a:t>
            </a:r>
            <a:r>
              <a:rPr sz="20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over</a:t>
            </a:r>
            <a:r>
              <a:rPr sz="20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voice</a:t>
            </a:r>
            <a:r>
              <a:rPr sz="20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characteristics,</a:t>
            </a:r>
            <a:r>
              <a:rPr lang="en-IN" sz="2000" dirty="0">
                <a:solidFill>
                  <a:srgbClr val="1F1F1F"/>
                </a:solidFill>
                <a:latin typeface="Times New Roman"/>
                <a:cs typeface="Times New Roman"/>
              </a:rPr>
              <a:t> pitch,</a:t>
            </a:r>
            <a:r>
              <a:rPr lang="en-IN" sz="2000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lang="en-IN" sz="20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rgbClr val="1F1F1F"/>
                </a:solidFill>
                <a:latin typeface="Times New Roman"/>
                <a:cs typeface="Times New Roman"/>
              </a:rPr>
              <a:t>emotional</a:t>
            </a:r>
            <a:r>
              <a:rPr lang="en-IN"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rgbClr val="1F1F1F"/>
                </a:solidFill>
                <a:latin typeface="Times New Roman"/>
                <a:cs typeface="Times New Roman"/>
              </a:rPr>
              <a:t>tone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1F1F1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1F1F1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1F1F1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lang="en-IN" sz="2000" dirty="0">
              <a:solidFill>
                <a:srgbClr val="1F1F1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MODULE</a:t>
            </a:r>
            <a:r>
              <a:rPr spc="-10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1422908"/>
            <a:ext cx="914336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SzPct val="88888"/>
              <a:buAutoNum type="arabicPeriod"/>
              <a:tabLst>
                <a:tab pos="185420" algn="l"/>
              </a:tabLst>
            </a:pPr>
            <a:r>
              <a:rPr sz="1800" b="1" spc="-45" dirty="0">
                <a:solidFill>
                  <a:srgbClr val="1F1F1F"/>
                </a:solidFill>
                <a:latin typeface="Times New Roman"/>
                <a:cs typeface="Times New Roman"/>
              </a:rPr>
              <a:t>Text</a:t>
            </a:r>
            <a:r>
              <a:rPr sz="1800" b="1" spc="-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1F1F"/>
                </a:solidFill>
                <a:latin typeface="Times New Roman"/>
                <a:cs typeface="Times New Roman"/>
              </a:rPr>
              <a:t>Preprocessing: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Takes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input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text</a:t>
            </a:r>
            <a:r>
              <a:rPr sz="18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as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string.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Performs</a:t>
            </a:r>
            <a:r>
              <a:rPr sz="18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tasks</a:t>
            </a:r>
            <a:r>
              <a:rPr sz="18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like:</a:t>
            </a:r>
            <a:endParaRPr sz="1800" dirty="0">
              <a:latin typeface="Times New Roman"/>
              <a:cs typeface="Times New Roman"/>
            </a:endParaRPr>
          </a:p>
          <a:p>
            <a:pPr marL="1213485" marR="39370" lvl="2" indent="-287020">
              <a:lnSpc>
                <a:spcPct val="100000"/>
              </a:lnSpc>
              <a:buFont typeface="Wingdings"/>
              <a:buChar char=""/>
              <a:tabLst>
                <a:tab pos="1214120" algn="l"/>
              </a:tabLst>
            </a:pP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Normalization:</a:t>
            </a:r>
            <a:r>
              <a:rPr sz="1800" b="1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Converts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text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 lowercase,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removes punctuation,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 handles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special </a:t>
            </a:r>
            <a:r>
              <a:rPr sz="1800" spc="-43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characters.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"/>
              <a:tabLst>
                <a:tab pos="1214120" algn="l"/>
              </a:tabLst>
            </a:pPr>
            <a:r>
              <a:rPr sz="1800" b="1" spc="-45" dirty="0">
                <a:solidFill>
                  <a:srgbClr val="1F1F1F"/>
                </a:solidFill>
                <a:latin typeface="Times New Roman"/>
                <a:cs typeface="Times New Roman"/>
              </a:rPr>
              <a:t>Text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1F1F"/>
                </a:solidFill>
                <a:latin typeface="Times New Roman"/>
                <a:cs typeface="Times New Roman"/>
              </a:rPr>
              <a:t>cleaning: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Removes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unwanted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characters,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typos,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grammatical</a:t>
            </a:r>
            <a:r>
              <a:rPr sz="18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errors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(optional).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F1F1F"/>
              </a:buClr>
              <a:buFont typeface="Wingdings"/>
              <a:buChar char=""/>
            </a:pPr>
            <a:endParaRPr sz="19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SzPct val="88888"/>
              <a:buAutoNum type="arabicPeriod"/>
              <a:tabLst>
                <a:tab pos="185420" algn="l"/>
              </a:tabLst>
            </a:pPr>
            <a:r>
              <a:rPr sz="180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Text-to-Phoneme</a:t>
            </a:r>
            <a:r>
              <a:rPr sz="1800" b="1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Conversion: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Converts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each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word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into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sequence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phonemes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(basic units</a:t>
            </a:r>
            <a:r>
              <a:rPr sz="18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sound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language).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May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utilize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pre-built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dictionaries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machine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learning</a:t>
            </a:r>
            <a:r>
              <a:rPr sz="18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pronunciation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prediction.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buSzPct val="88888"/>
              <a:tabLst>
                <a:tab pos="185420" algn="l"/>
              </a:tabLst>
            </a:pPr>
            <a:r>
              <a:rPr lang="en-IN" sz="1800" b="1" spc="-10" dirty="0">
                <a:solidFill>
                  <a:srgbClr val="1F1F1F"/>
                </a:solidFill>
                <a:latin typeface="Times New Roman"/>
                <a:cs typeface="Times New Roman"/>
              </a:rPr>
              <a:t>3.</a:t>
            </a:r>
            <a:r>
              <a:rPr sz="1800" b="1" spc="-10" dirty="0">
                <a:solidFill>
                  <a:srgbClr val="1F1F1F"/>
                </a:solidFill>
                <a:latin typeface="Times New Roman"/>
                <a:cs typeface="Times New Roman"/>
              </a:rPr>
              <a:t>Prosody</a:t>
            </a:r>
            <a:r>
              <a:rPr sz="1800" b="1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Prediction: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Defines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characteristics</a:t>
            </a:r>
            <a:r>
              <a:rPr sz="18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like: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"/>
              <a:tabLst>
                <a:tab pos="1214120" algn="l"/>
              </a:tabLst>
            </a:pP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Gender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"/>
              <a:tabLst>
                <a:tab pos="1214120" algn="l"/>
              </a:tabLst>
            </a:pP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Speed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0" y="1344295"/>
            <a:ext cx="9512300" cy="274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1F1F1F"/>
              </a:buClr>
              <a:buSzPct val="88888"/>
              <a:buFont typeface="Times New Roman"/>
              <a:buAutoNum type="arabicPeriod" startAt="4"/>
              <a:tabLst>
                <a:tab pos="185420" algn="l"/>
              </a:tabLst>
            </a:pP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0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ch</a:t>
            </a:r>
            <a:r>
              <a:rPr sz="1800" b="1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nt</a:t>
            </a:r>
            <a:r>
              <a:rPr sz="180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esis: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Generates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audio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waveform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using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predicted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phonemes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prosodic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features.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Commonly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employs</a:t>
            </a:r>
            <a:r>
              <a:rPr sz="18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various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techniques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"/>
              <a:tabLst>
                <a:tab pos="1214120" algn="l"/>
              </a:tabLst>
            </a:pPr>
            <a:r>
              <a:rPr sz="180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Waveform</a:t>
            </a:r>
            <a:r>
              <a:rPr sz="1800" b="1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1F1F"/>
                </a:solidFill>
                <a:latin typeface="Times New Roman"/>
                <a:cs typeface="Times New Roman"/>
              </a:rPr>
              <a:t>concatenation:</a:t>
            </a:r>
            <a:r>
              <a:rPr sz="180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Stitches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together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pre-recorded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sounds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individual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phonemes.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"/>
              <a:tabLst>
                <a:tab pos="1214120" algn="l"/>
              </a:tabLst>
            </a:pPr>
            <a:r>
              <a:rPr sz="1800" b="1" dirty="0">
                <a:solidFill>
                  <a:srgbClr val="1F1F1F"/>
                </a:solidFill>
                <a:latin typeface="Times New Roman"/>
                <a:cs typeface="Times New Roman"/>
              </a:rPr>
              <a:t>Parametric</a:t>
            </a:r>
            <a:r>
              <a:rPr sz="1800" b="1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synthesis:</a:t>
            </a:r>
            <a:r>
              <a:rPr sz="1800" b="1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Creates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using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mathematical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 parameters.</a:t>
            </a:r>
            <a:endParaRPr sz="1800">
              <a:latin typeface="Times New Roman"/>
              <a:cs typeface="Times New Roman"/>
            </a:endParaRPr>
          </a:p>
          <a:p>
            <a:pPr marL="1213485" marR="5080" lvl="2" indent="-287020">
              <a:lnSpc>
                <a:spcPct val="100000"/>
              </a:lnSpc>
              <a:buFont typeface="Wingdings"/>
              <a:buChar char=""/>
              <a:tabLst>
                <a:tab pos="1214120" algn="l"/>
              </a:tabLst>
            </a:pP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Deep</a:t>
            </a:r>
            <a:r>
              <a:rPr sz="1800" b="1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learning-based</a:t>
            </a:r>
            <a:r>
              <a:rPr sz="1800" b="1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synthesis:</a:t>
            </a:r>
            <a:r>
              <a:rPr sz="1800" b="1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Utilizes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neural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networks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generate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speech directly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from </a:t>
            </a:r>
            <a:r>
              <a:rPr sz="1800" spc="-43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text.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1F1F1F"/>
              </a:buClr>
              <a:buFont typeface="Wingdings"/>
              <a:buChar char=""/>
            </a:pPr>
            <a:endParaRPr sz="17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SzPct val="88888"/>
              <a:buAutoNum type="arabicPeriod" startAt="4"/>
              <a:tabLst>
                <a:tab pos="185420" algn="l"/>
              </a:tabLst>
            </a:pP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Audio</a:t>
            </a:r>
            <a:r>
              <a:rPr sz="1800" b="1" spc="-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4444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Saves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generated</a:t>
            </a:r>
            <a:r>
              <a:rPr sz="18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audio file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 a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desired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format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(e.g.,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MP3).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2427" y="1172337"/>
            <a:ext cx="9785985" cy="41960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600"/>
              </a:spcBef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pyttsx3</a:t>
            </a:r>
            <a:endParaRPr sz="2400">
              <a:latin typeface="Times New Roman"/>
              <a:cs typeface="Times New Roman"/>
            </a:endParaRPr>
          </a:p>
          <a:p>
            <a:pPr marL="286385" marR="496570" indent="-286385" algn="r">
              <a:lnSpc>
                <a:spcPct val="100000"/>
              </a:lnSpc>
              <a:spcBef>
                <a:spcPts val="212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is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Python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library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provides a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simple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efficient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interface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 text-to-speech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conversion.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  <a:p>
            <a:pPr marR="437515" algn="r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allows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developers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easily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incorporate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synthesis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capabilities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Python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299085" marR="336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library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supports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multiple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platforms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engines,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enabling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flexibility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choosing the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desired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voice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language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synthesized</a:t>
            </a:r>
            <a:r>
              <a:rPr sz="1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developers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control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aspects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synthesis,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rate,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volume, and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voice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selection,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 tailor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output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according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 specific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requirements.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9085" marR="3695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offers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asynchronous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operation,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allowing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concurrent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processing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synthesis,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thus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enhancing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responsiveness</a:t>
            </a:r>
            <a:r>
              <a:rPr sz="18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927" y="543305"/>
            <a:ext cx="2891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TECHNOLOGIES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937005"/>
            <a:ext cx="141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Times New Roman"/>
                <a:cs typeface="Times New Roman"/>
              </a:rPr>
              <a:t>2.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PyPDF2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1854149"/>
            <a:ext cx="85578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PyPDF2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 Python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library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working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PDF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files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which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enables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to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manipulate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existing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PDF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documents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ways.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includes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splitting,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merging,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cropping,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rotating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pages, and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extracting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metadata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PDFs.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0D0D"/>
              </a:buClr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Common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tasks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include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extracting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specific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information from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PDFs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merging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multiple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PDFs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single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document.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is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an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open-source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library,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freely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available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 Python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projects.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D0D0D"/>
              </a:buClr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PyPDF2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widely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used in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Python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projects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where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PDF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handling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required.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929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Tahoma</vt:lpstr>
      <vt:lpstr>Times New Roman</vt:lpstr>
      <vt:lpstr>Wingdings</vt:lpstr>
      <vt:lpstr>Office Theme</vt:lpstr>
      <vt:lpstr>PowerPoint Presentation</vt:lpstr>
      <vt:lpstr>INTRODUCTION</vt:lpstr>
      <vt:lpstr>OBJECTIVES</vt:lpstr>
      <vt:lpstr>EXISTING SYSTEM</vt:lpstr>
      <vt:lpstr>PROPOSED SYSTEM</vt:lpstr>
      <vt:lpstr>MODULE DESCRIPTION</vt:lpstr>
      <vt:lpstr>PowerPoint Presentation</vt:lpstr>
      <vt:lpstr>TECHNOLOGIES</vt:lpstr>
      <vt:lpstr>2. PyPDF2</vt:lpstr>
      <vt:lpstr>FRONT END</vt:lpstr>
      <vt:lpstr>OUTPUT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review - 1</dc:title>
  <dc:creator>krishnadas</dc:creator>
  <cp:lastModifiedBy>Mohammed Shekeeb</cp:lastModifiedBy>
  <cp:revision>3</cp:revision>
  <dcterms:created xsi:type="dcterms:W3CDTF">2024-04-16T09:48:13Z</dcterms:created>
  <dcterms:modified xsi:type="dcterms:W3CDTF">2024-04-16T10:00:18Z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2024-04-16T00:00:00Z</vt:filetime>
  </property>
</Properties>
</file>