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64" r:id="rId3"/>
    <p:sldId id="257" r:id="rId4"/>
    <p:sldId id="258" r:id="rId5"/>
    <p:sldId id="259"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5B90E7-31F8-4E6E-A644-2F3F8EBE47A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B90E7-31F8-4E6E-A644-2F3F8EBE47A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B90E7-31F8-4E6E-A644-2F3F8EBE47A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B90E7-31F8-4E6E-A644-2F3F8EBE47A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B90E7-31F8-4E6E-A644-2F3F8EBE47A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5B90E7-31F8-4E6E-A644-2F3F8EBE47A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5B90E7-31F8-4E6E-A644-2F3F8EBE47A1}"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5B90E7-31F8-4E6E-A644-2F3F8EBE47A1}"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B90E7-31F8-4E6E-A644-2F3F8EBE47A1}"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B90E7-31F8-4E6E-A644-2F3F8EBE47A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B90E7-31F8-4E6E-A644-2F3F8EBE47A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5B2E2-7BC0-4A51-A30B-04CE78B9D9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B90E7-31F8-4E6E-A644-2F3F8EBE47A1}" type="datetimeFigureOut">
              <a:rPr lang="en-US" smtClean="0"/>
              <a:t>9/3/2024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5B2E2-7BC0-4A51-A30B-04CE78B9D9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84158" y="437147"/>
            <a:ext cx="8458200" cy="6324600"/>
          </a:xfrm>
        </p:spPr>
        <p:txBody>
          <a:bodyPr>
            <a:normAutofit/>
          </a:bodyPr>
          <a:lstStyle/>
          <a:p>
            <a:pPr algn="ctr">
              <a:buNone/>
            </a:pPr>
            <a:endParaRPr lang="en-US" sz="2000" b="1" dirty="0">
              <a:latin typeface="Times New Roman" panose="02020603050405020304" pitchFamily="18" charset="0"/>
              <a:cs typeface="Times New Roman" panose="02020603050405020304" pitchFamily="18" charset="0"/>
            </a:endParaRPr>
          </a:p>
          <a:p>
            <a:pPr algn="ctr">
              <a:buNone/>
            </a:pPr>
            <a:endParaRPr lang="en-US" sz="2000" b="1" dirty="0">
              <a:latin typeface="Times New Roman" panose="02020603050405020304" pitchFamily="18" charset="0"/>
              <a:cs typeface="Times New Roman" panose="02020603050405020304" pitchFamily="18" charset="0"/>
            </a:endParaRPr>
          </a:p>
          <a:p>
            <a:pPr algn="ctr">
              <a:buNone/>
            </a:pPr>
            <a:r>
              <a:rPr lang="en-US" sz="2000" b="1" dirty="0">
                <a:latin typeface="Times New Roman" panose="02020603050405020304" pitchFamily="18" charset="0"/>
                <a:cs typeface="Times New Roman" panose="02020603050405020304" pitchFamily="18" charset="0"/>
              </a:rPr>
              <a:t>Fracture Fatigue and Failure Analysis</a:t>
            </a:r>
          </a:p>
          <a:p>
            <a:pPr algn="ctr">
              <a:buNone/>
            </a:pPr>
            <a:endParaRPr lang="en-US" sz="2000" b="1" dirty="0">
              <a:latin typeface="Times New Roman" panose="02020603050405020304" pitchFamily="18" charset="0"/>
              <a:cs typeface="Times New Roman" panose="02020603050405020304" pitchFamily="18" charset="0"/>
            </a:endParaRPr>
          </a:p>
          <a:p>
            <a:pPr algn="ctr">
              <a:buNone/>
            </a:pPr>
            <a:endParaRPr lang="en-US" sz="2000" b="1" dirty="0">
              <a:latin typeface="Times New Roman" panose="02020603050405020304" pitchFamily="18" charset="0"/>
              <a:cs typeface="Times New Roman" panose="02020603050405020304" pitchFamily="18" charset="0"/>
            </a:endParaRPr>
          </a:p>
          <a:p>
            <a:pPr algn="ctr">
              <a:buNone/>
            </a:pPr>
            <a:endParaRPr lang="en-US" sz="2000" b="1" dirty="0">
              <a:latin typeface="Times New Roman" panose="02020603050405020304" pitchFamily="18" charset="0"/>
              <a:cs typeface="Times New Roman" panose="02020603050405020304" pitchFamily="18" charset="0"/>
            </a:endParaRPr>
          </a:p>
          <a:p>
            <a:pPr algn="ctr">
              <a:buNone/>
            </a:pPr>
            <a:endParaRPr lang="en-US" sz="2000" b="1" dirty="0">
              <a:latin typeface="Times New Roman" panose="02020603050405020304" pitchFamily="18" charset="0"/>
              <a:cs typeface="Times New Roman" panose="02020603050405020304" pitchFamily="18" charset="0"/>
            </a:endParaRPr>
          </a:p>
          <a:p>
            <a:pPr algn="ctr">
              <a:buNone/>
            </a:pPr>
            <a:endParaRPr lang="en-US" sz="2000" b="1" dirty="0">
              <a:latin typeface="Times New Roman" panose="02020603050405020304" pitchFamily="18" charset="0"/>
              <a:cs typeface="Times New Roman" panose="02020603050405020304" pitchFamily="18" charset="0"/>
            </a:endParaRPr>
          </a:p>
          <a:p>
            <a:pPr algn="ctr">
              <a:buNone/>
            </a:pPr>
            <a:endParaRPr lang="en-US" sz="2000" b="1" dirty="0">
              <a:latin typeface="Times New Roman" panose="02020603050405020304" pitchFamily="18" charset="0"/>
              <a:cs typeface="Times New Roman" panose="02020603050405020304" pitchFamily="18" charset="0"/>
            </a:endParaRPr>
          </a:p>
          <a:p>
            <a:pPr algn="ctr">
              <a:buNone/>
            </a:pPr>
            <a:r>
              <a:rPr lang="en-IN" sz="2000" b="1" dirty="0">
                <a:latin typeface="Times New Roman" panose="02020603050405020304" pitchFamily="18" charset="0"/>
                <a:cs typeface="Times New Roman" panose="02020603050405020304" pitchFamily="18" charset="0"/>
              </a:rPr>
              <a:t>Sahil </a:t>
            </a:r>
            <a:r>
              <a:rPr lang="en-IN" sz="2000" b="1" dirty="0" err="1">
                <a:latin typeface="Times New Roman" panose="02020603050405020304" pitchFamily="18" charset="0"/>
                <a:cs typeface="Times New Roman" panose="02020603050405020304" pitchFamily="18" charset="0"/>
              </a:rPr>
              <a:t>Shekh</a:t>
            </a:r>
            <a:r>
              <a:rPr lang="en-IN" sz="2000" b="1" dirty="0">
                <a:latin typeface="Times New Roman" panose="02020603050405020304" pitchFamily="18" charset="0"/>
                <a:cs typeface="Times New Roman" panose="02020603050405020304" pitchFamily="18" charset="0"/>
              </a:rPr>
              <a:t> Mansuri</a:t>
            </a:r>
            <a:r>
              <a:rPr lang="en-US" sz="2000" b="1" dirty="0">
                <a:latin typeface="Times New Roman" panose="02020603050405020304" pitchFamily="18" charset="0"/>
                <a:cs typeface="Times New Roman" panose="02020603050405020304" pitchFamily="18" charset="0"/>
              </a:rPr>
              <a:t> (234103222)</a:t>
            </a:r>
          </a:p>
          <a:p>
            <a:pPr algn="ctr">
              <a:buNone/>
            </a:pPr>
            <a:r>
              <a:rPr lang="en-US" sz="2000" b="1" dirty="0" err="1">
                <a:solidFill>
                  <a:srgbClr val="002060"/>
                </a:solidFill>
                <a:latin typeface="Times New Roman" panose="02020603050405020304" pitchFamily="18" charset="0"/>
                <a:cs typeface="Times New Roman" panose="02020603050405020304" pitchFamily="18" charset="0"/>
              </a:rPr>
              <a:t>M.tech</a:t>
            </a:r>
            <a:endParaRPr lang="en-US" sz="2000" b="1" dirty="0">
              <a:solidFill>
                <a:schemeClr val="tx2"/>
              </a:solidFill>
              <a:latin typeface="Times New Roman" panose="02020603050405020304" pitchFamily="18" charset="0"/>
              <a:cs typeface="Times New Roman" panose="02020603050405020304" pitchFamily="18" charset="0"/>
            </a:endParaRPr>
          </a:p>
          <a:p>
            <a:pPr algn="ctr">
              <a:buNone/>
            </a:pPr>
            <a:r>
              <a:rPr lang="en-US" sz="2000" b="1" dirty="0">
                <a:solidFill>
                  <a:srgbClr val="FF0000"/>
                </a:solidFill>
                <a:latin typeface="Times New Roman" panose="02020603050405020304" pitchFamily="18" charset="0"/>
                <a:cs typeface="Times New Roman" panose="02020603050405020304" pitchFamily="18" charset="0"/>
              </a:rPr>
              <a:t>Department of Mechanical Engineering</a:t>
            </a:r>
          </a:p>
          <a:p>
            <a:pPr algn="ctr">
              <a:buNone/>
            </a:pPr>
            <a:r>
              <a:rPr lang="en-US" sz="2000" b="1" dirty="0">
                <a:solidFill>
                  <a:srgbClr val="FF0000"/>
                </a:solidFill>
                <a:latin typeface="Times New Roman" panose="02020603050405020304" pitchFamily="18" charset="0"/>
                <a:cs typeface="Times New Roman" panose="02020603050405020304" pitchFamily="18" charset="0"/>
              </a:rPr>
              <a:t>IIT Guwahati</a:t>
            </a:r>
          </a:p>
        </p:txBody>
      </p:sp>
      <p:pic>
        <p:nvPicPr>
          <p:cNvPr id="2" name="Picture 1"/>
          <p:cNvPicPr>
            <a:picLocks noChangeAspect="1"/>
          </p:cNvPicPr>
          <p:nvPr/>
        </p:nvPicPr>
        <p:blipFill>
          <a:blip r:embed="rId2"/>
          <a:stretch>
            <a:fillRect/>
          </a:stretch>
        </p:blipFill>
        <p:spPr>
          <a:xfrm>
            <a:off x="4351421" y="1700465"/>
            <a:ext cx="2923674" cy="2017793"/>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714"/>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440614"/>
            <a:ext cx="10515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Assume following for all problems of this assignment (a) Take w = 1.0 (b) Use eight </a:t>
            </a:r>
            <a:r>
              <a:rPr lang="en-US" sz="2000" dirty="0" err="1">
                <a:latin typeface="Times New Roman" panose="02020603050405020304" pitchFamily="18" charset="0"/>
                <a:cs typeface="Times New Roman" panose="02020603050405020304" pitchFamily="18" charset="0"/>
              </a:rPr>
              <a:t>noded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isoparametric</a:t>
            </a:r>
            <a:r>
              <a:rPr lang="en-US" sz="2000" dirty="0">
                <a:latin typeface="Times New Roman" panose="02020603050405020304" pitchFamily="18" charset="0"/>
                <a:cs typeface="Times New Roman" panose="02020603050405020304" pitchFamily="18" charset="0"/>
              </a:rPr>
              <a:t> element (Plane183) for FEA Q1. For the double edge cracked plate as shown in figure determine the normalized SIF for plane stress conditions and conduct a convergence study as follows. Take two meshes of increasing number of elements. Generate first mesh having around 500 numbers of elements. Create second mesh having around 2000 numbers of elements . Compute normalized SIF using each of the above meshes (with quarter point elements at the crack tip) and compare the computed normalized values with that of exact value given in Tada, Paris and Irwin’s Handbook available in the library. Make a table for this purpose as shown in below. </a:t>
            </a:r>
          </a:p>
        </p:txBody>
      </p:sp>
      <p:pic>
        <p:nvPicPr>
          <p:cNvPr id="4" name="Picture 3"/>
          <p:cNvPicPr>
            <a:picLocks noChangeAspect="1"/>
          </p:cNvPicPr>
          <p:nvPr/>
        </p:nvPicPr>
        <p:blipFill>
          <a:blip r:embed="rId2"/>
          <a:stretch>
            <a:fillRect/>
          </a:stretch>
        </p:blipFill>
        <p:spPr>
          <a:xfrm>
            <a:off x="1006141" y="3729788"/>
            <a:ext cx="2647950" cy="2935707"/>
          </a:xfrm>
          <a:prstGeom prst="rect">
            <a:avLst/>
          </a:prstGeom>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3822031" y="3814011"/>
              <a:ext cx="7957386" cy="2300065"/>
            </p:xfrm>
            <a:graphic>
              <a:graphicData uri="http://schemas.openxmlformats.org/drawingml/2006/table">
                <a:tbl>
                  <a:tblPr firstRow="1" bandRow="1">
                    <a:tableStyleId>{5940675A-B579-460E-94D1-54222C63F5DA}</a:tableStyleId>
                  </a:tblPr>
                  <a:tblGrid>
                    <a:gridCol w="1326231">
                      <a:extLst>
                        <a:ext uri="{9D8B030D-6E8A-4147-A177-3AD203B41FA5}">
                          <a16:colId xmlns:a16="http://schemas.microsoft.com/office/drawing/2014/main" val="20000"/>
                        </a:ext>
                      </a:extLst>
                    </a:gridCol>
                    <a:gridCol w="1326231">
                      <a:extLst>
                        <a:ext uri="{9D8B030D-6E8A-4147-A177-3AD203B41FA5}">
                          <a16:colId xmlns:a16="http://schemas.microsoft.com/office/drawing/2014/main" val="20001"/>
                        </a:ext>
                      </a:extLst>
                    </a:gridCol>
                    <a:gridCol w="1326231">
                      <a:extLst>
                        <a:ext uri="{9D8B030D-6E8A-4147-A177-3AD203B41FA5}">
                          <a16:colId xmlns:a16="http://schemas.microsoft.com/office/drawing/2014/main" val="20002"/>
                        </a:ext>
                      </a:extLst>
                    </a:gridCol>
                    <a:gridCol w="1326231">
                      <a:extLst>
                        <a:ext uri="{9D8B030D-6E8A-4147-A177-3AD203B41FA5}">
                          <a16:colId xmlns:a16="http://schemas.microsoft.com/office/drawing/2014/main" val="20003"/>
                        </a:ext>
                      </a:extLst>
                    </a:gridCol>
                    <a:gridCol w="1326231">
                      <a:extLst>
                        <a:ext uri="{9D8B030D-6E8A-4147-A177-3AD203B41FA5}">
                          <a16:colId xmlns:a16="http://schemas.microsoft.com/office/drawing/2014/main" val="20004"/>
                        </a:ext>
                      </a:extLst>
                    </a:gridCol>
                    <a:gridCol w="1326231">
                      <a:extLst>
                        <a:ext uri="{9D8B030D-6E8A-4147-A177-3AD203B41FA5}">
                          <a16:colId xmlns:a16="http://schemas.microsoft.com/office/drawing/2014/main" val="20005"/>
                        </a:ext>
                      </a:extLst>
                    </a:gridCol>
                  </a:tblGrid>
                  <a:tr h="869021">
                    <a:tc>
                      <a:txBody>
                        <a:bodyPr/>
                        <a:lstStyle/>
                        <a:p>
                          <a:pPr algn="ctr"/>
                          <a:r>
                            <a:rPr lang="en-US" dirty="0">
                              <a:latin typeface="Times New Roman" panose="02020603050405020304" pitchFamily="18" charset="0"/>
                              <a:cs typeface="Times New Roman" panose="02020603050405020304" pitchFamily="18" charset="0"/>
                            </a:rPr>
                            <a:t>Mesh</a:t>
                          </a:r>
                        </a:p>
                      </a:txBody>
                      <a:tcPr/>
                    </a:tc>
                    <a:tc>
                      <a:txBody>
                        <a:bodyPr/>
                        <a:lstStyle/>
                        <a:p>
                          <a:pPr algn="ctr"/>
                          <a:r>
                            <a:rPr lang="en-US" dirty="0">
                              <a:latin typeface="Times New Roman" panose="02020603050405020304" pitchFamily="18" charset="0"/>
                              <a:cs typeface="Times New Roman" panose="02020603050405020304" pitchFamily="18" charset="0"/>
                            </a:rPr>
                            <a:t>No of elements</a:t>
                          </a:r>
                        </a:p>
                      </a:txBody>
                      <a:tcPr/>
                    </a:tc>
                    <a:tc>
                      <a:txBody>
                        <a:bodyPr/>
                        <a:lstStyle/>
                        <a:p>
                          <a:pPr algn="ctr"/>
                          <a:r>
                            <a:rPr lang="en-US" dirty="0">
                              <a:latin typeface="Times New Roman" panose="02020603050405020304" pitchFamily="18" charset="0"/>
                              <a:cs typeface="Times New Roman" panose="02020603050405020304" pitchFamily="18" charset="0"/>
                            </a:rPr>
                            <a:t>No</a:t>
                          </a:r>
                          <a:r>
                            <a:rPr lang="en-US" baseline="0" dirty="0">
                              <a:latin typeface="Times New Roman" panose="02020603050405020304" pitchFamily="18" charset="0"/>
                              <a:cs typeface="Times New Roman" panose="02020603050405020304" pitchFamily="18" charset="0"/>
                            </a:rPr>
                            <a:t> of nodes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KI/</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𝑎</m:t>
                              </m:r>
                            </m:oMath>
                          </a14:m>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(conventional)</a:t>
                          </a:r>
                        </a:p>
                      </a:txBody>
                      <a:tcPr/>
                    </a:tc>
                    <a:tc>
                      <a:txBody>
                        <a:bodyPr/>
                        <a:lstStyle/>
                        <a:p>
                          <a:pPr algn="ctr"/>
                          <a:r>
                            <a:rPr lang="en-US" dirty="0">
                              <a:latin typeface="Times New Roman" panose="02020603050405020304" pitchFamily="18" charset="0"/>
                              <a:cs typeface="Times New Roman" panose="02020603050405020304" pitchFamily="18" charset="0"/>
                            </a:rPr>
                            <a:t>KI/</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𝑎</m:t>
                              </m:r>
                            </m:oMath>
                          </a14:m>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(QPE)</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Handbook</a:t>
                          </a:r>
                        </a:p>
                      </a:txBody>
                      <a:tcPr/>
                    </a:tc>
                    <a:extLst>
                      <a:ext uri="{0D108BD9-81ED-4DB2-BD59-A6C34878D82A}">
                        <a16:rowId xmlns:a16="http://schemas.microsoft.com/office/drawing/2014/main" val="10000"/>
                      </a:ext>
                    </a:extLst>
                  </a:tr>
                  <a:tr h="682609">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82609">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mc:Choice>
        <mc:Fallback xmlns="">
          <p:graphicFrame>
            <p:nvGraphicFramePr>
              <p:cNvPr id="5" name="Table 4"/>
              <p:cNvGraphicFramePr>
                <a:graphicFrameLocks noGrp="1"/>
              </p:cNvGraphicFramePr>
              <p:nvPr/>
            </p:nvGraphicFramePr>
            <p:xfrm>
              <a:off x="3822031" y="3814011"/>
              <a:ext cx="7957386" cy="2300065"/>
            </p:xfrm>
            <a:graphic>
              <a:graphicData uri="http://schemas.openxmlformats.org/drawingml/2006/table">
                <a:tbl>
                  <a:tblPr firstRow="1" bandRow="1">
                    <a:tableStyleId>{5940675A-B579-460E-94D1-54222C63F5DA}</a:tableStyleId>
                  </a:tblPr>
                  <a:tblGrid>
                    <a:gridCol w="1326231"/>
                    <a:gridCol w="1326231"/>
                    <a:gridCol w="1326231"/>
                    <a:gridCol w="1326231"/>
                    <a:gridCol w="1326231"/>
                    <a:gridCol w="1326231"/>
                  </a:tblGrid>
                  <a:tr h="930910">
                    <a:tc>
                      <a:txBody>
                        <a:bodyPr/>
                        <a:lstStyle/>
                        <a:p>
                          <a:pPr algn="ctr"/>
                          <a:r>
                            <a:rPr lang="en-US" dirty="0" smtClean="0">
                              <a:latin typeface="Times New Roman" panose="02020603050405020304" pitchFamily="18" charset="0"/>
                              <a:cs typeface="Times New Roman" panose="02020603050405020304" pitchFamily="18" charset="0"/>
                            </a:rPr>
                            <a:t>Mesh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No of elements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No</a:t>
                          </a:r>
                          <a:r>
                            <a:rPr lang="en-US" baseline="0" dirty="0" smtClean="0">
                              <a:latin typeface="Times New Roman" panose="02020603050405020304" pitchFamily="18" charset="0"/>
                              <a:cs typeface="Times New Roman" panose="02020603050405020304" pitchFamily="18" charset="0"/>
                            </a:rPr>
                            <a:t> of nodes</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3"/>
                        </a:blipFill>
                      </a:tcPr>
                    </a:tc>
                    <a:tc>
                      <a:txBody>
                        <a:bodyPr/>
                        <a:lstStyle/>
                        <a:p>
                          <a:endParaRPr lang="en-US"/>
                        </a:p>
                      </a:txBody>
                      <a:tcPr>
                        <a:blipFill>
                          <a:blip r:embed="rId3"/>
                        </a:blipFill>
                      </a:tcPr>
                    </a:tc>
                    <a:tc>
                      <a:txBody>
                        <a:bodyPr/>
                        <a:lstStyle/>
                        <a:p>
                          <a:pPr algn="ctr"/>
                          <a:r>
                            <a:rPr lang="en-US" dirty="0" smtClean="0">
                              <a:latin typeface="Times New Roman" panose="02020603050405020304" pitchFamily="18" charset="0"/>
                              <a:cs typeface="Times New Roman" panose="02020603050405020304" pitchFamily="18" charset="0"/>
                            </a:rPr>
                            <a:t>Handbook</a:t>
                          </a:r>
                          <a:endParaRPr lang="en-US" dirty="0">
                            <a:latin typeface="Times New Roman" panose="02020603050405020304" pitchFamily="18" charset="0"/>
                            <a:cs typeface="Times New Roman" panose="02020603050405020304" pitchFamily="18" charset="0"/>
                          </a:endParaRPr>
                        </a:p>
                      </a:txBody>
                      <a:tcPr/>
                    </a:tc>
                  </a:tr>
                  <a:tr h="682609">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r>
                  <a:tr h="682609">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r>
                </a:tbl>
              </a:graphicData>
            </a:graphic>
          </p:graphicFrame>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2430" y="6231965"/>
            <a:ext cx="309866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2D model of double edge crack</a:t>
            </a:r>
          </a:p>
        </p:txBody>
      </p:sp>
      <p:pic>
        <p:nvPicPr>
          <p:cNvPr id="3" name="Picture 2"/>
          <p:cNvPicPr>
            <a:picLocks noChangeAspect="1"/>
          </p:cNvPicPr>
          <p:nvPr/>
        </p:nvPicPr>
        <p:blipFill>
          <a:blip r:embed="rId2"/>
          <a:stretch>
            <a:fillRect/>
          </a:stretch>
        </p:blipFill>
        <p:spPr>
          <a:xfrm>
            <a:off x="524435" y="672353"/>
            <a:ext cx="5257799" cy="5398247"/>
          </a:xfrm>
          <a:prstGeom prst="rect">
            <a:avLst/>
          </a:prstGeom>
        </p:spPr>
      </p:pic>
      <p:sp>
        <p:nvSpPr>
          <p:cNvPr id="7" name="TextBox 6"/>
          <p:cNvSpPr txBox="1"/>
          <p:nvPr/>
        </p:nvSpPr>
        <p:spPr>
          <a:xfrm>
            <a:off x="7402606" y="6231965"/>
            <a:ext cx="308328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Face splitting near crack region</a:t>
            </a:r>
          </a:p>
        </p:txBody>
      </p:sp>
      <p:pic>
        <p:nvPicPr>
          <p:cNvPr id="8" name="Picture 7"/>
          <p:cNvPicPr>
            <a:picLocks noChangeAspect="1"/>
          </p:cNvPicPr>
          <p:nvPr/>
        </p:nvPicPr>
        <p:blipFill>
          <a:blip r:embed="rId3"/>
          <a:stretch>
            <a:fillRect/>
          </a:stretch>
        </p:blipFill>
        <p:spPr>
          <a:xfrm>
            <a:off x="6586808" y="672353"/>
            <a:ext cx="4714875" cy="53982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43500" y="5753100"/>
            <a:ext cx="205697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Conventional Mesh </a:t>
            </a:r>
          </a:p>
        </p:txBody>
      </p:sp>
      <p:pic>
        <p:nvPicPr>
          <p:cNvPr id="4" name="Picture 3"/>
          <p:cNvPicPr>
            <a:picLocks noChangeAspect="1"/>
          </p:cNvPicPr>
          <p:nvPr/>
        </p:nvPicPr>
        <p:blipFill>
          <a:blip r:embed="rId2"/>
          <a:stretch>
            <a:fillRect/>
          </a:stretch>
        </p:blipFill>
        <p:spPr>
          <a:xfrm>
            <a:off x="1196788" y="934570"/>
            <a:ext cx="3442447" cy="4578723"/>
          </a:xfrm>
          <a:prstGeom prst="rect">
            <a:avLst/>
          </a:prstGeom>
        </p:spPr>
      </p:pic>
      <p:pic>
        <p:nvPicPr>
          <p:cNvPr id="5" name="Picture 4"/>
          <p:cNvPicPr>
            <a:picLocks noChangeAspect="1"/>
          </p:cNvPicPr>
          <p:nvPr/>
        </p:nvPicPr>
        <p:blipFill>
          <a:blip r:embed="rId3"/>
          <a:stretch>
            <a:fillRect/>
          </a:stretch>
        </p:blipFill>
        <p:spPr>
          <a:xfrm>
            <a:off x="5086892" y="934570"/>
            <a:ext cx="5991225" cy="422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2816" y="1169894"/>
            <a:ext cx="6819900" cy="2931459"/>
          </a:xfrm>
          <a:prstGeom prst="rect">
            <a:avLst/>
          </a:prstGeom>
        </p:spPr>
      </p:pic>
      <p:pic>
        <p:nvPicPr>
          <p:cNvPr id="4" name="Picture 3"/>
          <p:cNvPicPr>
            <a:picLocks noChangeAspect="1"/>
          </p:cNvPicPr>
          <p:nvPr/>
        </p:nvPicPr>
        <p:blipFill>
          <a:blip r:embed="rId3"/>
          <a:stretch>
            <a:fillRect/>
          </a:stretch>
        </p:blipFill>
        <p:spPr>
          <a:xfrm>
            <a:off x="7561728" y="1169894"/>
            <a:ext cx="4110318" cy="2931459"/>
          </a:xfrm>
          <a:prstGeom prst="rect">
            <a:avLst/>
          </a:prstGeom>
        </p:spPr>
      </p:pic>
      <p:sp>
        <p:nvSpPr>
          <p:cNvPr id="5" name="TextBox 4"/>
          <p:cNvSpPr txBox="1"/>
          <p:nvPr/>
        </p:nvSpPr>
        <p:spPr>
          <a:xfrm>
            <a:off x="8444752" y="5056094"/>
            <a:ext cx="255614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Quadratic element mesh </a:t>
            </a:r>
          </a:p>
        </p:txBody>
      </p:sp>
      <p:sp>
        <p:nvSpPr>
          <p:cNvPr id="6" name="TextBox 5"/>
          <p:cNvSpPr txBox="1"/>
          <p:nvPr/>
        </p:nvSpPr>
        <p:spPr>
          <a:xfrm>
            <a:off x="2635624" y="5056094"/>
            <a:ext cx="29674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Quarter point element near tip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fracture animatio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1268" y="885264"/>
            <a:ext cx="6334685" cy="3581400"/>
          </a:xfrm>
          <a:prstGeom prst="rect">
            <a:avLst/>
          </a:prstGeom>
        </p:spPr>
      </p:pic>
      <p:pic>
        <p:nvPicPr>
          <p:cNvPr id="4" name="Picture 3"/>
          <p:cNvPicPr>
            <a:picLocks noChangeAspect="1"/>
          </p:cNvPicPr>
          <p:nvPr/>
        </p:nvPicPr>
        <p:blipFill>
          <a:blip r:embed="rId5"/>
          <a:stretch>
            <a:fillRect/>
          </a:stretch>
        </p:blipFill>
        <p:spPr>
          <a:xfrm>
            <a:off x="7047659" y="885264"/>
            <a:ext cx="4879882" cy="3581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Calculation of KI/</a:t>
                </a:r>
                <a14:m>
                  <m:oMath xmlns:m="http://schemas.openxmlformats.org/officeDocument/2006/math">
                    <m:r>
                      <a:rPr lang="en-US" sz="3200" b="1" i="1" smtClean="0">
                        <a:latin typeface="Cambria Math" panose="02040503050406030204" pitchFamily="18" charset="0"/>
                        <a:ea typeface="Cambria Math" panose="02040503050406030204" pitchFamily="18" charset="0"/>
                      </a:rPr>
                      <m:t>𝝈</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𝝅</m:t>
                    </m:r>
                    <m:r>
                      <a:rPr lang="en-US" sz="3200" b="1" i="1" smtClean="0">
                        <a:latin typeface="Cambria Math" panose="02040503050406030204" pitchFamily="18" charset="0"/>
                        <a:ea typeface="Cambria Math" panose="02040503050406030204" pitchFamily="18" charset="0"/>
                      </a:rPr>
                      <m:t>𝒂</m:t>
                    </m:r>
                  </m:oMath>
                </a14:m>
                <a:r>
                  <a:rPr lang="en-US" sz="3200" b="1" dirty="0">
                    <a:latin typeface="Times New Roman" panose="02020603050405020304" pitchFamily="18" charset="0"/>
                    <a:cs typeface="Times New Roman" panose="02020603050405020304" pitchFamily="18" charset="0"/>
                  </a:rPr>
                  <a:t> from Handbook</a:t>
                </a:r>
              </a:p>
            </p:txBody>
          </p:sp>
        </mc:Choice>
        <mc:Fallback xmlns="">
          <p:sp>
            <p:nvSpPr>
              <p:cNvPr id="2" name="Title 1"/>
              <p:cNvSpPr>
                <a:spLocks noRot="1" noChangeAspect="1" noMove="1" noResize="1" noEditPoints="1" noAdjustHandles="1" noChangeArrowheads="1" noChangeShapeType="1" noTextEdit="1"/>
              </p:cNvSpPr>
              <p:nvPr>
                <p:ph type="title"/>
              </p:nvPr>
            </p:nvSpPr>
            <p:spPr>
              <a:blipFill rotWithShape="1">
                <a:blip r:embed="rId2"/>
                <a:stretch>
                  <a:fillRect b="24"/>
                </a:stretch>
              </a:blipFill>
            </p:spPr>
            <p:txBody>
              <a:bodyPr/>
              <a:lstStyle/>
              <a:p>
                <a:r>
                  <a:rPr lang="en-US" altLang="en-US">
                    <a:noFill/>
                  </a:rPr>
                  <a:t> </a:t>
                </a:r>
              </a:p>
            </p:txBody>
          </p:sp>
        </mc:Fallback>
      </mc:AlternateContent>
      <p:cxnSp>
        <p:nvCxnSpPr>
          <p:cNvPr id="5" name="Straight Connector 4"/>
          <p:cNvCxnSpPr/>
          <p:nvPr/>
        </p:nvCxnSpPr>
        <p:spPr>
          <a:xfrm>
            <a:off x="4383741" y="1690688"/>
            <a:ext cx="13447" cy="1576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97188" y="1690688"/>
            <a:ext cx="16270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24282" y="1690688"/>
            <a:ext cx="26894" cy="1576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0635" y="3361764"/>
            <a:ext cx="0" cy="1344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64623" y="3361764"/>
            <a:ext cx="31377" cy="1344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383742" y="3267635"/>
            <a:ext cx="6454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10635" y="3361764"/>
            <a:ext cx="6185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29200" y="3267635"/>
            <a:ext cx="0" cy="94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10634" y="4706471"/>
            <a:ext cx="168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540188" y="3267635"/>
            <a:ext cx="540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513294" y="3361764"/>
            <a:ext cx="567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540188" y="3267635"/>
            <a:ext cx="0" cy="94129"/>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39516" y="2901896"/>
            <a:ext cx="295274" cy="369332"/>
          </a:xfrm>
          <a:prstGeom prst="rect">
            <a:avLst/>
          </a:prstGeom>
          <a:noFill/>
        </p:spPr>
        <p:txBody>
          <a:bodyPr wrap="none" rtlCol="0">
            <a:spAutoFit/>
          </a:bodyPr>
          <a:lstStyle/>
          <a:p>
            <a:r>
              <a:rPr lang="en-US" dirty="0"/>
              <a:t>a</a:t>
            </a:r>
          </a:p>
        </p:txBody>
      </p:sp>
      <p:sp>
        <p:nvSpPr>
          <p:cNvPr id="41" name="Content Placeholder 40"/>
          <p:cNvSpPr txBox="1">
            <a:spLocks noGrp="1"/>
          </p:cNvSpPr>
          <p:nvPr>
            <p:ph idx="1"/>
          </p:nvPr>
        </p:nvSpPr>
        <p:spPr>
          <a:xfrm>
            <a:off x="4858310" y="5057013"/>
            <a:ext cx="497252" cy="369332"/>
          </a:xfrm>
          <a:prstGeom prst="rect">
            <a:avLst/>
          </a:prstGeom>
          <a:noFill/>
        </p:spPr>
        <p:txBody>
          <a:bodyPr wrap="none" rtlCol="0">
            <a:spAutoFit/>
          </a:bodyPr>
          <a:lstStyle/>
          <a:p>
            <a:pPr marL="0" indent="0">
              <a:buNone/>
            </a:pPr>
            <a:r>
              <a:rPr lang="en-US" sz="2000" dirty="0"/>
              <a:t>2w</a:t>
            </a:r>
          </a:p>
        </p:txBody>
      </p:sp>
      <p:sp>
        <p:nvSpPr>
          <p:cNvPr id="42" name="TextBox 41"/>
          <p:cNvSpPr txBox="1"/>
          <p:nvPr/>
        </p:nvSpPr>
        <p:spPr>
          <a:xfrm>
            <a:off x="1869141" y="2380129"/>
            <a:ext cx="1063112" cy="369332"/>
          </a:xfrm>
          <a:prstGeom prst="rect">
            <a:avLst/>
          </a:prstGeom>
          <a:noFill/>
        </p:spPr>
        <p:txBody>
          <a:bodyPr wrap="none" rtlCol="0">
            <a:spAutoFit/>
          </a:bodyPr>
          <a:lstStyle/>
          <a:p>
            <a:r>
              <a:rPr lang="en-US" dirty="0" err="1"/>
              <a:t>a/w</a:t>
            </a:r>
            <a:r>
              <a:rPr lang="en-US" dirty="0"/>
              <a:t> = 0.5</a:t>
            </a:r>
          </a:p>
        </p:txBody>
      </p:sp>
      <mc:AlternateContent xmlns:mc="http://schemas.openxmlformats.org/markup-compatibility/2006" xmlns:a14="http://schemas.microsoft.com/office/drawing/2010/main">
        <mc:Choice Requires="a14">
          <p:sp>
            <p:nvSpPr>
              <p:cNvPr id="43" name="TextBox 42"/>
              <p:cNvSpPr txBox="1"/>
              <p:nvPr/>
            </p:nvSpPr>
            <p:spPr>
              <a:xfrm>
                <a:off x="818292" y="3271228"/>
                <a:ext cx="3545138" cy="427746"/>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KI/</a:t>
                </a:r>
                <a14:m>
                  <m:oMath xmlns:m="http://schemas.openxmlformats.org/officeDocument/2006/math">
                    <m:r>
                      <a:rPr lang="en-US" b="1" i="1">
                        <a:latin typeface="Cambria Math" panose="02040503050406030204" pitchFamily="18" charset="0"/>
                        <a:ea typeface="Cambria Math" panose="02040503050406030204" pitchFamily="18" charset="0"/>
                      </a:rPr>
                      <m:t>𝝈</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𝝅</m:t>
                    </m:r>
                    <m:r>
                      <a:rPr lang="en-US" b="1" i="1">
                        <a:latin typeface="Cambria Math" panose="02040503050406030204" pitchFamily="18" charset="0"/>
                        <a:ea typeface="Cambria Math" panose="02040503050406030204" pitchFamily="18" charset="0"/>
                      </a:rPr>
                      <m:t>𝒂</m:t>
                    </m:r>
                  </m:oMath>
                </a14:m>
                <a:r>
                  <a:rPr lang="en-US" dirty="0"/>
                  <a:t> = </a:t>
                </a:r>
                <a14:m>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𝑤</m:t>
                        </m:r>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tan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818292" y="3271228"/>
                <a:ext cx="3545138" cy="427746"/>
              </a:xfrm>
              <a:prstGeom prst="rect">
                <a:avLst/>
              </a:prstGeom>
              <a:blipFill rotWithShape="1">
                <a:blip r:embed="rId3"/>
                <a:stretch>
                  <a:fillRect l="-12" t="-80" r="10" b="23"/>
                </a:stretch>
              </a:blipFill>
            </p:spPr>
            <p:txBody>
              <a:bodyPr/>
              <a:lstStyle/>
              <a:p>
                <a:r>
                  <a:rPr lang="en-US" altLang="en-US">
                    <a:noFill/>
                  </a:rPr>
                  <a:t> </a:t>
                </a:r>
              </a:p>
            </p:txBody>
          </p:sp>
        </mc:Fallback>
      </mc:AlternateContent>
      <p:cxnSp>
        <p:nvCxnSpPr>
          <p:cNvPr id="45" name="Straight Arrow Connector 44"/>
          <p:cNvCxnSpPr/>
          <p:nvPr/>
        </p:nvCxnSpPr>
        <p:spPr>
          <a:xfrm>
            <a:off x="6979024" y="1690688"/>
            <a:ext cx="53788" cy="30157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221071" y="2749461"/>
            <a:ext cx="423514" cy="369332"/>
          </a:xfrm>
          <a:prstGeom prst="rect">
            <a:avLst/>
          </a:prstGeom>
          <a:noFill/>
        </p:spPr>
        <p:txBody>
          <a:bodyPr wrap="none" rtlCol="0">
            <a:spAutoFit/>
          </a:bodyPr>
          <a:lstStyle/>
          <a:p>
            <a:r>
              <a:rPr lang="en-US" dirty="0"/>
              <a:t>2h</a:t>
            </a:r>
          </a:p>
        </p:txBody>
      </p:sp>
      <p:cxnSp>
        <p:nvCxnSpPr>
          <p:cNvPr id="50" name="Straight Arrow Connector 49"/>
          <p:cNvCxnSpPr/>
          <p:nvPr/>
        </p:nvCxnSpPr>
        <p:spPr>
          <a:xfrm flipH="1" flipV="1">
            <a:off x="4383740" y="1396673"/>
            <a:ext cx="6724" cy="2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4632792" y="1393081"/>
            <a:ext cx="6724" cy="2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5404772" y="1391281"/>
            <a:ext cx="6724" cy="2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5706034" y="1435192"/>
            <a:ext cx="6724" cy="2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017558" y="1407458"/>
            <a:ext cx="6724" cy="2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4975963" y="1384801"/>
            <a:ext cx="1769" cy="339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5235386" y="1379814"/>
            <a:ext cx="6724" cy="29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632792" y="4706471"/>
            <a:ext cx="6724" cy="31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858310" y="4652590"/>
            <a:ext cx="6724" cy="31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091410" y="4650587"/>
            <a:ext cx="6724" cy="31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437166" y="4652590"/>
            <a:ext cx="6724" cy="31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724159" y="4686029"/>
            <a:ext cx="6724" cy="31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250460" y="4686027"/>
            <a:ext cx="6724" cy="31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92639" y="4686028"/>
            <a:ext cx="6724" cy="31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6064623" y="1267300"/>
                <a:ext cx="37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6064623" y="1267300"/>
                <a:ext cx="377859" cy="369332"/>
              </a:xfrm>
              <a:prstGeom prst="rect">
                <a:avLst/>
              </a:prstGeom>
              <a:blipFill rotWithShape="1">
                <a:blip r:embed="rId4"/>
                <a:stretch>
                  <a:fillRect l="-99" t="-129" r="108" b="6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796093" y="4872347"/>
                <a:ext cx="3778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5796093" y="4872347"/>
                <a:ext cx="377859" cy="369332"/>
              </a:xfrm>
              <a:prstGeom prst="rect">
                <a:avLst/>
              </a:prstGeom>
              <a:blipFill rotWithShape="1">
                <a:blip r:embed="rId4"/>
                <a:stretch>
                  <a:fillRect l="-119" t="-170" r="128" b="105"/>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1086972" y="1467852"/>
              <a:ext cx="10018056" cy="2300065"/>
            </p:xfrm>
            <a:graphic>
              <a:graphicData uri="http://schemas.openxmlformats.org/drawingml/2006/table">
                <a:tbl>
                  <a:tblPr firstRow="1" bandRow="1">
                    <a:tableStyleId>{5940675A-B579-460E-94D1-54222C63F5DA}</a:tableStyleId>
                  </a:tblPr>
                  <a:tblGrid>
                    <a:gridCol w="1669676">
                      <a:extLst>
                        <a:ext uri="{9D8B030D-6E8A-4147-A177-3AD203B41FA5}">
                          <a16:colId xmlns:a16="http://schemas.microsoft.com/office/drawing/2014/main" val="20000"/>
                        </a:ext>
                      </a:extLst>
                    </a:gridCol>
                    <a:gridCol w="1669676">
                      <a:extLst>
                        <a:ext uri="{9D8B030D-6E8A-4147-A177-3AD203B41FA5}">
                          <a16:colId xmlns:a16="http://schemas.microsoft.com/office/drawing/2014/main" val="20001"/>
                        </a:ext>
                      </a:extLst>
                    </a:gridCol>
                    <a:gridCol w="1669676">
                      <a:extLst>
                        <a:ext uri="{9D8B030D-6E8A-4147-A177-3AD203B41FA5}">
                          <a16:colId xmlns:a16="http://schemas.microsoft.com/office/drawing/2014/main" val="20002"/>
                        </a:ext>
                      </a:extLst>
                    </a:gridCol>
                    <a:gridCol w="1669676">
                      <a:extLst>
                        <a:ext uri="{9D8B030D-6E8A-4147-A177-3AD203B41FA5}">
                          <a16:colId xmlns:a16="http://schemas.microsoft.com/office/drawing/2014/main" val="20003"/>
                        </a:ext>
                      </a:extLst>
                    </a:gridCol>
                    <a:gridCol w="1669676">
                      <a:extLst>
                        <a:ext uri="{9D8B030D-6E8A-4147-A177-3AD203B41FA5}">
                          <a16:colId xmlns:a16="http://schemas.microsoft.com/office/drawing/2014/main" val="20004"/>
                        </a:ext>
                      </a:extLst>
                    </a:gridCol>
                    <a:gridCol w="1669676">
                      <a:extLst>
                        <a:ext uri="{9D8B030D-6E8A-4147-A177-3AD203B41FA5}">
                          <a16:colId xmlns:a16="http://schemas.microsoft.com/office/drawing/2014/main" val="20005"/>
                        </a:ext>
                      </a:extLst>
                    </a:gridCol>
                  </a:tblGrid>
                  <a:tr h="729416">
                    <a:tc>
                      <a:txBody>
                        <a:bodyPr/>
                        <a:lstStyle/>
                        <a:p>
                          <a:pPr algn="ctr"/>
                          <a:r>
                            <a:rPr lang="en-US" dirty="0">
                              <a:latin typeface="Times New Roman" panose="02020603050405020304" pitchFamily="18" charset="0"/>
                              <a:cs typeface="Times New Roman" panose="02020603050405020304" pitchFamily="18" charset="0"/>
                            </a:rPr>
                            <a:t>Mesh</a:t>
                          </a:r>
                        </a:p>
                      </a:txBody>
                      <a:tcPr/>
                    </a:tc>
                    <a:tc>
                      <a:txBody>
                        <a:bodyPr/>
                        <a:lstStyle/>
                        <a:p>
                          <a:pPr algn="ctr"/>
                          <a:r>
                            <a:rPr lang="en-US" dirty="0">
                              <a:latin typeface="Times New Roman" panose="02020603050405020304" pitchFamily="18" charset="0"/>
                              <a:cs typeface="Times New Roman" panose="02020603050405020304" pitchFamily="18" charset="0"/>
                            </a:rPr>
                            <a:t>No of elements</a:t>
                          </a:r>
                        </a:p>
                      </a:txBody>
                      <a:tcPr/>
                    </a:tc>
                    <a:tc>
                      <a:txBody>
                        <a:bodyPr/>
                        <a:lstStyle/>
                        <a:p>
                          <a:pPr algn="ctr"/>
                          <a:r>
                            <a:rPr lang="en-US" dirty="0">
                              <a:latin typeface="Times New Roman" panose="02020603050405020304" pitchFamily="18" charset="0"/>
                              <a:cs typeface="Times New Roman" panose="02020603050405020304" pitchFamily="18" charset="0"/>
                            </a:rPr>
                            <a:t>No</a:t>
                          </a:r>
                          <a:r>
                            <a:rPr lang="en-US" baseline="0" dirty="0">
                              <a:latin typeface="Times New Roman" panose="02020603050405020304" pitchFamily="18" charset="0"/>
                              <a:cs typeface="Times New Roman" panose="02020603050405020304" pitchFamily="18" charset="0"/>
                            </a:rPr>
                            <a:t> of nodes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KI/</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𝑎</m:t>
                              </m:r>
                            </m:oMath>
                          </a14:m>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(conventional)</a:t>
                          </a:r>
                        </a:p>
                      </a:txBody>
                      <a:tcPr/>
                    </a:tc>
                    <a:tc>
                      <a:txBody>
                        <a:bodyPr/>
                        <a:lstStyle/>
                        <a:p>
                          <a:pPr algn="ctr"/>
                          <a:r>
                            <a:rPr lang="en-US" dirty="0">
                              <a:latin typeface="Times New Roman" panose="02020603050405020304" pitchFamily="18" charset="0"/>
                              <a:cs typeface="Times New Roman" panose="02020603050405020304" pitchFamily="18" charset="0"/>
                            </a:rPr>
                            <a:t>KI/</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𝑎</m:t>
                              </m:r>
                            </m:oMath>
                          </a14:m>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(QPE)</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Handbook</a:t>
                          </a:r>
                        </a:p>
                      </a:txBody>
                      <a:tcPr/>
                    </a:tc>
                    <a:extLst>
                      <a:ext uri="{0D108BD9-81ED-4DB2-BD59-A6C34878D82A}">
                        <a16:rowId xmlns:a16="http://schemas.microsoft.com/office/drawing/2014/main" val="10000"/>
                      </a:ext>
                    </a:extLst>
                  </a:tr>
                  <a:tr h="682609">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503</a:t>
                          </a:r>
                        </a:p>
                      </a:txBody>
                      <a:tcPr/>
                    </a:tc>
                    <a:tc>
                      <a:txBody>
                        <a:bodyPr/>
                        <a:lstStyle/>
                        <a:p>
                          <a:pPr algn="ctr"/>
                          <a:r>
                            <a:rPr lang="en-US" dirty="0">
                              <a:latin typeface="Times New Roman" panose="02020603050405020304" pitchFamily="18" charset="0"/>
                              <a:cs typeface="Times New Roman" panose="02020603050405020304" pitchFamily="18" charset="0"/>
                            </a:rPr>
                            <a:t>561</a:t>
                          </a:r>
                        </a:p>
                      </a:txBody>
                      <a:tcPr/>
                    </a:tc>
                    <a:tc>
                      <a:txBody>
                        <a:bodyPr/>
                        <a:lstStyle/>
                        <a:p>
                          <a:pPr algn="ctr"/>
                          <a:r>
                            <a:rPr lang="en-US" dirty="0">
                              <a:latin typeface="Times New Roman" panose="02020603050405020304" pitchFamily="18" charset="0"/>
                              <a:cs typeface="Times New Roman" panose="02020603050405020304" pitchFamily="18" charset="0"/>
                            </a:rPr>
                            <a:t>1.1473</a:t>
                          </a:r>
                        </a:p>
                      </a:txBody>
                      <a:tcPr/>
                    </a:tc>
                    <a:tc>
                      <a:txBody>
                        <a:bodyPr/>
                        <a:lstStyle/>
                        <a:p>
                          <a:pPr algn="ctr"/>
                          <a:r>
                            <a:rPr lang="en-US" dirty="0">
                              <a:latin typeface="Times New Roman" panose="02020603050405020304" pitchFamily="18" charset="0"/>
                              <a:cs typeface="Times New Roman" panose="02020603050405020304" pitchFamily="18" charset="0"/>
                            </a:rPr>
                            <a:t>1.1439</a:t>
                          </a:r>
                        </a:p>
                      </a:txBody>
                      <a:tcPr/>
                    </a:tc>
                    <a:tc>
                      <a:txBody>
                        <a:bodyPr/>
                        <a:lstStyle/>
                        <a:p>
                          <a:pPr algn="ctr"/>
                          <a:r>
                            <a:rPr lang="en-US" dirty="0">
                              <a:latin typeface="Times New Roman" panose="02020603050405020304" pitchFamily="18" charset="0"/>
                              <a:cs typeface="Times New Roman" panose="02020603050405020304" pitchFamily="18" charset="0"/>
                            </a:rPr>
                            <a:t>1.1273</a:t>
                          </a:r>
                        </a:p>
                      </a:txBody>
                      <a:tcPr/>
                    </a:tc>
                    <a:extLst>
                      <a:ext uri="{0D108BD9-81ED-4DB2-BD59-A6C34878D82A}">
                        <a16:rowId xmlns:a16="http://schemas.microsoft.com/office/drawing/2014/main" val="10001"/>
                      </a:ext>
                    </a:extLst>
                  </a:tr>
                  <a:tr h="682609">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2184</a:t>
                          </a:r>
                        </a:p>
                      </a:txBody>
                      <a:tcPr/>
                    </a:tc>
                    <a:tc>
                      <a:txBody>
                        <a:bodyPr/>
                        <a:lstStyle/>
                        <a:p>
                          <a:pPr algn="ctr"/>
                          <a:r>
                            <a:rPr lang="en-US" dirty="0">
                              <a:latin typeface="Times New Roman" panose="02020603050405020304" pitchFamily="18" charset="0"/>
                              <a:cs typeface="Times New Roman" panose="02020603050405020304" pitchFamily="18" charset="0"/>
                            </a:rPr>
                            <a:t>2298</a:t>
                          </a:r>
                        </a:p>
                      </a:txBody>
                      <a:tcPr/>
                    </a:tc>
                    <a:tc>
                      <a:txBody>
                        <a:bodyPr/>
                        <a:lstStyle/>
                        <a:p>
                          <a:pPr algn="ctr"/>
                          <a:r>
                            <a:rPr lang="en-US" dirty="0">
                              <a:latin typeface="Times New Roman" panose="02020603050405020304" pitchFamily="18" charset="0"/>
                              <a:cs typeface="Times New Roman" panose="02020603050405020304" pitchFamily="18" charset="0"/>
                            </a:rPr>
                            <a:t>1.1397</a:t>
                          </a:r>
                        </a:p>
                      </a:txBody>
                      <a:tcPr/>
                    </a:tc>
                    <a:tc>
                      <a:txBody>
                        <a:bodyPr/>
                        <a:lstStyle/>
                        <a:p>
                          <a:pPr algn="ctr"/>
                          <a:r>
                            <a:rPr lang="en-US" dirty="0">
                              <a:latin typeface="Times New Roman" panose="02020603050405020304" pitchFamily="18" charset="0"/>
                              <a:cs typeface="Times New Roman" panose="02020603050405020304" pitchFamily="18" charset="0"/>
                            </a:rPr>
                            <a:t>1.1407</a:t>
                          </a:r>
                        </a:p>
                      </a:txBody>
                      <a:tcPr/>
                    </a:tc>
                    <a:tc>
                      <a:txBody>
                        <a:bodyPr/>
                        <a:lstStyle/>
                        <a:p>
                          <a:pPr algn="ctr"/>
                          <a:r>
                            <a:rPr lang="en-US" dirty="0">
                              <a:latin typeface="Times New Roman" panose="02020603050405020304" pitchFamily="18" charset="0"/>
                              <a:cs typeface="Times New Roman" panose="02020603050405020304" pitchFamily="18" charset="0"/>
                            </a:rPr>
                            <a:t>1.1273</a:t>
                          </a:r>
                        </a:p>
                      </a:txBody>
                      <a:tcPr/>
                    </a:tc>
                    <a:extLst>
                      <a:ext uri="{0D108BD9-81ED-4DB2-BD59-A6C34878D82A}">
                        <a16:rowId xmlns:a16="http://schemas.microsoft.com/office/drawing/2014/main" val="10002"/>
                      </a:ext>
                    </a:extLst>
                  </a:tr>
                </a:tbl>
              </a:graphicData>
            </a:graphic>
          </p:graphicFrame>
        </mc:Choice>
        <mc:Fallback xmlns="">
          <p:graphicFrame>
            <p:nvGraphicFramePr>
              <p:cNvPr id="3" name="Table 2"/>
              <p:cNvGraphicFramePr>
                <a:graphicFrameLocks noGrp="1"/>
              </p:cNvGraphicFramePr>
              <p:nvPr/>
            </p:nvGraphicFramePr>
            <p:xfrm>
              <a:off x="1086972" y="1467852"/>
              <a:ext cx="10018056" cy="2300065"/>
            </p:xfrm>
            <a:graphic>
              <a:graphicData uri="http://schemas.openxmlformats.org/drawingml/2006/table">
                <a:tbl>
                  <a:tblPr firstRow="1" bandRow="1">
                    <a:tableStyleId>{5940675A-B579-460E-94D1-54222C63F5DA}</a:tableStyleId>
                  </a:tblPr>
                  <a:tblGrid>
                    <a:gridCol w="1669676"/>
                    <a:gridCol w="1669676"/>
                    <a:gridCol w="1669676"/>
                    <a:gridCol w="1669676"/>
                    <a:gridCol w="1669676"/>
                    <a:gridCol w="1669676"/>
                  </a:tblGrid>
                  <a:tr h="930910">
                    <a:tc>
                      <a:txBody>
                        <a:bodyPr/>
                        <a:lstStyle/>
                        <a:p>
                          <a:pPr algn="ctr"/>
                          <a:r>
                            <a:rPr lang="en-US" dirty="0" smtClean="0">
                              <a:latin typeface="Times New Roman" panose="02020603050405020304" pitchFamily="18" charset="0"/>
                              <a:cs typeface="Times New Roman" panose="02020603050405020304" pitchFamily="18" charset="0"/>
                            </a:rPr>
                            <a:t>Mesh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No of elements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No</a:t>
                          </a:r>
                          <a:r>
                            <a:rPr lang="en-US" baseline="0" dirty="0" smtClean="0">
                              <a:latin typeface="Times New Roman" panose="02020603050405020304" pitchFamily="18" charset="0"/>
                              <a:cs typeface="Times New Roman" panose="02020603050405020304" pitchFamily="18" charset="0"/>
                            </a:rPr>
                            <a:t> of nodes</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blipFill>
                      </a:tcPr>
                    </a:tc>
                    <a:tc>
                      <a:txBody>
                        <a:bodyPr/>
                        <a:lstStyle/>
                        <a:p>
                          <a:endParaRPr lang="en-US"/>
                        </a:p>
                      </a:txBody>
                      <a:tcPr>
                        <a:blipFill>
                          <a:blip r:embed="rId2"/>
                        </a:blipFill>
                      </a:tcPr>
                    </a:tc>
                    <a:tc>
                      <a:txBody>
                        <a:bodyPr/>
                        <a:lstStyle/>
                        <a:p>
                          <a:pPr algn="ctr"/>
                          <a:r>
                            <a:rPr lang="en-US" dirty="0" smtClean="0">
                              <a:latin typeface="Times New Roman" panose="02020603050405020304" pitchFamily="18" charset="0"/>
                              <a:cs typeface="Times New Roman" panose="02020603050405020304" pitchFamily="18" charset="0"/>
                            </a:rPr>
                            <a:t>Handbook</a:t>
                          </a:r>
                          <a:endParaRPr lang="en-US" dirty="0">
                            <a:latin typeface="Times New Roman" panose="02020603050405020304" pitchFamily="18" charset="0"/>
                            <a:cs typeface="Times New Roman" panose="02020603050405020304" pitchFamily="18" charset="0"/>
                          </a:endParaRPr>
                        </a:p>
                      </a:txBody>
                      <a:tcPr/>
                    </a:tc>
                  </a:tr>
                  <a:tr h="682609">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503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561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1.1473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1.1439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1.1273</a:t>
                          </a:r>
                          <a:endParaRPr lang="en-US" dirty="0">
                            <a:latin typeface="Times New Roman" panose="02020603050405020304" pitchFamily="18" charset="0"/>
                            <a:cs typeface="Times New Roman" panose="02020603050405020304" pitchFamily="18" charset="0"/>
                          </a:endParaRPr>
                        </a:p>
                      </a:txBody>
                      <a:tcPr/>
                    </a:tc>
                  </a:tr>
                  <a:tr h="682609">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2184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2298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1.1397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1.1407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1.1273</a:t>
                          </a:r>
                          <a:endParaRPr lang="en-US" dirty="0">
                            <a:latin typeface="Times New Roman" panose="02020603050405020304" pitchFamily="18" charset="0"/>
                            <a:cs typeface="Times New Roman" panose="02020603050405020304" pitchFamily="18" charset="0"/>
                          </a:endParaRPr>
                        </a:p>
                      </a:txBody>
                      <a:tcPr/>
                    </a:tc>
                  </a:tr>
                </a:tbl>
              </a:graphicData>
            </a:graphic>
          </p:graphicFrame>
        </mc:Fallback>
      </mc:AlternateContent>
      <p:sp>
        <p:nvSpPr>
          <p:cNvPr id="4" name="Title 1"/>
          <p:cNvSpPr txBox="1"/>
          <p:nvPr/>
        </p:nvSpPr>
        <p:spPr>
          <a:xfrm>
            <a:off x="838200" y="497473"/>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Numerical Results and Comparison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285</Words>
  <Application>Microsoft Office PowerPoint</Application>
  <PresentationFormat>Widescreen</PresentationFormat>
  <Paragraphs>59</Paragraphs>
  <Slides>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Times New Roman</vt:lpstr>
      <vt:lpstr>Office Theme</vt:lpstr>
      <vt:lpstr>PowerPoint Presentation</vt:lpstr>
      <vt:lpstr>Problem Statement</vt:lpstr>
      <vt:lpstr>PowerPoint Presentation</vt:lpstr>
      <vt:lpstr>PowerPoint Presentation</vt:lpstr>
      <vt:lpstr>PowerPoint Presentation</vt:lpstr>
      <vt:lpstr>PowerPoint Presentation</vt:lpstr>
      <vt:lpstr>Calculation of KI/σ√πa from Handbook</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Dileswar Meher</cp:lastModifiedBy>
  <cp:revision>24</cp:revision>
  <dcterms:created xsi:type="dcterms:W3CDTF">2023-05-13T15:40:00Z</dcterms:created>
  <dcterms:modified xsi:type="dcterms:W3CDTF">2024-09-03T17:43:03Z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D01DE4BFD32E4982BEEE43181BF97320</vt:lpwstr>
  </property>
  <property fmtid="{D5CDD505-2E9C-101B-9397-08002B2CF9AE}" pid="3" name="KSOProductBuildVer">
    <vt:lpwstr>1033-11.2.0.11219</vt:lpwstr>
  </property>
</Properties>
</file>