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59" r:id="rId2"/>
    <p:sldId id="304" r:id="rId3"/>
    <p:sldId id="265" r:id="rId4"/>
    <p:sldId id="268" r:id="rId5"/>
    <p:sldId id="271" r:id="rId6"/>
    <p:sldId id="306" r:id="rId7"/>
    <p:sldId id="308" r:id="rId8"/>
    <p:sldId id="309" r:id="rId9"/>
    <p:sldId id="316" r:id="rId10"/>
    <p:sldId id="300" r:id="rId11"/>
    <p:sldId id="314" r:id="rId12"/>
    <p:sldId id="320" r:id="rId13"/>
    <p:sldId id="321" r:id="rId14"/>
    <p:sldId id="303" r:id="rId15"/>
    <p:sldId id="299" r:id="rId16"/>
    <p:sldId id="301" r:id="rId17"/>
    <p:sldId id="313" r:id="rId18"/>
    <p:sldId id="305"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0"/>
  </p:normalViewPr>
  <p:slideViewPr>
    <p:cSldViewPr>
      <p:cViewPr varScale="1">
        <p:scale>
          <a:sx n="69" d="100"/>
          <a:sy n="69" d="100"/>
        </p:scale>
        <p:origin x="-1350" y="-108"/>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1709560-67D1-44A4-8C57-2765DEE809FB}" type="datetimeFigureOut">
              <a:rPr lang="en-US" smtClean="0"/>
              <a:pPr/>
              <a:t>11/17/2022</a:t>
            </a:fld>
            <a:endParaRPr lang="en-US"/>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C4CF951E-0BAA-4E36-AA90-03BAA79777A1}" type="slidenum">
              <a:rPr lang="en-US" smtClean="0"/>
              <a:pPr/>
              <a:t>‹#›</a:t>
            </a:fld>
            <a:endParaRPr lang="en-US"/>
          </a:p>
        </p:txBody>
      </p:sp>
    </p:spTree>
    <p:extLst>
      <p:ext uri="{BB962C8B-B14F-4D97-AF65-F5344CB8AC3E}">
        <p14:creationId xmlns="" xmlns:p14="http://schemas.microsoft.com/office/powerpoint/2010/main" val="19101042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2</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10817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3</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28139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4</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420989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5</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10</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7230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14</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8B7828-6BB5-4C44-A77D-FF73626E93A4}" type="datetime1">
              <a:rPr lang="en-US" smtClean="0"/>
              <a:pPr/>
              <a:t>11/17/2022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296357954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D7EEF-E0E6-43BA-8E4F-BBEE05DE3D7C}" type="datetime1">
              <a:rPr lang="en-US" smtClean="0"/>
              <a:pPr/>
              <a:t>11/17/2022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2231164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B9D393-459D-4785-8666-B242BA0F7EF7}" type="datetime1">
              <a:rPr lang="en-US" smtClean="0"/>
              <a:pPr/>
              <a:t>11/17/2022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30823232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 xmlns:p14="http://schemas.microsoft.com/office/powerpoint/2010/main" val="230250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BBF113-E29C-4762-B43B-1697F948C2DF}" type="datetime1">
              <a:rPr lang="en-US" smtClean="0"/>
              <a:pPr/>
              <a:t>11/17/2022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28098141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226D2-B3F6-456B-841D-5CC09EB569B7}" type="datetime1">
              <a:rPr lang="en-US" smtClean="0"/>
              <a:pPr/>
              <a:t>11/17/2022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8515682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F67AB88-BC9D-498B-B24F-BA5CB70F0AB9}" type="datetime1">
              <a:rPr lang="en-US" smtClean="0"/>
              <a:pPr/>
              <a:t>11/17/2022</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15446538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2F38A0-B606-429A-9704-002F0F3F66F7}" type="datetime1">
              <a:rPr lang="en-US" smtClean="0"/>
              <a:pPr/>
              <a:t>11/17/2022</a:t>
            </a:fld>
            <a:endParaRPr lang="en-US"/>
          </a:p>
        </p:txBody>
      </p:sp>
      <p:sp>
        <p:nvSpPr>
          <p:cNvPr id="8" name="Footer Placeholder 7"/>
          <p:cNvSpPr>
            <a:spLocks noGrp="1"/>
          </p:cNvSpPr>
          <p:nvPr>
            <p:ph type="ftr" sz="quarter" idx="11"/>
          </p:nvPr>
        </p:nvSpPr>
        <p:spPr/>
        <p:txBody>
          <a:bodyPr/>
          <a:lstStyle/>
          <a:p>
            <a:r>
              <a:rPr lang="en-IN"/>
              <a:t>Dept. of CSE, SIT, Tumkur</a:t>
            </a:r>
            <a:endParaRPr lang="en-US"/>
          </a:p>
        </p:txBody>
      </p:sp>
      <p:sp>
        <p:nvSpPr>
          <p:cNvPr id="9" name="Slide Number Placeholder 8"/>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4893099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38ABE8F-535A-4223-B50F-933E06838EB3}" type="datetime1">
              <a:rPr lang="en-US" smtClean="0"/>
              <a:pPr/>
              <a:t>11/17/2022</a:t>
            </a:fld>
            <a:endParaRPr lang="en-US"/>
          </a:p>
        </p:txBody>
      </p:sp>
      <p:sp>
        <p:nvSpPr>
          <p:cNvPr id="4" name="Footer Placeholder 3"/>
          <p:cNvSpPr>
            <a:spLocks noGrp="1"/>
          </p:cNvSpPr>
          <p:nvPr>
            <p:ph type="ftr" sz="quarter" idx="11"/>
          </p:nvPr>
        </p:nvSpPr>
        <p:spPr/>
        <p:txBody>
          <a:bodyPr/>
          <a:lstStyle/>
          <a:p>
            <a:r>
              <a:rPr lang="en-IN"/>
              <a:t>Dept. of CSE, SIT, Tumkur</a:t>
            </a:r>
            <a:endParaRPr lang="en-US"/>
          </a:p>
        </p:txBody>
      </p:sp>
      <p:sp>
        <p:nvSpPr>
          <p:cNvPr id="5" name="Slide Number Placeholder 4"/>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22332619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04A08-4B8E-4F96-AC30-064FF3AF3B57}" type="datetime1">
              <a:rPr lang="en-US" smtClean="0"/>
              <a:pPr/>
              <a:t>11/17/2022</a:t>
            </a:fld>
            <a:endParaRPr lang="en-US"/>
          </a:p>
        </p:txBody>
      </p:sp>
      <p:sp>
        <p:nvSpPr>
          <p:cNvPr id="3" name="Footer Placeholder 2"/>
          <p:cNvSpPr>
            <a:spLocks noGrp="1"/>
          </p:cNvSpPr>
          <p:nvPr>
            <p:ph type="ftr" sz="quarter" idx="11"/>
          </p:nvPr>
        </p:nvSpPr>
        <p:spPr/>
        <p:txBody>
          <a:bodyPr/>
          <a:lstStyle/>
          <a:p>
            <a:r>
              <a:rPr lang="en-IN"/>
              <a:t>Dept. of CSE, SIT, Tumkur</a:t>
            </a:r>
            <a:endParaRPr lang="en-US"/>
          </a:p>
        </p:txBody>
      </p:sp>
      <p:sp>
        <p:nvSpPr>
          <p:cNvPr id="4" name="Slide Number Placeholder 3"/>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39659409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4BA4F-E70D-44BA-8052-F316309A3906}" type="datetime1">
              <a:rPr lang="en-US" smtClean="0"/>
              <a:pPr/>
              <a:t>11/17/2022</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10501650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BEDDE-4244-46FF-BAB7-ED9FEF0A0858}" type="datetime1">
              <a:rPr lang="en-US" smtClean="0"/>
              <a:pPr/>
              <a:t>11/17/2022</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 xmlns:p14="http://schemas.microsoft.com/office/powerpoint/2010/main" val="1263275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790F4B-4688-4BC7-9E91-3A3A94052E6E}" type="datetime1">
              <a:rPr lang="en-US" smtClean="0">
                <a:solidFill>
                  <a:prstClr val="black">
                    <a:tint val="75000"/>
                  </a:prstClr>
                </a:solidFill>
              </a:rPr>
              <a:pPr/>
              <a:t>11/17/2022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prstClr val="black">
                    <a:tint val="75000"/>
                  </a:prstClr>
                </a:solidFill>
              </a:rPr>
              <a:t>Dept. of CSE, SIT, Tumkur</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FA8894-9BB9-4840-9552-2631AF7E8A1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39116004"/>
      </p:ext>
    </p:extLst>
  </p:cSld>
  <p:clrMap bg1="lt1" tx1="dk1" bg2="lt2" tx2="dk2" accent1="accent1" accent2="accent2" accent3="accent3" accent4="accent4" accent5="accent5" accent6="accent6" hlink="hlink" folHlink="folHlink"/>
  <p:sldLayoutIdLst>
    <p:sldLayoutId id="2147483660"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57" r:id="rId12"/>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x.doi.org/10.1016/j.procs.2015.02.14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2"/>
            <a:ext cx="9144000" cy="2438399"/>
          </a:xfrm>
        </p:spPr>
        <p:txBody>
          <a:bodyPr>
            <a:normAutofit fontScale="90000"/>
          </a:bodyPr>
          <a:lstStyle/>
          <a:p>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 </a:t>
            </a:r>
            <a:r>
              <a:rPr lang="en-US" sz="3100" b="1" dirty="0" smtClean="0">
                <a:ln w="12700">
                  <a:solidFill>
                    <a:schemeClr val="accent1"/>
                  </a:solidFill>
                  <a:prstDash val="solid"/>
                </a:ln>
                <a:solidFill>
                  <a:srgbClr val="FFC000"/>
                </a:solidFill>
                <a:effectLst>
                  <a:outerShdw dist="38100" dir="2640000" algn="bl" rotWithShape="0">
                    <a:schemeClr val="accent1"/>
                  </a:outerShdw>
                </a:effectLst>
                <a:latin typeface="Arial" panose="020B0604020202020204" pitchFamily="34" charset="0"/>
                <a:cs typeface="Arial" panose="020B0604020202020204" pitchFamily="34" charset="0"/>
              </a:rPr>
              <a:t> </a:t>
            </a:r>
            <a:r>
              <a:rPr lang="en-US" sz="3100" b="1" dirty="0" smtClean="0">
                <a:ln w="12700">
                  <a:solidFill>
                    <a:schemeClr val="accent1"/>
                  </a:solidFill>
                  <a:prstDash val="solid"/>
                </a:ln>
                <a:solidFill>
                  <a:srgbClr val="FFC000"/>
                </a:solidFill>
                <a:effectLst>
                  <a:outerShdw dist="38100" dir="2640000" algn="bl" rotWithShape="0">
                    <a:schemeClr val="accent1"/>
                  </a:outerShdw>
                </a:effectLst>
                <a:latin typeface="Arial" panose="020B0604020202020204" pitchFamily="34" charset="0"/>
                <a:cs typeface="Arial" panose="020B0604020202020204" pitchFamily="34" charset="0"/>
              </a:rPr>
              <a:t>Classification of </a:t>
            </a:r>
            <a:r>
              <a:rPr lang="en-US" sz="3100" b="1" dirty="0" smtClean="0">
                <a:ln w="12700">
                  <a:solidFill>
                    <a:schemeClr val="accent1"/>
                  </a:solidFill>
                  <a:prstDash val="solid"/>
                </a:ln>
                <a:solidFill>
                  <a:srgbClr val="FFC000"/>
                </a:solidFill>
                <a:effectLst>
                  <a:outerShdw dist="38100" dir="2640000" algn="bl" rotWithShape="0">
                    <a:schemeClr val="accent1"/>
                  </a:outerShdw>
                </a:effectLst>
                <a:latin typeface="Arial" panose="020B0604020202020204" pitchFamily="34" charset="0"/>
                <a:cs typeface="Arial" panose="020B0604020202020204" pitchFamily="34" charset="0"/>
              </a:rPr>
              <a:t>Malwares using Machine Learning</a:t>
            </a:r>
            <a:r>
              <a:rPr lang="en-US" sz="5300" dirty="0">
                <a:latin typeface="Book Antiqua" pitchFamily="18" charset="0"/>
              </a:rPr>
              <a:t/>
            </a:r>
            <a:br>
              <a:rPr lang="en-US" sz="5300" dirty="0">
                <a:latin typeface="Book Antiqua" pitchFamily="18" charset="0"/>
              </a:rPr>
            </a:br>
            <a:r>
              <a:rPr lang="en-US" sz="5300" dirty="0">
                <a:latin typeface="Book Antiqua" pitchFamily="18" charset="0"/>
              </a:rPr>
              <a:t/>
            </a:r>
            <a:br>
              <a:rPr lang="en-US" sz="5300" dirty="0">
                <a:latin typeface="Book Antiqua" pitchFamily="18" charset="0"/>
              </a:rPr>
            </a:br>
            <a:r>
              <a:rPr lang="en-US" sz="3100" b="1" dirty="0">
                <a:latin typeface="Book Antiqua" pitchFamily="18" charset="0"/>
              </a:rPr>
              <a:t/>
            </a:r>
            <a:br>
              <a:rPr lang="en-US" sz="3100" b="1" dirty="0">
                <a:latin typeface="Book Antiqua" pitchFamily="18" charset="0"/>
              </a:rPr>
            </a:br>
            <a:endParaRPr lang="en-US" sz="3100" b="1" dirty="0">
              <a:latin typeface="Book Antiqua" pitchFamily="18" charset="0"/>
            </a:endParaRPr>
          </a:p>
        </p:txBody>
      </p:sp>
      <p:sp>
        <p:nvSpPr>
          <p:cNvPr id="3" name="Subtitle 2"/>
          <p:cNvSpPr>
            <a:spLocks noGrp="1"/>
          </p:cNvSpPr>
          <p:nvPr>
            <p:ph type="subTitle" idx="1"/>
          </p:nvPr>
        </p:nvSpPr>
        <p:spPr>
          <a:xfrm>
            <a:off x="755576" y="2852936"/>
            <a:ext cx="7488832" cy="2134841"/>
          </a:xfrm>
        </p:spPr>
        <p:txBody>
          <a:bodyPr>
            <a:noAutofit/>
          </a:bodyPr>
          <a:lstStyle/>
          <a:p>
            <a:r>
              <a:rPr lang="en-US" sz="2400" dirty="0">
                <a:solidFill>
                  <a:schemeClr val="tx1"/>
                </a:solidFill>
                <a:latin typeface="Arial" panose="020B0604020202020204" pitchFamily="34" charset="0"/>
                <a:cs typeface="Arial" panose="020B0604020202020204" pitchFamily="34" charset="0"/>
              </a:rPr>
              <a:t>By</a:t>
            </a:r>
          </a:p>
          <a:p>
            <a:pPr algn="l"/>
            <a:r>
              <a:rPr lang="en-US" sz="2400" b="1" dirty="0" smtClean="0">
                <a:solidFill>
                  <a:schemeClr val="tx1"/>
                </a:solidFill>
                <a:latin typeface="Times New Roman" panose="02020603050405020304" pitchFamily="18" charset="0"/>
                <a:cs typeface="Times New Roman" panose="02020603050405020304" pitchFamily="18" charset="0"/>
              </a:rPr>
              <a:t>Ms. </a:t>
            </a:r>
            <a:r>
              <a:rPr lang="en-US" sz="2400" b="1" dirty="0" err="1" smtClean="0">
                <a:solidFill>
                  <a:schemeClr val="tx1"/>
                </a:solidFill>
                <a:latin typeface="Times New Roman" panose="02020603050405020304" pitchFamily="18" charset="0"/>
                <a:cs typeface="Times New Roman" panose="02020603050405020304" pitchFamily="18" charset="0"/>
              </a:rPr>
              <a:t>Sharmila</a:t>
            </a:r>
            <a:r>
              <a:rPr lang="en-US" sz="2400" b="1" dirty="0" smtClean="0">
                <a:solidFill>
                  <a:schemeClr val="tx1"/>
                </a:solidFill>
                <a:latin typeface="Times New Roman" panose="02020603050405020304" pitchFamily="18" charset="0"/>
                <a:cs typeface="Times New Roman" panose="02020603050405020304" pitchFamily="18" charset="0"/>
              </a:rPr>
              <a:t> SP(phd2201101012)</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smtClean="0">
                <a:solidFill>
                  <a:schemeClr val="tx1"/>
                </a:solidFill>
                <a:latin typeface="Times New Roman" panose="02020603050405020304" pitchFamily="18" charset="0"/>
                <a:cs typeface="Times New Roman" panose="02020603050405020304" pitchFamily="18" charset="0"/>
              </a:rPr>
              <a:t>                   &amp;</a:t>
            </a:r>
          </a:p>
          <a:p>
            <a:pPr algn="l"/>
            <a:r>
              <a:rPr lang="en-US" sz="2400" b="1" dirty="0" smtClean="0">
                <a:solidFill>
                  <a:schemeClr val="tx1"/>
                </a:solidFill>
                <a:latin typeface="Times New Roman" panose="02020603050405020304" pitchFamily="18" charset="0"/>
                <a:cs typeface="Times New Roman" panose="02020603050405020304" pitchFamily="18" charset="0"/>
              </a:rPr>
              <a:t>Mr. </a:t>
            </a:r>
            <a:r>
              <a:rPr lang="en-US" sz="2400" b="1" dirty="0" err="1" smtClean="0">
                <a:solidFill>
                  <a:schemeClr val="tx1"/>
                </a:solidFill>
                <a:latin typeface="Times New Roman" panose="02020603050405020304" pitchFamily="18" charset="0"/>
                <a:cs typeface="Times New Roman" panose="02020603050405020304" pitchFamily="18" charset="0"/>
              </a:rPr>
              <a:t>Shekhar</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err="1" smtClean="0">
                <a:solidFill>
                  <a:schemeClr val="tx1"/>
                </a:solidFill>
                <a:latin typeface="Times New Roman" panose="02020603050405020304" pitchFamily="18" charset="0"/>
                <a:cs typeface="Times New Roman" panose="02020603050405020304" pitchFamily="18" charset="0"/>
              </a:rPr>
              <a:t>Tyagi</a:t>
            </a:r>
            <a:r>
              <a:rPr lang="en-US" sz="2400" b="1" dirty="0" smtClean="0">
                <a:solidFill>
                  <a:schemeClr val="tx1"/>
                </a:solidFill>
                <a:latin typeface="Times New Roman" panose="02020603050405020304" pitchFamily="18" charset="0"/>
                <a:cs typeface="Times New Roman" panose="02020603050405020304" pitchFamily="18" charset="0"/>
              </a:rPr>
              <a:t>(phd2201101013)</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err="1" smtClean="0">
                <a:solidFill>
                  <a:schemeClr val="tx1"/>
                </a:solidFill>
                <a:latin typeface="Times New Roman" panose="02020603050405020304" pitchFamily="18" charset="0"/>
                <a:cs typeface="Times New Roman" panose="02020603050405020304" pitchFamily="18" charset="0"/>
              </a:rPr>
              <a:t>Ph.D</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Scholars , Department of CSE, IIT INDORE</a:t>
            </a:r>
            <a:endParaRPr lang="en-US" sz="2400" b="1" dirty="0">
              <a:solidFill>
                <a:schemeClr val="tx1"/>
              </a:solidFill>
              <a:latin typeface="Times New Roman" panose="02020603050405020304" pitchFamily="18" charset="0"/>
              <a:cs typeface="Times New Roman" panose="02020603050405020304" pitchFamily="18" charset="0"/>
            </a:endParaRPr>
          </a:p>
          <a:p>
            <a:pPr algn="l">
              <a:spcBef>
                <a:spcPct val="0"/>
              </a:spcBef>
            </a:pPr>
            <a:endParaRPr lang="en-US" sz="2000" b="1" dirty="0">
              <a:solidFill>
                <a:schemeClr val="tx1"/>
              </a:solidFill>
              <a:latin typeface="Bookman Old Style" pitchFamily="18" charset="0"/>
            </a:endParaRPr>
          </a:p>
          <a:p>
            <a:pPr algn="l">
              <a:spcBef>
                <a:spcPct val="0"/>
              </a:spcBef>
            </a:pPr>
            <a:endParaRPr lang="en-US" sz="2000" b="1" dirty="0">
              <a:solidFill>
                <a:schemeClr val="tx1"/>
              </a:solidFill>
              <a:latin typeface="Bookman Old Style" pitchFamily="18" charset="0"/>
            </a:endParaRPr>
          </a:p>
        </p:txBody>
      </p:sp>
      <p:sp>
        <p:nvSpPr>
          <p:cNvPr id="8" name="Text Box 9"/>
          <p:cNvSpPr txBox="1">
            <a:spLocks noChangeArrowheads="1"/>
          </p:cNvSpPr>
          <p:nvPr/>
        </p:nvSpPr>
        <p:spPr bwMode="auto">
          <a:xfrm>
            <a:off x="4572000" y="5157192"/>
            <a:ext cx="5673080" cy="2123658"/>
          </a:xfrm>
          <a:prstGeom prst="rect">
            <a:avLst/>
          </a:prstGeom>
          <a:noFill/>
          <a:ln w="9525">
            <a:noFill/>
            <a:miter lim="800000"/>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Under the guidance of:</a:t>
            </a:r>
          </a:p>
          <a:p>
            <a:r>
              <a:rPr lang="en-US" sz="2400" b="1" dirty="0" smtClean="0">
                <a:latin typeface="Times New Roman" panose="02020603050405020304" pitchFamily="18" charset="0"/>
                <a:cs typeface="Times New Roman" panose="02020603050405020304" pitchFamily="18" charset="0"/>
              </a:rPr>
              <a:t>Dr. </a:t>
            </a:r>
            <a:r>
              <a:rPr lang="en-US" sz="2400" b="1" dirty="0" err="1" smtClean="0">
                <a:latin typeface="Times New Roman" panose="02020603050405020304" pitchFamily="18" charset="0"/>
                <a:cs typeface="Times New Roman" panose="02020603050405020304" pitchFamily="18" charset="0"/>
              </a:rPr>
              <a:t>Puneet</a:t>
            </a:r>
            <a:r>
              <a:rPr lang="en-US" sz="2400" b="1" dirty="0" smtClean="0">
                <a:latin typeface="Times New Roman" panose="02020603050405020304" pitchFamily="18" charset="0"/>
                <a:cs typeface="Times New Roman" panose="02020603050405020304" pitchFamily="18" charset="0"/>
              </a:rPr>
              <a:t> Gupta</a:t>
            </a:r>
            <a:endParaRPr lang="en-US" sz="2400" b="1"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Assistant </a:t>
            </a:r>
            <a:r>
              <a:rPr lang="en-US" sz="2400" dirty="0">
                <a:latin typeface="Times New Roman" panose="02020603050405020304" pitchFamily="18" charset="0"/>
                <a:cs typeface="Times New Roman" panose="02020603050405020304" pitchFamily="18" charset="0"/>
              </a:rPr>
              <a:t>Professor</a:t>
            </a:r>
          </a:p>
          <a:p>
            <a:r>
              <a:rPr lang="en-US" sz="2400" dirty="0" smtClean="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CSE, IIT Indore</a:t>
            </a:r>
            <a:endParaRPr lang="en-US" sz="2400" dirty="0">
              <a:latin typeface="Times New Roman" panose="02020603050405020304" pitchFamily="18" charset="0"/>
              <a:cs typeface="Times New Roman" panose="02020603050405020304" pitchFamily="18" charset="0"/>
            </a:endParaRPr>
          </a:p>
          <a:p>
            <a:endParaRPr lang="en-US" sz="1600" dirty="0">
              <a:latin typeface="Bookman Old Style" pitchFamily="18" charset="0"/>
            </a:endParaRPr>
          </a:p>
          <a:p>
            <a:endParaRPr lang="en-US" sz="2000" dirty="0">
              <a:latin typeface="Bookman Old Style" pitchFamily="18" charset="0"/>
            </a:endParaRPr>
          </a:p>
        </p:txBody>
      </p:sp>
      <p:cxnSp>
        <p:nvCxnSpPr>
          <p:cNvPr id="10" name="Straight Connector 9"/>
          <p:cNvCxnSpPr/>
          <p:nvPr/>
        </p:nvCxnSpPr>
        <p:spPr>
          <a:xfrm>
            <a:off x="533400" y="5013176"/>
            <a:ext cx="81534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itle 1"/>
          <p:cNvSpPr txBox="1"/>
          <p:nvPr/>
        </p:nvSpPr>
        <p:spPr>
          <a:xfrm>
            <a:off x="0" y="0"/>
            <a:ext cx="9144000" cy="13716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lang="sv-SE" b="1" noProof="0" dirty="0">
                <a:latin typeface="Book Antiqua" pitchFamily="18" charset="0"/>
              </a:rPr>
              <a:t>                    </a:t>
            </a:r>
            <a:r>
              <a:rPr lang="sv-SE" sz="2400" b="1" noProof="0" dirty="0" smtClean="0">
                <a:latin typeface="Times New Roman" panose="02020603050405020304" pitchFamily="18" charset="0"/>
                <a:cs typeface="Times New Roman" panose="02020603050405020304" pitchFamily="18" charset="0"/>
              </a:rPr>
              <a:t>INDIAN INSTITUTE OF TECHNOLOGY INDORE</a:t>
            </a:r>
            <a:endParaRPr kumimoji="0" lang="sv-SE" sz="2400" b="1"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ct val="0"/>
              </a:spcAft>
              <a:buClrTx/>
              <a:buSzTx/>
              <a:buFontTx/>
              <a:buNone/>
              <a:defRPr/>
            </a:pPr>
            <a:r>
              <a:rPr lang="sv-SE" sz="2400" b="1" baseline="0" dirty="0">
                <a:latin typeface="Times New Roman" panose="02020603050405020304" pitchFamily="18" charset="0"/>
                <a:cs typeface="Times New Roman" panose="02020603050405020304" pitchFamily="18" charset="0"/>
              </a:rPr>
              <a:t>                 Department of </a:t>
            </a:r>
            <a:r>
              <a:rPr lang="sv-SE" sz="2400" b="1" dirty="0" smtClean="0">
                <a:latin typeface="Times New Roman" panose="02020603050405020304" pitchFamily="18" charset="0"/>
                <a:cs typeface="Times New Roman" panose="02020603050405020304" pitchFamily="18" charset="0"/>
              </a:rPr>
              <a:t>Computer</a:t>
            </a:r>
            <a:r>
              <a:rPr lang="sv-SE" sz="2400" b="1" baseline="0" dirty="0" smtClean="0">
                <a:latin typeface="Times New Roman" panose="02020603050405020304" pitchFamily="18" charset="0"/>
                <a:cs typeface="Times New Roman" panose="02020603050405020304" pitchFamily="18" charset="0"/>
              </a:rPr>
              <a:t> </a:t>
            </a:r>
            <a:r>
              <a:rPr lang="sv-SE" sz="2400" b="1" baseline="0" dirty="0">
                <a:latin typeface="Times New Roman" panose="02020603050405020304" pitchFamily="18" charset="0"/>
                <a:cs typeface="Times New Roman" panose="02020603050405020304" pitchFamily="18" charset="0"/>
              </a:rPr>
              <a:t>Science and Engineering</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9" name="Picture 8" descr="IIT INDORE.png"/>
          <p:cNvPicPr>
            <a:picLocks noChangeAspect="1"/>
          </p:cNvPicPr>
          <p:nvPr/>
        </p:nvPicPr>
        <p:blipFill>
          <a:blip r:embed="rId3" cstate="print"/>
          <a:stretch>
            <a:fillRect/>
          </a:stretch>
        </p:blipFill>
        <p:spPr>
          <a:xfrm>
            <a:off x="179512" y="0"/>
            <a:ext cx="1296144" cy="1340768"/>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 y="791478"/>
            <a:ext cx="8439150" cy="5508625"/>
          </a:xfrm>
        </p:spPr>
        <p:txBody>
          <a:bodyPr>
            <a:noAutofit/>
          </a:bodyPr>
          <a:lstStyle/>
          <a:p>
            <a:pPr marL="0" indent="0" algn="just">
              <a:spcBef>
                <a:spcPct val="0"/>
              </a:spcBef>
              <a:spcAft>
                <a:spcPts val="600"/>
              </a:spcAft>
              <a:buNone/>
            </a:pPr>
            <a:endParaRPr lang="en-US" sz="2200" dirty="0"/>
          </a:p>
          <a:p>
            <a:pPr algn="just">
              <a:spcBef>
                <a:spcPct val="0"/>
              </a:spcBef>
              <a:spcAft>
                <a:spcPts val="600"/>
              </a:spcAft>
              <a:buFont typeface="Wingdings" pitchFamily="2" charset="2"/>
              <a:buChar char="Ø"/>
            </a:pPr>
            <a:endParaRPr lang="en-US" sz="2200" dirty="0"/>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Proposed Work</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10</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6" name="Picture 5">
            <a:extLst>
              <a:ext uri="{FF2B5EF4-FFF2-40B4-BE49-F238E27FC236}">
                <a16:creationId xmlns="" xmlns:a16="http://schemas.microsoft.com/office/drawing/2014/main" id="{C4F1D18A-E1D8-F2B6-0583-B4ECF0E4DAB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397962"/>
            <a:ext cx="9144000" cy="4062075"/>
          </a:xfrm>
          <a:prstGeom prst="rect">
            <a:avLst/>
          </a:prstGeom>
        </p:spPr>
      </p:pic>
      <p:sp>
        <p:nvSpPr>
          <p:cNvPr id="5" name="TextBox 4">
            <a:extLst>
              <a:ext uri="{FF2B5EF4-FFF2-40B4-BE49-F238E27FC236}">
                <a16:creationId xmlns="" xmlns:a16="http://schemas.microsoft.com/office/drawing/2014/main" id="{3F577952-FBB3-2CEF-5E7D-BC3E6A83E098}"/>
              </a:ext>
            </a:extLst>
          </p:cNvPr>
          <p:cNvSpPr txBox="1"/>
          <p:nvPr/>
        </p:nvSpPr>
        <p:spPr>
          <a:xfrm>
            <a:off x="2123728" y="5987687"/>
            <a:ext cx="5112568" cy="400110"/>
          </a:xfrm>
          <a:prstGeom prst="rect">
            <a:avLst/>
          </a:prstGeom>
          <a:noFill/>
        </p:spPr>
        <p:txBody>
          <a:bodyPr wrap="square" rtlCol="0">
            <a:spAutoFit/>
          </a:bodyPr>
          <a:lstStyle/>
          <a:p>
            <a:r>
              <a:rPr lang="en-IN" sz="2000" dirty="0" smtClean="0"/>
              <a:t>Figure 1</a:t>
            </a:r>
            <a:r>
              <a:rPr lang="en-IN" sz="2000" dirty="0"/>
              <a:t>:</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Architecture Diagram</a:t>
            </a:r>
            <a:endParaRPr lang="en-IN" sz="2000" dirty="0"/>
          </a:p>
        </p:txBody>
      </p:sp>
    </p:spTree>
    <p:extLst>
      <p:ext uri="{BB962C8B-B14F-4D97-AF65-F5344CB8AC3E}">
        <p14:creationId xmlns="" xmlns:p14="http://schemas.microsoft.com/office/powerpoint/2010/main" val="18615114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C74FDF3-F090-4F3D-85EC-A4F0F07F8811}"/>
              </a:ext>
            </a:extLst>
          </p:cNvPr>
          <p:cNvSpPr>
            <a:spLocks noGrp="1"/>
          </p:cNvSpPr>
          <p:nvPr>
            <p:ph type="sldNum" sz="quarter" idx="12"/>
          </p:nvPr>
        </p:nvSpPr>
        <p:spPr/>
        <p:txBody>
          <a:bodyPr/>
          <a:lstStyle/>
          <a:p>
            <a:fld id="{DFFA8894-9BB9-4840-9552-2631AF7E8A18}" type="slidenum">
              <a:rPr lang="en-US" smtClean="0"/>
              <a:pPr/>
              <a:t>11</a:t>
            </a:fld>
            <a:endParaRPr lang="en-US"/>
          </a:p>
        </p:txBody>
      </p:sp>
      <p:sp>
        <p:nvSpPr>
          <p:cNvPr id="5" name="Title 1">
            <a:extLst>
              <a:ext uri="{FF2B5EF4-FFF2-40B4-BE49-F238E27FC236}">
                <a16:creationId xmlns="" xmlns:a16="http://schemas.microsoft.com/office/drawing/2014/main" id="{169FD4FA-8732-496D-AB92-B636084DD56B}"/>
              </a:ext>
            </a:extLst>
          </p:cNvPr>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sv-SE" b="1" dirty="0">
                <a:latin typeface="Book Antiqua" pitchFamily="18" charset="0"/>
              </a:rPr>
              <a:t>Proposed Work</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3" name="TextBox 2">
            <a:extLst>
              <a:ext uri="{FF2B5EF4-FFF2-40B4-BE49-F238E27FC236}">
                <a16:creationId xmlns="" xmlns:a16="http://schemas.microsoft.com/office/drawing/2014/main" id="{4ACC2BA0-2D98-A390-E07E-724D00ED3D36}"/>
              </a:ext>
            </a:extLst>
          </p:cNvPr>
          <p:cNvSpPr txBox="1"/>
          <p:nvPr/>
        </p:nvSpPr>
        <p:spPr>
          <a:xfrm>
            <a:off x="3090867" y="5967551"/>
            <a:ext cx="184731"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dirty="0"/>
          </a:p>
        </p:txBody>
      </p:sp>
      <p:pic>
        <p:nvPicPr>
          <p:cNvPr id="7" name="Content Placeholder 6" descr="Proposed workflow.jpg"/>
          <p:cNvPicPr>
            <a:picLocks noGrp="1" noChangeAspect="1"/>
          </p:cNvPicPr>
          <p:nvPr>
            <p:ph idx="1"/>
          </p:nvPr>
        </p:nvPicPr>
        <p:blipFill>
          <a:blip r:embed="rId2" cstate="print"/>
          <a:stretch>
            <a:fillRect/>
          </a:stretch>
        </p:blipFill>
        <p:spPr>
          <a:xfrm>
            <a:off x="0" y="404664"/>
            <a:ext cx="9143999" cy="6453336"/>
          </a:xfrm>
        </p:spPr>
      </p:pic>
    </p:spTree>
    <p:extLst>
      <p:ext uri="{BB962C8B-B14F-4D97-AF65-F5344CB8AC3E}">
        <p14:creationId xmlns="" xmlns:p14="http://schemas.microsoft.com/office/powerpoint/2010/main" val="14467060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CDDF6-A6BA-7431-7E89-6CBB76DF97D4}"/>
              </a:ext>
            </a:extLst>
          </p:cNvPr>
          <p:cNvSpPr>
            <a:spLocks noGrp="1"/>
          </p:cNvSpPr>
          <p:nvPr>
            <p:ph type="title"/>
          </p:nvPr>
        </p:nvSpPr>
        <p:spPr>
          <a:xfrm>
            <a:off x="434915" y="620688"/>
            <a:ext cx="8229600" cy="1143000"/>
          </a:xfrm>
        </p:spPr>
        <p:txBody>
          <a:bodyPr>
            <a:normAutofit fontScale="90000"/>
          </a:bodyPr>
          <a:lstStyle/>
          <a:p>
            <a:r>
              <a:rPr lang="en-US" sz="4400" b="1" dirty="0">
                <a:solidFill>
                  <a:srgbClr val="00B050"/>
                </a:solidFill>
                <a:latin typeface="Times New Roman" panose="02020603050405020304" pitchFamily="18" charset="0"/>
                <a:cs typeface="Times New Roman" panose="02020603050405020304" pitchFamily="18" charset="0"/>
              </a:rPr>
              <a:t>Implementation : step</a:t>
            </a:r>
            <a:r>
              <a:rPr lang="en-IN" sz="4400" b="1" dirty="0">
                <a:solidFill>
                  <a:srgbClr val="00B050"/>
                </a:solidFill>
                <a:latin typeface="Times New Roman" panose="02020603050405020304" pitchFamily="18" charset="0"/>
                <a:cs typeface="Times New Roman" panose="02020603050405020304" pitchFamily="18" charset="0"/>
              </a:rPr>
              <a:t/>
            </a:r>
            <a:br>
              <a:rPr lang="en-IN" sz="4400" b="1" dirty="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3178AC92-4238-E55A-6127-6BC7639876C8}"/>
              </a:ext>
            </a:extLst>
          </p:cNvPr>
          <p:cNvSpPr>
            <a:spLocks noGrp="1"/>
          </p:cNvSpPr>
          <p:nvPr>
            <p:ph idx="1"/>
          </p:nvPr>
        </p:nvSpPr>
        <p:spPr>
          <a:xfrm>
            <a:off x="457200" y="1268760"/>
            <a:ext cx="8229600" cy="4857403"/>
          </a:xfrm>
        </p:spPr>
        <p:txBody>
          <a:bodyPr>
            <a:noAutofit/>
          </a:bodyPr>
          <a:lstStyle/>
          <a:p>
            <a:pPr>
              <a:lnSpc>
                <a:spcPct val="250000"/>
              </a:lnSpc>
            </a:pPr>
            <a:r>
              <a:rPr lang="en-IN" sz="2200" b="1" dirty="0">
                <a:latin typeface="Times New Roman" panose="02020603050405020304" pitchFamily="18" charset="0"/>
                <a:cs typeface="Times New Roman" panose="02020603050405020304" pitchFamily="18" charset="0"/>
              </a:rPr>
              <a:t>M</a:t>
            </a:r>
            <a:r>
              <a:rPr lang="en-IN" sz="2200" b="1" dirty="0">
                <a:effectLst/>
                <a:latin typeface="Times New Roman" panose="02020603050405020304" pitchFamily="18" charset="0"/>
                <a:cs typeface="Times New Roman" panose="02020603050405020304" pitchFamily="18" charset="0"/>
              </a:rPr>
              <a:t>alicious files vs Legitimate files</a:t>
            </a:r>
          </a:p>
          <a:p>
            <a:pPr>
              <a:lnSpc>
                <a:spcPct val="250000"/>
              </a:lnSpc>
            </a:pPr>
            <a:r>
              <a:rPr lang="en-US" sz="2200" b="1" dirty="0">
                <a:latin typeface="Times New Roman" panose="02020603050405020304" pitchFamily="18" charset="0"/>
                <a:cs typeface="Times New Roman" panose="02020603050405020304" pitchFamily="18" charset="0"/>
              </a:rPr>
              <a:t>B</a:t>
            </a:r>
            <a:r>
              <a:rPr lang="en-US" sz="2200" b="1" dirty="0">
                <a:effectLst/>
                <a:latin typeface="Times New Roman" panose="02020603050405020304" pitchFamily="18" charset="0"/>
                <a:cs typeface="Times New Roman" panose="02020603050405020304" pitchFamily="18" charset="0"/>
              </a:rPr>
              <a:t>uilding Machine Learning model</a:t>
            </a:r>
            <a:endParaRPr lang="en-IN" sz="2200" b="1" dirty="0">
              <a:effectLst/>
              <a:latin typeface="Times New Roman" panose="02020603050405020304" pitchFamily="18" charset="0"/>
              <a:cs typeface="Times New Roman" panose="02020603050405020304" pitchFamily="18" charset="0"/>
            </a:endParaRPr>
          </a:p>
          <a:p>
            <a:pPr>
              <a:lnSpc>
                <a:spcPct val="250000"/>
              </a:lnSpc>
            </a:pPr>
            <a:r>
              <a:rPr lang="en-IN" sz="2200" b="1" dirty="0">
                <a:effectLst/>
                <a:latin typeface="Times New Roman" panose="02020603050405020304" pitchFamily="18" charset="0"/>
                <a:cs typeface="Times New Roman" panose="02020603050405020304" pitchFamily="18" charset="0"/>
              </a:rPr>
              <a:t>Saving the model</a:t>
            </a:r>
          </a:p>
          <a:p>
            <a:pPr>
              <a:lnSpc>
                <a:spcPct val="250000"/>
              </a:lnSpc>
            </a:pPr>
            <a:r>
              <a:rPr lang="en-IN" sz="2200" b="1" dirty="0">
                <a:latin typeface="Times New Roman" panose="02020603050405020304" pitchFamily="18" charset="0"/>
                <a:cs typeface="Times New Roman" panose="02020603050405020304" pitchFamily="18" charset="0"/>
              </a:rPr>
              <a:t>Saving features in </a:t>
            </a:r>
            <a:r>
              <a:rPr lang="en-IN" sz="2200" b="1" dirty="0" err="1">
                <a:latin typeface="Times New Roman" panose="02020603050405020304" pitchFamily="18" charset="0"/>
                <a:cs typeface="Times New Roman" panose="02020603050405020304" pitchFamily="18" charset="0"/>
              </a:rPr>
              <a:t>pkl</a:t>
            </a:r>
            <a:r>
              <a:rPr lang="en-IN" sz="2200" b="1" dirty="0">
                <a:latin typeface="Times New Roman" panose="02020603050405020304" pitchFamily="18" charset="0"/>
                <a:cs typeface="Times New Roman" panose="02020603050405020304" pitchFamily="18" charset="0"/>
              </a:rPr>
              <a:t> file</a:t>
            </a:r>
            <a:endParaRPr lang="en-IN" sz="2200" b="1" dirty="0">
              <a:effectLst/>
              <a:latin typeface="Times New Roman" panose="02020603050405020304" pitchFamily="18" charset="0"/>
              <a:cs typeface="Times New Roman" panose="02020603050405020304" pitchFamily="18" charset="0"/>
            </a:endParaRPr>
          </a:p>
          <a:p>
            <a:pPr>
              <a:lnSpc>
                <a:spcPct val="250000"/>
              </a:lnSpc>
            </a:pPr>
            <a:r>
              <a:rPr lang="en-US" sz="2200" b="1" dirty="0">
                <a:effectLst/>
                <a:latin typeface="Times New Roman" panose="02020603050405020304" pitchFamily="18" charset="0"/>
                <a:cs typeface="Times New Roman" panose="02020603050405020304" pitchFamily="18" charset="0"/>
              </a:rPr>
              <a:t>Calculating the False positive and negative on the dataset</a:t>
            </a: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46AB9434-F841-BE92-3EBA-FBFFFF52EF14}"/>
              </a:ext>
            </a:extLst>
          </p:cNvPr>
          <p:cNvSpPr>
            <a:spLocks noGrp="1"/>
          </p:cNvSpPr>
          <p:nvPr>
            <p:ph type="sldNum" sz="quarter" idx="12"/>
          </p:nvPr>
        </p:nvSpPr>
        <p:spPr/>
        <p:txBody>
          <a:bodyPr/>
          <a:lstStyle/>
          <a:p>
            <a:fld id="{DFFA8894-9BB9-4840-9552-2631AF7E8A18}" type="slidenum">
              <a:rPr lang="en-US" smtClean="0"/>
              <a:pPr/>
              <a:t>12</a:t>
            </a:fld>
            <a:endParaRPr lang="en-US"/>
          </a:p>
        </p:txBody>
      </p:sp>
      <p:sp>
        <p:nvSpPr>
          <p:cNvPr id="5" name="Footer Placeholder 6">
            <a:extLst>
              <a:ext uri="{FF2B5EF4-FFF2-40B4-BE49-F238E27FC236}">
                <a16:creationId xmlns="" xmlns:a16="http://schemas.microsoft.com/office/drawing/2014/main" id="{93658D36-9B6D-DA4D-60B6-E0D135980C99}"/>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a:extLst>
              <a:ext uri="{FF2B5EF4-FFF2-40B4-BE49-F238E27FC236}">
                <a16:creationId xmlns="" xmlns:a16="http://schemas.microsoft.com/office/drawing/2014/main" id="{0220D1E9-0D24-B1B4-6673-997A9D818F8A}"/>
              </a:ext>
            </a:extLst>
          </p:cNvPr>
          <p:cNvSpPr txBox="1"/>
          <p:nvPr/>
        </p:nvSpPr>
        <p:spPr>
          <a:xfrm>
            <a:off x="0" y="-27384"/>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Implementation</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Tree>
    <p:extLst>
      <p:ext uri="{BB962C8B-B14F-4D97-AF65-F5344CB8AC3E}">
        <p14:creationId xmlns="" xmlns:p14="http://schemas.microsoft.com/office/powerpoint/2010/main" val="16678913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628E82-BF51-8E38-CCA9-ED57484B94A8}"/>
              </a:ext>
            </a:extLst>
          </p:cNvPr>
          <p:cNvSpPr>
            <a:spLocks noGrp="1"/>
          </p:cNvSpPr>
          <p:nvPr>
            <p:ph type="title"/>
          </p:nvPr>
        </p:nvSpPr>
        <p:spPr/>
        <p:txBody>
          <a:bodyPr>
            <a:normAutofit fontScale="90000"/>
          </a:bodyPr>
          <a:lstStyle/>
          <a:p>
            <a:r>
              <a:rPr lang="en-US" sz="4400" b="1" dirty="0">
                <a:solidFill>
                  <a:srgbClr val="00B050"/>
                </a:solidFill>
                <a:latin typeface="Times New Roman" panose="02020603050405020304" pitchFamily="18" charset="0"/>
                <a:cs typeface="Times New Roman" panose="02020603050405020304" pitchFamily="18" charset="0"/>
              </a:rPr>
              <a:t>Implementation : step</a:t>
            </a:r>
            <a:r>
              <a:rPr lang="en-IN" sz="4400" b="1" dirty="0">
                <a:solidFill>
                  <a:srgbClr val="00B050"/>
                </a:solidFill>
                <a:latin typeface="Times New Roman" panose="02020603050405020304" pitchFamily="18" charset="0"/>
                <a:cs typeface="Times New Roman" panose="02020603050405020304" pitchFamily="18" charset="0"/>
              </a:rPr>
              <a:t/>
            </a:r>
            <a:br>
              <a:rPr lang="en-IN" sz="4400" b="1" dirty="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E99C462C-08C1-C984-0954-4F34D6F60283}"/>
              </a:ext>
            </a:extLst>
          </p:cNvPr>
          <p:cNvSpPr>
            <a:spLocks noGrp="1"/>
          </p:cNvSpPr>
          <p:nvPr>
            <p:ph idx="1"/>
          </p:nvPr>
        </p:nvSpPr>
        <p:spPr/>
        <p:txBody>
          <a:bodyPr/>
          <a:lstStyle/>
          <a:p>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Information gain</a:t>
            </a:r>
          </a:p>
          <a:p>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Entropy </a:t>
            </a:r>
          </a:p>
          <a:p>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Tree Construction</a:t>
            </a:r>
          </a:p>
          <a:p>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Extracting features form targeted file</a:t>
            </a:r>
          </a:p>
          <a:p>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Checking feature against tree</a:t>
            </a:r>
          </a:p>
          <a:p>
            <a:pPr marL="0" indent="0">
              <a:buNone/>
            </a:pPr>
            <a:endParaRPr lang="en-IN" b="1" dirty="0"/>
          </a:p>
        </p:txBody>
      </p:sp>
      <p:sp>
        <p:nvSpPr>
          <p:cNvPr id="4" name="Slide Number Placeholder 3">
            <a:extLst>
              <a:ext uri="{FF2B5EF4-FFF2-40B4-BE49-F238E27FC236}">
                <a16:creationId xmlns="" xmlns:a16="http://schemas.microsoft.com/office/drawing/2014/main" id="{B60F7484-46BF-9445-921D-6DC6E8BD6A13}"/>
              </a:ext>
            </a:extLst>
          </p:cNvPr>
          <p:cNvSpPr>
            <a:spLocks noGrp="1"/>
          </p:cNvSpPr>
          <p:nvPr>
            <p:ph type="sldNum" sz="quarter" idx="12"/>
          </p:nvPr>
        </p:nvSpPr>
        <p:spPr/>
        <p:txBody>
          <a:bodyPr/>
          <a:lstStyle/>
          <a:p>
            <a:fld id="{DFFA8894-9BB9-4840-9552-2631AF7E8A18}" type="slidenum">
              <a:rPr lang="en-US" smtClean="0"/>
              <a:pPr/>
              <a:t>13</a:t>
            </a:fld>
            <a:endParaRPr lang="en-US" dirty="0"/>
          </a:p>
        </p:txBody>
      </p:sp>
      <p:sp>
        <p:nvSpPr>
          <p:cNvPr id="5" name="Title 1">
            <a:extLst>
              <a:ext uri="{FF2B5EF4-FFF2-40B4-BE49-F238E27FC236}">
                <a16:creationId xmlns="" xmlns:a16="http://schemas.microsoft.com/office/drawing/2014/main" id="{218C01E2-E2B0-87D2-90B3-4534B5ADCE51}"/>
              </a:ext>
            </a:extLst>
          </p:cNvPr>
          <p:cNvSpPr txBox="1"/>
          <p:nvPr/>
        </p:nvSpPr>
        <p:spPr>
          <a:xfrm>
            <a:off x="0" y="-27384"/>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Implementation</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6" name="Footer Placeholder 6">
            <a:extLst>
              <a:ext uri="{FF2B5EF4-FFF2-40B4-BE49-F238E27FC236}">
                <a16:creationId xmlns="" xmlns:a16="http://schemas.microsoft.com/office/drawing/2014/main" id="{1CA39600-C32F-CAF8-4F8E-7EB942008CC7}"/>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6947330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rPr>
              <a:t>Requirements</a:t>
            </a:r>
          </a:p>
        </p:txBody>
      </p:sp>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TextBox 8"/>
          <p:cNvSpPr txBox="1"/>
          <p:nvPr/>
        </p:nvSpPr>
        <p:spPr>
          <a:xfrm>
            <a:off x="2555776" y="620688"/>
            <a:ext cx="6445380" cy="1138773"/>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REQUIREMENTS</a:t>
            </a:r>
            <a:endParaRPr lang="en-US" sz="32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8" name="TextBox 7">
            <a:extLst>
              <a:ext uri="{FF2B5EF4-FFF2-40B4-BE49-F238E27FC236}">
                <a16:creationId xmlns="" xmlns:a16="http://schemas.microsoft.com/office/drawing/2014/main" id="{B6306014-F4D7-4E57-BFD4-F20E3E9B783D}"/>
              </a:ext>
            </a:extLst>
          </p:cNvPr>
          <p:cNvSpPr txBox="1"/>
          <p:nvPr/>
        </p:nvSpPr>
        <p:spPr>
          <a:xfrm>
            <a:off x="263741" y="1294989"/>
            <a:ext cx="8340761" cy="4832092"/>
          </a:xfrm>
          <a:prstGeom prst="rect">
            <a:avLst/>
          </a:prstGeom>
          <a:noFill/>
        </p:spPr>
        <p:txBody>
          <a:bodyPr wrap="square">
            <a:spAutoFit/>
          </a:bodyPr>
          <a:lstStyle/>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Dataset : EMBER </a:t>
            </a: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Algorithm: Random Forest</a:t>
            </a:r>
          </a:p>
          <a:p>
            <a:endParaRPr lang="en-US" sz="2200" cap="none"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Hardware </a:t>
            </a:r>
            <a:r>
              <a:rPr lang="en-US" sz="2200" cap="none" dirty="0">
                <a:latin typeface="Times New Roman" panose="02020603050405020304" pitchFamily="18" charset="0"/>
                <a:cs typeface="Times New Roman" panose="02020603050405020304" pitchFamily="18" charset="0"/>
              </a:rPr>
              <a:t>Requirement:-</a:t>
            </a:r>
          </a:p>
          <a:p>
            <a:r>
              <a:rPr lang="en-US" cap="none" dirty="0">
                <a:latin typeface="Times New Roman" panose="02020603050405020304" pitchFamily="18" charset="0"/>
                <a:cs typeface="Times New Roman" panose="02020603050405020304" pitchFamily="18" charset="0"/>
              </a:rPr>
              <a:t>Processor	            :   i5-10300H CPU @ 2.50GHz   2.50 GHz</a:t>
            </a:r>
          </a:p>
          <a:p>
            <a:r>
              <a:rPr lang="en-US" cap="none" dirty="0">
                <a:latin typeface="Times New Roman" panose="02020603050405020304" pitchFamily="18" charset="0"/>
                <a:cs typeface="Times New Roman" panose="02020603050405020304" pitchFamily="18" charset="0"/>
              </a:rPr>
              <a:t>Installed RAM    :	8.00 GB</a:t>
            </a:r>
          </a:p>
          <a:p>
            <a:r>
              <a:rPr lang="en-US" cap="none" dirty="0">
                <a:latin typeface="Times New Roman" panose="02020603050405020304" pitchFamily="18" charset="0"/>
                <a:cs typeface="Times New Roman" panose="02020603050405020304" pitchFamily="18" charset="0"/>
              </a:rPr>
              <a:t>System type        :   64-bit operating system, x64-based processor</a:t>
            </a:r>
          </a:p>
          <a:p>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Software Requirement:-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Win10</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Jupiter note book</a:t>
            </a:r>
            <a:endParaRPr lang="en-US" sz="20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Languages </a:t>
            </a:r>
            <a:r>
              <a:rPr lang="en-US" sz="2000" dirty="0" smtClean="0">
                <a:latin typeface="Times New Roman" panose="02020603050405020304" pitchFamily="18" charset="0"/>
                <a:cs typeface="Times New Roman" panose="02020603050405020304" pitchFamily="18" charset="0"/>
              </a:rPr>
              <a:t>used: Python</a:t>
            </a:r>
            <a:endParaRPr lang="en-US" sz="20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191990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78DC47-FFE0-4503-98D6-C08CCA4981C2}"/>
              </a:ext>
            </a:extLst>
          </p:cNvPr>
          <p:cNvSpPr>
            <a:spLocks noGrp="1"/>
          </p:cNvSpPr>
          <p:nvPr>
            <p:ph idx="1"/>
          </p:nvPr>
        </p:nvSpPr>
        <p:spPr>
          <a:xfrm>
            <a:off x="0" y="1268760"/>
            <a:ext cx="9144000" cy="5224115"/>
          </a:xfrm>
        </p:spPr>
        <p:txBody>
          <a:bodyPr>
            <a:normAutofit fontScale="25000" lnSpcReduction="20000"/>
          </a:bodyPr>
          <a:lstStyle/>
          <a:p>
            <a:pPr>
              <a:lnSpc>
                <a:spcPct val="250000"/>
              </a:lnSpc>
            </a:pPr>
            <a:endPar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50000"/>
              </a:lnSpc>
            </a:pPr>
            <a:endPar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50000"/>
              </a:lnSpc>
            </a:pPr>
            <a:endPar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50000"/>
              </a:lnSpc>
            </a:pPr>
            <a:r>
              <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250000"/>
              </a:lnSpc>
            </a:pPr>
            <a:r>
              <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250000"/>
              </a:lnSpc>
            </a:pPr>
            <a:endPar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50000"/>
              </a:lnSpc>
            </a:pPr>
            <a:endPar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50000"/>
              </a:lnSpc>
            </a:pPr>
            <a:endParaRPr lang="en-US" sz="1800"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50000"/>
              </a:lnSpc>
              <a:buNone/>
            </a:pPr>
            <a:r>
              <a:rPr lang="en-US" sz="5600" b="1"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                                                                 </a:t>
            </a:r>
            <a:r>
              <a:rPr lang="en-US"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F</a:t>
            </a:r>
            <a:r>
              <a:rPr lang="en-US" sz="5600" b="1"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igure </a:t>
            </a:r>
            <a:r>
              <a:rPr lang="en-US"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3:  The Confusion matrix</a:t>
            </a:r>
            <a:endPar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50000"/>
              </a:lnSpc>
            </a:pP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Where Accuracy </a:t>
            </a: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is defined by :</a:t>
            </a:r>
          </a:p>
          <a:p>
            <a:pPr>
              <a:lnSpc>
                <a:spcPct val="250000"/>
              </a:lnSpc>
            </a:pP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Accuracy= </a:t>
            </a:r>
            <a:r>
              <a:rPr lang="en-IN" sz="5600" b="1" dirty="0" err="1"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CPi</a:t>
            </a: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 / </a:t>
            </a:r>
            <a:r>
              <a:rPr lang="en-IN" sz="5600" b="1" dirty="0" err="1"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TPi</a:t>
            </a: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 *100</a:t>
            </a:r>
          </a:p>
          <a:p>
            <a:pPr>
              <a:lnSpc>
                <a:spcPct val="250000"/>
              </a:lnSpc>
            </a:pP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Where ,</a:t>
            </a:r>
            <a:r>
              <a:rPr lang="en-IN" sz="5600" b="1" dirty="0" err="1"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CPi</a:t>
            </a: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 = Total no of right predictions as obtained by computing the diagonal sum of</a:t>
            </a:r>
          </a:p>
          <a:p>
            <a:pPr>
              <a:lnSpc>
                <a:spcPct val="250000"/>
              </a:lnSpc>
            </a:pP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confusion matrix elements</a:t>
            </a:r>
          </a:p>
          <a:p>
            <a:pPr>
              <a:lnSpc>
                <a:spcPct val="250000"/>
              </a:lnSpc>
            </a:pP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And </a:t>
            </a:r>
            <a:r>
              <a:rPr lang="en-IN" sz="5600" b="1" dirty="0" err="1"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TPi</a:t>
            </a:r>
            <a:r>
              <a:rPr lang="en-IN"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 Complete no of predictions as obtained by the sum of all elements in the confusion</a:t>
            </a:r>
            <a:endParaRPr lang="en-US"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50000"/>
              </a:lnSpc>
            </a:pPr>
            <a:r>
              <a:rPr lang="en-US"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The </a:t>
            </a:r>
            <a:r>
              <a:rPr lang="en-US" sz="5600" b="1" dirty="0" smtClean="0">
                <a:solidFill>
                  <a:srgbClr val="26292F"/>
                </a:solidFill>
                <a:latin typeface="Times New Roman" panose="02020603050405020304" pitchFamily="18" charset="0"/>
                <a:ea typeface="Calibri" panose="020F0502020204030204" pitchFamily="34" charset="0"/>
                <a:cs typeface="Times New Roman" panose="02020603050405020304" pitchFamily="18" charset="0"/>
              </a:rPr>
              <a:t>accuracy computed using random forest  comes out to be 99.51%</a:t>
            </a:r>
            <a:endParaRPr lang="en-US" sz="5600" b="1" dirty="0">
              <a:solidFill>
                <a:srgbClr val="26292F"/>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F08759D6-4786-49AB-8324-D23D4F743C6E}"/>
              </a:ext>
            </a:extLst>
          </p:cNvPr>
          <p:cNvSpPr>
            <a:spLocks noGrp="1"/>
          </p:cNvSpPr>
          <p:nvPr>
            <p:ph type="sldNum" sz="quarter" idx="12"/>
          </p:nvPr>
        </p:nvSpPr>
        <p:spPr/>
        <p:txBody>
          <a:bodyPr/>
          <a:lstStyle/>
          <a:p>
            <a:fld id="{DFFA8894-9BB9-4840-9552-2631AF7E8A18}" type="slidenum">
              <a:rPr lang="en-US" smtClean="0"/>
              <a:pPr/>
              <a:t>15</a:t>
            </a:fld>
            <a:endParaRPr lang="en-US"/>
          </a:p>
        </p:txBody>
      </p:sp>
      <p:sp>
        <p:nvSpPr>
          <p:cNvPr id="5" name="Title 1">
            <a:extLst>
              <a:ext uri="{FF2B5EF4-FFF2-40B4-BE49-F238E27FC236}">
                <a16:creationId xmlns="" xmlns:a16="http://schemas.microsoft.com/office/drawing/2014/main" id="{5809E3EA-77E6-4F82-8852-F85D252D577B}"/>
              </a:ext>
            </a:extLst>
          </p:cNvPr>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sv-SE" b="1" dirty="0" smtClean="0">
                <a:latin typeface="Book Antiqua" pitchFamily="18" charset="0"/>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6" name="Footer Placeholder 6">
            <a:extLst>
              <a:ext uri="{FF2B5EF4-FFF2-40B4-BE49-F238E27FC236}">
                <a16:creationId xmlns="" xmlns:a16="http://schemas.microsoft.com/office/drawing/2014/main" id="{DD1F165D-590A-4A65-A3E9-910789E7317C}"/>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itle 8">
            <a:extLst>
              <a:ext uri="{FF2B5EF4-FFF2-40B4-BE49-F238E27FC236}">
                <a16:creationId xmlns="" xmlns:a16="http://schemas.microsoft.com/office/drawing/2014/main" id="{5E7FD385-325D-4B24-9709-BA3EA46AC4C1}"/>
              </a:ext>
            </a:extLst>
          </p:cNvPr>
          <p:cNvSpPr>
            <a:spLocks noGrp="1"/>
          </p:cNvSpPr>
          <p:nvPr>
            <p:ph type="title"/>
          </p:nvPr>
        </p:nvSpPr>
        <p:spPr>
          <a:xfrm>
            <a:off x="2843808" y="260649"/>
            <a:ext cx="6624736" cy="792088"/>
          </a:xfrm>
        </p:spPr>
        <p:txBody>
          <a:bodyPr>
            <a:normAutofit fontScale="90000"/>
          </a:bodyPr>
          <a:lstStyle/>
          <a:p>
            <a:pPr algn="l"/>
            <a:r>
              <a:rPr lang="en-US" sz="3200" b="1" u="sng" dirty="0" smtClean="0">
                <a:latin typeface="Times New Roman" panose="02020603050405020304" pitchFamily="18" charset="0"/>
                <a:cs typeface="Times New Roman" panose="02020603050405020304" pitchFamily="18" charset="0"/>
              </a:rPr>
              <a:t>RESULTS</a:t>
            </a:r>
            <a:r>
              <a:rPr lang="en-US" sz="2400" b="1" i="0" u="none" strike="noStrike" baseline="0" dirty="0">
                <a:latin typeface="FormataOTFCond-Md"/>
              </a:rPr>
              <a:t/>
            </a:r>
            <a:br>
              <a:rPr lang="en-US" sz="2400" b="1" i="0" u="none" strike="noStrike" baseline="0" dirty="0">
                <a:latin typeface="FormataOTFCond-Md"/>
              </a:rPr>
            </a:br>
            <a:endParaRPr lang="en-US" sz="2400" b="1" dirty="0"/>
          </a:p>
        </p:txBody>
      </p:sp>
      <p:pic>
        <p:nvPicPr>
          <p:cNvPr id="7" name="Picture 6" descr="updated confusion matrix.png"/>
          <p:cNvPicPr>
            <a:picLocks noChangeAspect="1"/>
          </p:cNvPicPr>
          <p:nvPr/>
        </p:nvPicPr>
        <p:blipFill>
          <a:blip r:embed="rId2" cstate="print"/>
          <a:stretch>
            <a:fillRect/>
          </a:stretch>
        </p:blipFill>
        <p:spPr>
          <a:xfrm>
            <a:off x="755576" y="764704"/>
            <a:ext cx="6840760" cy="2232248"/>
          </a:xfrm>
          <a:prstGeom prst="rect">
            <a:avLst/>
          </a:prstGeom>
        </p:spPr>
      </p:pic>
    </p:spTree>
    <p:extLst>
      <p:ext uri="{BB962C8B-B14F-4D97-AF65-F5344CB8AC3E}">
        <p14:creationId xmlns="" xmlns:p14="http://schemas.microsoft.com/office/powerpoint/2010/main" val="37620733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78DC47-FFE0-4503-98D6-C08CCA4981C2}"/>
              </a:ext>
            </a:extLst>
          </p:cNvPr>
          <p:cNvSpPr>
            <a:spLocks noGrp="1"/>
          </p:cNvSpPr>
          <p:nvPr>
            <p:ph idx="1"/>
          </p:nvPr>
        </p:nvSpPr>
        <p:spPr>
          <a:xfrm>
            <a:off x="323528" y="976067"/>
            <a:ext cx="8507288" cy="4845541"/>
          </a:xfrm>
        </p:spPr>
        <p:txBody>
          <a:bodyPr>
            <a:normAutofit/>
          </a:bodyPr>
          <a:lstStyle/>
          <a:p>
            <a:pPr>
              <a:buFont typeface="Wingdings" panose="05000000000000000000" pitchFamily="2" charset="2"/>
              <a:buChar char="q"/>
            </a:pPr>
            <a:endParaRPr lang="en-US" sz="22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Malware is an increasing threat to smartphone users Antivirus scanners are evaded by ever-evolving malware with hardening methods. </a:t>
            </a: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a:p>
            <a:r>
              <a:rPr lang="en-US" sz="1800" b="0" i="0" u="none" strike="noStrike" baseline="0" dirty="0">
                <a:latin typeface="Times New Roman" panose="02020603050405020304" pitchFamily="18" charset="0"/>
                <a:cs typeface="Times New Roman" panose="02020603050405020304" pitchFamily="18" charset="0"/>
              </a:rPr>
              <a:t>The main aim of this project was to evaluate the effectiveness of </a:t>
            </a:r>
            <a:r>
              <a:rPr lang="en-US" sz="1800" dirty="0" smtClean="0">
                <a:latin typeface="Times New Roman" panose="02020603050405020304" pitchFamily="18" charset="0"/>
                <a:cs typeface="Times New Roman" panose="02020603050405020304" pitchFamily="18" charset="0"/>
              </a:rPr>
              <a:t>classifying</a:t>
            </a:r>
            <a:r>
              <a:rPr lang="en-US" sz="1800" b="0" i="0" u="none" strike="noStrike" baseline="0" dirty="0" smtClean="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malware on files with our approach</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we can successfully </a:t>
            </a:r>
            <a:r>
              <a:rPr lang="en-IN" sz="1800" b="0" i="0" u="none" strike="noStrike" baseline="0" dirty="0">
                <a:latin typeface="Times New Roman" panose="02020603050405020304" pitchFamily="18" charset="0"/>
                <a:cs typeface="Times New Roman" panose="02020603050405020304" pitchFamily="18" charset="0"/>
              </a:rPr>
              <a:t>detect.</a:t>
            </a: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algn="l"/>
            <a:r>
              <a:rPr lang="en-IN" sz="1800" b="0" i="0" u="none" strike="noStrike" baseline="0" dirty="0">
                <a:latin typeface="Times New Roman" panose="02020603050405020304" pitchFamily="18" charset="0"/>
                <a:cs typeface="Times New Roman" panose="02020603050405020304" pitchFamily="18" charset="0"/>
              </a:rPr>
              <a:t>Our results also </a:t>
            </a:r>
            <a:r>
              <a:rPr lang="en-US" sz="1800" b="0" i="0" u="none" strike="noStrike" baseline="0" dirty="0">
                <a:latin typeface="Times New Roman" panose="02020603050405020304" pitchFamily="18" charset="0"/>
                <a:cs typeface="Times New Roman" panose="02020603050405020304" pitchFamily="18" charset="0"/>
              </a:rPr>
              <a:t>demonstrate the effectiveness of Random Forest classifier to detect  malware</a:t>
            </a: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algn="l"/>
            <a:r>
              <a:rPr lang="en-IN" sz="1800" b="0" i="0" u="none" strike="noStrike" baseline="0" dirty="0">
                <a:latin typeface="Times New Roman" panose="02020603050405020304" pitchFamily="18" charset="0"/>
                <a:cs typeface="Times New Roman" panose="02020603050405020304" pitchFamily="18" charset="0"/>
              </a:rPr>
              <a:t>We can </a:t>
            </a:r>
            <a:r>
              <a:rPr lang="en-US" sz="1800" b="0" i="0" u="none" strike="noStrike" baseline="0" dirty="0">
                <a:latin typeface="Times New Roman" panose="02020603050405020304" pitchFamily="18" charset="0"/>
                <a:cs typeface="Times New Roman" panose="02020603050405020304" pitchFamily="18" charset="0"/>
              </a:rPr>
              <a:t>also evaluate the effectiveness of the above approach using a larger dataset</a:t>
            </a: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F08759D6-4786-49AB-8324-D23D4F743C6E}"/>
              </a:ext>
            </a:extLst>
          </p:cNvPr>
          <p:cNvSpPr>
            <a:spLocks noGrp="1"/>
          </p:cNvSpPr>
          <p:nvPr>
            <p:ph type="sldNum" sz="quarter" idx="12"/>
          </p:nvPr>
        </p:nvSpPr>
        <p:spPr/>
        <p:txBody>
          <a:bodyPr/>
          <a:lstStyle/>
          <a:p>
            <a:fld id="{DFFA8894-9BB9-4840-9552-2631AF7E8A18}" type="slidenum">
              <a:rPr lang="en-US" smtClean="0"/>
              <a:pPr/>
              <a:t>16</a:t>
            </a:fld>
            <a:endParaRPr lang="en-US"/>
          </a:p>
        </p:txBody>
      </p:sp>
      <p:sp>
        <p:nvSpPr>
          <p:cNvPr id="5" name="Title 1">
            <a:extLst>
              <a:ext uri="{FF2B5EF4-FFF2-40B4-BE49-F238E27FC236}">
                <a16:creationId xmlns="" xmlns:a16="http://schemas.microsoft.com/office/drawing/2014/main" id="{5809E3EA-77E6-4F82-8852-F85D252D577B}"/>
              </a:ext>
            </a:extLst>
          </p:cNvPr>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Conclusion</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6" name="Footer Placeholder 6">
            <a:extLst>
              <a:ext uri="{FF2B5EF4-FFF2-40B4-BE49-F238E27FC236}">
                <a16:creationId xmlns="" xmlns:a16="http://schemas.microsoft.com/office/drawing/2014/main" id="{DD1F165D-590A-4A65-A3E9-910789E7317C}"/>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itle 8">
            <a:extLst>
              <a:ext uri="{FF2B5EF4-FFF2-40B4-BE49-F238E27FC236}">
                <a16:creationId xmlns="" xmlns:a16="http://schemas.microsoft.com/office/drawing/2014/main" id="{5E7FD385-325D-4B24-9709-BA3EA46AC4C1}"/>
              </a:ext>
            </a:extLst>
          </p:cNvPr>
          <p:cNvSpPr>
            <a:spLocks noGrp="1"/>
          </p:cNvSpPr>
          <p:nvPr>
            <p:ph type="title"/>
          </p:nvPr>
        </p:nvSpPr>
        <p:spPr>
          <a:xfrm>
            <a:off x="3059832" y="434738"/>
            <a:ext cx="5770984" cy="539403"/>
          </a:xfrm>
        </p:spPr>
        <p:txBody>
          <a:bodyPr>
            <a:noAutofit/>
          </a:bodyPr>
          <a:lstStyle/>
          <a:p>
            <a:pPr algn="l"/>
            <a:r>
              <a:rPr lang="en-US" sz="3200" b="1" u="sng" dirty="0">
                <a:latin typeface="Times New Roman" panose="02020603050405020304" pitchFamily="18" charset="0"/>
                <a:cs typeface="Times New Roman" panose="02020603050405020304" pitchFamily="18" charset="0"/>
              </a:rPr>
              <a:t>CONCLUSION</a:t>
            </a:r>
            <a:endParaRPr lang="en-US" sz="3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9144727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8A3592-D953-4294-9A67-178F40F2B8D5}"/>
              </a:ext>
            </a:extLst>
          </p:cNvPr>
          <p:cNvSpPr>
            <a:spLocks noGrp="1"/>
          </p:cNvSpPr>
          <p:nvPr>
            <p:ph type="title"/>
          </p:nvPr>
        </p:nvSpPr>
        <p:spPr/>
        <p:txBody>
          <a:bodyPr/>
          <a:lstStyle/>
          <a:p>
            <a:r>
              <a:rPr lang="en-US" u="sng" dirty="0"/>
              <a:t>REFERENCES</a:t>
            </a:r>
            <a:endParaRPr lang="en-IN" u="sng" dirty="0"/>
          </a:p>
        </p:txBody>
      </p:sp>
      <p:sp>
        <p:nvSpPr>
          <p:cNvPr id="3" name="Content Placeholder 2">
            <a:extLst>
              <a:ext uri="{FF2B5EF4-FFF2-40B4-BE49-F238E27FC236}">
                <a16:creationId xmlns="" xmlns:a16="http://schemas.microsoft.com/office/drawing/2014/main" id="{DDAE694A-D7F5-4A13-9230-78A7CF61C18F}"/>
              </a:ext>
            </a:extLst>
          </p:cNvPr>
          <p:cNvSpPr>
            <a:spLocks noGrp="1"/>
          </p:cNvSpPr>
          <p:nvPr>
            <p:ph idx="1"/>
          </p:nvPr>
        </p:nvSpPr>
        <p:spPr/>
        <p:txBody>
          <a:bodyPr>
            <a:normAutofit lnSpcReduction="10000"/>
          </a:bodyPr>
          <a:lstStyle/>
          <a:p>
            <a:pPr marL="0" indent="0" algn="l">
              <a:buNone/>
            </a:pPr>
            <a:r>
              <a:rPr lang="en-IN" sz="1800" b="0" i="0" u="none" strike="noStrike" baseline="0" dirty="0">
                <a:latin typeface="Times New Roman" panose="02020603050405020304" pitchFamily="18" charset="0"/>
                <a:cs typeface="Times New Roman" panose="02020603050405020304" pitchFamily="18" charset="0"/>
              </a:rPr>
              <a:t>[1]. Schacht and P. </a:t>
            </a:r>
            <a:r>
              <a:rPr lang="en-IN" sz="1800" b="0" i="0" u="none" strike="noStrike" baseline="0" dirty="0" err="1">
                <a:latin typeface="Times New Roman" panose="02020603050405020304" pitchFamily="18" charset="0"/>
                <a:cs typeface="Times New Roman" panose="02020603050405020304" pitchFamily="18" charset="0"/>
              </a:rPr>
              <a:t>Kieseberg</a:t>
            </a:r>
            <a:r>
              <a:rPr lang="en-IN" sz="1800" b="0" i="0" u="none" strike="noStrike" baseline="0" dirty="0">
                <a:latin typeface="Times New Roman" panose="02020603050405020304" pitchFamily="18" charset="0"/>
                <a:cs typeface="Times New Roman" panose="02020603050405020304" pitchFamily="18" charset="0"/>
              </a:rPr>
              <a:t>, “An analysis of 5 million </a:t>
            </a:r>
            <a:r>
              <a:rPr lang="en-US" sz="1800" b="0" i="0" u="none" strike="noStrike" baseline="0" dirty="0" err="1">
                <a:latin typeface="Times New Roman" panose="02020603050405020304" pitchFamily="18" charset="0"/>
                <a:cs typeface="Times New Roman" panose="02020603050405020304" pitchFamily="18" charset="0"/>
              </a:rPr>
              <a:t>openpgp</a:t>
            </a:r>
            <a:r>
              <a:rPr lang="en-US" sz="1800" b="0" i="0" u="none" strike="noStrike" baseline="0" dirty="0">
                <a:latin typeface="Times New Roman" panose="02020603050405020304" pitchFamily="18" charset="0"/>
                <a:cs typeface="Times New Roman" panose="02020603050405020304" pitchFamily="18" charset="0"/>
              </a:rPr>
              <a:t> keys,” </a:t>
            </a:r>
            <a:r>
              <a:rPr lang="en-US" sz="1800" b="0" i="1" u="none" strike="noStrike" baseline="0" dirty="0">
                <a:latin typeface="Times New Roman" panose="02020603050405020304" pitchFamily="18" charset="0"/>
                <a:cs typeface="Times New Roman" panose="02020603050405020304" pitchFamily="18" charset="0"/>
              </a:rPr>
              <a:t>Journal of Wireless Mobile Networks, Ubiquitous Computing, and Dependable Applications (</a:t>
            </a:r>
            <a:r>
              <a:rPr lang="en-US" sz="1800" b="0" i="1" u="none" strike="noStrike" baseline="0" dirty="0" err="1">
                <a:latin typeface="Times New Roman" panose="02020603050405020304" pitchFamily="18" charset="0"/>
                <a:cs typeface="Times New Roman" panose="02020603050405020304" pitchFamily="18" charset="0"/>
              </a:rPr>
              <a:t>JoWUA</a:t>
            </a:r>
            <a:r>
              <a:rPr lang="en-US" sz="1800" b="0" i="1" u="none" strike="noStrike" baseline="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a:t>
            </a:r>
            <a:r>
              <a:rPr lang="en-IN" sz="1800" b="0" i="0" u="none" strike="noStrike" baseline="0" dirty="0">
                <a:latin typeface="Times New Roman" panose="02020603050405020304" pitchFamily="18" charset="0"/>
                <a:cs typeface="Times New Roman" panose="02020603050405020304" pitchFamily="18" charset="0"/>
              </a:rPr>
              <a:t>vol. 11, no. 3, pp. 107–140, 2020.</a:t>
            </a: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[2]S. Wang, Q. Yan, Z. Chen, B. Yang, C. Zhao, and M. Conti,</a:t>
            </a:r>
            <a:r>
              <a:rPr lang="en-US" sz="1800" b="0" i="0" u="none" strike="noStrike" baseline="0" dirty="0">
                <a:latin typeface="Times New Roman" panose="02020603050405020304" pitchFamily="18" charset="0"/>
                <a:cs typeface="Times New Roman" panose="02020603050405020304" pitchFamily="18" charset="0"/>
              </a:rPr>
              <a:t>“Detecting android malware leveraging text semantics of network flows,” </a:t>
            </a:r>
            <a:r>
              <a:rPr lang="en-US" sz="1800" b="0" i="1" u="none" strike="noStrike" baseline="0" dirty="0">
                <a:latin typeface="Times New Roman" panose="02020603050405020304" pitchFamily="18" charset="0"/>
                <a:cs typeface="Times New Roman" panose="02020603050405020304" pitchFamily="18" charset="0"/>
              </a:rPr>
              <a:t>IEEE Transactions on Information Forensics and Security</a:t>
            </a:r>
            <a:r>
              <a:rPr lang="en-US" sz="1800" b="0" i="0" u="none" strike="noStrike" baseline="0" dirty="0">
                <a:latin typeface="Times New Roman" panose="02020603050405020304" pitchFamily="18" charset="0"/>
                <a:cs typeface="Times New Roman" panose="02020603050405020304" pitchFamily="18" charset="0"/>
              </a:rPr>
              <a:t>, vol. 13, no. 5, pp. 1096–1109, 2017.</a:t>
            </a: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[3]</a:t>
            </a:r>
            <a:r>
              <a:rPr lang="en-US" sz="1800" b="0" i="0" u="none" strike="noStrike" baseline="0" dirty="0" err="1">
                <a:latin typeface="Times New Roman" panose="02020603050405020304" pitchFamily="18" charset="0"/>
                <a:cs typeface="Times New Roman" panose="02020603050405020304" pitchFamily="18" charset="0"/>
              </a:rPr>
              <a:t>Zulkifli</a:t>
            </a:r>
            <a:r>
              <a:rPr lang="en-US" sz="1800" b="0" i="0" u="none" strike="noStrike" baseline="0" dirty="0">
                <a:latin typeface="Times New Roman" panose="02020603050405020304" pitchFamily="18" charset="0"/>
                <a:cs typeface="Times New Roman" panose="02020603050405020304" pitchFamily="18" charset="0"/>
              </a:rPr>
              <a:t>, I. R. A. Hamid, W. M. Shah, and Z. </a:t>
            </a:r>
            <a:r>
              <a:rPr lang="en-US" sz="1800" b="0" i="0" u="none" strike="noStrike" baseline="0" dirty="0" err="1">
                <a:latin typeface="Times New Roman" panose="02020603050405020304" pitchFamily="18" charset="0"/>
                <a:cs typeface="Times New Roman" panose="02020603050405020304" pitchFamily="18" charset="0"/>
              </a:rPr>
              <a:t>Abdullah,“Android</a:t>
            </a:r>
            <a:r>
              <a:rPr lang="en-US" sz="1800" b="0" i="0" u="none" strike="noStrike" baseline="0" dirty="0">
                <a:latin typeface="Times New Roman" panose="02020603050405020304" pitchFamily="18" charset="0"/>
                <a:cs typeface="Times New Roman" panose="02020603050405020304" pitchFamily="18" charset="0"/>
              </a:rPr>
              <a:t> malware detection based on network traffic using decision tree algorithm,” </a:t>
            </a:r>
            <a:r>
              <a:rPr lang="en-US" sz="1800" b="0" i="1" u="none" strike="noStrike" baseline="0" dirty="0">
                <a:latin typeface="Times New Roman" panose="02020603050405020304" pitchFamily="18" charset="0"/>
                <a:cs typeface="Times New Roman" panose="02020603050405020304" pitchFamily="18" charset="0"/>
              </a:rPr>
              <a:t>Advances in Intelligent Systems and Computing</a:t>
            </a:r>
            <a:r>
              <a:rPr lang="en-US" sz="1800" b="0" i="0" u="none" strike="noStrike" baseline="0" dirty="0">
                <a:latin typeface="Times New Roman" panose="02020603050405020304" pitchFamily="18" charset="0"/>
                <a:cs typeface="Times New Roman" panose="02020603050405020304" pitchFamily="18" charset="0"/>
              </a:rPr>
              <a:t>, Springer, in </a:t>
            </a:r>
            <a:r>
              <a:rPr lang="en-US" sz="1800" b="0" i="1" u="none" strike="noStrike" baseline="0" dirty="0">
                <a:latin typeface="Times New Roman" panose="02020603050405020304" pitchFamily="18" charset="0"/>
                <a:cs typeface="Times New Roman" panose="02020603050405020304" pitchFamily="18" charset="0"/>
              </a:rPr>
              <a:t>Proceedings of the International Conference on Soft Computing and Data Mining</a:t>
            </a:r>
            <a:r>
              <a:rPr lang="en-US" sz="1800" b="0" i="0" u="none" strike="noStrike" baseline="0" dirty="0">
                <a:latin typeface="Times New Roman" panose="02020603050405020304" pitchFamily="18" charset="0"/>
                <a:cs typeface="Times New Roman" panose="02020603050405020304" pitchFamily="18" charset="0"/>
              </a:rPr>
              <a:t>, pp. 485–494,</a:t>
            </a:r>
            <a:r>
              <a:rPr lang="en-IN" sz="1800" b="0" i="0" u="none" strike="noStrike" baseline="0" dirty="0">
                <a:latin typeface="Times New Roman" panose="02020603050405020304" pitchFamily="18" charset="0"/>
                <a:cs typeface="Times New Roman" panose="02020603050405020304" pitchFamily="18" charset="0"/>
              </a:rPr>
              <a:t>January 2018.</a:t>
            </a: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[4]A. F. A. Kadir, N. </a:t>
            </a:r>
            <a:r>
              <a:rPr lang="en-IN" sz="1800" b="0" i="0" u="none" strike="noStrike" baseline="0" dirty="0" err="1">
                <a:latin typeface="Times New Roman" panose="02020603050405020304" pitchFamily="18" charset="0"/>
                <a:cs typeface="Times New Roman" panose="02020603050405020304" pitchFamily="18" charset="0"/>
              </a:rPr>
              <a:t>Stakhanova</a:t>
            </a:r>
            <a:r>
              <a:rPr lang="en-IN" sz="1800" b="0" i="0" u="none" strike="noStrike" baseline="0" dirty="0">
                <a:latin typeface="Times New Roman" panose="02020603050405020304" pitchFamily="18" charset="0"/>
                <a:cs typeface="Times New Roman" panose="02020603050405020304" pitchFamily="18" charset="0"/>
              </a:rPr>
              <a:t>, and A. A. </a:t>
            </a:r>
            <a:r>
              <a:rPr lang="en-IN" sz="1800" b="0" i="0" u="none" strike="noStrike" baseline="0" dirty="0" err="1">
                <a:latin typeface="Times New Roman" panose="02020603050405020304" pitchFamily="18" charset="0"/>
                <a:cs typeface="Times New Roman" panose="02020603050405020304" pitchFamily="18" charset="0"/>
              </a:rPr>
              <a:t>Ghorbani</a:t>
            </a:r>
            <a:r>
              <a:rPr lang="en-IN" sz="1800" b="0" i="0" u="none" strike="noStrike" baseline="0" dirty="0">
                <a:latin typeface="Times New Roman" panose="02020603050405020304" pitchFamily="18" charset="0"/>
                <a:cs typeface="Times New Roman" panose="02020603050405020304" pitchFamily="18" charset="0"/>
              </a:rPr>
              <a:t>, “An </a:t>
            </a:r>
            <a:r>
              <a:rPr lang="en-US" sz="1800" b="0" i="0" u="none" strike="noStrike" baseline="0" dirty="0">
                <a:latin typeface="Times New Roman" panose="02020603050405020304" pitchFamily="18" charset="0"/>
                <a:cs typeface="Times New Roman" panose="02020603050405020304" pitchFamily="18" charset="0"/>
              </a:rPr>
              <a:t>empirical analysis of android banking malware,” </a:t>
            </a:r>
            <a:r>
              <a:rPr lang="en-US" sz="1800" b="0" i="1" u="none" strike="noStrike" baseline="0" dirty="0">
                <a:latin typeface="Times New Roman" panose="02020603050405020304" pitchFamily="18" charset="0"/>
                <a:cs typeface="Times New Roman" panose="02020603050405020304" pitchFamily="18" charset="0"/>
              </a:rPr>
              <a:t>Protecting Mobile Networks and Devices: Challenges and Solutions</a:t>
            </a:r>
            <a:r>
              <a:rPr lang="en-US" sz="1800" b="0" i="0" u="none" strike="noStrike" baseline="0" dirty="0">
                <a:latin typeface="Times New Roman" panose="02020603050405020304" pitchFamily="18" charset="0"/>
                <a:cs typeface="Times New Roman" panose="02020603050405020304" pitchFamily="18" charset="0"/>
              </a:rPr>
              <a:t>,</a:t>
            </a:r>
            <a:r>
              <a:rPr lang="en-IN" sz="1800" b="0" i="0" u="none" strike="noStrike" baseline="0" dirty="0">
                <a:latin typeface="Times New Roman" panose="02020603050405020304" pitchFamily="18" charset="0"/>
                <a:cs typeface="Times New Roman" panose="02020603050405020304" pitchFamily="18" charset="0"/>
              </a:rPr>
              <a:t>Vol. 209, CRC Press, , Boca Raton, Florida, 2016.</a:t>
            </a: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52AE367-5928-4B13-8760-10C8A1647FBC}"/>
              </a:ext>
            </a:extLst>
          </p:cNvPr>
          <p:cNvSpPr>
            <a:spLocks noGrp="1"/>
          </p:cNvSpPr>
          <p:nvPr>
            <p:ph type="sldNum" sz="quarter" idx="12"/>
          </p:nvPr>
        </p:nvSpPr>
        <p:spPr/>
        <p:txBody>
          <a:bodyPr/>
          <a:lstStyle/>
          <a:p>
            <a:fld id="{DFFA8894-9BB9-4840-9552-2631AF7E8A18}" type="slidenum">
              <a:rPr lang="en-US" smtClean="0"/>
              <a:pPr/>
              <a:t>17</a:t>
            </a:fld>
            <a:endParaRPr lang="en-US"/>
          </a:p>
        </p:txBody>
      </p:sp>
      <p:sp>
        <p:nvSpPr>
          <p:cNvPr id="6" name="Title 1">
            <a:extLst>
              <a:ext uri="{FF2B5EF4-FFF2-40B4-BE49-F238E27FC236}">
                <a16:creationId xmlns="" xmlns:a16="http://schemas.microsoft.com/office/drawing/2014/main" id="{30B09BDA-5408-4AD8-8F83-E673D32D1B4A}"/>
              </a:ext>
            </a:extLst>
          </p:cNvPr>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rPr>
              <a:t>References</a:t>
            </a:r>
          </a:p>
        </p:txBody>
      </p:sp>
    </p:spTree>
    <p:extLst>
      <p:ext uri="{BB962C8B-B14F-4D97-AF65-F5344CB8AC3E}">
        <p14:creationId xmlns="" xmlns:p14="http://schemas.microsoft.com/office/powerpoint/2010/main" val="13731101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4B4B1-C334-4163-A3C7-C6BB1C84EFA9}"/>
              </a:ext>
            </a:extLst>
          </p:cNvPr>
          <p:cNvSpPr>
            <a:spLocks noGrp="1"/>
          </p:cNvSpPr>
          <p:nvPr>
            <p:ph type="title"/>
          </p:nvPr>
        </p:nvSpPr>
        <p:spPr/>
        <p:txBody>
          <a:bodyPr/>
          <a:lstStyle/>
          <a:p>
            <a:endParaRPr lang="en-IN" dirty="0"/>
          </a:p>
        </p:txBody>
      </p:sp>
      <p:sp>
        <p:nvSpPr>
          <p:cNvPr id="5" name="TextBox 4">
            <a:extLst>
              <a:ext uri="{FF2B5EF4-FFF2-40B4-BE49-F238E27FC236}">
                <a16:creationId xmlns="" xmlns:a16="http://schemas.microsoft.com/office/drawing/2014/main" id="{5546034A-ECE2-4DCB-AD54-79AEB6AB5048}"/>
              </a:ext>
            </a:extLst>
          </p:cNvPr>
          <p:cNvSpPr txBox="1"/>
          <p:nvPr/>
        </p:nvSpPr>
        <p:spPr>
          <a:xfrm>
            <a:off x="2395863" y="2756761"/>
            <a:ext cx="4727359" cy="1107996"/>
          </a:xfrm>
          <a:prstGeom prst="rect">
            <a:avLst/>
          </a:prstGeom>
          <a:noFill/>
        </p:spPr>
        <p:txBody>
          <a:bodyPr wrap="square" rtlCol="0">
            <a:spAutoFit/>
          </a:bodyPr>
          <a:lstStyle/>
          <a:p>
            <a:r>
              <a:rPr lang="en-US" sz="6600" dirty="0">
                <a:solidFill>
                  <a:schemeClr val="bg1"/>
                </a:solidFill>
                <a:latin typeface="Algerian" panose="04020705040A02060702" pitchFamily="82" charset="0"/>
              </a:rPr>
              <a:t>Thank You</a:t>
            </a:r>
            <a:endParaRPr lang="en-IN" sz="6600" dirty="0">
              <a:solidFill>
                <a:schemeClr val="bg1"/>
              </a:solidFill>
            </a:endParaRPr>
          </a:p>
        </p:txBody>
      </p:sp>
      <p:pic>
        <p:nvPicPr>
          <p:cNvPr id="11" name="Content Placeholder 10">
            <a:extLst>
              <a:ext uri="{FF2B5EF4-FFF2-40B4-BE49-F238E27FC236}">
                <a16:creationId xmlns="" xmlns:a16="http://schemas.microsoft.com/office/drawing/2014/main" id="{CF4499A7-F60C-436C-94BE-CC3574FA8547}"/>
              </a:ext>
            </a:extLst>
          </p:cNvPr>
          <p:cNvPicPr>
            <a:picLocks noGrp="1" noChangeAspect="1"/>
          </p:cNvPicPr>
          <p:nvPr>
            <p:ph sz="quarter" idx="13"/>
          </p:nvPr>
        </p:nvPicPr>
        <p:blipFill>
          <a:blip r:embed="rId2" cstate="print">
            <a:extLst>
              <a:ext uri="{28A0092B-C50C-407E-A947-70E740481C1C}">
                <a14:useLocalDpi xmlns="" xmlns:a14="http://schemas.microsoft.com/office/drawing/2010/main" val="0"/>
              </a:ext>
            </a:extLst>
          </a:blip>
          <a:stretch>
            <a:fillRect/>
          </a:stretch>
        </p:blipFill>
        <p:spPr>
          <a:xfrm>
            <a:off x="17" y="0"/>
            <a:ext cx="9161893" cy="6858000"/>
          </a:xfrm>
        </p:spPr>
      </p:pic>
      <p:sp>
        <p:nvSpPr>
          <p:cNvPr id="13" name="TextBox 12">
            <a:extLst>
              <a:ext uri="{FF2B5EF4-FFF2-40B4-BE49-F238E27FC236}">
                <a16:creationId xmlns="" xmlns:a16="http://schemas.microsoft.com/office/drawing/2014/main" id="{12C7CD39-BEDD-48E0-8F52-887DEEF662E9}"/>
              </a:ext>
            </a:extLst>
          </p:cNvPr>
          <p:cNvSpPr txBox="1"/>
          <p:nvPr/>
        </p:nvSpPr>
        <p:spPr>
          <a:xfrm flipH="1">
            <a:off x="2169078" y="2852936"/>
            <a:ext cx="5180927" cy="1446550"/>
          </a:xfrm>
          <a:prstGeom prst="rect">
            <a:avLst/>
          </a:prstGeom>
          <a:noFill/>
        </p:spPr>
        <p:txBody>
          <a:bodyPr wrap="square" rtlCol="0">
            <a:spAutoFit/>
          </a:bodyPr>
          <a:lstStyle/>
          <a:p>
            <a:r>
              <a:rPr lang="en-IN" sz="8800" dirty="0">
                <a:solidFill>
                  <a:schemeClr val="bg1"/>
                </a:solidFill>
                <a:latin typeface="Times New Roman" panose="02020603050405020304" pitchFamily="18" charset="0"/>
                <a:cs typeface="Times New Roman" panose="02020603050405020304" pitchFamily="18" charset="0"/>
              </a:rPr>
              <a:t>THANK U</a:t>
            </a:r>
          </a:p>
        </p:txBody>
      </p:sp>
    </p:spTree>
    <p:extLst>
      <p:ext uri="{BB962C8B-B14F-4D97-AF65-F5344CB8AC3E}">
        <p14:creationId xmlns="" xmlns:p14="http://schemas.microsoft.com/office/powerpoint/2010/main" val="316062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1326"/>
            <a:ext cx="9144000" cy="6569074"/>
          </a:xfrm>
        </p:spPr>
        <p:txBody>
          <a:bodyPr>
            <a:noAutofit/>
          </a:bodyPr>
          <a:lstStyle/>
          <a:p>
            <a:pPr>
              <a:spcBef>
                <a:spcPts val="0"/>
              </a:spcBef>
            </a:pPr>
            <a:r>
              <a:rPr lang="en-US" sz="2400" b="1" dirty="0">
                <a:solidFill>
                  <a:srgbClr val="00B050"/>
                </a:solidFill>
                <a:latin typeface="Times New Roman" panose="02020603050405020304" pitchFamily="18" charset="0"/>
                <a:cs typeface="Times New Roman" panose="02020603050405020304" pitchFamily="18" charset="0"/>
              </a:rPr>
              <a:t>Introduction</a:t>
            </a:r>
          </a:p>
          <a:p>
            <a:r>
              <a:rPr lang="en-US" sz="2400" b="1" dirty="0">
                <a:solidFill>
                  <a:srgbClr val="00B050"/>
                </a:solidFill>
                <a:latin typeface="Times New Roman" panose="02020603050405020304" pitchFamily="18" charset="0"/>
                <a:cs typeface="Times New Roman" panose="02020603050405020304" pitchFamily="18" charset="0"/>
              </a:rPr>
              <a:t>Objective/Aim</a:t>
            </a:r>
          </a:p>
          <a:p>
            <a:r>
              <a:rPr lang="en-US" sz="2400" b="1" dirty="0">
                <a:solidFill>
                  <a:srgbClr val="00B050"/>
                </a:solidFill>
                <a:latin typeface="Times New Roman" panose="02020603050405020304" pitchFamily="18" charset="0"/>
                <a:cs typeface="Times New Roman" panose="02020603050405020304" pitchFamily="18" charset="0"/>
              </a:rPr>
              <a:t>Literature Survey</a:t>
            </a:r>
          </a:p>
          <a:p>
            <a:r>
              <a:rPr lang="en-US" sz="2400" b="1" dirty="0">
                <a:solidFill>
                  <a:srgbClr val="00B050"/>
                </a:solidFill>
                <a:latin typeface="Times New Roman" panose="02020603050405020304" pitchFamily="18" charset="0"/>
                <a:cs typeface="Times New Roman" panose="02020603050405020304" pitchFamily="18" charset="0"/>
              </a:rPr>
              <a:t>Proposed Work</a:t>
            </a:r>
          </a:p>
          <a:p>
            <a:pPr lvl="1">
              <a:buFont typeface="Wingdings" pitchFamily="2" charset="2"/>
              <a:buChar char="Ø"/>
            </a:pPr>
            <a:r>
              <a:rPr lang="en-IN" sz="2000" dirty="0">
                <a:latin typeface="Times New Roman" panose="02020603050405020304" pitchFamily="18" charset="0"/>
                <a:cs typeface="Times New Roman" panose="02020603050405020304" pitchFamily="18" charset="0"/>
              </a:rPr>
              <a:t>System Architecture</a:t>
            </a:r>
          </a:p>
          <a:p>
            <a:pPr lvl="1">
              <a:buFont typeface="Wingdings" pitchFamily="2" charset="2"/>
              <a:buChar char="Ø"/>
            </a:pPr>
            <a:r>
              <a:rPr lang="en-IN" sz="2000" dirty="0">
                <a:latin typeface="Times New Roman" panose="02020603050405020304" pitchFamily="18" charset="0"/>
                <a:cs typeface="Times New Roman" panose="02020603050405020304" pitchFamily="18" charset="0"/>
              </a:rPr>
              <a:t>Flow diagram</a:t>
            </a:r>
          </a:p>
          <a:p>
            <a:r>
              <a:rPr lang="en-US" sz="2400" b="1" dirty="0">
                <a:solidFill>
                  <a:srgbClr val="00B050"/>
                </a:solidFill>
                <a:latin typeface="Times New Roman" panose="02020603050405020304" pitchFamily="18" charset="0"/>
                <a:cs typeface="Times New Roman" panose="02020603050405020304" pitchFamily="18" charset="0"/>
              </a:rPr>
              <a:t>Implementation</a:t>
            </a:r>
            <a:endParaRPr lang="en-IN" sz="2400" b="1" dirty="0">
              <a:solidFill>
                <a:srgbClr val="00B050"/>
              </a:solidFill>
              <a:latin typeface="Times New Roman" panose="02020603050405020304" pitchFamily="18" charset="0"/>
              <a:cs typeface="Times New Roman" panose="02020603050405020304" pitchFamily="18" charset="0"/>
            </a:endParaRPr>
          </a:p>
          <a:p>
            <a:r>
              <a:rPr lang="en-IN" sz="2400" b="1" dirty="0">
                <a:solidFill>
                  <a:srgbClr val="00B050"/>
                </a:solidFill>
                <a:latin typeface="Times New Roman" panose="02020603050405020304" pitchFamily="18" charset="0"/>
                <a:cs typeface="Times New Roman" panose="02020603050405020304" pitchFamily="18" charset="0"/>
              </a:rPr>
              <a:t>Requirements</a:t>
            </a:r>
          </a:p>
          <a:p>
            <a:r>
              <a:rPr lang="en-IN" sz="2400" b="1" dirty="0" smtClean="0">
                <a:solidFill>
                  <a:srgbClr val="00B050"/>
                </a:solidFill>
                <a:latin typeface="Times New Roman" panose="02020603050405020304" pitchFamily="18" charset="0"/>
                <a:cs typeface="Times New Roman" panose="02020603050405020304" pitchFamily="18" charset="0"/>
              </a:rPr>
              <a:t>Results</a:t>
            </a:r>
            <a:endParaRPr lang="en-IN" sz="2400" b="1" dirty="0">
              <a:solidFill>
                <a:srgbClr val="00B050"/>
              </a:solidFill>
              <a:latin typeface="Times New Roman" panose="02020603050405020304" pitchFamily="18" charset="0"/>
              <a:cs typeface="Times New Roman" panose="02020603050405020304" pitchFamily="18" charset="0"/>
            </a:endParaRPr>
          </a:p>
          <a:p>
            <a:r>
              <a:rPr lang="en-US" sz="2400" b="1" dirty="0">
                <a:solidFill>
                  <a:srgbClr val="00B050"/>
                </a:solidFill>
                <a:latin typeface="Times New Roman" panose="02020603050405020304" pitchFamily="18" charset="0"/>
                <a:cs typeface="Times New Roman" panose="02020603050405020304" pitchFamily="18" charset="0"/>
              </a:rPr>
              <a:t>Conclusion</a:t>
            </a:r>
          </a:p>
          <a:p>
            <a:r>
              <a:rPr lang="en-US" sz="2400" b="1" dirty="0">
                <a:solidFill>
                  <a:srgbClr val="00B050"/>
                </a:solidFill>
                <a:latin typeface="Times New Roman" panose="02020603050405020304" pitchFamily="18" charset="0"/>
                <a:cs typeface="Times New Roman" panose="02020603050405020304" pitchFamily="18" charset="0"/>
              </a:rPr>
              <a:t>References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200" dirty="0">
              <a:solidFill>
                <a:srgbClr val="222222"/>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2</a:t>
            </a:fld>
            <a:endParaRPr lang="en-US"/>
          </a:p>
        </p:txBody>
      </p:sp>
      <p:sp>
        <p:nvSpPr>
          <p:cNvPr id="5" name="Title 1"/>
          <p:cNvSpPr txBox="1"/>
          <p:nvPr/>
        </p:nvSpPr>
        <p:spPr>
          <a:xfrm>
            <a:off x="0" y="14187"/>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Outline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lang="en-IN" sz="1200" dirty="0" smtClean="0"/>
              <a:t>2022-23</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152976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u="sng" dirty="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576" y="1227608"/>
            <a:ext cx="9144000" cy="510389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t>
            </a:r>
          </a:p>
        </p:txBody>
      </p:sp>
      <p:sp>
        <p:nvSpPr>
          <p:cNvPr id="10" name="Slide Number Placeholder 9"/>
          <p:cNvSpPr>
            <a:spLocks noGrp="1"/>
          </p:cNvSpPr>
          <p:nvPr>
            <p:ph type="sldNum" sz="quarter" idx="12"/>
          </p:nvPr>
        </p:nvSpPr>
        <p:spPr/>
        <p:txBody>
          <a:bodyPr/>
          <a:lstStyle/>
          <a:p>
            <a:fld id="{DFFA8894-9BB9-4840-9552-2631AF7E8A18}" type="slidenum">
              <a:rPr lang="en-US" smtClean="0"/>
              <a:pPr/>
              <a:t>3</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sv-SE" b="1">
                <a:latin typeface="Book Antiqua" pitchFamily="18" charset="0"/>
              </a:rPr>
              <a:t>Introduction</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3</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TextBox 8">
            <a:extLst>
              <a:ext uri="{FF2B5EF4-FFF2-40B4-BE49-F238E27FC236}">
                <a16:creationId xmlns="" xmlns:a16="http://schemas.microsoft.com/office/drawing/2014/main" id="{1EA68F26-475F-4A5A-865D-1A0A0A3BC2FB}"/>
              </a:ext>
            </a:extLst>
          </p:cNvPr>
          <p:cNvSpPr txBox="1"/>
          <p:nvPr/>
        </p:nvSpPr>
        <p:spPr>
          <a:xfrm>
            <a:off x="132068" y="1228973"/>
            <a:ext cx="8382000" cy="2585323"/>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Malicious program or malware is an intentionally written program to indulge in various malicious activities from </a:t>
            </a:r>
            <a:r>
              <a:rPr lang="en-US" sz="1800" b="0" i="0" u="none" strike="noStrike" baseline="0" dirty="0" smtClean="0">
                <a:latin typeface="Times New Roman" panose="02020603050405020304" pitchFamily="18" charset="0"/>
                <a:cs typeface="Times New Roman" panose="02020603050405020304" pitchFamily="18" charset="0"/>
              </a:rPr>
              <a:t>user’s </a:t>
            </a:r>
            <a:r>
              <a:rPr lang="en-IN" sz="1800" b="0" i="0" u="none" strike="noStrike" baseline="0" dirty="0" smtClean="0">
                <a:latin typeface="Times New Roman" panose="02020603050405020304" pitchFamily="18" charset="0"/>
                <a:cs typeface="Times New Roman" panose="02020603050405020304" pitchFamily="18" charset="0"/>
              </a:rPr>
              <a:t>information </a:t>
            </a:r>
            <a:r>
              <a:rPr lang="en-IN" sz="1800" b="0" i="0" u="none" strike="noStrike" baseline="0" dirty="0">
                <a:latin typeface="Times New Roman" panose="02020603050405020304" pitchFamily="18" charset="0"/>
                <a:cs typeface="Times New Roman" panose="02020603050405020304" pitchFamily="18" charset="0"/>
              </a:rPr>
              <a:t>stealing to cyber-espionage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Malware attacks also </a:t>
            </a:r>
            <a:r>
              <a:rPr lang="en-US" sz="1800" b="0" i="0" u="none" strike="noStrike" baseline="0" dirty="0">
                <a:latin typeface="Times New Roman" panose="02020603050405020304" pitchFamily="18" charset="0"/>
                <a:cs typeface="Times New Roman" panose="02020603050405020304" pitchFamily="18" charset="0"/>
              </a:rPr>
              <a:t>increased along with the rapid growth in the use of digital devices and internet. The exponential increase in the creation of new malware in the last five years made the malware detection as a challenging </a:t>
            </a:r>
            <a:r>
              <a:rPr lang="en-IN" sz="1800" b="0" i="0" u="none" strike="noStrike" baseline="0" dirty="0">
                <a:latin typeface="Times New Roman" panose="02020603050405020304" pitchFamily="18" charset="0"/>
                <a:cs typeface="Times New Roman" panose="02020603050405020304" pitchFamily="18" charset="0"/>
              </a:rPr>
              <a:t>research issue.</a:t>
            </a:r>
          </a:p>
          <a:p>
            <a:pPr marL="285750" indent="-285750" algn="just">
              <a:buFont typeface="Arial" panose="020B0604020202020204" pitchFamily="34" charset="0"/>
              <a:buChar char="•"/>
            </a:pPr>
            <a:endParaRPr lang="en-IN" sz="1800" b="0" i="0" u="none" strike="noStrike"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Malware detection is the technique for identifying malware in the end devices or networks.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7E5F3A9F-AADC-8EA0-9F4A-CFA80369185F}"/>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99792" y="3932474"/>
            <a:ext cx="3111111" cy="1993651"/>
          </a:xfrm>
          <a:prstGeom prst="rect">
            <a:avLst/>
          </a:prstGeom>
        </p:spPr>
      </p:pic>
    </p:spTree>
    <p:extLst>
      <p:ext uri="{BB962C8B-B14F-4D97-AF65-F5344CB8AC3E}">
        <p14:creationId xmlns="" xmlns:p14="http://schemas.microsoft.com/office/powerpoint/2010/main" val="4753696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672"/>
            <a:ext cx="9144000" cy="6785098"/>
          </a:xfrm>
        </p:spPr>
        <p:txBody>
          <a:bodyPr>
            <a:noAutofit/>
          </a:bodyPr>
          <a:lstStyle/>
          <a:p>
            <a:pPr marL="0" indent="0" algn="l">
              <a:buNone/>
            </a:pPr>
            <a:endParaRPr lang="en-US" sz="1800" i="0" strike="noStrike" baseline="0" dirty="0">
              <a:latin typeface="Times New Roman" panose="02020603050405020304" pitchFamily="18" charset="0"/>
              <a:cs typeface="Times New Roman" panose="02020603050405020304" pitchFamily="18" charset="0"/>
            </a:endParaRPr>
          </a:p>
          <a:p>
            <a:pPr marL="0" indent="0" algn="l">
              <a:buNone/>
            </a:pPr>
            <a:endParaRPr lang="en-US" sz="1800" i="0" strike="noStrike" baseline="0" dirty="0">
              <a:latin typeface="Times New Roman" panose="02020603050405020304" pitchFamily="18" charset="0"/>
              <a:cs typeface="Times New Roman" panose="02020603050405020304" pitchFamily="18" charset="0"/>
            </a:endParaRPr>
          </a:p>
          <a:p>
            <a:pPr marL="0" indent="0" algn="l">
              <a:buNone/>
            </a:pPr>
            <a:r>
              <a:rPr lang="en-US" sz="1800" i="0" dirty="0">
                <a:solidFill>
                  <a:srgbClr val="202124"/>
                </a:solidFill>
                <a:effectLst/>
                <a:latin typeface="Times New Roman" panose="02020603050405020304" pitchFamily="18" charset="0"/>
                <a:cs typeface="Times New Roman" panose="02020603050405020304" pitchFamily="18" charset="0"/>
              </a:rPr>
              <a:t>Malware (Malicious software) is a code typically delivered over a network that infects explores steals or conducts virtually any behavior an attacker wants.</a:t>
            </a:r>
          </a:p>
          <a:p>
            <a:pPr marL="0" indent="0" algn="l">
              <a:buNone/>
            </a:pPr>
            <a:r>
              <a:rPr lang="en-US" sz="1800" i="0" dirty="0">
                <a:solidFill>
                  <a:srgbClr val="202124"/>
                </a:solidFill>
                <a:effectLst/>
                <a:latin typeface="Times New Roman" panose="02020603050405020304" pitchFamily="18" charset="0"/>
                <a:cs typeface="Times New Roman" panose="02020603050405020304" pitchFamily="18" charset="0"/>
              </a:rPr>
              <a:t> </a:t>
            </a:r>
            <a:r>
              <a:rPr lang="en-US" sz="2400" dirty="0">
                <a:solidFill>
                  <a:srgbClr val="202124"/>
                </a:solidFill>
                <a:latin typeface="Times New Roman" panose="02020603050405020304" pitchFamily="18" charset="0"/>
                <a:cs typeface="Times New Roman" panose="02020603050405020304" pitchFamily="18" charset="0"/>
              </a:rPr>
              <a:t>M</a:t>
            </a:r>
            <a:r>
              <a:rPr lang="en-US" sz="2400" i="0" dirty="0">
                <a:solidFill>
                  <a:srgbClr val="202124"/>
                </a:solidFill>
                <a:effectLst/>
                <a:latin typeface="Times New Roman" panose="02020603050405020304" pitchFamily="18" charset="0"/>
                <a:cs typeface="Times New Roman" panose="02020603050405020304" pitchFamily="18" charset="0"/>
              </a:rPr>
              <a:t>alware comes in so many variants</a:t>
            </a:r>
            <a:endParaRPr lang="en-US" sz="1800" i="0" dirty="0">
              <a:solidFill>
                <a:srgbClr val="202124"/>
              </a:solidFill>
              <a:effectLst/>
              <a:latin typeface="Times New Roman" panose="02020603050405020304" pitchFamily="18" charset="0"/>
              <a:cs typeface="Times New Roman" panose="02020603050405020304" pitchFamily="18" charset="0"/>
            </a:endParaRPr>
          </a:p>
          <a:p>
            <a:r>
              <a:rPr lang="en-IN" sz="1800" i="0" strike="noStrike" baseline="0" dirty="0">
                <a:latin typeface="Times New Roman" panose="02020603050405020304" pitchFamily="18" charset="0"/>
                <a:cs typeface="Times New Roman" panose="02020603050405020304" pitchFamily="18" charset="0"/>
              </a:rPr>
              <a:t>Trojans</a:t>
            </a:r>
          </a:p>
          <a:p>
            <a:r>
              <a:rPr lang="en-IN" sz="1800" dirty="0">
                <a:latin typeface="Times New Roman" panose="02020603050405020304" pitchFamily="18" charset="0"/>
                <a:cs typeface="Times New Roman" panose="02020603050405020304" pitchFamily="18" charset="0"/>
              </a:rPr>
              <a:t>Back door</a:t>
            </a:r>
            <a:endParaRPr lang="en-IN" sz="1800" i="0" dirty="0">
              <a:effectLst/>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Ransomware </a:t>
            </a:r>
            <a:endParaRPr lang="en-IN" sz="1800" i="0" dirty="0">
              <a:effectLst/>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Spyware</a:t>
            </a:r>
          </a:p>
          <a:p>
            <a:pPr marL="0" indent="0" algn="l">
              <a:buNone/>
            </a:pPr>
            <a:r>
              <a:rPr lang="en-IN" sz="2400" i="0" strike="noStrike" baseline="0" dirty="0">
                <a:latin typeface="Times New Roman" panose="02020603050405020304" pitchFamily="18" charset="0"/>
                <a:cs typeface="Times New Roman" panose="02020603050405020304" pitchFamily="18" charset="0"/>
              </a:rPr>
              <a:t>Malware spreading techniques </a:t>
            </a:r>
            <a:endParaRPr lang="en-IN" sz="2400" i="0" strike="noStrike" baseline="0" dirty="0">
              <a:solidFill>
                <a:srgbClr val="5F5F5F"/>
              </a:solidFill>
              <a:latin typeface="Times New Roman" panose="02020603050405020304" pitchFamily="18" charset="0"/>
              <a:cs typeface="Times New Roman" panose="02020603050405020304" pitchFamily="18" charset="0"/>
            </a:endParaRPr>
          </a:p>
          <a:p>
            <a:r>
              <a:rPr lang="en-IN" sz="1800" i="0" strike="noStrike" baseline="0" dirty="0">
                <a:latin typeface="Times New Roman" panose="02020603050405020304" pitchFamily="18" charset="0"/>
                <a:cs typeface="Times New Roman" panose="02020603050405020304" pitchFamily="18" charset="0"/>
              </a:rPr>
              <a:t>Repackaging  </a:t>
            </a:r>
            <a:endParaRPr lang="en-IN" sz="1800" dirty="0">
              <a:solidFill>
                <a:srgbClr val="5F5F5F"/>
              </a:solidFill>
              <a:latin typeface="Times New Roman" panose="02020603050405020304" pitchFamily="18" charset="0"/>
              <a:cs typeface="Times New Roman" panose="02020603050405020304" pitchFamily="18" charset="0"/>
            </a:endParaRPr>
          </a:p>
          <a:p>
            <a:r>
              <a:rPr lang="en-IN" sz="1800" i="0" strike="noStrike" baseline="0" dirty="0">
                <a:latin typeface="Times New Roman" panose="02020603050405020304" pitchFamily="18" charset="0"/>
                <a:cs typeface="Times New Roman" panose="02020603050405020304" pitchFamily="18" charset="0"/>
              </a:rPr>
              <a:t>Drive by download  </a:t>
            </a:r>
            <a:endParaRPr lang="en-IN" sz="1800" i="0" strike="noStrike" baseline="0" dirty="0">
              <a:solidFill>
                <a:srgbClr val="5F5F5F"/>
              </a:solidFill>
              <a:latin typeface="Times New Roman" panose="02020603050405020304" pitchFamily="18" charset="0"/>
              <a:cs typeface="Times New Roman" panose="02020603050405020304" pitchFamily="18" charset="0"/>
            </a:endParaRPr>
          </a:p>
          <a:p>
            <a:r>
              <a:rPr lang="en-IN" sz="1800" i="0" strike="noStrike" baseline="0" dirty="0">
                <a:latin typeface="Times New Roman" panose="02020603050405020304" pitchFamily="18" charset="0"/>
                <a:cs typeface="Times New Roman" panose="02020603050405020304" pitchFamily="18" charset="0"/>
              </a:rPr>
              <a:t>Dynamic payloads</a:t>
            </a:r>
            <a:endParaRPr lang="en-IN" sz="1800" dirty="0">
              <a:solidFill>
                <a:srgbClr val="5F5F5F"/>
              </a:solidFill>
              <a:latin typeface="Times New Roman" panose="02020603050405020304" pitchFamily="18" charset="0"/>
              <a:cs typeface="Times New Roman" panose="02020603050405020304" pitchFamily="18" charset="0"/>
            </a:endParaRPr>
          </a:p>
          <a:p>
            <a:r>
              <a:rPr lang="en-IN" sz="1800" i="0" strike="noStrike" baseline="0" dirty="0">
                <a:latin typeface="Times New Roman" panose="02020603050405020304" pitchFamily="18" charset="0"/>
                <a:cs typeface="Times New Roman" panose="02020603050405020304" pitchFamily="18" charset="0"/>
              </a:rPr>
              <a:t>Stealth malware techniques</a:t>
            </a:r>
          </a:p>
          <a:p>
            <a:r>
              <a:rPr lang="en-IN" sz="1800" dirty="0">
                <a:solidFill>
                  <a:srgbClr val="222222"/>
                </a:solidFill>
                <a:latin typeface="Times New Roman" panose="02020603050405020304" pitchFamily="18" charset="0"/>
                <a:cs typeface="Times New Roman" panose="02020603050405020304" pitchFamily="18" charset="0"/>
              </a:rPr>
              <a:t>Machine Learning Model</a:t>
            </a:r>
            <a:endParaRPr lang="en-US" sz="1800" dirty="0">
              <a:solidFill>
                <a:srgbClr val="222222"/>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4</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sv-SE" b="1" dirty="0" smtClean="0">
                <a:latin typeface="Book Antiqua" pitchFamily="18" charset="0"/>
              </a:rPr>
              <a:t>INTRODUCTION</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TextBox 5">
            <a:extLst>
              <a:ext uri="{FF2B5EF4-FFF2-40B4-BE49-F238E27FC236}">
                <a16:creationId xmlns="" xmlns:a16="http://schemas.microsoft.com/office/drawing/2014/main" id="{9B917168-49D2-44FC-9F1F-B4BBF8864E84}"/>
              </a:ext>
            </a:extLst>
          </p:cNvPr>
          <p:cNvSpPr txBox="1"/>
          <p:nvPr/>
        </p:nvSpPr>
        <p:spPr>
          <a:xfrm>
            <a:off x="2771800" y="441325"/>
            <a:ext cx="5976664"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INTRODUCTION</a:t>
            </a:r>
            <a:endParaRPr lang="en-IN" sz="3600" dirty="0"/>
          </a:p>
        </p:txBody>
      </p:sp>
    </p:spTree>
    <p:extLst>
      <p:ext uri="{BB962C8B-B14F-4D97-AF65-F5344CB8AC3E}">
        <p14:creationId xmlns="" xmlns:p14="http://schemas.microsoft.com/office/powerpoint/2010/main" val="175827685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41" y="389318"/>
            <a:ext cx="8229600" cy="639762"/>
          </a:xfrm>
        </p:spPr>
        <p:txBody>
          <a:bodyPr>
            <a:normAutofit/>
          </a:bodyPr>
          <a:lstStyle/>
          <a:p>
            <a:r>
              <a:rPr lang="en-US" sz="3200" b="1" u="sng" dirty="0">
                <a:latin typeface="Times New Roman" panose="02020603050405020304" pitchFamily="18" charset="0"/>
                <a:cs typeface="Times New Roman" panose="02020603050405020304" pitchFamily="18" charset="0"/>
              </a:rPr>
              <a:t>OBJECTIVE</a:t>
            </a:r>
            <a:endParaRPr lang="en-US" sz="32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838200"/>
            <a:ext cx="8439472" cy="5508290"/>
          </a:xfrm>
        </p:spPr>
        <p:txBody>
          <a:bodyPr>
            <a:noAutofit/>
          </a:bodyPr>
          <a:lstStyle/>
          <a:p>
            <a:pPr marL="0" indent="0" algn="just">
              <a:spcBef>
                <a:spcPct val="0"/>
              </a:spcBef>
              <a:spcAft>
                <a:spcPts val="600"/>
              </a:spcAft>
              <a:buNone/>
            </a:pPr>
            <a:endParaRPr lang="en-US" sz="2200" dirty="0"/>
          </a:p>
          <a:p>
            <a:pPr algn="just">
              <a:spcBef>
                <a:spcPct val="0"/>
              </a:spcBef>
              <a:spcAft>
                <a:spcPts val="600"/>
              </a:spcAft>
              <a:buFont typeface="Wingdings" pitchFamily="2" charset="2"/>
              <a:buChar char="Ø"/>
            </a:pPr>
            <a:endParaRPr lang="en-US" sz="2200" dirty="0"/>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OBJECTIVE</a:t>
            </a:r>
            <a:r>
              <a:rPr kumimoji="0" lang="sv-SE" b="1"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TextBox 9">
            <a:extLst>
              <a:ext uri="{FF2B5EF4-FFF2-40B4-BE49-F238E27FC236}">
                <a16:creationId xmlns="" xmlns:a16="http://schemas.microsoft.com/office/drawing/2014/main" id="{A290609D-15EA-4E47-BF10-FBB1E92F679A}"/>
              </a:ext>
            </a:extLst>
          </p:cNvPr>
          <p:cNvSpPr txBox="1"/>
          <p:nvPr/>
        </p:nvSpPr>
        <p:spPr>
          <a:xfrm>
            <a:off x="263741" y="980797"/>
            <a:ext cx="8499259" cy="3939540"/>
          </a:xfrm>
          <a:prstGeom prst="rect">
            <a:avLst/>
          </a:prstGeom>
          <a:noFill/>
        </p:spPr>
        <p:txBody>
          <a:bodyPr wrap="square">
            <a:spAutoFit/>
          </a:bodyPr>
          <a:lstStyle/>
          <a:p>
            <a:pPr algn="just">
              <a:buFont typeface="Wingdings" panose="05000000000000000000" pitchFamily="2" charset="2"/>
              <a:buChar char="Ø"/>
            </a:pPr>
            <a:endParaRPr lang="en-US" sz="2500" cap="none"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i="0" dirty="0">
                <a:solidFill>
                  <a:srgbClr val="202124"/>
                </a:solidFill>
                <a:effectLst/>
                <a:latin typeface="Times New Roman" panose="02020603050405020304" pitchFamily="18" charset="0"/>
                <a:cs typeface="Times New Roman" panose="02020603050405020304" pitchFamily="18" charset="0"/>
              </a:rPr>
              <a:t>Malware detection refers to the process of detecting the presence of malware on a host system or of distinguishing whether a specific program is malicious or benign(legitimate).</a:t>
            </a:r>
            <a:endParaRPr lang="en-US" sz="2500" cap="none"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cap="none" dirty="0">
                <a:latin typeface="Times New Roman" panose="02020603050405020304" pitchFamily="18" charset="0"/>
                <a:cs typeface="Times New Roman" panose="02020603050405020304" pitchFamily="18" charset="0"/>
              </a:rPr>
              <a:t>The goal of our </a:t>
            </a:r>
            <a:r>
              <a:rPr lang="en-US" sz="2500" cap="none" dirty="0" smtClean="0">
                <a:latin typeface="Times New Roman" panose="02020603050405020304" pitchFamily="18" charset="0"/>
                <a:cs typeface="Times New Roman" panose="02020603050405020304" pitchFamily="18" charset="0"/>
              </a:rPr>
              <a:t> </a:t>
            </a:r>
            <a:r>
              <a:rPr lang="en-US" sz="2500" cap="none" dirty="0">
                <a:latin typeface="Times New Roman" panose="02020603050405020304" pitchFamily="18" charset="0"/>
                <a:cs typeface="Times New Roman" panose="02020603050405020304" pitchFamily="18" charset="0"/>
              </a:rPr>
              <a:t>project </a:t>
            </a:r>
            <a:r>
              <a:rPr lang="en-US" sz="2500" dirty="0">
                <a:latin typeface="Times New Roman" panose="02020603050405020304" pitchFamily="18" charset="0"/>
                <a:cs typeface="Times New Roman" panose="02020603050405020304" pitchFamily="18" charset="0"/>
              </a:rPr>
              <a:t>i</a:t>
            </a:r>
            <a:r>
              <a:rPr lang="en-US" sz="2500" cap="none" dirty="0">
                <a:latin typeface="Times New Roman" panose="02020603050405020304" pitchFamily="18" charset="0"/>
                <a:cs typeface="Times New Roman" panose="02020603050405020304" pitchFamily="18" charset="0"/>
              </a:rPr>
              <a:t>s to</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develop </a:t>
            </a:r>
            <a:r>
              <a:rPr lang="en-IN" sz="25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classification method </a:t>
            </a: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t>
            </a:r>
            <a:r>
              <a:rPr lang="en-IN" sz="25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classifies the malware from the normal  with high  accuracy</a:t>
            </a:r>
            <a:r>
              <a:rPr lang="en-IN" sz="25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5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191990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1F8F40-F928-4714-8164-3008C7067569}"/>
              </a:ext>
            </a:extLst>
          </p:cNvPr>
          <p:cNvSpPr>
            <a:spLocks noGrp="1"/>
          </p:cNvSpPr>
          <p:nvPr>
            <p:ph type="title"/>
          </p:nvPr>
        </p:nvSpPr>
        <p:spPr>
          <a:xfrm>
            <a:off x="263741" y="-59878"/>
            <a:ext cx="8229600" cy="1692424"/>
          </a:xfrm>
        </p:spPr>
        <p:txBody>
          <a:bodyPr/>
          <a:lstStyle/>
          <a:p>
            <a:r>
              <a:rPr lang="en-US" u="sng" dirty="0"/>
              <a:t>LITERATURE SURVEY</a:t>
            </a:r>
            <a:endParaRPr lang="en-IN" u="sng" dirty="0"/>
          </a:p>
        </p:txBody>
      </p:sp>
      <p:graphicFrame>
        <p:nvGraphicFramePr>
          <p:cNvPr id="8" name="Table 8">
            <a:extLst>
              <a:ext uri="{FF2B5EF4-FFF2-40B4-BE49-F238E27FC236}">
                <a16:creationId xmlns="" xmlns:a16="http://schemas.microsoft.com/office/drawing/2014/main" id="{64BA7C6E-341F-4EE6-9AFE-3AFF87006E7D}"/>
              </a:ext>
            </a:extLst>
          </p:cNvPr>
          <p:cNvGraphicFramePr>
            <a:graphicFrameLocks noGrp="1"/>
          </p:cNvGraphicFramePr>
          <p:nvPr>
            <p:ph idx="1"/>
            <p:extLst>
              <p:ext uri="{D42A27DB-BD31-4B8C-83A1-F6EECF244321}">
                <p14:modId xmlns="" xmlns:p14="http://schemas.microsoft.com/office/powerpoint/2010/main" val="5988544"/>
              </p:ext>
            </p:extLst>
          </p:nvPr>
        </p:nvGraphicFramePr>
        <p:xfrm>
          <a:off x="76200" y="1700809"/>
          <a:ext cx="8960301" cy="4832415"/>
        </p:xfrm>
        <a:graphic>
          <a:graphicData uri="http://schemas.openxmlformats.org/drawingml/2006/table">
            <a:tbl>
              <a:tblPr firstRow="1" bandRow="1">
                <a:tableStyleId>{5C22544A-7EE6-4342-B048-85BDC9FD1C3A}</a:tableStyleId>
              </a:tblPr>
              <a:tblGrid>
                <a:gridCol w="607368">
                  <a:extLst>
                    <a:ext uri="{9D8B030D-6E8A-4147-A177-3AD203B41FA5}">
                      <a16:colId xmlns="" xmlns:a16="http://schemas.microsoft.com/office/drawing/2014/main" val="4277227076"/>
                    </a:ext>
                  </a:extLst>
                </a:gridCol>
                <a:gridCol w="1728192">
                  <a:extLst>
                    <a:ext uri="{9D8B030D-6E8A-4147-A177-3AD203B41FA5}">
                      <a16:colId xmlns="" xmlns:a16="http://schemas.microsoft.com/office/drawing/2014/main" val="94887118"/>
                    </a:ext>
                  </a:extLst>
                </a:gridCol>
                <a:gridCol w="1504569">
                  <a:extLst>
                    <a:ext uri="{9D8B030D-6E8A-4147-A177-3AD203B41FA5}">
                      <a16:colId xmlns="" xmlns:a16="http://schemas.microsoft.com/office/drawing/2014/main" val="2032885779"/>
                    </a:ext>
                  </a:extLst>
                </a:gridCol>
                <a:gridCol w="1280043">
                  <a:extLst>
                    <a:ext uri="{9D8B030D-6E8A-4147-A177-3AD203B41FA5}">
                      <a16:colId xmlns="" xmlns:a16="http://schemas.microsoft.com/office/drawing/2014/main" val="204655243"/>
                    </a:ext>
                  </a:extLst>
                </a:gridCol>
                <a:gridCol w="1280043">
                  <a:extLst>
                    <a:ext uri="{9D8B030D-6E8A-4147-A177-3AD203B41FA5}">
                      <a16:colId xmlns="" xmlns:a16="http://schemas.microsoft.com/office/drawing/2014/main" val="3843205514"/>
                    </a:ext>
                  </a:extLst>
                </a:gridCol>
                <a:gridCol w="1280043">
                  <a:extLst>
                    <a:ext uri="{9D8B030D-6E8A-4147-A177-3AD203B41FA5}">
                      <a16:colId xmlns="" xmlns:a16="http://schemas.microsoft.com/office/drawing/2014/main" val="1800446481"/>
                    </a:ext>
                  </a:extLst>
                </a:gridCol>
                <a:gridCol w="1280043">
                  <a:extLst>
                    <a:ext uri="{9D8B030D-6E8A-4147-A177-3AD203B41FA5}">
                      <a16:colId xmlns="" xmlns:a16="http://schemas.microsoft.com/office/drawing/2014/main" val="2620877768"/>
                    </a:ext>
                  </a:extLst>
                </a:gridCol>
              </a:tblGrid>
              <a:tr h="570929">
                <a:tc>
                  <a:txBody>
                    <a:bodyPr/>
                    <a:lstStyle/>
                    <a:p>
                      <a:pPr algn="ctr"/>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Issues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46365659"/>
                  </a:ext>
                </a:extLst>
              </a:tr>
              <a:tr h="4192335">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sng" strike="noStrike" kern="1200" baseline="0" dirty="0">
                          <a:solidFill>
                            <a:srgbClr val="0070C0"/>
                          </a:solidFill>
                          <a:latin typeface="Times New Roman" panose="02020603050405020304" pitchFamily="18" charset="0"/>
                          <a:ea typeface="+mn-ea"/>
                          <a:cs typeface="Times New Roman" panose="02020603050405020304" pitchFamily="18" charset="0"/>
                        </a:rPr>
                        <a:t>https://doi.org/10.1155/2021/9099476</a:t>
                      </a:r>
                      <a:endParaRPr lang="en-IN" u="sng"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en-IN"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Vikas </a:t>
                      </a:r>
                      <a:r>
                        <a:rPr lang="en-IN" sz="1800" b="1"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Sihag</a:t>
                      </a:r>
                      <a:r>
                        <a:rPr lang="en-IN"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 , Gaurav Choudhary , Manu Vardhan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Monkey</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tool</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performed much better</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than the other tools. Overall, Monkey achieved the best</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code coverage.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proposed approach suffers from few limitations</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coverage</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issues, random events in  emulator,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95184282"/>
                  </a:ext>
                </a:extLst>
              </a:tr>
            </a:tbl>
          </a:graphicData>
        </a:graphic>
      </p:graphicFrame>
      <p:sp>
        <p:nvSpPr>
          <p:cNvPr id="4" name="Slide Number Placeholder 3">
            <a:extLst>
              <a:ext uri="{FF2B5EF4-FFF2-40B4-BE49-F238E27FC236}">
                <a16:creationId xmlns="" xmlns:a16="http://schemas.microsoft.com/office/drawing/2014/main" id="{8E61D02B-F88B-4C77-9BFD-68586C77CA05}"/>
              </a:ext>
            </a:extLst>
          </p:cNvPr>
          <p:cNvSpPr>
            <a:spLocks noGrp="1"/>
          </p:cNvSpPr>
          <p:nvPr>
            <p:ph type="sldNum" sz="quarter" idx="12"/>
          </p:nvPr>
        </p:nvSpPr>
        <p:spPr/>
        <p:txBody>
          <a:bodyPr/>
          <a:lstStyle/>
          <a:p>
            <a:fld id="{DFFA8894-9BB9-4840-9552-2631AF7E8A18}" type="slidenum">
              <a:rPr lang="en-US" smtClean="0"/>
              <a:pPr/>
              <a:t>6</a:t>
            </a:fld>
            <a:endParaRPr lang="en-US"/>
          </a:p>
        </p:txBody>
      </p:sp>
      <p:sp>
        <p:nvSpPr>
          <p:cNvPr id="5" name="Title 1">
            <a:extLst>
              <a:ext uri="{FF2B5EF4-FFF2-40B4-BE49-F238E27FC236}">
                <a16:creationId xmlns="" xmlns:a16="http://schemas.microsoft.com/office/drawing/2014/main" id="{025294B2-8EE2-4BD4-97B0-BD9C2B3CBCDF}"/>
              </a:ext>
            </a:extLst>
          </p:cNvPr>
          <p:cNvSpPr txBox="1"/>
          <p:nvPr/>
        </p:nvSpPr>
        <p:spPr>
          <a:xfrm>
            <a:off x="-15650" y="-30601"/>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LITERATURE</a:t>
            </a:r>
            <a:r>
              <a:rPr kumimoji="0" lang="en-US" b="1"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SURVEY</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6" name="Footer Placeholder 6">
            <a:extLst>
              <a:ext uri="{FF2B5EF4-FFF2-40B4-BE49-F238E27FC236}">
                <a16:creationId xmlns="" xmlns:a16="http://schemas.microsoft.com/office/drawing/2014/main" id="{196FD6F2-64A7-473C-B72F-A6E12E34E493}"/>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a:extLst>
              <a:ext uri="{FF2B5EF4-FFF2-40B4-BE49-F238E27FC236}">
                <a16:creationId xmlns="" xmlns:a16="http://schemas.microsoft.com/office/drawing/2014/main" id="{67B9855A-CD36-413B-A53E-F1A6B29CE585}"/>
              </a:ext>
            </a:extLst>
          </p:cNvPr>
          <p:cNvSpPr txBox="1"/>
          <p:nvPr/>
        </p:nvSpPr>
        <p:spPr>
          <a:xfrm>
            <a:off x="2843808" y="1189624"/>
            <a:ext cx="2436976" cy="477054"/>
          </a:xfrm>
          <a:prstGeom prst="rect">
            <a:avLst/>
          </a:prstGeom>
          <a:noFill/>
        </p:spPr>
        <p:txBody>
          <a:bodyPr wrap="square" rtlCol="0">
            <a:spAutoFit/>
          </a:bodyPr>
          <a:lstStyle/>
          <a:p>
            <a:pPr algn="ctr"/>
            <a:r>
              <a:rPr lang="en-IN" sz="2500" b="1" dirty="0" smtClean="0">
                <a:latin typeface="Times New Roman" panose="02020603050405020304" pitchFamily="18" charset="0"/>
                <a:cs typeface="Times New Roman" panose="02020603050405020304" pitchFamily="18" charset="0"/>
              </a:rPr>
              <a:t> </a:t>
            </a:r>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447391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D6CE2C9-4E32-4127-BD8F-512C915E822D}"/>
              </a:ext>
            </a:extLst>
          </p:cNvPr>
          <p:cNvSpPr>
            <a:spLocks noGrp="1"/>
          </p:cNvSpPr>
          <p:nvPr>
            <p:ph type="sldNum" sz="quarter" idx="12"/>
          </p:nvPr>
        </p:nvSpPr>
        <p:spPr>
          <a:xfrm>
            <a:off x="6505104" y="6321235"/>
            <a:ext cx="2133600" cy="365125"/>
          </a:xfrm>
        </p:spPr>
        <p:txBody>
          <a:bodyPr/>
          <a:lstStyle/>
          <a:p>
            <a:fld id="{DFFA8894-9BB9-4840-9552-2631AF7E8A18}" type="slidenum">
              <a:rPr lang="en-US" smtClean="0"/>
              <a:pPr/>
              <a:t>7</a:t>
            </a:fld>
            <a:endParaRPr lang="en-US"/>
          </a:p>
        </p:txBody>
      </p:sp>
      <p:sp>
        <p:nvSpPr>
          <p:cNvPr id="5" name="Title 1">
            <a:extLst>
              <a:ext uri="{FF2B5EF4-FFF2-40B4-BE49-F238E27FC236}">
                <a16:creationId xmlns="" xmlns:a16="http://schemas.microsoft.com/office/drawing/2014/main" id="{389D117B-46E0-4CA0-A321-C98DC1439C7A}"/>
              </a:ext>
            </a:extLst>
          </p:cNvPr>
          <p:cNvSpPr>
            <a:spLocks noGrp="1"/>
          </p:cNvSpPr>
          <p:nvPr>
            <p:ph type="title"/>
          </p:nvPr>
        </p:nvSpPr>
        <p:spPr>
          <a:xfrm>
            <a:off x="419942" y="117285"/>
            <a:ext cx="8229600" cy="1143000"/>
          </a:xfrm>
        </p:spPr>
        <p:txBody>
          <a:bodyPr/>
          <a:lstStyle/>
          <a:p>
            <a:r>
              <a:rPr lang="en-US" u="sng" dirty="0"/>
              <a:t>LITERATURE SURVEY</a:t>
            </a:r>
            <a:endParaRPr lang="en-IN" u="sng" dirty="0"/>
          </a:p>
        </p:txBody>
      </p:sp>
      <p:graphicFrame>
        <p:nvGraphicFramePr>
          <p:cNvPr id="6" name="Table 8">
            <a:extLst>
              <a:ext uri="{FF2B5EF4-FFF2-40B4-BE49-F238E27FC236}">
                <a16:creationId xmlns="" xmlns:a16="http://schemas.microsoft.com/office/drawing/2014/main" id="{16753ECC-E1E2-4BEE-914F-6338AF925A1A}"/>
              </a:ext>
            </a:extLst>
          </p:cNvPr>
          <p:cNvGraphicFramePr>
            <a:graphicFrameLocks noGrp="1"/>
          </p:cNvGraphicFramePr>
          <p:nvPr>
            <p:ph idx="1"/>
            <p:extLst>
              <p:ext uri="{D42A27DB-BD31-4B8C-83A1-F6EECF244321}">
                <p14:modId xmlns="" xmlns:p14="http://schemas.microsoft.com/office/powerpoint/2010/main" val="1165856663"/>
              </p:ext>
            </p:extLst>
          </p:nvPr>
        </p:nvGraphicFramePr>
        <p:xfrm>
          <a:off x="0" y="1412685"/>
          <a:ext cx="8960301" cy="5159324"/>
        </p:xfrm>
        <a:graphic>
          <a:graphicData uri="http://schemas.openxmlformats.org/drawingml/2006/table">
            <a:tbl>
              <a:tblPr firstRow="1" bandRow="1">
                <a:tableStyleId>{5C22544A-7EE6-4342-B048-85BDC9FD1C3A}</a:tableStyleId>
              </a:tblPr>
              <a:tblGrid>
                <a:gridCol w="519709">
                  <a:extLst>
                    <a:ext uri="{9D8B030D-6E8A-4147-A177-3AD203B41FA5}">
                      <a16:colId xmlns="" xmlns:a16="http://schemas.microsoft.com/office/drawing/2014/main" val="980720454"/>
                    </a:ext>
                  </a:extLst>
                </a:gridCol>
                <a:gridCol w="1584176">
                  <a:extLst>
                    <a:ext uri="{9D8B030D-6E8A-4147-A177-3AD203B41FA5}">
                      <a16:colId xmlns="" xmlns:a16="http://schemas.microsoft.com/office/drawing/2014/main" val="94887118"/>
                    </a:ext>
                  </a:extLst>
                </a:gridCol>
                <a:gridCol w="1512168">
                  <a:extLst>
                    <a:ext uri="{9D8B030D-6E8A-4147-A177-3AD203B41FA5}">
                      <a16:colId xmlns="" xmlns:a16="http://schemas.microsoft.com/office/drawing/2014/main" val="2032885779"/>
                    </a:ext>
                  </a:extLst>
                </a:gridCol>
                <a:gridCol w="811931">
                  <a:extLst>
                    <a:ext uri="{9D8B030D-6E8A-4147-A177-3AD203B41FA5}">
                      <a16:colId xmlns="" xmlns:a16="http://schemas.microsoft.com/office/drawing/2014/main" val="204655243"/>
                    </a:ext>
                  </a:extLst>
                </a:gridCol>
                <a:gridCol w="1564333">
                  <a:extLst>
                    <a:ext uri="{9D8B030D-6E8A-4147-A177-3AD203B41FA5}">
                      <a16:colId xmlns="" xmlns:a16="http://schemas.microsoft.com/office/drawing/2014/main" val="3843205514"/>
                    </a:ext>
                  </a:extLst>
                </a:gridCol>
                <a:gridCol w="1687941">
                  <a:extLst>
                    <a:ext uri="{9D8B030D-6E8A-4147-A177-3AD203B41FA5}">
                      <a16:colId xmlns="" xmlns:a16="http://schemas.microsoft.com/office/drawing/2014/main" val="1800446481"/>
                    </a:ext>
                  </a:extLst>
                </a:gridCol>
                <a:gridCol w="1280043">
                  <a:extLst>
                    <a:ext uri="{9D8B030D-6E8A-4147-A177-3AD203B41FA5}">
                      <a16:colId xmlns="" xmlns:a16="http://schemas.microsoft.com/office/drawing/2014/main" val="2620877768"/>
                    </a:ext>
                  </a:extLst>
                </a:gridCol>
              </a:tblGrid>
              <a:tr h="800151">
                <a:tc>
                  <a:txBody>
                    <a:bodyPr/>
                    <a:lstStyle/>
                    <a:p>
                      <a:pPr algn="ctr"/>
                      <a:r>
                        <a:rPr lang="en-US" dirty="0"/>
                        <a:t>A</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Issues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46365659"/>
                  </a:ext>
                </a:extLst>
              </a:tr>
              <a:tr h="4244924">
                <a:tc>
                  <a:txBody>
                    <a:bodyPr/>
                    <a:lstStyle/>
                    <a:p>
                      <a:pPr algn="ctr"/>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sng" strike="noStrike" kern="1200" baseline="0" dirty="0">
                          <a:solidFill>
                            <a:srgbClr val="0070C0"/>
                          </a:solidFill>
                          <a:latin typeface="Times New Roman" panose="02020603050405020304" pitchFamily="18" charset="0"/>
                          <a:ea typeface="+mn-ea"/>
                          <a:cs typeface="Times New Roman" panose="02020603050405020304" pitchFamily="18" charset="0"/>
                        </a:rPr>
                        <a:t>https://doi.org/10.1155/2021/9099476</a:t>
                      </a:r>
                      <a:endParaRPr lang="en-IN" u="sng" dirty="0">
                        <a:solidFill>
                          <a:srgbClr val="0070C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ÖMER ASLAN  AND REFIK SAMET</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(IEEE Members)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datamining and ML algorithms.</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detecting</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traditional and new generation malware.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detection </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for a large bundle of apps still remain a challenging</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Task.</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95184282"/>
                  </a:ext>
                </a:extLst>
              </a:tr>
            </a:tbl>
          </a:graphicData>
        </a:graphic>
      </p:graphicFrame>
      <p:sp>
        <p:nvSpPr>
          <p:cNvPr id="7" name="Slide Number Placeholder 3">
            <a:extLst>
              <a:ext uri="{FF2B5EF4-FFF2-40B4-BE49-F238E27FC236}">
                <a16:creationId xmlns="" xmlns:a16="http://schemas.microsoft.com/office/drawing/2014/main" id="{7D526A54-4CED-4460-B0DC-DE3B50876416}"/>
              </a:ext>
            </a:extLst>
          </p:cNvPr>
          <p:cNvSpPr txBox="1">
            <a:spLocks/>
          </p:cNvSpPr>
          <p:nvPr/>
        </p:nvSpPr>
        <p:spPr>
          <a:xfrm>
            <a:off x="6505104" y="632123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FA8894-9BB9-4840-9552-2631AF7E8A18}" type="slidenum">
              <a:rPr lang="en-US" smtClean="0"/>
              <a:pPr/>
              <a:t>7</a:t>
            </a:fld>
            <a:endParaRPr lang="en-US"/>
          </a:p>
        </p:txBody>
      </p:sp>
      <p:sp>
        <p:nvSpPr>
          <p:cNvPr id="8" name="Title 1">
            <a:extLst>
              <a:ext uri="{FF2B5EF4-FFF2-40B4-BE49-F238E27FC236}">
                <a16:creationId xmlns="" xmlns:a16="http://schemas.microsoft.com/office/drawing/2014/main" id="{B3BB1273-9E5E-4B2A-9E45-6FCDA18A0392}"/>
              </a:ext>
            </a:extLst>
          </p:cNvPr>
          <p:cNvSpPr txBox="1"/>
          <p:nvPr/>
        </p:nvSpPr>
        <p:spPr>
          <a:xfrm>
            <a:off x="-48096" y="-35115"/>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LITERATURE</a:t>
            </a:r>
            <a:r>
              <a:rPr kumimoji="0" lang="en-US" b="1"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SURVEY</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Footer Placeholder 6">
            <a:extLst>
              <a:ext uri="{FF2B5EF4-FFF2-40B4-BE49-F238E27FC236}">
                <a16:creationId xmlns="" xmlns:a16="http://schemas.microsoft.com/office/drawing/2014/main" id="{40616254-80A8-4B3E-AEAC-CDF9B50311EC}"/>
              </a:ext>
            </a:extLst>
          </p:cNvPr>
          <p:cNvSpPr txBox="1"/>
          <p:nvPr/>
        </p:nvSpPr>
        <p:spPr>
          <a:xfrm>
            <a:off x="-48096" y="6457760"/>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extBox 1">
            <a:extLst>
              <a:ext uri="{FF2B5EF4-FFF2-40B4-BE49-F238E27FC236}">
                <a16:creationId xmlns="" xmlns:a16="http://schemas.microsoft.com/office/drawing/2014/main" id="{92C60437-2EDF-4950-96E3-9AD43EDD3131}"/>
              </a:ext>
            </a:extLst>
          </p:cNvPr>
          <p:cNvSpPr txBox="1"/>
          <p:nvPr/>
        </p:nvSpPr>
        <p:spPr>
          <a:xfrm>
            <a:off x="1979712" y="919756"/>
            <a:ext cx="5845832" cy="477054"/>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Review on malware detection techniques</a:t>
            </a:r>
          </a:p>
        </p:txBody>
      </p:sp>
    </p:spTree>
    <p:extLst>
      <p:ext uri="{BB962C8B-B14F-4D97-AF65-F5344CB8AC3E}">
        <p14:creationId xmlns="" xmlns:p14="http://schemas.microsoft.com/office/powerpoint/2010/main" val="4738731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FE30D4C-C6C1-4F72-B7FA-67382F5E12FC}"/>
              </a:ext>
            </a:extLst>
          </p:cNvPr>
          <p:cNvSpPr>
            <a:spLocks noGrp="1"/>
          </p:cNvSpPr>
          <p:nvPr>
            <p:ph type="sldNum" sz="quarter" idx="12"/>
          </p:nvPr>
        </p:nvSpPr>
        <p:spPr/>
        <p:txBody>
          <a:bodyPr/>
          <a:lstStyle/>
          <a:p>
            <a:fld id="{DFFA8894-9BB9-4840-9552-2631AF7E8A18}" type="slidenum">
              <a:rPr lang="en-US" smtClean="0"/>
              <a:pPr/>
              <a:t>8</a:t>
            </a:fld>
            <a:endParaRPr lang="en-US"/>
          </a:p>
        </p:txBody>
      </p:sp>
      <p:sp>
        <p:nvSpPr>
          <p:cNvPr id="5" name="Title 1">
            <a:extLst>
              <a:ext uri="{FF2B5EF4-FFF2-40B4-BE49-F238E27FC236}">
                <a16:creationId xmlns="" xmlns:a16="http://schemas.microsoft.com/office/drawing/2014/main" id="{335B25D5-193C-480E-B7A9-4E6C66637EF7}"/>
              </a:ext>
            </a:extLst>
          </p:cNvPr>
          <p:cNvSpPr>
            <a:spLocks noGrp="1"/>
          </p:cNvSpPr>
          <p:nvPr>
            <p:ph type="title"/>
          </p:nvPr>
        </p:nvSpPr>
        <p:spPr>
          <a:xfrm>
            <a:off x="475938" y="85726"/>
            <a:ext cx="8229600" cy="1143000"/>
          </a:xfrm>
        </p:spPr>
        <p:txBody>
          <a:bodyPr/>
          <a:lstStyle/>
          <a:p>
            <a:r>
              <a:rPr lang="en-US" u="sng" dirty="0"/>
              <a:t>LITERATURE SURVEY</a:t>
            </a:r>
            <a:endParaRPr lang="en-IN" u="sng" dirty="0"/>
          </a:p>
        </p:txBody>
      </p:sp>
      <p:graphicFrame>
        <p:nvGraphicFramePr>
          <p:cNvPr id="6" name="Table 8">
            <a:extLst>
              <a:ext uri="{FF2B5EF4-FFF2-40B4-BE49-F238E27FC236}">
                <a16:creationId xmlns="" xmlns:a16="http://schemas.microsoft.com/office/drawing/2014/main" id="{D17F530F-5FA5-44DA-A199-A2AC3F5C0318}"/>
              </a:ext>
            </a:extLst>
          </p:cNvPr>
          <p:cNvGraphicFramePr>
            <a:graphicFrameLocks noGrp="1"/>
          </p:cNvGraphicFramePr>
          <p:nvPr>
            <p:ph idx="1"/>
            <p:extLst>
              <p:ext uri="{D42A27DB-BD31-4B8C-83A1-F6EECF244321}">
                <p14:modId xmlns="" xmlns:p14="http://schemas.microsoft.com/office/powerpoint/2010/main" val="805378402"/>
              </p:ext>
            </p:extLst>
          </p:nvPr>
        </p:nvGraphicFramePr>
        <p:xfrm>
          <a:off x="76200" y="1772816"/>
          <a:ext cx="8960301" cy="4720059"/>
        </p:xfrm>
        <a:graphic>
          <a:graphicData uri="http://schemas.openxmlformats.org/drawingml/2006/table">
            <a:tbl>
              <a:tblPr firstRow="1" bandRow="1">
                <a:tableStyleId>{5C22544A-7EE6-4342-B048-85BDC9FD1C3A}</a:tableStyleId>
              </a:tblPr>
              <a:tblGrid>
                <a:gridCol w="535360">
                  <a:extLst>
                    <a:ext uri="{9D8B030D-6E8A-4147-A177-3AD203B41FA5}">
                      <a16:colId xmlns="" xmlns:a16="http://schemas.microsoft.com/office/drawing/2014/main" val="78864294"/>
                    </a:ext>
                  </a:extLst>
                </a:gridCol>
                <a:gridCol w="1368152">
                  <a:extLst>
                    <a:ext uri="{9D8B030D-6E8A-4147-A177-3AD203B41FA5}">
                      <a16:colId xmlns="" xmlns:a16="http://schemas.microsoft.com/office/drawing/2014/main" val="94887118"/>
                    </a:ext>
                  </a:extLst>
                </a:gridCol>
                <a:gridCol w="1584176">
                  <a:extLst>
                    <a:ext uri="{9D8B030D-6E8A-4147-A177-3AD203B41FA5}">
                      <a16:colId xmlns="" xmlns:a16="http://schemas.microsoft.com/office/drawing/2014/main" val="2032885779"/>
                    </a:ext>
                  </a:extLst>
                </a:gridCol>
                <a:gridCol w="1224136">
                  <a:extLst>
                    <a:ext uri="{9D8B030D-6E8A-4147-A177-3AD203B41FA5}">
                      <a16:colId xmlns="" xmlns:a16="http://schemas.microsoft.com/office/drawing/2014/main" val="204655243"/>
                    </a:ext>
                  </a:extLst>
                </a:gridCol>
                <a:gridCol w="1224136">
                  <a:extLst>
                    <a:ext uri="{9D8B030D-6E8A-4147-A177-3AD203B41FA5}">
                      <a16:colId xmlns="" xmlns:a16="http://schemas.microsoft.com/office/drawing/2014/main" val="3843205514"/>
                    </a:ext>
                  </a:extLst>
                </a:gridCol>
                <a:gridCol w="1744298">
                  <a:extLst>
                    <a:ext uri="{9D8B030D-6E8A-4147-A177-3AD203B41FA5}">
                      <a16:colId xmlns="" xmlns:a16="http://schemas.microsoft.com/office/drawing/2014/main" val="1800446481"/>
                    </a:ext>
                  </a:extLst>
                </a:gridCol>
                <a:gridCol w="1280043">
                  <a:extLst>
                    <a:ext uri="{9D8B030D-6E8A-4147-A177-3AD203B41FA5}">
                      <a16:colId xmlns="" xmlns:a16="http://schemas.microsoft.com/office/drawing/2014/main" val="2620877768"/>
                    </a:ext>
                  </a:extLst>
                </a:gridCol>
              </a:tblGrid>
              <a:tr h="882758">
                <a:tc>
                  <a:txBody>
                    <a:bodyPr/>
                    <a:lstStyle/>
                    <a:p>
                      <a:pPr algn="ctr"/>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Issues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46365659"/>
                  </a:ext>
                </a:extLst>
              </a:tr>
              <a:tr h="3837301">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u="sng" kern="1200" dirty="0">
                          <a:solidFill>
                            <a:schemeClr val="dk1"/>
                          </a:solidFill>
                          <a:effectLst/>
                          <a:latin typeface="Times New Roman" panose="02020603050405020304" pitchFamily="18" charset="0"/>
                          <a:ea typeface="+mn-ea"/>
                          <a:cs typeface="Times New Roman" panose="02020603050405020304" pitchFamily="18" charset="0"/>
                          <a:hlinkClick r:id="rId2"/>
                        </a:rPr>
                        <a:t>10.1016/j.procs.2015.02.149</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u="none" kern="1200" dirty="0">
                          <a:solidFill>
                            <a:schemeClr val="tx1"/>
                          </a:solidFill>
                          <a:effectLst/>
                          <a:latin typeface="Times New Roman" panose="02020603050405020304" pitchFamily="18" charset="0"/>
                          <a:ea typeface="+mn-ea"/>
                          <a:cs typeface="Times New Roman" panose="02020603050405020304" pitchFamily="18" charset="0"/>
                        </a:rPr>
                        <a:t>P V </a:t>
                      </a:r>
                      <a:r>
                        <a:rPr lang="en-US" sz="1800" b="0" u="none" kern="1200" dirty="0" err="1" smtClean="0">
                          <a:solidFill>
                            <a:schemeClr val="tx1"/>
                          </a:solidFill>
                          <a:effectLst/>
                          <a:latin typeface="Times New Roman" panose="02020603050405020304" pitchFamily="18" charset="0"/>
                          <a:ea typeface="+mn-ea"/>
                          <a:cs typeface="Times New Roman" panose="02020603050405020304" pitchFamily="18" charset="0"/>
                        </a:rPr>
                        <a:t>Shinjo</a:t>
                      </a:r>
                      <a:endParaRPr lang="en-US" sz="1800" b="0" u="none"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800" b="0" u="none" kern="1200" dirty="0">
                          <a:solidFill>
                            <a:schemeClr val="tx1"/>
                          </a:solidFill>
                          <a:effectLst/>
                          <a:latin typeface="Times New Roman" panose="02020603050405020304" pitchFamily="18" charset="0"/>
                          <a:ea typeface="+mn-ea"/>
                          <a:cs typeface="Times New Roman" panose="02020603050405020304" pitchFamily="18" charset="0"/>
                        </a:rPr>
                        <a:t>A Salim</a:t>
                      </a:r>
                    </a:p>
                    <a:p>
                      <a:endParaRPr lang="en-US" sz="1800" b="0" u="none"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800" b="0" u="none"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r>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API calls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Predictions were based on API</a:t>
                      </a:r>
                      <a:r>
                        <a:rPr lang="en-US"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calls invoked </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Less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accuracy in static methods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95184282"/>
                  </a:ext>
                </a:extLst>
              </a:tr>
            </a:tbl>
          </a:graphicData>
        </a:graphic>
      </p:graphicFrame>
      <p:sp>
        <p:nvSpPr>
          <p:cNvPr id="7" name="Slide Number Placeholder 3">
            <a:extLst>
              <a:ext uri="{FF2B5EF4-FFF2-40B4-BE49-F238E27FC236}">
                <a16:creationId xmlns="" xmlns:a16="http://schemas.microsoft.com/office/drawing/2014/main" id="{EA3251E7-D2FC-4434-AF7F-F4096CD51259}"/>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FA8894-9BB9-4840-9552-2631AF7E8A18}" type="slidenum">
              <a:rPr lang="en-US" smtClean="0"/>
              <a:pPr/>
              <a:t>8</a:t>
            </a:fld>
            <a:endParaRPr lang="en-US"/>
          </a:p>
        </p:txBody>
      </p:sp>
      <p:sp>
        <p:nvSpPr>
          <p:cNvPr id="8" name="Title 1">
            <a:extLst>
              <a:ext uri="{FF2B5EF4-FFF2-40B4-BE49-F238E27FC236}">
                <a16:creationId xmlns="" xmlns:a16="http://schemas.microsoft.com/office/drawing/2014/main" id="{7488F2B1-DC55-428F-A6DC-331D1E94F4FF}"/>
              </a:ext>
            </a:extLst>
          </p:cNvPr>
          <p:cNvSpPr txBox="1"/>
          <p:nvPr/>
        </p:nvSpPr>
        <p:spPr>
          <a:xfrm>
            <a:off x="-1565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LITERATURE</a:t>
            </a:r>
            <a:r>
              <a:rPr kumimoji="0" lang="en-US" b="1"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SURVEY</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C42022F1-C181-18E6-9B2C-E6D812A75B45}"/>
              </a:ext>
            </a:extLst>
          </p:cNvPr>
          <p:cNvSpPr txBox="1"/>
          <p:nvPr/>
        </p:nvSpPr>
        <p:spPr>
          <a:xfrm flipH="1">
            <a:off x="755576" y="1183007"/>
            <a:ext cx="8229600"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Integrated static and dynamic analysis for malware detection</a:t>
            </a:r>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37614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FE30D4C-C6C1-4F72-B7FA-67382F5E12FC}"/>
              </a:ext>
            </a:extLst>
          </p:cNvPr>
          <p:cNvSpPr>
            <a:spLocks noGrp="1"/>
          </p:cNvSpPr>
          <p:nvPr>
            <p:ph type="sldNum" sz="quarter" idx="12"/>
          </p:nvPr>
        </p:nvSpPr>
        <p:spPr/>
        <p:txBody>
          <a:bodyPr/>
          <a:lstStyle/>
          <a:p>
            <a:fld id="{DFFA8894-9BB9-4840-9552-2631AF7E8A18}" type="slidenum">
              <a:rPr lang="en-US" smtClean="0"/>
              <a:pPr/>
              <a:t>9</a:t>
            </a:fld>
            <a:endParaRPr lang="en-US"/>
          </a:p>
        </p:txBody>
      </p:sp>
      <p:sp>
        <p:nvSpPr>
          <p:cNvPr id="5" name="Title 1">
            <a:extLst>
              <a:ext uri="{FF2B5EF4-FFF2-40B4-BE49-F238E27FC236}">
                <a16:creationId xmlns="" xmlns:a16="http://schemas.microsoft.com/office/drawing/2014/main" id="{335B25D5-193C-480E-B7A9-4E6C66637EF7}"/>
              </a:ext>
            </a:extLst>
          </p:cNvPr>
          <p:cNvSpPr>
            <a:spLocks noGrp="1"/>
          </p:cNvSpPr>
          <p:nvPr>
            <p:ph type="title"/>
          </p:nvPr>
        </p:nvSpPr>
        <p:spPr>
          <a:xfrm>
            <a:off x="475938" y="85726"/>
            <a:ext cx="8229600" cy="1143000"/>
          </a:xfrm>
        </p:spPr>
        <p:txBody>
          <a:bodyPr/>
          <a:lstStyle/>
          <a:p>
            <a:r>
              <a:rPr lang="en-US" u="sng" dirty="0"/>
              <a:t>LITERATURE SURVEY</a:t>
            </a:r>
            <a:endParaRPr lang="en-IN" u="sng" dirty="0"/>
          </a:p>
        </p:txBody>
      </p:sp>
      <p:graphicFrame>
        <p:nvGraphicFramePr>
          <p:cNvPr id="6" name="Table 8">
            <a:extLst>
              <a:ext uri="{FF2B5EF4-FFF2-40B4-BE49-F238E27FC236}">
                <a16:creationId xmlns="" xmlns:a16="http://schemas.microsoft.com/office/drawing/2014/main" id="{D17F530F-5FA5-44DA-A199-A2AC3F5C0318}"/>
              </a:ext>
            </a:extLst>
          </p:cNvPr>
          <p:cNvGraphicFramePr>
            <a:graphicFrameLocks noGrp="1"/>
          </p:cNvGraphicFramePr>
          <p:nvPr>
            <p:ph idx="1"/>
            <p:extLst>
              <p:ext uri="{D42A27DB-BD31-4B8C-83A1-F6EECF244321}">
                <p14:modId xmlns="" xmlns:p14="http://schemas.microsoft.com/office/powerpoint/2010/main" val="2531879840"/>
              </p:ext>
            </p:extLst>
          </p:nvPr>
        </p:nvGraphicFramePr>
        <p:xfrm>
          <a:off x="91849" y="1576721"/>
          <a:ext cx="8960301" cy="4890078"/>
        </p:xfrm>
        <a:graphic>
          <a:graphicData uri="http://schemas.openxmlformats.org/drawingml/2006/table">
            <a:tbl>
              <a:tblPr firstRow="1" bandRow="1">
                <a:tableStyleId>{5C22544A-7EE6-4342-B048-85BDC9FD1C3A}</a:tableStyleId>
              </a:tblPr>
              <a:tblGrid>
                <a:gridCol w="463352">
                  <a:extLst>
                    <a:ext uri="{9D8B030D-6E8A-4147-A177-3AD203B41FA5}">
                      <a16:colId xmlns="" xmlns:a16="http://schemas.microsoft.com/office/drawing/2014/main" val="78864294"/>
                    </a:ext>
                  </a:extLst>
                </a:gridCol>
                <a:gridCol w="1440160">
                  <a:extLst>
                    <a:ext uri="{9D8B030D-6E8A-4147-A177-3AD203B41FA5}">
                      <a16:colId xmlns="" xmlns:a16="http://schemas.microsoft.com/office/drawing/2014/main" val="94887118"/>
                    </a:ext>
                  </a:extLst>
                </a:gridCol>
                <a:gridCol w="1728192">
                  <a:extLst>
                    <a:ext uri="{9D8B030D-6E8A-4147-A177-3AD203B41FA5}">
                      <a16:colId xmlns="" xmlns:a16="http://schemas.microsoft.com/office/drawing/2014/main" val="2032885779"/>
                    </a:ext>
                  </a:extLst>
                </a:gridCol>
                <a:gridCol w="1080120">
                  <a:extLst>
                    <a:ext uri="{9D8B030D-6E8A-4147-A177-3AD203B41FA5}">
                      <a16:colId xmlns="" xmlns:a16="http://schemas.microsoft.com/office/drawing/2014/main" val="204655243"/>
                    </a:ext>
                  </a:extLst>
                </a:gridCol>
                <a:gridCol w="1224136">
                  <a:extLst>
                    <a:ext uri="{9D8B030D-6E8A-4147-A177-3AD203B41FA5}">
                      <a16:colId xmlns="" xmlns:a16="http://schemas.microsoft.com/office/drawing/2014/main" val="3843205514"/>
                    </a:ext>
                  </a:extLst>
                </a:gridCol>
                <a:gridCol w="1800200">
                  <a:extLst>
                    <a:ext uri="{9D8B030D-6E8A-4147-A177-3AD203B41FA5}">
                      <a16:colId xmlns="" xmlns:a16="http://schemas.microsoft.com/office/drawing/2014/main" val="1800446481"/>
                    </a:ext>
                  </a:extLst>
                </a:gridCol>
                <a:gridCol w="1224141">
                  <a:extLst>
                    <a:ext uri="{9D8B030D-6E8A-4147-A177-3AD203B41FA5}">
                      <a16:colId xmlns="" xmlns:a16="http://schemas.microsoft.com/office/drawing/2014/main" val="2620877768"/>
                    </a:ext>
                  </a:extLst>
                </a:gridCol>
              </a:tblGrid>
              <a:tr h="574056">
                <a:tc>
                  <a:txBody>
                    <a:bodyPr/>
                    <a:lstStyle/>
                    <a:p>
                      <a:pPr algn="ctr"/>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Published 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Issues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46365659"/>
                  </a:ext>
                </a:extLst>
              </a:tr>
              <a:tr h="4249998">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https://arxiv.org/pdf/1804.04637.pdf</a:t>
                      </a:r>
                    </a:p>
                  </a:txBody>
                  <a:tcPr/>
                </a:tc>
                <a:tc>
                  <a:txBody>
                    <a:bodyPr/>
                    <a:lstStyle/>
                    <a:p>
                      <a:r>
                        <a:rPr lang="en-IN" dirty="0">
                          <a:latin typeface="Times New Roman" panose="02020603050405020304" pitchFamily="18" charset="0"/>
                          <a:cs typeface="Times New Roman" panose="02020603050405020304" pitchFamily="18" charset="0"/>
                        </a:rPr>
                        <a:t>Hyrum S. Anderson</a:t>
                      </a:r>
                      <a:endParaRPr lang="en-US" sz="1800" b="0" u="none"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800" b="0" u="none"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r>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Features </a:t>
                      </a:r>
                    </a:p>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Extraction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Usage</a:t>
                      </a:r>
                      <a:r>
                        <a:rPr lang="en-US"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of static methods deploying program executable files with open data set</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Less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accuracy in static methods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95184282"/>
                  </a:ext>
                </a:extLst>
              </a:tr>
            </a:tbl>
          </a:graphicData>
        </a:graphic>
      </p:graphicFrame>
      <p:sp>
        <p:nvSpPr>
          <p:cNvPr id="7" name="Slide Number Placeholder 3">
            <a:extLst>
              <a:ext uri="{FF2B5EF4-FFF2-40B4-BE49-F238E27FC236}">
                <a16:creationId xmlns="" xmlns:a16="http://schemas.microsoft.com/office/drawing/2014/main" id="{EA3251E7-D2FC-4434-AF7F-F4096CD51259}"/>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FA8894-9BB9-4840-9552-2631AF7E8A18}" type="slidenum">
              <a:rPr lang="en-US" smtClean="0"/>
              <a:pPr/>
              <a:t>9</a:t>
            </a:fld>
            <a:endParaRPr lang="en-US"/>
          </a:p>
        </p:txBody>
      </p:sp>
      <p:sp>
        <p:nvSpPr>
          <p:cNvPr id="8" name="Title 1">
            <a:extLst>
              <a:ext uri="{FF2B5EF4-FFF2-40B4-BE49-F238E27FC236}">
                <a16:creationId xmlns="" xmlns:a16="http://schemas.microsoft.com/office/drawing/2014/main" id="{7488F2B1-DC55-428F-A6DC-331D1E94F4FF}"/>
              </a:ext>
            </a:extLst>
          </p:cNvPr>
          <p:cNvSpPr txBox="1"/>
          <p:nvPr/>
        </p:nvSpPr>
        <p:spPr>
          <a:xfrm>
            <a:off x="-1565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LITERATURE</a:t>
            </a:r>
            <a:r>
              <a:rPr kumimoji="0" lang="en-US" b="1"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SURVEY</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Footer Placeholder 6">
            <a:extLst>
              <a:ext uri="{FF2B5EF4-FFF2-40B4-BE49-F238E27FC236}">
                <a16:creationId xmlns="" xmlns:a16="http://schemas.microsoft.com/office/drawing/2014/main" id="{CEBAC843-D74E-4F38-AD3D-E6958DDDC661}"/>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a:extLst>
              <a:ext uri="{FF2B5EF4-FFF2-40B4-BE49-F238E27FC236}">
                <a16:creationId xmlns="" xmlns:a16="http://schemas.microsoft.com/office/drawing/2014/main" id="{1E0774EC-AF3A-6F2F-D454-056D28E9F142}"/>
              </a:ext>
            </a:extLst>
          </p:cNvPr>
          <p:cNvSpPr txBox="1"/>
          <p:nvPr/>
        </p:nvSpPr>
        <p:spPr>
          <a:xfrm>
            <a:off x="755576" y="991286"/>
            <a:ext cx="856895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Open Dataset for Training Static PE Malware Machine Learning Models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4026501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11.0.1022"/>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3881</TotalTime>
  <Words>847</Words>
  <Application>Microsoft Office PowerPoint</Application>
  <PresentationFormat>On-screen Show (4:3)</PresentationFormat>
  <Paragraphs>250</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Classification of Malwares using Machine Learning   </vt:lpstr>
      <vt:lpstr>Slide 2</vt:lpstr>
      <vt:lpstr>INTRODUCTION</vt:lpstr>
      <vt:lpstr>Slide 4</vt:lpstr>
      <vt:lpstr>OBJECTIVE</vt:lpstr>
      <vt:lpstr>LITERATURE SURVEY</vt:lpstr>
      <vt:lpstr>LITERATURE SURVEY</vt:lpstr>
      <vt:lpstr>LITERATURE SURVEY</vt:lpstr>
      <vt:lpstr>LITERATURE SURVEY</vt:lpstr>
      <vt:lpstr>Slide 10</vt:lpstr>
      <vt:lpstr>Slide 11</vt:lpstr>
      <vt:lpstr>Implementation : step </vt:lpstr>
      <vt:lpstr>Implementation : step </vt:lpstr>
      <vt:lpstr>Slide 14</vt:lpstr>
      <vt:lpstr>RESULTS </vt:lpstr>
      <vt:lpstr>CONCLUSION</vt:lpstr>
      <vt:lpstr>REFERENCES</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First Review Presentation on  “Mental Health Detection”</dc:title>
  <dc:creator>DEEPAK K</dc:creator>
  <cp:lastModifiedBy>SHEKHAR ABHI VARSHA</cp:lastModifiedBy>
  <cp:revision>125</cp:revision>
  <cp:lastPrinted>2022-01-11T02:25:29Z</cp:lastPrinted>
  <dcterms:created xsi:type="dcterms:W3CDTF">2022-01-11T02:25:29Z</dcterms:created>
  <dcterms:modified xsi:type="dcterms:W3CDTF">2022-11-17T07:01:56Z</dcterms:modified>
</cp:coreProperties>
</file>