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7315200" cy="9601200"/>
  <p:embeddedFontLst>
    <p:embeddedFont>
      <p:font typeface="Corsiva"/>
      <p:regular r:id="rId45"/>
      <p:bold r:id="rId46"/>
      <p:italic r:id="rId47"/>
      <p:boldItalic r:id="rId48"/>
    </p:embeddedFont>
    <p:embeddedFont>
      <p:font typeface="Arial Narrow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g1G86LhjOuaI+bLYaM36GLukI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E17058-D542-4FDF-8D8C-B0502B25DD84}">
  <a:tblStyle styleId="{DBE17058-D542-4FDF-8D8C-B0502B25DD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2A3B63C-A1B3-4FB0-93E6-DD2673FFDC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siva-bold.fntdata"/><Relationship Id="rId45" Type="http://schemas.openxmlformats.org/officeDocument/2006/relationships/font" Target="fonts/Corsi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orsiva-boldItalic.fntdata"/><Relationship Id="rId47" Type="http://schemas.openxmlformats.org/officeDocument/2006/relationships/font" Target="fonts/Corsiva-italic.fntdata"/><Relationship Id="rId49" Type="http://schemas.openxmlformats.org/officeDocument/2006/relationships/font" Target="fonts/Arial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italic.fntdata"/><Relationship Id="rId50" Type="http://schemas.openxmlformats.org/officeDocument/2006/relationships/font" Target="fonts/ArialNarrow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u="sng"/>
              <a:t>For the animators: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screen content needs to be rendered in the flash, no animations needed.</a:t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Slide" showMasterSp="0">
  <p:cSld name="Title_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788" y="1752600"/>
            <a:ext cx="3046412" cy="270351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_Completion_Page" showMasterSp="0">
  <p:cSld name="Course_Completion_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sent-1_03.jpg" id="26" name="Google Shape;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712913"/>
            <a:ext cx="3048000" cy="27066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Objectiv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57200" y="2297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4645025" y="2297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>
            <a:gsLst>
              <a:gs pos="0">
                <a:srgbClr val="682252"/>
              </a:gs>
              <a:gs pos="50000">
                <a:srgbClr val="7F2E67"/>
              </a:gs>
              <a:gs pos="100000">
                <a:srgbClr val="9938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0500" cy="1295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gif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Introduction to XML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56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92D56"/>
                </a:solidFill>
                <a:latin typeface="Arial Narrow"/>
                <a:ea typeface="Arial Narrow"/>
                <a:cs typeface="Arial Narrow"/>
                <a:sym typeface="Arial Narrow"/>
              </a:rPr>
              <a:t>LEVEL – PRACTITIONER</a:t>
            </a:r>
            <a:endParaRPr b="1" i="0" sz="1400" u="none" cap="none" strike="noStrike">
              <a:solidFill>
                <a:srgbClr val="692D5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Elements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228600" y="1549291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An XML document has a main element under which all the other elements are enclosed this is referred to as “</a:t>
            </a:r>
            <a:r>
              <a:rPr i="1" lang="en-US"/>
              <a:t>Root</a:t>
            </a:r>
            <a:r>
              <a:rPr lang="en-US"/>
              <a:t>” element.</a:t>
            </a:r>
            <a:endParaRPr/>
          </a:p>
          <a:p>
            <a:pPr indent="-2921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1981200" y="2725877"/>
            <a:ext cx="76962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&lt;?xml version="1.0" encoding="ISO-8859-1"?&gt;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&lt;Earth&gt;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&lt;Continent&gt;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&lt;name&gt;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Asia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&lt;description&gt;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Asian continent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&lt;Countries&gt;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&lt;/Countries&gt;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&lt;/Continent&gt;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&lt;Continent&gt;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&lt;name&gt;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Africa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&lt;description&gt;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African continent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&lt;Countries&gt;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&lt;/Countries&gt;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&lt;/Continent&gt;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&lt;/Earth&gt;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381000" y="4428471"/>
            <a:ext cx="1295400" cy="5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441" y="55086"/>
                </a:moveTo>
                <a:lnTo>
                  <a:pt x="186211" y="-263868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Earth is the root element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0"/>
          <p:cNvCxnSpPr>
            <a:endCxn id="144" idx="0"/>
          </p:cNvCxnSpPr>
          <p:nvPr/>
        </p:nvCxnSpPr>
        <p:spPr>
          <a:xfrm rot="10800000">
            <a:off x="1676400" y="4695171"/>
            <a:ext cx="762000" cy="133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Attributes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28600" y="1295400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Attributes provide some extra information about an element.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Attributes always come in name-value pairs.</a:t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Attributes Example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Example: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&lt;</a:t>
            </a:r>
            <a:r>
              <a:rPr lang="en-US">
                <a:solidFill>
                  <a:srgbClr val="0070C0"/>
                </a:solidFill>
              </a:rPr>
              <a:t>project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projectNumber</a:t>
            </a:r>
            <a:r>
              <a:rPr lang="en-US"/>
              <a:t>=</a:t>
            </a:r>
            <a:r>
              <a:rPr lang="en-US">
                <a:solidFill>
                  <a:srgbClr val="00B050"/>
                </a:solidFill>
              </a:rPr>
              <a:t>“1”</a:t>
            </a:r>
            <a:r>
              <a:rPr lang="en-US"/>
              <a:t>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	</a:t>
            </a:r>
            <a:r>
              <a:rPr lang="en-US">
                <a:solidFill>
                  <a:srgbClr val="C09200"/>
                </a:solidFill>
              </a:rPr>
              <a:t>Credit Card System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&lt;/</a:t>
            </a:r>
            <a:r>
              <a:rPr lang="en-US">
                <a:solidFill>
                  <a:srgbClr val="0070C0"/>
                </a:solidFill>
              </a:rPr>
              <a:t>project</a:t>
            </a:r>
            <a:r>
              <a:rPr lang="en-US"/>
              <a:t>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Where: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“</a:t>
            </a:r>
            <a:r>
              <a:rPr i="1" lang="en-US">
                <a:solidFill>
                  <a:srgbClr val="0070C0"/>
                </a:solidFill>
              </a:rPr>
              <a:t>project</a:t>
            </a:r>
            <a:r>
              <a:rPr lang="en-US"/>
              <a:t>” is an element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“</a:t>
            </a:r>
            <a:r>
              <a:rPr i="1" lang="en-US">
                <a:solidFill>
                  <a:srgbClr val="C00000"/>
                </a:solidFill>
              </a:rPr>
              <a:t>projectNumber</a:t>
            </a:r>
            <a:r>
              <a:rPr lang="en-US"/>
              <a:t>” is an attribute of “</a:t>
            </a:r>
            <a:r>
              <a:rPr i="1" lang="en-US">
                <a:solidFill>
                  <a:srgbClr val="0070C0"/>
                </a:solidFill>
              </a:rPr>
              <a:t>project</a:t>
            </a:r>
            <a:r>
              <a:rPr lang="en-US"/>
              <a:t>” element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“1” is the value of “</a:t>
            </a:r>
            <a:r>
              <a:rPr i="1" lang="en-US">
                <a:solidFill>
                  <a:srgbClr val="C00000"/>
                </a:solidFill>
              </a:rPr>
              <a:t>projectNumber</a:t>
            </a:r>
            <a:r>
              <a:rPr lang="en-US"/>
              <a:t>” attribute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“</a:t>
            </a:r>
            <a:r>
              <a:rPr i="1" lang="en-US">
                <a:solidFill>
                  <a:srgbClr val="C09200"/>
                </a:solidFill>
              </a:rPr>
              <a:t>Credit</a:t>
            </a:r>
            <a:r>
              <a:rPr lang="en-US">
                <a:solidFill>
                  <a:srgbClr val="C09200"/>
                </a:solidFill>
              </a:rPr>
              <a:t> </a:t>
            </a:r>
            <a:r>
              <a:rPr i="1" lang="en-US">
                <a:solidFill>
                  <a:srgbClr val="C09200"/>
                </a:solidFill>
              </a:rPr>
              <a:t>Card</a:t>
            </a:r>
            <a:r>
              <a:rPr lang="en-US">
                <a:solidFill>
                  <a:srgbClr val="C09200"/>
                </a:solidFill>
              </a:rPr>
              <a:t> </a:t>
            </a:r>
            <a:r>
              <a:rPr i="1" lang="en-US">
                <a:solidFill>
                  <a:srgbClr val="C09200"/>
                </a:solidFill>
              </a:rPr>
              <a:t>System</a:t>
            </a:r>
            <a:r>
              <a:rPr lang="en-US"/>
              <a:t>” is the value of “</a:t>
            </a:r>
            <a:r>
              <a:rPr lang="en-US">
                <a:solidFill>
                  <a:srgbClr val="0070C0"/>
                </a:solidFill>
              </a:rPr>
              <a:t>project</a:t>
            </a:r>
            <a:r>
              <a:rPr lang="en-US"/>
              <a:t>” element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Entities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Entities are characters that have special significance in XML document.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Example: </a:t>
            </a:r>
            <a:r>
              <a:rPr lang="en-US"/>
              <a:t>“&lt;“  &amp; “&gt;” This signifies the start &amp; end of a XML tag.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		</a:t>
            </a:r>
            <a:r>
              <a:rPr b="1" lang="en-US">
                <a:solidFill>
                  <a:srgbClr val="C00000"/>
                </a:solidFill>
              </a:rPr>
              <a:t>&lt;</a:t>
            </a:r>
            <a:r>
              <a:rPr lang="en-US"/>
              <a:t>Employee</a:t>
            </a:r>
            <a:r>
              <a:rPr b="1" lang="en-US">
                <a:solidFill>
                  <a:srgbClr val="C00000"/>
                </a:solidFill>
              </a:rPr>
              <a:t>&gt;</a:t>
            </a:r>
            <a:r>
              <a:rPr b="1" lang="en-US"/>
              <a:t>	</a:t>
            </a:r>
            <a:r>
              <a:rPr lang="en-US"/>
              <a:t>Jack</a:t>
            </a:r>
            <a:r>
              <a:rPr b="1" lang="en-US">
                <a:solidFill>
                  <a:srgbClr val="C00000"/>
                </a:solidFill>
              </a:rPr>
              <a:t>&lt;</a:t>
            </a:r>
            <a:r>
              <a:rPr lang="en-US"/>
              <a:t>/Employee</a:t>
            </a:r>
            <a:r>
              <a:rPr b="1" lang="en-US">
                <a:solidFill>
                  <a:srgbClr val="C00000"/>
                </a:solidFill>
              </a:rPr>
              <a:t>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If  this characters are encountered in the value of the XML element the XML parser will throw an error.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Error Thrown:	</a:t>
            </a:r>
            <a:r>
              <a:rPr lang="en-US"/>
              <a:t>&lt;Message&gt;if age</a:t>
            </a:r>
            <a:r>
              <a:rPr b="1" lang="en-US"/>
              <a:t> </a:t>
            </a:r>
            <a:r>
              <a:rPr b="1" lang="en-US">
                <a:solidFill>
                  <a:srgbClr val="C00000"/>
                </a:solidFill>
              </a:rPr>
              <a:t>&gt;</a:t>
            </a:r>
            <a:r>
              <a:rPr lang="en-US"/>
              <a:t>20 &lt;/Message&gt;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To avoid error</a:t>
            </a:r>
            <a:r>
              <a:rPr lang="en-US"/>
              <a:t>:  &lt;Message&gt;if age</a:t>
            </a:r>
            <a:r>
              <a:rPr b="1" lang="en-US"/>
              <a:t> </a:t>
            </a:r>
            <a:r>
              <a:rPr b="1" lang="en-US">
                <a:solidFill>
                  <a:srgbClr val="C00000"/>
                </a:solidFill>
              </a:rPr>
              <a:t>&amp;gt; </a:t>
            </a:r>
            <a:r>
              <a:rPr lang="en-US"/>
              <a:t>20 &lt;/Message&gt;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Entities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228600" y="1600201"/>
            <a:ext cx="8686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There are five entities,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&amp;lt; stands for &lt;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&amp;gt; stands for 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&amp;amp; stands for &amp;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&amp;quot; stands for </a:t>
            </a:r>
            <a:r>
              <a:rPr b="1" lang="en-US" sz="2400"/>
              <a:t>“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&amp;apos; stands for </a:t>
            </a:r>
            <a:r>
              <a:rPr b="1" lang="en-US" sz="2400"/>
              <a:t>‘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	</a:t>
            </a:r>
            <a:endParaRPr b="1" sz="240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905000" y="4823936"/>
            <a:ext cx="5867400" cy="73866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entities can be defined in a DTD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PCDATA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PCDATA means Parsed Character Data.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XML  Parsers when parsing the element also parses the PCDATA text inside the element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Example: </a:t>
            </a:r>
            <a:r>
              <a:rPr lang="en-US"/>
              <a:t>&lt;message&gt;</a:t>
            </a:r>
            <a:r>
              <a:rPr lang="en-US">
                <a:solidFill>
                  <a:srgbClr val="C00000"/>
                </a:solidFill>
              </a:rPr>
              <a:t>This text is also parsed</a:t>
            </a:r>
            <a:r>
              <a:rPr lang="en-US"/>
              <a:t>&lt;/message&gt;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 if a XML has a text,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&lt;message&gt;</a:t>
            </a:r>
            <a:r>
              <a:rPr lang="en-US">
                <a:solidFill>
                  <a:srgbClr val="C00000"/>
                </a:solidFill>
              </a:rPr>
              <a:t>Age is &lt; 100</a:t>
            </a:r>
            <a:r>
              <a:rPr lang="en-US"/>
              <a:t>&lt;/message&gt;</a:t>
            </a:r>
            <a:endParaRPr/>
          </a:p>
          <a:p>
            <a:pPr indent="63500" lvl="1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Assuming that text is declared as PCDATA the parser will throw and error when parsing the text “Age is &lt; 100” as the character “</a:t>
            </a:r>
            <a:r>
              <a:rPr b="1" lang="en-US">
                <a:solidFill>
                  <a:srgbClr val="C00000"/>
                </a:solidFill>
              </a:rPr>
              <a:t>&lt;</a:t>
            </a:r>
            <a:r>
              <a:rPr lang="en-US"/>
              <a:t>“ would be considered as XML start tag.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Correct Procedure: </a:t>
            </a:r>
            <a:r>
              <a:rPr lang="en-US"/>
              <a:t>&lt;message&gt;</a:t>
            </a:r>
            <a:r>
              <a:rPr lang="en-US">
                <a:solidFill>
                  <a:srgbClr val="C00000"/>
                </a:solidFill>
              </a:rPr>
              <a:t>Age is </a:t>
            </a:r>
            <a:r>
              <a:rPr b="1" lang="en-US">
                <a:solidFill>
                  <a:srgbClr val="C00000"/>
                </a:solidFill>
              </a:rPr>
              <a:t>&amp;lt; </a:t>
            </a:r>
            <a:r>
              <a:rPr lang="en-US">
                <a:solidFill>
                  <a:srgbClr val="C00000"/>
                </a:solidFill>
              </a:rPr>
              <a:t>100</a:t>
            </a:r>
            <a:r>
              <a:rPr lang="en-US"/>
              <a:t>&lt;/message&gt;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CDATA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CDATA means Character Data.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Any text that should not be parsed by the XML parser needs to declared as CDATA.</a:t>
            </a:r>
            <a:endParaRPr/>
          </a:p>
          <a:p>
            <a:pPr indent="-284163" lvl="1" marL="284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None/>
            </a:pPr>
            <a:r>
              <a:rPr b="1" lang="en-US"/>
              <a:t>	</a:t>
            </a:r>
            <a:endParaRPr/>
          </a:p>
          <a:p>
            <a:pPr indent="-284163" lvl="1" marL="284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None/>
            </a:pPr>
            <a:r>
              <a:rPr b="1" lang="en-US"/>
              <a:t>Example: </a:t>
            </a:r>
            <a:r>
              <a:rPr lang="en-US"/>
              <a:t>&lt;message&gt;</a:t>
            </a:r>
            <a:r>
              <a:rPr lang="en-US">
                <a:solidFill>
                  <a:srgbClr val="C00000"/>
                </a:solidFill>
              </a:rPr>
              <a:t>This text will not be parsed</a:t>
            </a:r>
            <a:r>
              <a:rPr lang="en-US"/>
              <a:t>&lt;/message&gt;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None/>
            </a:pPr>
            <a:r>
              <a:t/>
            </a:r>
            <a:endParaRPr/>
          </a:p>
          <a:p>
            <a:pPr indent="508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 if a XML has a text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&lt;message&gt; </a:t>
            </a:r>
            <a:r>
              <a:rPr b="1" lang="en-US">
                <a:solidFill>
                  <a:srgbClr val="00B050"/>
                </a:solidFill>
              </a:rPr>
              <a:t>&lt;![CDATA[</a:t>
            </a:r>
            <a:r>
              <a:rPr lang="en-US">
                <a:solidFill>
                  <a:srgbClr val="C00000"/>
                </a:solidFill>
              </a:rPr>
              <a:t>Age is &lt; 100</a:t>
            </a:r>
            <a:r>
              <a:rPr b="1" lang="en-US"/>
              <a:t> </a:t>
            </a:r>
            <a:r>
              <a:rPr b="1" lang="en-US">
                <a:solidFill>
                  <a:srgbClr val="00B050"/>
                </a:solidFill>
              </a:rPr>
              <a:t>]]&gt; </a:t>
            </a:r>
            <a:r>
              <a:rPr lang="en-US"/>
              <a:t>&lt;/message&gt;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This will not throw an error as the text will not be parsed.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Reflect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Associates to reflect the following topics before proceeding.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What is difference between XML &amp; HTML?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What are the two major advantages of XML?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What are the building blocks of XML?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What is the difference between PCDATA and CDATA?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What are the XML entities?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top_n_go.JPG"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787787"/>
            <a:ext cx="2786633" cy="13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Lend a Hand: XML explaining the building blocks</a:t>
            </a:r>
            <a:endParaRPr sz="2800"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212834" y="1609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 shopping complex has a online portal where the customers can login and buy some products. When buying products the customer needs to send the following data in XML format to the shopping application.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List of Products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Each product should have the following data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Product Name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Product Description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Product Type (Grocery/Apparel/Electronics)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Attribute: </a:t>
            </a:r>
            <a:r>
              <a:rPr i="1" lang="en-US" sz="2200"/>
              <a:t>Comments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Quantity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Associates should spend 15 minutes to create a XML for the specification provided.</a:t>
            </a:r>
            <a:endParaRPr/>
          </a:p>
        </p:txBody>
      </p:sp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Lend a Hand: Solution</a:t>
            </a:r>
            <a:endParaRPr/>
          </a:p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609600" y="1600200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057400"/>
            <a:ext cx="5401561" cy="430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600200" y="20002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About the Author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" name="Google Shape;57;p2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{DBE17058-D542-4FDF-8D8C-B0502B25DD84}</a:tableStyleId>
              </a:tblPr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Created By: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Shanmu (105110)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Credential Information: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 Architect.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Version and Date: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1.0, November 22’nd 2011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2"/>
          <p:cNvSpPr/>
          <p:nvPr/>
        </p:nvSpPr>
        <p:spPr>
          <a:xfrm>
            <a:off x="762000" y="4419600"/>
            <a:ext cx="7620000" cy="495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188B4"/>
                </a:solidFill>
                <a:latin typeface="Twentieth Century"/>
              </a:rPr>
              <a:t>Cognizant Certified Official Curriculum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DTD?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304800" y="1685925"/>
            <a:ext cx="86868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DTD stands for </a:t>
            </a:r>
            <a:r>
              <a:rPr b="1" lang="en-US">
                <a:solidFill>
                  <a:srgbClr val="CC3300"/>
                </a:solidFill>
              </a:rPr>
              <a:t>D</a:t>
            </a:r>
            <a:r>
              <a:rPr lang="en-US"/>
              <a:t>ocument </a:t>
            </a:r>
            <a:r>
              <a:rPr b="1" lang="en-US">
                <a:solidFill>
                  <a:srgbClr val="CC3300"/>
                </a:solidFill>
              </a:rPr>
              <a:t>T</a:t>
            </a:r>
            <a:r>
              <a:rPr lang="en-US"/>
              <a:t>ype </a:t>
            </a:r>
            <a:r>
              <a:rPr b="1" lang="en-US">
                <a:solidFill>
                  <a:srgbClr val="CC3300"/>
                </a:solidFill>
              </a:rPr>
              <a:t>D</a:t>
            </a:r>
            <a:r>
              <a:rPr lang="en-US"/>
              <a:t>efinition, this is used for defining the structure and the list of elements of a XML file.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23498" y="2798089"/>
            <a:ext cx="3581400" cy="1938992"/>
          </a:xfrm>
          <a:prstGeom prst="rect">
            <a:avLst/>
          </a:prstGeom>
          <a:solidFill>
            <a:srgbClr val="C7E6A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Employee.xml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&lt;Employee&gt;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&lt;ID&gt; 12345&lt;/ID&gt;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&lt;Name&gt;Jack&lt;/Name&gt;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&lt;Salary&gt; 10000&lt;/Salary&gt;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&lt;/Employee&gt;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4677102" y="2564655"/>
            <a:ext cx="4114800" cy="3417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Employee.dtd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DTD will define the structure and node definitions of the employee 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5401770" y="3518627"/>
            <a:ext cx="2908887" cy="2259105"/>
            <a:chOff x="220170" y="747"/>
            <a:chExt cx="2908887" cy="2259105"/>
          </a:xfrm>
        </p:grpSpPr>
        <p:sp>
          <p:nvSpPr>
            <p:cNvPr id="222" name="Google Shape;222;p20"/>
            <p:cNvSpPr/>
            <p:nvPr/>
          </p:nvSpPr>
          <p:spPr>
            <a:xfrm>
              <a:off x="220170" y="747"/>
              <a:ext cx="2210193" cy="52790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220170" y="747"/>
              <a:ext cx="2210193" cy="527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Employee Node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41190" y="528649"/>
              <a:ext cx="834190" cy="3603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20"/>
            <p:cNvSpPr/>
            <p:nvPr/>
          </p:nvSpPr>
          <p:spPr>
            <a:xfrm>
              <a:off x="1275380" y="672306"/>
              <a:ext cx="1853677" cy="433411"/>
            </a:xfrm>
            <a:prstGeom prst="roundRect">
              <a:avLst>
                <a:gd fmla="val 10000" name="adj"/>
              </a:avLst>
            </a:prstGeom>
            <a:solidFill>
              <a:srgbClr val="FFCCCC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1275380" y="672306"/>
              <a:ext cx="1853677" cy="433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441190" y="528649"/>
              <a:ext cx="834190" cy="9374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" name="Google Shape;228;p20"/>
            <p:cNvSpPr/>
            <p:nvPr/>
          </p:nvSpPr>
          <p:spPr>
            <a:xfrm>
              <a:off x="1275380" y="1249373"/>
              <a:ext cx="1853677" cy="433411"/>
            </a:xfrm>
            <a:prstGeom prst="roundRect">
              <a:avLst>
                <a:gd fmla="val 10000" name="adj"/>
              </a:avLst>
            </a:prstGeom>
            <a:solidFill>
              <a:srgbClr val="92D050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1275380" y="1249373"/>
              <a:ext cx="1853677" cy="433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41190" y="528649"/>
              <a:ext cx="834190" cy="15144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" name="Google Shape;231;p20"/>
            <p:cNvSpPr/>
            <p:nvPr/>
          </p:nvSpPr>
          <p:spPr>
            <a:xfrm>
              <a:off x="1275380" y="1826441"/>
              <a:ext cx="1853677" cy="433411"/>
            </a:xfrm>
            <a:prstGeom prst="roundRect">
              <a:avLst>
                <a:gd fmla="val 10000" name="adj"/>
              </a:avLst>
            </a:prstGeom>
            <a:solidFill>
              <a:srgbClr val="66CCFF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1275380" y="1826441"/>
              <a:ext cx="1853677" cy="433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Salary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0"/>
          <p:cNvSpPr/>
          <p:nvPr/>
        </p:nvSpPr>
        <p:spPr>
          <a:xfrm>
            <a:off x="3886200" y="3746480"/>
            <a:ext cx="609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declare a DTD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There are two ways of declaring DTD </a:t>
            </a:r>
            <a:endParaRPr/>
          </a:p>
          <a:p>
            <a:pPr indent="-165100" lvl="0" marL="850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 </a:t>
            </a:r>
            <a:r>
              <a:rPr b="1" lang="en-US"/>
              <a:t>Internal reference : </a:t>
            </a:r>
            <a:r>
              <a:rPr lang="en-US"/>
              <a:t>Declared inline inside a XML.</a:t>
            </a:r>
            <a:endParaRPr/>
          </a:p>
          <a:p>
            <a:pPr indent="-165100" lvl="0" marL="850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1" lang="en-US"/>
              <a:t> External Reference:</a:t>
            </a:r>
            <a:r>
              <a:rPr lang="en-US"/>
              <a:t> Included as a reference pointing to a external file.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228600" y="3362325"/>
            <a:ext cx="8839200" cy="2612003"/>
            <a:chOff x="228600" y="3124200"/>
            <a:chExt cx="8839200" cy="2612003"/>
          </a:xfrm>
        </p:grpSpPr>
        <p:sp>
          <p:nvSpPr>
            <p:cNvPr id="242" name="Google Shape;242;p21"/>
            <p:cNvSpPr txBox="1"/>
            <p:nvPr/>
          </p:nvSpPr>
          <p:spPr>
            <a:xfrm>
              <a:off x="4419600" y="3489434"/>
              <a:ext cx="4648200" cy="224676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&lt;!DOCTYPE Library  "http://abc.com/Employee.dtd"&gt;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&lt;Employee&gt;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&lt;ID&gt; 12345&lt;/ID&gt;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&lt;Name&gt;Jack&lt;/Name&gt;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&lt;Salary&gt; 10000&lt;/Salary&gt;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&lt;/Employee&gt;</a:t>
              </a:r>
              <a:endPara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228600" y="3471208"/>
              <a:ext cx="3581400" cy="2246769"/>
            </a:xfrm>
            <a:prstGeom prst="rect">
              <a:avLst/>
            </a:prstGeom>
            <a:solidFill>
              <a:srgbClr val="C7E6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&lt;DTD Implementation goes in Here&gt;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&lt;Employee&gt;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&lt;ID&gt; 12345&lt;/ID&gt;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&lt;Name&gt;Jack&lt;/Name&gt;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&lt;Salary&gt; 10000&lt;/Salary&gt;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&lt;/Employee&gt;</a:t>
              </a:r>
              <a:endPara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685800" y="3124200"/>
              <a:ext cx="2743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Reference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 txBox="1"/>
            <p:nvPr/>
          </p:nvSpPr>
          <p:spPr>
            <a:xfrm>
              <a:off x="5257800" y="3124200"/>
              <a:ext cx="2743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External Reference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need DTD?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212834" y="1510864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DTD are used by parsers for validating the structure of the XML.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DTD are used as a contract between two systems to interoperate.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An application can use the DTD to validate the XML structure it has received from external systems.</a:t>
            </a:r>
            <a:endParaRPr sz="2200"/>
          </a:p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898634" y="3415864"/>
            <a:ext cx="7162800" cy="3200400"/>
            <a:chOff x="914400" y="3276600"/>
            <a:chExt cx="7162800" cy="3200400"/>
          </a:xfrm>
        </p:grpSpPr>
        <p:pic>
          <p:nvPicPr>
            <p:cNvPr id="254" name="Google Shape;25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3349942"/>
              <a:ext cx="1295400" cy="215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19800" y="3276600"/>
              <a:ext cx="2057400" cy="2340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2"/>
            <p:cNvSpPr txBox="1"/>
            <p:nvPr/>
          </p:nvSpPr>
          <p:spPr>
            <a:xfrm>
              <a:off x="2667000" y="3352800"/>
              <a:ext cx="2971800" cy="938719"/>
            </a:xfrm>
            <a:prstGeom prst="rect">
              <a:avLst/>
            </a:prstGeom>
            <a:solidFill>
              <a:srgbClr val="C7E6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Employee.xml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&lt;Employee&gt;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&lt;ID&gt; 12345&lt;/ID&gt;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&lt;Name&gt;Jack&lt;/Name&gt;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&lt;/Employee&gt;</a:t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22"/>
            <p:cNvCxnSpPr>
              <a:stCxn id="254" idx="3"/>
              <a:endCxn id="255" idx="1"/>
            </p:cNvCxnSpPr>
            <p:nvPr/>
          </p:nvCxnSpPr>
          <p:spPr>
            <a:xfrm>
              <a:off x="2209800" y="4426121"/>
              <a:ext cx="3810000" cy="207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8" name="Google Shape;258;p22"/>
            <p:cNvSpPr txBox="1"/>
            <p:nvPr/>
          </p:nvSpPr>
          <p:spPr>
            <a:xfrm>
              <a:off x="2971800" y="4495800"/>
              <a:ext cx="198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 Transfer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209800" y="5148977"/>
              <a:ext cx="3962400" cy="1328023"/>
            </a:xfrm>
            <a:prstGeom prst="roundRect">
              <a:avLst>
                <a:gd fmla="val 16667" name="adj"/>
              </a:avLst>
            </a:prstGeom>
            <a:solidFill>
              <a:srgbClr val="FF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xml parsers in mainframe servers will use the “</a:t>
              </a:r>
              <a:r>
                <a:rPr b="0" lang="en-US" sz="18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employee.dtd </a:t>
              </a: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 to verify the XML structure before consuming the data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DTD using a sample XML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304800" y="1524000"/>
            <a:ext cx="9525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Lets take a sample XML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00B050"/>
              </a:buClr>
              <a:buSzPts val="2100"/>
              <a:buNone/>
            </a:pPr>
            <a:r>
              <a:rPr lang="en-US" sz="2100">
                <a:solidFill>
                  <a:srgbClr val="00B050"/>
                </a:solidFill>
              </a:rPr>
              <a:t>&lt;Earth&gt;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&lt;Continent&gt;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	&lt;name&gt;</a:t>
            </a:r>
            <a:r>
              <a:rPr lang="en-US" sz="2100"/>
              <a:t>Asia</a:t>
            </a:r>
            <a:r>
              <a:rPr lang="en-US" sz="2100">
                <a:solidFill>
                  <a:srgbClr val="CC3300"/>
                </a:solidFill>
              </a:rPr>
              <a:t>&lt;/name&gt;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	&lt;description&gt;</a:t>
            </a:r>
            <a:r>
              <a:rPr lang="en-US" sz="2100"/>
              <a:t>Asian continent</a:t>
            </a:r>
            <a:r>
              <a:rPr lang="en-US" sz="2100">
                <a:solidFill>
                  <a:srgbClr val="CC3300"/>
                </a:solidFill>
              </a:rPr>
              <a:t>&lt;/description&gt;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		</a:t>
            </a:r>
            <a:r>
              <a:rPr lang="en-US" sz="2100">
                <a:solidFill>
                  <a:srgbClr val="CC3300"/>
                </a:solidFill>
              </a:rPr>
              <a:t>&lt;Countries  comment=“</a:t>
            </a:r>
            <a:r>
              <a:rPr lang="en-US" sz="2100"/>
              <a:t>Number of countries</a:t>
            </a:r>
            <a:r>
              <a:rPr lang="en-US" sz="2100">
                <a:solidFill>
                  <a:srgbClr val="CC3300"/>
                </a:solidFill>
              </a:rPr>
              <a:t>” &gt;</a:t>
            </a:r>
            <a:r>
              <a:rPr lang="en-US" sz="2100"/>
              <a:t>65</a:t>
            </a:r>
            <a:r>
              <a:rPr lang="en-US" sz="2100">
                <a:solidFill>
                  <a:srgbClr val="CC3300"/>
                </a:solidFill>
              </a:rPr>
              <a:t>&lt;/Countries&gt;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&lt;/Continent&gt;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&lt;Continent&gt;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	&lt;name&gt;</a:t>
            </a:r>
            <a:r>
              <a:rPr lang="en-US" sz="2100"/>
              <a:t>Africa</a:t>
            </a:r>
            <a:r>
              <a:rPr lang="en-US" sz="2100">
                <a:solidFill>
                  <a:srgbClr val="CC3300"/>
                </a:solidFill>
              </a:rPr>
              <a:t>&lt;/name&gt;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	&lt;description&gt;</a:t>
            </a:r>
            <a:r>
              <a:rPr lang="en-US" sz="2100"/>
              <a:t>African continent</a:t>
            </a:r>
            <a:r>
              <a:rPr lang="en-US" sz="2100">
                <a:solidFill>
                  <a:srgbClr val="CC3300"/>
                </a:solidFill>
              </a:rPr>
              <a:t>&lt;/description&gt;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	&lt;Countries comment=“</a:t>
            </a:r>
            <a:r>
              <a:rPr lang="en-US" sz="2100"/>
              <a:t>Number of countries</a:t>
            </a:r>
            <a:r>
              <a:rPr lang="en-US" sz="2100">
                <a:solidFill>
                  <a:srgbClr val="CC3300"/>
                </a:solidFill>
              </a:rPr>
              <a:t>” &gt;</a:t>
            </a:r>
            <a:r>
              <a:rPr lang="en-US" sz="2100"/>
              <a:t>45</a:t>
            </a:r>
            <a:r>
              <a:rPr lang="en-US" sz="2100">
                <a:solidFill>
                  <a:srgbClr val="CC3300"/>
                </a:solidFill>
              </a:rPr>
              <a:t>&lt;/Countries&gt;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CC3300"/>
              </a:buClr>
              <a:buSzPts val="2100"/>
              <a:buNone/>
            </a:pPr>
            <a:r>
              <a:rPr lang="en-US" sz="2100">
                <a:solidFill>
                  <a:srgbClr val="CC3300"/>
                </a:solidFill>
              </a:rPr>
              <a:t>	&lt;/Continent&gt;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00B050"/>
              </a:buClr>
              <a:buSzPts val="2100"/>
              <a:buNone/>
            </a:pPr>
            <a:r>
              <a:rPr lang="en-US" sz="2100">
                <a:solidFill>
                  <a:srgbClr val="00B050"/>
                </a:solidFill>
              </a:rPr>
              <a:t>&lt;/Earth&gt;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Element Declaration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228600" y="1509883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Elements are declared?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&lt;!ELEMENT element-name category&gt;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(or)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&lt;!ELEMENT element-name (element-content)&gt; -- </a:t>
            </a:r>
            <a:r>
              <a:rPr i="1" lang="en-US" sz="2000">
                <a:solidFill>
                  <a:srgbClr val="CC3300"/>
                </a:solidFill>
              </a:rPr>
              <a:t>Elements with Child elements occurring once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00B050"/>
                </a:solidFill>
              </a:rPr>
              <a:t>&lt;!ELEMENT Countries (#PCDATA)&gt;  </a:t>
            </a:r>
            <a:r>
              <a:rPr lang="en-US" sz="2000"/>
              <a:t>-- </a:t>
            </a:r>
            <a:r>
              <a:rPr i="1" lang="en-US" sz="2000">
                <a:solidFill>
                  <a:srgbClr val="CC3300"/>
                </a:solidFill>
              </a:rPr>
              <a:t>This means that the countries element is a PCDATA element.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			(OR)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00B050"/>
                </a:solidFill>
              </a:rPr>
              <a:t>&lt;!ELEMENT Continent  (Name,Description,Countries)&gt; </a:t>
            </a:r>
            <a:r>
              <a:rPr lang="en-US" sz="2000"/>
              <a:t>-- </a:t>
            </a:r>
            <a:r>
              <a:rPr i="1" lang="en-US" sz="2000">
                <a:solidFill>
                  <a:srgbClr val="CC3300"/>
                </a:solidFill>
              </a:rPr>
              <a:t>This means the continent element has three elements under it.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Element Declaration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to declare element with minimum one occurrence?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&lt;!ELEMENT element-name (element-content+)&gt;</a:t>
            </a:r>
            <a:endParaRPr i="1" sz="2000">
              <a:solidFill>
                <a:srgbClr val="CC3300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example, assume that the continents can appear one or more times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900"/>
              <a:buNone/>
            </a:pPr>
            <a:r>
              <a:rPr lang="en-US" sz="2000">
                <a:solidFill>
                  <a:srgbClr val="00B050"/>
                </a:solidFill>
              </a:rPr>
              <a:t>		&lt;!ELEMENT Earth (Continent+)&gt;</a:t>
            </a:r>
            <a:r>
              <a:rPr lang="en-US" sz="2000"/>
              <a:t>  -- </a:t>
            </a:r>
            <a:r>
              <a:rPr i="1" lang="en-US" sz="2000">
                <a:solidFill>
                  <a:srgbClr val="CC3300"/>
                </a:solidFill>
              </a:rPr>
              <a:t>This means that the element continent should be present at least once.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			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Element Declaration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to declare element with zero (or) one occurence?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&lt;!ELEMENT element-name (element-content?)&gt;</a:t>
            </a:r>
            <a:endParaRPr i="1" sz="2000">
              <a:solidFill>
                <a:srgbClr val="CC3300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example, assume that the countries can appear zero (or) one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00B050"/>
                </a:solidFill>
              </a:rPr>
              <a:t>&lt;!ELEMENT Continent (Countries?)&gt;  </a:t>
            </a:r>
            <a:r>
              <a:rPr lang="en-US" sz="2000"/>
              <a:t>-- </a:t>
            </a:r>
            <a:r>
              <a:rPr i="1" lang="en-US" sz="2000">
                <a:solidFill>
                  <a:srgbClr val="CC3300"/>
                </a:solidFill>
              </a:rPr>
              <a:t>This means that the element countries can appear zero or one time under continent element.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			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Element Declaration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to declare element with zero (or) many occurence?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&lt;!ELEMENT element-name (element-content*)&gt;</a:t>
            </a:r>
            <a:endParaRPr i="1" sz="2000">
              <a:solidFill>
                <a:srgbClr val="CC3300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example, assume that the countries can appear zero (or) many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900"/>
              <a:buNone/>
            </a:pPr>
            <a:r>
              <a:rPr lang="en-US" sz="2000">
                <a:solidFill>
                  <a:srgbClr val="00B050"/>
                </a:solidFill>
              </a:rPr>
              <a:t>		&lt;!ELEMENT Continent (Countries*)&gt;</a:t>
            </a:r>
            <a:r>
              <a:rPr lang="en-US" sz="2000"/>
              <a:t>  -- </a:t>
            </a:r>
            <a:r>
              <a:rPr i="1" lang="en-US" sz="2000">
                <a:solidFill>
                  <a:srgbClr val="CC3300"/>
                </a:solidFill>
              </a:rPr>
              <a:t>This means that the countries element can appear zero or many times under continent element.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				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Element Declaration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to declare element with either/or content?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example, assume that Name (or) description can be present under the Continent tag.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900"/>
              <a:buNone/>
            </a:pPr>
            <a:r>
              <a:rPr lang="en-US" sz="2000">
                <a:solidFill>
                  <a:srgbClr val="00B050"/>
                </a:solidFill>
              </a:rPr>
              <a:t>	&lt;!ELEMENT Continent  ((Name|Description),Countries)&gt;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 </a:t>
            </a:r>
            <a:r>
              <a:rPr i="1" lang="en-US" sz="2000">
                <a:solidFill>
                  <a:srgbClr val="CC3300"/>
                </a:solidFill>
              </a:rPr>
              <a:t>This means the continent element has two elements under it Countries and either of Name/Description should appear. </a:t>
            </a:r>
            <a:r>
              <a:rPr lang="en-US" sz="2000"/>
              <a:t>					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Attribute Declaration</a:t>
            </a:r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228600" y="1580823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How to declare an attribute for an element?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&lt;!ATTLIST element-name attribute-name attribute-type default-value&gt;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Taking the XML example, assume that Country element has a attribute Comments.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900"/>
              <a:buNone/>
            </a:pPr>
            <a:r>
              <a:rPr lang="en-US" sz="2000">
                <a:solidFill>
                  <a:srgbClr val="00B050"/>
                </a:solidFill>
              </a:rPr>
              <a:t>	&lt;!ELEMENT Countries(#PCDATA)&gt;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B050"/>
                </a:solidFill>
              </a:rPr>
              <a:t>&lt;!ATTLIST Countries Comments CDATA “Number Of Countries”&gt;</a:t>
            </a:r>
            <a:endParaRPr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342900" lvl="2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/>
              <a:t> </a:t>
            </a:r>
            <a:r>
              <a:rPr i="1" lang="en-US" sz="2000">
                <a:solidFill>
                  <a:srgbClr val="CC3300"/>
                </a:solidFill>
              </a:rPr>
              <a:t>This means the Countries element has a attribute “</a:t>
            </a:r>
            <a:r>
              <a:rPr b="1" i="1" lang="en-US" sz="2000">
                <a:solidFill>
                  <a:srgbClr val="CC3300"/>
                </a:solidFill>
              </a:rPr>
              <a:t>Comments</a:t>
            </a:r>
            <a:r>
              <a:rPr i="1" lang="en-US" sz="2000">
                <a:solidFill>
                  <a:srgbClr val="CC3300"/>
                </a:solidFill>
              </a:rPr>
              <a:t>”  which is a character data with default value “</a:t>
            </a:r>
            <a:r>
              <a:rPr b="1" i="1" lang="en-US" sz="2000">
                <a:solidFill>
                  <a:srgbClr val="CC3300"/>
                </a:solidFill>
              </a:rPr>
              <a:t>Number of Countries</a:t>
            </a:r>
            <a:r>
              <a:rPr i="1" lang="en-US" sz="2000">
                <a:solidFill>
                  <a:srgbClr val="CC3300"/>
                </a:solidFill>
              </a:rPr>
              <a:t>”</a:t>
            </a:r>
            <a:r>
              <a:rPr lang="en-US" sz="2000"/>
              <a:t>			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Session Objective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228600" y="1219200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After completing this chapter you will be able to understand:</a:t>
            </a:r>
            <a:endParaRPr/>
          </a:p>
          <a:p>
            <a: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What is a XML file?</a:t>
            </a:r>
            <a:endParaRPr/>
          </a:p>
          <a:p>
            <a: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Difference between XML &amp; HTML</a:t>
            </a:r>
            <a:endParaRPr/>
          </a:p>
          <a:p>
            <a: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What is DTD?</a:t>
            </a:r>
            <a:endParaRPr/>
          </a:p>
          <a:p>
            <a: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Create a Sample XML file</a:t>
            </a:r>
            <a:endParaRPr/>
          </a:p>
          <a:p>
            <a:pPr indent="-285750" lvl="1" marL="74295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 Attribute Declaration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The attribute default value can have three values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6" name="Google Shape;316;p30"/>
          <p:cNvGraphicFramePr/>
          <p:nvPr/>
        </p:nvGraphicFramePr>
        <p:xfrm>
          <a:off x="838200" y="2098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{A2A3B63C-A1B3-4FB0-93E6-DD2673FFDCC3}</a:tableStyleId>
              </a:tblPr>
              <a:tblGrid>
                <a:gridCol w="3581400"/>
                <a:gridCol w="3581400"/>
              </a:tblGrid>
              <a:tr h="60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#REQUIRED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attribute is mandatory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#IMPLIED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attribute is not required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49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#FIXED </a:t>
                      </a:r>
                      <a:r>
                        <a:rPr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&lt;value&gt;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This represents</a:t>
                      </a:r>
                      <a:r>
                        <a:rPr lang="en-US" sz="1800"/>
                        <a:t> that the value of attribute can only be the specified value.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DTD for the sample XML</a:t>
            </a:r>
            <a:endParaRPr/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228600" y="1524000"/>
            <a:ext cx="8686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NOTE: </a:t>
            </a:r>
            <a:r>
              <a:rPr lang="en-US" sz="2400"/>
              <a:t>Text in brown color are either the elements (or) attributes.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DTD for the sample XML looks like 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&lt;!DOCTYPE </a:t>
            </a:r>
            <a:r>
              <a:rPr lang="en-US">
                <a:solidFill>
                  <a:srgbClr val="CC3300"/>
                </a:solidFill>
              </a:rPr>
              <a:t>Earth</a:t>
            </a:r>
            <a:r>
              <a:rPr lang="en-US">
                <a:solidFill>
                  <a:srgbClr val="00B050"/>
                </a:solidFill>
              </a:rPr>
              <a:t>[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&lt;!ELEMENT </a:t>
            </a:r>
            <a:r>
              <a:rPr lang="en-US">
                <a:solidFill>
                  <a:srgbClr val="CC3300"/>
                </a:solidFill>
              </a:rPr>
              <a:t>Earth</a:t>
            </a:r>
            <a:r>
              <a:rPr lang="en-US">
                <a:solidFill>
                  <a:srgbClr val="00B050"/>
                </a:solidFill>
              </a:rPr>
              <a:t> (</a:t>
            </a:r>
            <a:r>
              <a:rPr lang="en-US">
                <a:solidFill>
                  <a:srgbClr val="CC3300"/>
                </a:solidFill>
              </a:rPr>
              <a:t>Continent</a:t>
            </a:r>
            <a:r>
              <a:rPr lang="en-US">
                <a:solidFill>
                  <a:srgbClr val="00B050"/>
                </a:solidFill>
              </a:rPr>
              <a:t>+)&gt; 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&lt;!ELEMENT </a:t>
            </a:r>
            <a:r>
              <a:rPr lang="en-US">
                <a:solidFill>
                  <a:srgbClr val="CC3300"/>
                </a:solidFill>
              </a:rPr>
              <a:t>Continent</a:t>
            </a:r>
            <a:r>
              <a:rPr lang="en-US">
                <a:solidFill>
                  <a:srgbClr val="00B050"/>
                </a:solidFill>
              </a:rPr>
              <a:t>  (</a:t>
            </a:r>
            <a:r>
              <a:rPr lang="en-US">
                <a:solidFill>
                  <a:srgbClr val="CC3300"/>
                </a:solidFill>
              </a:rPr>
              <a:t>Name,Description,Countries</a:t>
            </a:r>
            <a:r>
              <a:rPr lang="en-US">
                <a:solidFill>
                  <a:srgbClr val="00B050"/>
                </a:solidFill>
              </a:rPr>
              <a:t>)&gt;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&lt;!ELEMENT </a:t>
            </a:r>
            <a:r>
              <a:rPr lang="en-US">
                <a:solidFill>
                  <a:srgbClr val="CC3300"/>
                </a:solidFill>
              </a:rPr>
              <a:t>Name</a:t>
            </a:r>
            <a:r>
              <a:rPr lang="en-US">
                <a:solidFill>
                  <a:srgbClr val="00B050"/>
                </a:solidFill>
              </a:rPr>
              <a:t>(#PCDATA)&gt;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&lt;!ELEMENT </a:t>
            </a:r>
            <a:r>
              <a:rPr lang="en-US">
                <a:solidFill>
                  <a:srgbClr val="CC3300"/>
                </a:solidFill>
              </a:rPr>
              <a:t>Description</a:t>
            </a:r>
            <a:r>
              <a:rPr lang="en-US">
                <a:solidFill>
                  <a:srgbClr val="00B050"/>
                </a:solidFill>
              </a:rPr>
              <a:t>(#PCDATA)&gt;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&lt;!ELEMENT </a:t>
            </a:r>
            <a:r>
              <a:rPr lang="en-US">
                <a:solidFill>
                  <a:srgbClr val="CC3300"/>
                </a:solidFill>
              </a:rPr>
              <a:t>Countries</a:t>
            </a:r>
            <a:r>
              <a:rPr lang="en-US">
                <a:solidFill>
                  <a:srgbClr val="00B050"/>
                </a:solidFill>
              </a:rPr>
              <a:t>(#PCDATA)&gt;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&lt;!ATTLIST </a:t>
            </a:r>
            <a:r>
              <a:rPr lang="en-US">
                <a:solidFill>
                  <a:srgbClr val="CC3300"/>
                </a:solidFill>
              </a:rPr>
              <a:t>Countries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CC3300"/>
                </a:solidFill>
              </a:rPr>
              <a:t>Comments</a:t>
            </a:r>
            <a:r>
              <a:rPr lang="en-US">
                <a:solidFill>
                  <a:srgbClr val="00B050"/>
                </a:solidFill>
              </a:rPr>
              <a:t> CDATA #REQUIRED&gt;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]&gt;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396766" y="6047234"/>
            <a:ext cx="7162800" cy="369332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DOCTYPE declares the root element  (or) root node which is “</a:t>
            </a:r>
            <a:r>
              <a:rPr b="0" i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Vs Attributes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228600" y="1600200"/>
            <a:ext cx="8686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Data can be stored in either child elements or attributes.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There are no rules about when to apply attributes and when to apply child elements.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General guideline is to store data in child elements and avoid attributes.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 Formed XML</a:t>
            </a:r>
            <a:endParaRPr/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A well-formed XML document should have correct XML syntax: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 XML document must have a root element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XML tags are case-sensitive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Every XML element must have a closing tag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XML elements must be properly nested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XML attributes must be enclosed in quotes</a:t>
            </a:r>
            <a:endParaRPr/>
          </a:p>
          <a:p>
            <a:pPr indent="-177800" lvl="0" marL="34290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 XML</a:t>
            </a:r>
            <a:endParaRPr/>
          </a:p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228600" y="1524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An XML document is said to be a “valid” document, 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it satisfies all the requirements of a well-formed document (and)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It also conforms to a DTD or an XML Schema.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Reflect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352098" y="1291789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Associates to reflect the following topics before proceeding.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What is a DTD?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Why do we need a DTD?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How do we declare a element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To occur zero or many times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To occur zero or one times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To occur one or more time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Either of an element to appear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What is a Well formed and a valid XML?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top_n_go.JPG" id="353" name="Google Shape;3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234" y="1648523"/>
            <a:ext cx="2786633" cy="13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Lend a Hand: Create a DTD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228600" y="1609725"/>
            <a:ext cx="86868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For the shopping complex online application XML file create a DTD.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List of Products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Products can one or more products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Each product should have the following data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Product Name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Product Description – Either of Product name or description to be present.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Product Type (Grocery/Apparel/Electronics) – Should have an attribute “Comments” it is not mandatory. This element should appear zero or one time.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Quantity – should  appear zero or many times.</a:t>
            </a:r>
            <a:endParaRPr sz="2800"/>
          </a:p>
        </p:txBody>
      </p: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Lend a Hand: Solution</a:t>
            </a:r>
            <a:endParaRPr/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685800" y="1718608"/>
            <a:ext cx="7848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624138"/>
            <a:ext cx="6981825" cy="23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682252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rgbClr val="6822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You have successfully completed -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	Introduction to XML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XML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XML stands for E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tensible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arkup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anguage.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XML is used for describing data, holding data and transferring data between systems.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XML tags are to be defined by user.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XML is a W3C recommendation.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1676400" y="3023681"/>
            <a:ext cx="2971800" cy="938719"/>
          </a:xfrm>
          <a:prstGeom prst="rect">
            <a:avLst/>
          </a:prstGeom>
          <a:solidFill>
            <a:srgbClr val="C7E6A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Employee.xml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&lt;Employee&gt;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&lt;ID&gt; 12345&lt;/ID&gt;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&lt;Name&gt;Jack&lt;/Name&gt;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&lt;/Employee&gt;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1524000" y="4191000"/>
            <a:ext cx="342900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" name="Google Shape;76;p4"/>
          <p:cNvSpPr/>
          <p:nvPr/>
        </p:nvSpPr>
        <p:spPr>
          <a:xfrm>
            <a:off x="5909438" y="2987975"/>
            <a:ext cx="3048000" cy="1804749"/>
          </a:xfrm>
          <a:prstGeom prst="roundRect">
            <a:avLst>
              <a:gd fmla="val 16667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describes employee Data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holds Jack’s data.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transfers the data to a remote server.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53319"/>
            <a:ext cx="914400" cy="15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940" y="3377119"/>
            <a:ext cx="685800" cy="177879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1981200" y="426720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Transfer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XML 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Interoperability: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Two different systems can interoperate by sending messages in the form of XML.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914400" y="2841307"/>
            <a:ext cx="7162800" cy="2340293"/>
            <a:chOff x="914400" y="2841307"/>
            <a:chExt cx="7162800" cy="2340293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2914649"/>
              <a:ext cx="1295400" cy="215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19800" y="2841307"/>
              <a:ext cx="2057400" cy="2340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5"/>
            <p:cNvSpPr txBox="1"/>
            <p:nvPr/>
          </p:nvSpPr>
          <p:spPr>
            <a:xfrm>
              <a:off x="2667000" y="2913319"/>
              <a:ext cx="2971800" cy="938719"/>
            </a:xfrm>
            <a:prstGeom prst="rect">
              <a:avLst/>
            </a:prstGeom>
            <a:solidFill>
              <a:srgbClr val="C7E6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Employee.xml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&lt;Employee&gt;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&lt;ID&gt; 12345&lt;/ID&gt;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&lt;Name&gt;Jack&lt;/Name&gt;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&lt;/Employee&gt;</a:t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5"/>
            <p:cNvCxnSpPr>
              <a:stCxn id="88" idx="3"/>
              <a:endCxn id="89" idx="1"/>
            </p:cNvCxnSpPr>
            <p:nvPr/>
          </p:nvCxnSpPr>
          <p:spPr>
            <a:xfrm>
              <a:off x="2209800" y="3990828"/>
              <a:ext cx="3810000" cy="207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2" name="Google Shape;92;p5"/>
            <p:cNvSpPr txBox="1"/>
            <p:nvPr/>
          </p:nvSpPr>
          <p:spPr>
            <a:xfrm>
              <a:off x="2971800" y="4038600"/>
              <a:ext cx="198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 Transfer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5"/>
          <p:cNvSpPr/>
          <p:nvPr/>
        </p:nvSpPr>
        <p:spPr>
          <a:xfrm>
            <a:off x="2057400" y="5278755"/>
            <a:ext cx="5334000" cy="715089"/>
          </a:xfrm>
          <a:prstGeom prst="roundRect">
            <a:avLst>
              <a:gd fmla="val 16667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Mainframe and Java systems interoperating by sending messages in XML format.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XML 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28600" y="1609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Multiple Representations: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XML can be represented in multiple formats using technologies like XSL.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685800" y="2667000"/>
            <a:ext cx="7543800" cy="3657600"/>
            <a:chOff x="685800" y="2667000"/>
            <a:chExt cx="7543800" cy="3657600"/>
          </a:xfrm>
        </p:grpSpPr>
        <p:pic>
          <p:nvPicPr>
            <p:cNvPr id="102" name="Google Shape;10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3371849"/>
              <a:ext cx="1295400" cy="2152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6"/>
            <p:cNvSpPr txBox="1"/>
            <p:nvPr/>
          </p:nvSpPr>
          <p:spPr>
            <a:xfrm>
              <a:off x="2362200" y="3386285"/>
              <a:ext cx="2971800" cy="769441"/>
            </a:xfrm>
            <a:prstGeom prst="rect">
              <a:avLst/>
            </a:prstGeom>
            <a:solidFill>
              <a:srgbClr val="C7E6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 Data.xml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&lt;Sales&gt;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 data goes in here.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&lt;/Sales&gt;</a:t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6"/>
            <p:cNvCxnSpPr>
              <a:stCxn id="102" idx="3"/>
            </p:cNvCxnSpPr>
            <p:nvPr/>
          </p:nvCxnSpPr>
          <p:spPr>
            <a:xfrm>
              <a:off x="1981200" y="4448027"/>
              <a:ext cx="3581400" cy="477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5" name="Google Shape;105;p6"/>
            <p:cNvSpPr txBox="1"/>
            <p:nvPr/>
          </p:nvSpPr>
          <p:spPr>
            <a:xfrm>
              <a:off x="2743200" y="4495800"/>
              <a:ext cx="198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 Transfer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718438" y="5609511"/>
              <a:ext cx="5334000" cy="715089"/>
            </a:xfrm>
            <a:prstGeom prst="roundRect">
              <a:avLst>
                <a:gd fmla="val 16667" name="adj"/>
              </a:avLst>
            </a:prstGeom>
            <a:solidFill>
              <a:srgbClr val="FF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 data represented in multiple view formats, pie chart, bar graph &amp; line chart.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62600" y="4061847"/>
              <a:ext cx="1143000" cy="891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6"/>
            <p:cNvSpPr/>
            <p:nvPr/>
          </p:nvSpPr>
          <p:spPr>
            <a:xfrm>
              <a:off x="7162800" y="2667000"/>
              <a:ext cx="1066800" cy="3276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  <a:endParaRPr/>
            </a:p>
          </p:txBody>
        </p:sp>
        <p:pic>
          <p:nvPicPr>
            <p:cNvPr descr="lineexample.gif" id="109" name="Google Shape;10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64400" y="3067050"/>
              <a:ext cx="889000" cy="66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rexample.gif" id="110" name="Google Shape;11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15200" y="4038600"/>
              <a:ext cx="8128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hart.gif" id="111" name="Google Shape;11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64400" y="4972050"/>
              <a:ext cx="889000" cy="666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6"/>
          <p:cNvSpPr txBox="1"/>
          <p:nvPr/>
        </p:nvSpPr>
        <p:spPr>
          <a:xfrm>
            <a:off x="7239000" y="3732213"/>
            <a:ext cx="9144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7239000" y="4648200"/>
            <a:ext cx="9144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239000" y="5637213"/>
            <a:ext cx="9144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 Chart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Vs XML</a:t>
            </a:r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228600" y="1609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{A2A3B63C-A1B3-4FB0-93E6-DD2673FFDCC3}</a:tableStyleId>
              </a:tblPr>
              <a:tblGrid>
                <a:gridCol w="4343400"/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HTML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XML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represents data and presentation logic. Thus used for developing presentation layer.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XML represents data only and are used for sharing data.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HTML are developed to render views in a predefined format.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Example: </a:t>
                      </a:r>
                      <a:r>
                        <a:rPr b="0" lang="en-US" sz="2000"/>
                        <a:t> Table (or) Charts (or) Simple paragraph.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XML since it holds only data</a:t>
                      </a:r>
                      <a:r>
                        <a:rPr lang="en-US" sz="2000"/>
                        <a:t> it can be dynamically rendered in any formats.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Example:</a:t>
                      </a:r>
                      <a:r>
                        <a:rPr b="0" lang="en-US" sz="2000"/>
                        <a:t> Pie Chart, Bar Chart etc.</a:t>
                      </a:r>
                      <a:endParaRPr b="1"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HTML does not have a specific</a:t>
                      </a:r>
                      <a:r>
                        <a:rPr lang="en-US" sz="2000"/>
                        <a:t> structure.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XML can</a:t>
                      </a:r>
                      <a:r>
                        <a:rPr lang="en-US" sz="2000"/>
                        <a:t> be created with specific structure thus used for transferring data between systems.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blocks of XML document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following are the elements of XML document,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Elements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Entities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PCDATA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CDATA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XML Elements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228600" y="1600200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Elements are the main building blocks of an XML document.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XML document contains one or more elements.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&lt;EmployeeName&gt;&lt;/EmployeeName&gt;</a:t>
            </a:r>
            <a:endParaRPr b="1" sz="2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element can contain 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Text -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&lt;EmployeeName&gt;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Raja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&lt;/EmployeeName&gt;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Another element. 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&lt;Employee&gt;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&lt;EmployeeName&gt;</a:t>
            </a:r>
            <a:r>
              <a:rPr lang="en-US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Raja 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&lt;/EmployeeName&gt;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&lt;/Employee&gt;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Empty - 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&lt;EmployeeName&gt;&lt;/EmployeeName&gt;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TP_2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2006-08-07T10:58:16Z</dcterms:created>
  <dc:creator>121246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