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x-fontdata" Extension="fntdata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oleObject" PartName="/ppt/embeddings/oleObject2.bin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6858000" cx="9144000"/>
  <p:notesSz cx="7315200" cy="9601200"/>
  <p:embeddedFontLst>
    <p:embeddedFont>
      <p:font typeface="Corsiva"/>
      <p:regular r:id="rId30"/>
      <p:bold r:id="rId31"/>
      <p:italic r:id="rId32"/>
      <p:boldItalic r:id="rId33"/>
    </p:embeddedFont>
    <p:embeddedFont>
      <p:font typeface="Arial Narrow"/>
      <p:regular r:id="rId34"/>
      <p:bold r:id="rId35"/>
      <p:italic r:id="rId36"/>
      <p:boldItalic r:id="rId37"/>
    </p:embeddedFont>
    <p:embeddedFont>
      <p:font typeface="Open Sans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42" roundtripDataSignature="AMtx7mgRb7mWHuv3ZetMSV8CJ/c38NF2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AF26B3F-6D22-44E9-B65D-38149EF26AA1}">
  <a:tblStyle styleId="{CAF26B3F-6D22-44E9-B65D-38149EF26AA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12D555C7-B0AF-45DD-8EF9-133F3FDCE05C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italic.fntdata"/><Relationship Id="rId20" Type="http://schemas.openxmlformats.org/officeDocument/2006/relationships/slide" Target="slides/slide14.xml"/><Relationship Id="rId42" Type="http://customschemas.google.com/relationships/presentationmetadata" Target="metadata"/><Relationship Id="rId41" Type="http://schemas.openxmlformats.org/officeDocument/2006/relationships/font" Target="fonts/OpenSans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Corsiva-bold.fntdata"/><Relationship Id="rId30" Type="http://schemas.openxmlformats.org/officeDocument/2006/relationships/font" Target="fonts/Corsiva-regular.fntdata"/><Relationship Id="rId11" Type="http://schemas.openxmlformats.org/officeDocument/2006/relationships/slide" Target="slides/slide5.xml"/><Relationship Id="rId33" Type="http://schemas.openxmlformats.org/officeDocument/2006/relationships/font" Target="fonts/Corsiva-boldItalic.fntdata"/><Relationship Id="rId10" Type="http://schemas.openxmlformats.org/officeDocument/2006/relationships/slide" Target="slides/slide4.xml"/><Relationship Id="rId32" Type="http://schemas.openxmlformats.org/officeDocument/2006/relationships/font" Target="fonts/Corsiva-italic.fntdata"/><Relationship Id="rId13" Type="http://schemas.openxmlformats.org/officeDocument/2006/relationships/slide" Target="slides/slide7.xml"/><Relationship Id="rId35" Type="http://schemas.openxmlformats.org/officeDocument/2006/relationships/font" Target="fonts/ArialNarrow-bold.fntdata"/><Relationship Id="rId12" Type="http://schemas.openxmlformats.org/officeDocument/2006/relationships/slide" Target="slides/slide6.xml"/><Relationship Id="rId34" Type="http://schemas.openxmlformats.org/officeDocument/2006/relationships/font" Target="fonts/ArialNarrow-regular.fntdata"/><Relationship Id="rId15" Type="http://schemas.openxmlformats.org/officeDocument/2006/relationships/slide" Target="slides/slide9.xml"/><Relationship Id="rId37" Type="http://schemas.openxmlformats.org/officeDocument/2006/relationships/font" Target="fonts/ArialNarrow-boldItalic.fntdata"/><Relationship Id="rId14" Type="http://schemas.openxmlformats.org/officeDocument/2006/relationships/slide" Target="slides/slide8.xml"/><Relationship Id="rId36" Type="http://schemas.openxmlformats.org/officeDocument/2006/relationships/font" Target="fonts/ArialNarrow-italic.fntdata"/><Relationship Id="rId17" Type="http://schemas.openxmlformats.org/officeDocument/2006/relationships/slide" Target="slides/slide11.xml"/><Relationship Id="rId39" Type="http://schemas.openxmlformats.org/officeDocument/2006/relationships/font" Target="fonts/OpenSans-bold.fntdata"/><Relationship Id="rId16" Type="http://schemas.openxmlformats.org/officeDocument/2006/relationships/slide" Target="slides/slide10.xml"/><Relationship Id="rId38" Type="http://schemas.openxmlformats.org/officeDocument/2006/relationships/font" Target="fonts/OpenSans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2.v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1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0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1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2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3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4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5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6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7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7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8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9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9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2" name="Google Shape;52;p2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 u="sng"/>
              <a:t>For the animators: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This screen content needs to be rendered in the flash, no animations needed.</a:t>
            </a:r>
            <a:endParaRPr/>
          </a:p>
        </p:txBody>
      </p:sp>
      <p:sp>
        <p:nvSpPr>
          <p:cNvPr id="53" name="Google Shape;53;p2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0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0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1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4" name="Google Shape;244;p21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1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2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2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3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3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1" name="Google Shape;61;p3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8300" lIns="96625" spcFirstLastPara="1" rIns="96625" wrap="square" tIns="483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3:notes"/>
          <p:cNvSpPr txBox="1"/>
          <p:nvPr>
            <p:ph idx="12" type="sldNum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8300" lIns="96625" spcFirstLastPara="1" rIns="96625" wrap="square" tIns="483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5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6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7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:notes"/>
          <p:cNvSpPr txBox="1"/>
          <p:nvPr>
            <p:ph idx="1" type="body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anchorCtr="0" anchor="t" bIns="48300" lIns="96625" spcFirstLastPara="1" rIns="96625" wrap="square" tIns="483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9:notes"/>
          <p:cNvSpPr/>
          <p:nvPr>
            <p:ph idx="2" type="sldImg"/>
          </p:nvPr>
        </p:nvSpPr>
        <p:spPr>
          <a:xfrm>
            <a:off x="1258888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3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Slide" showMasterSp="0">
  <p:cSld name="Title_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5"/>
          <p:cNvSpPr/>
          <p:nvPr/>
        </p:nvSpPr>
        <p:spPr>
          <a:xfrm>
            <a:off x="0" y="1905000"/>
            <a:ext cx="9144000" cy="1143000"/>
          </a:xfrm>
          <a:prstGeom prst="rect">
            <a:avLst/>
          </a:prstGeom>
          <a:gradFill>
            <a:gsLst>
              <a:gs pos="0">
                <a:srgbClr val="93C0C0"/>
              </a:gs>
              <a:gs pos="50000">
                <a:srgbClr val="BED6D6"/>
              </a:gs>
              <a:gs pos="100000">
                <a:srgbClr val="DFEBEB"/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5"/>
          <p:cNvSpPr/>
          <p:nvPr/>
        </p:nvSpPr>
        <p:spPr>
          <a:xfrm>
            <a:off x="0" y="3048000"/>
            <a:ext cx="9144000" cy="1219200"/>
          </a:xfrm>
          <a:prstGeom prst="rect">
            <a:avLst/>
          </a:prstGeom>
          <a:solidFill>
            <a:srgbClr val="692D56">
              <a:alpha val="9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picture.jpg" id="18" name="Google Shape;1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2788" y="1752600"/>
            <a:ext cx="3046412" cy="2703513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  <a:reflection blurRad="0" dir="5400000" dist="5000" endA="0" endPos="28000" fadeDir="5400000" kx="0" rotWithShape="0" algn="bl" stA="38000" stPos="0" sy="-100000" ky="0"/>
          </a:effec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6"/>
          <p:cNvSpPr txBox="1"/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6"/>
          <p:cNvSpPr txBox="1"/>
          <p:nvPr>
            <p:ph idx="1" type="body"/>
          </p:nvPr>
        </p:nvSpPr>
        <p:spPr>
          <a:xfrm>
            <a:off x="228600" y="1609725"/>
            <a:ext cx="8686800" cy="4946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26"/>
          <p:cNvSpPr txBox="1"/>
          <p:nvPr>
            <p:ph idx="12" type="sldNum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urse_Completion_Page" showMasterSp="0">
  <p:cSld name="Course_Completion_Pag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7"/>
          <p:cNvSpPr/>
          <p:nvPr/>
        </p:nvSpPr>
        <p:spPr>
          <a:xfrm>
            <a:off x="0" y="1905000"/>
            <a:ext cx="9144000" cy="1143000"/>
          </a:xfrm>
          <a:prstGeom prst="rect">
            <a:avLst/>
          </a:prstGeom>
          <a:gradFill>
            <a:gsLst>
              <a:gs pos="0">
                <a:srgbClr val="93C0C0"/>
              </a:gs>
              <a:gs pos="50000">
                <a:srgbClr val="BED6D6"/>
              </a:gs>
              <a:gs pos="100000">
                <a:srgbClr val="DFEBEB"/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27"/>
          <p:cNvSpPr/>
          <p:nvPr/>
        </p:nvSpPr>
        <p:spPr>
          <a:xfrm>
            <a:off x="0" y="3048000"/>
            <a:ext cx="9144000" cy="1219200"/>
          </a:xfrm>
          <a:prstGeom prst="rect">
            <a:avLst/>
          </a:prstGeom>
          <a:solidFill>
            <a:srgbClr val="692D56">
              <a:alpha val="9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present-1_03.jpg" id="26" name="Google Shape;2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1200" y="1712913"/>
            <a:ext cx="3048000" cy="2706687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ives">
  <p:cSld name="Objective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8"/>
          <p:cNvSpPr txBox="1"/>
          <p:nvPr>
            <p:ph idx="1" type="body"/>
          </p:nvPr>
        </p:nvSpPr>
        <p:spPr>
          <a:xfrm>
            <a:off x="228600" y="1609725"/>
            <a:ext cx="8686800" cy="4946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28"/>
          <p:cNvSpPr txBox="1"/>
          <p:nvPr>
            <p:ph type="title"/>
          </p:nvPr>
        </p:nvSpPr>
        <p:spPr>
          <a:xfrm>
            <a:off x="1600200" y="0"/>
            <a:ext cx="75438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8"/>
          <p:cNvSpPr txBox="1"/>
          <p:nvPr>
            <p:ph idx="12" type="sldNum"/>
          </p:nvPr>
        </p:nvSpPr>
        <p:spPr>
          <a:xfrm>
            <a:off x="152400" y="6427787"/>
            <a:ext cx="457200" cy="277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A446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A446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A446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A446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A446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A446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A446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A446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sz="1400">
                <a:solidFill>
                  <a:srgbClr val="A446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9"/>
          <p:cNvSpPr txBox="1"/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4" name="Google Shape;34;p2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5" name="Google Shape;35;p29"/>
          <p:cNvSpPr txBox="1"/>
          <p:nvPr>
            <p:ph idx="12" type="sldNum"/>
          </p:nvPr>
        </p:nvSpPr>
        <p:spPr>
          <a:xfrm>
            <a:off x="0" y="6400800"/>
            <a:ext cx="457200" cy="277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A446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A446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A446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A446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A446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A446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A446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A446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A446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0"/>
          <p:cNvSpPr txBox="1"/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0"/>
          <p:cNvSpPr txBox="1"/>
          <p:nvPr>
            <p:ph idx="1" type="body"/>
          </p:nvPr>
        </p:nvSpPr>
        <p:spPr>
          <a:xfrm>
            <a:off x="457200" y="1657350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30"/>
          <p:cNvSpPr txBox="1"/>
          <p:nvPr>
            <p:ph idx="2" type="body"/>
          </p:nvPr>
        </p:nvSpPr>
        <p:spPr>
          <a:xfrm>
            <a:off x="457200" y="2297112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30"/>
          <p:cNvSpPr txBox="1"/>
          <p:nvPr>
            <p:ph idx="3" type="body"/>
          </p:nvPr>
        </p:nvSpPr>
        <p:spPr>
          <a:xfrm>
            <a:off x="4645025" y="1657350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30"/>
          <p:cNvSpPr txBox="1"/>
          <p:nvPr>
            <p:ph idx="4" type="body"/>
          </p:nvPr>
        </p:nvSpPr>
        <p:spPr>
          <a:xfrm>
            <a:off x="4645025" y="2297112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30"/>
          <p:cNvSpPr txBox="1"/>
          <p:nvPr>
            <p:ph idx="12" type="sldNum"/>
          </p:nvPr>
        </p:nvSpPr>
        <p:spPr>
          <a:xfrm>
            <a:off x="0" y="6400800"/>
            <a:ext cx="457200" cy="277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A4468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A44687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A44687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A44687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A44687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A44687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A44687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A44687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1" sz="1800">
                <a:solidFill>
                  <a:srgbClr val="A4468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6.jpg"/><Relationship Id="rId2" Type="http://schemas.openxmlformats.org/officeDocument/2006/relationships/image" Target="../media/image3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/>
          <p:nvPr/>
        </p:nvSpPr>
        <p:spPr>
          <a:xfrm>
            <a:off x="0" y="1143000"/>
            <a:ext cx="9144000" cy="152400"/>
          </a:xfrm>
          <a:prstGeom prst="rect">
            <a:avLst/>
          </a:prstGeom>
          <a:gradFill>
            <a:gsLst>
              <a:gs pos="0">
                <a:srgbClr val="93C0C0"/>
              </a:gs>
              <a:gs pos="50000">
                <a:srgbClr val="BED6D6"/>
              </a:gs>
              <a:gs pos="100000">
                <a:srgbClr val="DFEBEB"/>
              </a:gs>
            </a:gsLst>
            <a:path path="circle">
              <a:fillToRect r="100%" t="100%"/>
            </a:path>
            <a:tileRect b="-100%" l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baseline="-2500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4"/>
          <p:cNvSpPr txBox="1"/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FF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FF"/>
                </a:solidFill>
                <a:latin typeface="Corsiva"/>
                <a:ea typeface="Corsiva"/>
                <a:cs typeface="Corsiva"/>
                <a:sym typeface="Corsiv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FF"/>
                </a:solidFill>
                <a:latin typeface="Corsiva"/>
                <a:ea typeface="Corsiva"/>
                <a:cs typeface="Corsiva"/>
                <a:sym typeface="Corsiv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FF"/>
                </a:solidFill>
                <a:latin typeface="Corsiva"/>
                <a:ea typeface="Corsiva"/>
                <a:cs typeface="Corsiva"/>
                <a:sym typeface="Corsiv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FF"/>
                </a:solidFill>
                <a:latin typeface="Corsiva"/>
                <a:ea typeface="Corsiva"/>
                <a:cs typeface="Corsiva"/>
                <a:sym typeface="Corsiv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FF"/>
                </a:solidFill>
                <a:latin typeface="Corsiva"/>
                <a:ea typeface="Corsiva"/>
                <a:cs typeface="Corsiva"/>
                <a:sym typeface="Corsiv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FF"/>
                </a:solidFill>
                <a:latin typeface="Corsiva"/>
                <a:ea typeface="Corsiva"/>
                <a:cs typeface="Corsiva"/>
                <a:sym typeface="Corsiv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FF"/>
                </a:solidFill>
                <a:latin typeface="Corsiva"/>
                <a:ea typeface="Corsiva"/>
                <a:cs typeface="Corsiva"/>
                <a:sym typeface="Corsiv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FFFFFF"/>
                </a:solidFill>
                <a:latin typeface="Corsiva"/>
                <a:ea typeface="Corsiva"/>
                <a:cs typeface="Corsiva"/>
                <a:sym typeface="Corsiva"/>
              </a:defRPr>
            </a:lvl9pPr>
          </a:lstStyle>
          <a:p/>
        </p:txBody>
      </p:sp>
      <p:sp>
        <p:nvSpPr>
          <p:cNvPr id="12" name="Google Shape;12;p24"/>
          <p:cNvSpPr txBox="1"/>
          <p:nvPr>
            <p:ph idx="1" type="body"/>
          </p:nvPr>
        </p:nvSpPr>
        <p:spPr>
          <a:xfrm>
            <a:off x="228600" y="1609725"/>
            <a:ext cx="8686800" cy="4946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3700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4"/>
          <p:cNvSpPr/>
          <p:nvPr/>
        </p:nvSpPr>
        <p:spPr>
          <a:xfrm>
            <a:off x="0" y="1295400"/>
            <a:ext cx="9144000" cy="228600"/>
          </a:xfrm>
          <a:prstGeom prst="rect">
            <a:avLst/>
          </a:prstGeom>
          <a:gradFill>
            <a:gsLst>
              <a:gs pos="0">
                <a:srgbClr val="682252"/>
              </a:gs>
              <a:gs pos="50000">
                <a:srgbClr val="7F2E67"/>
              </a:gs>
              <a:gs pos="100000">
                <a:srgbClr val="99387B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picture.jpg" id="14" name="Google Shape;14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0500" cy="12954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vmlDrawing" Target="../drawings/vmlDrawing2.vml"/><Relationship Id="rId4" Type="http://schemas.openxmlformats.org/officeDocument/2006/relationships/oleObject" Target="../embeddings/oleObject2.bin"/><Relationship Id="rId5" Type="http://schemas.openxmlformats.org/officeDocument/2006/relationships/oleObject" Target="../embeddings/oleObject2.bin"/><Relationship Id="rId6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/>
          <p:nvPr/>
        </p:nvSpPr>
        <p:spPr>
          <a:xfrm>
            <a:off x="-1" y="1905000"/>
            <a:ext cx="57816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XML</a:t>
            </a:r>
            <a:endParaRPr b="1" i="0" sz="22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" name="Google Shape;48;p1"/>
          <p:cNvSpPr/>
          <p:nvPr/>
        </p:nvSpPr>
        <p:spPr>
          <a:xfrm>
            <a:off x="0" y="3048000"/>
            <a:ext cx="5754414" cy="12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Introduction to XML Parsers</a:t>
            </a:r>
            <a:endParaRPr b="1" i="0" sz="24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9" name="Google Shape;49;p1"/>
          <p:cNvSpPr/>
          <p:nvPr/>
        </p:nvSpPr>
        <p:spPr>
          <a:xfrm>
            <a:off x="498797" y="4733925"/>
            <a:ext cx="2190751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92D56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692D56"/>
                </a:solidFill>
                <a:latin typeface="Arial Narrow"/>
                <a:ea typeface="Arial Narrow"/>
                <a:cs typeface="Arial Narrow"/>
                <a:sym typeface="Arial Narrow"/>
              </a:rPr>
              <a:t>LEVEL – PRACTITIONER</a:t>
            </a:r>
            <a:endParaRPr b="1" i="0" sz="1400" u="none" cap="none" strike="noStrike">
              <a:solidFill>
                <a:srgbClr val="692D56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"/>
          <p:cNvSpPr txBox="1"/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DOM Parser</a:t>
            </a:r>
            <a:endParaRPr/>
          </a:p>
        </p:txBody>
      </p:sp>
      <p:sp>
        <p:nvSpPr>
          <p:cNvPr id="137" name="Google Shape;137;p10"/>
          <p:cNvSpPr txBox="1"/>
          <p:nvPr>
            <p:ph idx="1" type="body"/>
          </p:nvPr>
        </p:nvSpPr>
        <p:spPr>
          <a:xfrm>
            <a:off x="228600" y="1609725"/>
            <a:ext cx="8686800" cy="4946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sz="2800"/>
              <a:t>DOM Stands for </a:t>
            </a:r>
            <a:r>
              <a:rPr lang="en-US" sz="2800">
                <a:solidFill>
                  <a:srgbClr val="C00000"/>
                </a:solidFill>
              </a:rPr>
              <a:t>D</a:t>
            </a:r>
            <a:r>
              <a:rPr lang="en-US" sz="2800"/>
              <a:t>ocument </a:t>
            </a:r>
            <a:r>
              <a:rPr lang="en-US" sz="2800">
                <a:solidFill>
                  <a:srgbClr val="C00000"/>
                </a:solidFill>
              </a:rPr>
              <a:t>O</a:t>
            </a:r>
            <a:r>
              <a:rPr lang="en-US" sz="2800"/>
              <a:t>bject </a:t>
            </a:r>
            <a:r>
              <a:rPr lang="en-US" sz="2800">
                <a:solidFill>
                  <a:srgbClr val="C00000"/>
                </a:solidFill>
              </a:rPr>
              <a:t>M</a:t>
            </a:r>
            <a:r>
              <a:rPr lang="en-US" sz="2800"/>
              <a:t>odel.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sz="2800"/>
              <a:t>This parser uses the XML DOM model for processing XML.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sz="2800"/>
              <a:t>XML DOM defines standard set of objects for creating XML’s.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sz="2800"/>
              <a:t>XML DOM is a W3C standard.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en-US" sz="2800"/>
              <a:t>It is platform and language independent.</a:t>
            </a:r>
            <a:endParaRPr sz="2800"/>
          </a:p>
        </p:txBody>
      </p:sp>
      <p:sp>
        <p:nvSpPr>
          <p:cNvPr id="138" name="Google Shape;138;p10"/>
          <p:cNvSpPr txBox="1"/>
          <p:nvPr>
            <p:ph idx="12" type="sldNum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"/>
          <p:cNvSpPr txBox="1"/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DOM Parser</a:t>
            </a:r>
            <a:endParaRPr/>
          </a:p>
        </p:txBody>
      </p:sp>
      <p:sp>
        <p:nvSpPr>
          <p:cNvPr id="144" name="Google Shape;144;p11"/>
          <p:cNvSpPr txBox="1"/>
          <p:nvPr>
            <p:ph idx="1" type="body"/>
          </p:nvPr>
        </p:nvSpPr>
        <p:spPr>
          <a:xfrm>
            <a:off x="228600" y="1609725"/>
            <a:ext cx="8686800" cy="4946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en-US"/>
              <a:t>The XML documents are represented as nodes, all the below are represented as nodes,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Elements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Attributes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/>
              <a:t>Text (content)</a:t>
            </a:r>
            <a:endParaRPr/>
          </a:p>
        </p:txBody>
      </p:sp>
      <p:sp>
        <p:nvSpPr>
          <p:cNvPr id="145" name="Google Shape;145;p11"/>
          <p:cNvSpPr txBox="1"/>
          <p:nvPr>
            <p:ph idx="12" type="sldNum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3429000" y="4028182"/>
            <a:ext cx="586740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&lt;?xml version="1.0"?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&lt;Fruit&gt;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&lt;Apple description=“fruit”&gt;	USA Apple&lt;/Apple&gt;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&lt;/Fruit&gt;</a:t>
            </a:r>
            <a:endParaRPr/>
          </a:p>
        </p:txBody>
      </p:sp>
      <p:sp>
        <p:nvSpPr>
          <p:cNvPr id="147" name="Google Shape;147;p11"/>
          <p:cNvSpPr/>
          <p:nvPr/>
        </p:nvSpPr>
        <p:spPr>
          <a:xfrm>
            <a:off x="3200400" y="3810000"/>
            <a:ext cx="685800" cy="1676400"/>
          </a:xfrm>
          <a:prstGeom prst="leftBracket">
            <a:avLst>
              <a:gd fmla="val 8333" name="adj"/>
            </a:avLst>
          </a:prstGeom>
          <a:noFill/>
          <a:ln cap="flat" cmpd="sng" w="57150">
            <a:solidFill>
              <a:srgbClr val="EA3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1"/>
          <p:cNvSpPr/>
          <p:nvPr/>
        </p:nvSpPr>
        <p:spPr>
          <a:xfrm>
            <a:off x="457200" y="4267200"/>
            <a:ext cx="2514600" cy="762000"/>
          </a:xfrm>
          <a:prstGeom prst="roundRect">
            <a:avLst>
              <a:gd fmla="val 16667" name="adj"/>
            </a:avLst>
          </a:prstGeom>
          <a:solidFill>
            <a:srgbClr val="FFCC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entire XML are represented as </a:t>
            </a:r>
            <a:r>
              <a:rPr b="1" lang="en-US" sz="1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Document Node</a:t>
            </a:r>
            <a:endParaRPr b="1" i="0" sz="1400" u="none" cap="none" strike="noStrike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1"/>
          <p:cNvSpPr/>
          <p:nvPr/>
        </p:nvSpPr>
        <p:spPr>
          <a:xfrm>
            <a:off x="4876800" y="5410200"/>
            <a:ext cx="2057400" cy="76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7956" y="-91706"/>
                </a:moveTo>
                <a:lnTo>
                  <a:pt x="63193" y="5120"/>
                </a:lnTo>
                <a:lnTo>
                  <a:pt x="-21155" y="-63622"/>
                </a:lnTo>
              </a:path>
            </a:pathLst>
          </a:custGeom>
          <a:solidFill>
            <a:srgbClr val="FFCC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tag elements are </a:t>
            </a: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represented as </a:t>
            </a:r>
            <a:r>
              <a:rPr b="1" i="0" lang="en-US" sz="1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element node.</a:t>
            </a:r>
            <a:endParaRPr/>
          </a:p>
        </p:txBody>
      </p:sp>
      <p:sp>
        <p:nvSpPr>
          <p:cNvPr id="150" name="Google Shape;150;p11"/>
          <p:cNvSpPr/>
          <p:nvPr/>
        </p:nvSpPr>
        <p:spPr>
          <a:xfrm>
            <a:off x="4648200" y="3048000"/>
            <a:ext cx="2590800" cy="6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58642" y="118264"/>
                </a:moveTo>
                <a:lnTo>
                  <a:pt x="73027" y="258744"/>
                </a:lnTo>
              </a:path>
            </a:pathLst>
          </a:custGeom>
          <a:solidFill>
            <a:srgbClr val="FFCC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attributes are represented as </a:t>
            </a:r>
            <a:r>
              <a:rPr b="1" lang="en-US" sz="1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attribute node</a:t>
            </a:r>
            <a:endParaRPr/>
          </a:p>
        </p:txBody>
      </p:sp>
      <p:sp>
        <p:nvSpPr>
          <p:cNvPr id="151" name="Google Shape;151;p11"/>
          <p:cNvSpPr/>
          <p:nvPr/>
        </p:nvSpPr>
        <p:spPr>
          <a:xfrm>
            <a:off x="6324600" y="3352800"/>
            <a:ext cx="2590800" cy="533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58642" y="118264"/>
                </a:moveTo>
                <a:lnTo>
                  <a:pt x="72296" y="294606"/>
                </a:lnTo>
              </a:path>
            </a:pathLst>
          </a:custGeom>
          <a:solidFill>
            <a:srgbClr val="FFCC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content are represented as </a:t>
            </a:r>
            <a:r>
              <a:rPr b="1" lang="en-US" sz="1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text node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"/>
          <p:cNvSpPr txBox="1"/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DOM Tree</a:t>
            </a:r>
            <a:endParaRPr/>
          </a:p>
        </p:txBody>
      </p:sp>
      <p:sp>
        <p:nvSpPr>
          <p:cNvPr id="157" name="Google Shape;157;p12"/>
          <p:cNvSpPr txBox="1"/>
          <p:nvPr>
            <p:ph idx="1" type="body"/>
          </p:nvPr>
        </p:nvSpPr>
        <p:spPr>
          <a:xfrm>
            <a:off x="228600" y="1066800"/>
            <a:ext cx="8686800" cy="4943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32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The nodes in an XML document forms a tree structure called node tree or document tree.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The tree starts with the document node and continues to branch out until it has reached all text nodes at the lowest level.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The terms “parent” and “child” are applied to describe the relationships between nodes.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Some nodes have children and some do not have children.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Nodes without children are called leaf nodes.</a:t>
            </a:r>
            <a:endParaRPr/>
          </a:p>
        </p:txBody>
      </p:sp>
      <p:sp>
        <p:nvSpPr>
          <p:cNvPr id="158" name="Google Shape;158;p12"/>
          <p:cNvSpPr txBox="1"/>
          <p:nvPr>
            <p:ph idx="12" type="sldNum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3"/>
          <p:cNvSpPr txBox="1"/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DOM Tree Nodes</a:t>
            </a:r>
            <a:endParaRPr/>
          </a:p>
        </p:txBody>
      </p:sp>
      <p:sp>
        <p:nvSpPr>
          <p:cNvPr id="164" name="Google Shape;164;p13"/>
          <p:cNvSpPr txBox="1"/>
          <p:nvPr>
            <p:ph idx="1" type="body"/>
          </p:nvPr>
        </p:nvSpPr>
        <p:spPr>
          <a:xfrm>
            <a:off x="228600" y="1066800"/>
            <a:ext cx="8686800" cy="4943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 a node tree, the top node is called the root or root node or root element.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Every node, except the root node has exactly one parent.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root node does not have a parent.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 node can have any number of children.</a:t>
            </a:r>
            <a:endParaRPr/>
          </a:p>
          <a:p>
            <a:pPr indent="-342900" lvl="0" marL="3429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Siblings are nodes with the same parent.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3"/>
          <p:cNvSpPr txBox="1"/>
          <p:nvPr>
            <p:ph idx="12" type="sldNum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"/>
          <p:cNvSpPr txBox="1"/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Dom Tree Illustration</a:t>
            </a:r>
            <a:endParaRPr/>
          </a:p>
        </p:txBody>
      </p:sp>
      <p:sp>
        <p:nvSpPr>
          <p:cNvPr id="171" name="Google Shape;171;p14"/>
          <p:cNvSpPr txBox="1"/>
          <p:nvPr>
            <p:ph idx="12" type="sldNum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2" name="Google Shape;172;p14"/>
          <p:cNvSpPr/>
          <p:nvPr/>
        </p:nvSpPr>
        <p:spPr>
          <a:xfrm>
            <a:off x="-60434" y="1605460"/>
            <a:ext cx="7086600" cy="167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0"/>
                </a:moveTo>
                <a:close/>
                <a:lnTo>
                  <a:pt x="-10000" y="120000"/>
                </a:lnTo>
              </a:path>
              <a:path extrusionOk="0" fill="none" h="120000" w="120000">
                <a:moveTo>
                  <a:pt x="-10000" y="22500"/>
                </a:moveTo>
                <a:lnTo>
                  <a:pt x="-46000" y="135000"/>
                </a:lnTo>
              </a:path>
            </a:pathLst>
          </a:custGeom>
          <a:noFill/>
          <a:ln>
            <a:noFill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-114300" lvl="1" marL="11430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5F497A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rgbClr val="5F497A"/>
                </a:solidFill>
                <a:latin typeface="Arial"/>
                <a:ea typeface="Arial"/>
                <a:cs typeface="Arial"/>
                <a:sym typeface="Arial"/>
              </a:rPr>
              <a:t>Document</a:t>
            </a:r>
            <a:endParaRPr/>
          </a:p>
          <a:p>
            <a:pPr indent="-114300" lvl="1" marL="114300" marR="0" rtl="0" algn="l">
              <a:lnSpc>
                <a:spcPct val="75000"/>
              </a:lnSpc>
              <a:spcBef>
                <a:spcPts val="160"/>
              </a:spcBef>
              <a:spcAft>
                <a:spcPts val="0"/>
              </a:spcAft>
              <a:buClr>
                <a:srgbClr val="5F497A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rgbClr val="5F497A"/>
                </a:solidFill>
                <a:latin typeface="Arial"/>
                <a:ea typeface="Arial"/>
                <a:cs typeface="Arial"/>
                <a:sym typeface="Arial"/>
              </a:rPr>
              <a:t>Node</a:t>
            </a:r>
            <a:endParaRPr b="1" i="0" sz="1600" u="none" cap="none" strike="noStrike">
              <a:solidFill>
                <a:srgbClr val="5F497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2" marL="228600" marR="0" rtl="0" algn="l">
              <a:lnSpc>
                <a:spcPct val="75000"/>
              </a:lnSpc>
              <a:spcBef>
                <a:spcPts val="160"/>
              </a:spcBef>
              <a:spcAft>
                <a:spcPts val="0"/>
              </a:spcAft>
              <a:buClr>
                <a:srgbClr val="5F497A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rgbClr val="5F497A"/>
                </a:solidFill>
                <a:latin typeface="Arial"/>
                <a:ea typeface="Arial"/>
                <a:cs typeface="Arial"/>
                <a:sym typeface="Arial"/>
              </a:rPr>
              <a:t>Element</a:t>
            </a:r>
            <a:endParaRPr/>
          </a:p>
          <a:p>
            <a:pPr indent="-114300" lvl="2" marL="228600" marR="0" rtl="0" algn="l">
              <a:lnSpc>
                <a:spcPct val="75000"/>
              </a:lnSpc>
              <a:spcBef>
                <a:spcPts val="160"/>
              </a:spcBef>
              <a:spcAft>
                <a:spcPts val="0"/>
              </a:spcAft>
              <a:buClr>
                <a:srgbClr val="5F497A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rgbClr val="5F497A"/>
                </a:solidFill>
                <a:latin typeface="Arial"/>
                <a:ea typeface="Arial"/>
                <a:cs typeface="Arial"/>
                <a:sym typeface="Arial"/>
              </a:rPr>
              <a:t>node</a:t>
            </a:r>
            <a:endParaRPr b="1" i="0" sz="1600" u="none" cap="none" strike="noStrike">
              <a:solidFill>
                <a:srgbClr val="5F497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3" marL="342900" marR="0" rtl="0" algn="l">
              <a:lnSpc>
                <a:spcPct val="75000"/>
              </a:lnSpc>
              <a:spcBef>
                <a:spcPts val="160"/>
              </a:spcBef>
              <a:spcAft>
                <a:spcPts val="0"/>
              </a:spcAft>
              <a:buClr>
                <a:srgbClr val="5F497A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rgbClr val="5F497A"/>
                </a:solidFill>
                <a:latin typeface="Arial"/>
                <a:ea typeface="Arial"/>
                <a:cs typeface="Arial"/>
                <a:sym typeface="Arial"/>
              </a:rPr>
              <a:t>Attribute</a:t>
            </a:r>
            <a:endParaRPr/>
          </a:p>
          <a:p>
            <a:pPr indent="-114300" lvl="3" marL="342900" marR="0" rtl="0" algn="l">
              <a:lnSpc>
                <a:spcPct val="75000"/>
              </a:lnSpc>
              <a:spcBef>
                <a:spcPts val="160"/>
              </a:spcBef>
              <a:spcAft>
                <a:spcPts val="0"/>
              </a:spcAft>
              <a:buClr>
                <a:srgbClr val="5F497A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rgbClr val="5F497A"/>
                </a:solidFill>
                <a:latin typeface="Arial"/>
                <a:ea typeface="Arial"/>
                <a:cs typeface="Arial"/>
                <a:sym typeface="Arial"/>
              </a:rPr>
              <a:t>node</a:t>
            </a:r>
            <a:endParaRPr b="1" i="0" sz="1600" u="none" cap="none" strike="noStrike">
              <a:solidFill>
                <a:srgbClr val="5F497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3" marL="342900" marR="0" rtl="0" algn="l">
              <a:lnSpc>
                <a:spcPct val="75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t/>
            </a:r>
            <a:endParaRPr b="1" i="0" sz="600" u="none" cap="none" strike="noStrike">
              <a:solidFill>
                <a:srgbClr val="5F497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3" marL="342900" marR="0" rtl="0" algn="l">
              <a:lnSpc>
                <a:spcPct val="75000"/>
              </a:lnSpc>
              <a:spcBef>
                <a:spcPts val="60"/>
              </a:spcBef>
              <a:spcAft>
                <a:spcPts val="0"/>
              </a:spcAft>
              <a:buClr>
                <a:srgbClr val="5F497A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rgbClr val="5F497A"/>
                </a:solidFill>
                <a:latin typeface="Arial"/>
                <a:ea typeface="Arial"/>
                <a:cs typeface="Arial"/>
                <a:sym typeface="Arial"/>
              </a:rPr>
              <a:t>Text</a:t>
            </a:r>
            <a:endParaRPr/>
          </a:p>
          <a:p>
            <a:pPr indent="-114300" lvl="3" marL="342900" marR="0" rtl="0" algn="l">
              <a:lnSpc>
                <a:spcPct val="75000"/>
              </a:lnSpc>
              <a:spcBef>
                <a:spcPts val="160"/>
              </a:spcBef>
              <a:spcAft>
                <a:spcPts val="0"/>
              </a:spcAft>
              <a:buClr>
                <a:srgbClr val="5F497A"/>
              </a:buClr>
              <a:buSzPts val="1600"/>
              <a:buFont typeface="Arial"/>
              <a:buChar char="•"/>
            </a:pPr>
            <a:r>
              <a:rPr b="1" i="0" lang="en-US" sz="1600" u="none" cap="none" strike="noStrike">
                <a:solidFill>
                  <a:srgbClr val="5F497A"/>
                </a:solidFill>
                <a:latin typeface="Arial"/>
                <a:ea typeface="Arial"/>
                <a:cs typeface="Arial"/>
                <a:sym typeface="Arial"/>
              </a:rPr>
              <a:t>node</a:t>
            </a:r>
            <a:endParaRPr b="1" i="0" sz="1600" u="none" cap="none" strike="noStrike">
              <a:solidFill>
                <a:srgbClr val="5F497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3" marL="342900" marR="0" rtl="0" algn="l">
              <a:lnSpc>
                <a:spcPct val="75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t/>
            </a:r>
            <a:endParaRPr b="1" i="0" sz="600" u="none" cap="none" strike="noStrike">
              <a:solidFill>
                <a:srgbClr val="5F497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2" marL="228600" marR="0" rtl="0" algn="l">
              <a:lnSpc>
                <a:spcPct val="75000"/>
              </a:lnSpc>
              <a:spcBef>
                <a:spcPts val="6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1" i="0" sz="1000" u="none" cap="none" strike="noStrike">
              <a:solidFill>
                <a:srgbClr val="5F497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/>
          <p:nvPr/>
        </p:nvSpPr>
        <p:spPr>
          <a:xfrm>
            <a:off x="914400" y="2895600"/>
            <a:ext cx="632460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&lt;?xml version="1.0"?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&lt;Fruit&gt;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&lt;Apple Description=“fruit”&gt;	USA Apple&lt;/Apple&gt;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&lt;/Fruit&gt;</a:t>
            </a:r>
            <a:endParaRPr/>
          </a:p>
        </p:txBody>
      </p:sp>
      <p:grpSp>
        <p:nvGrpSpPr>
          <p:cNvPr id="174" name="Google Shape;174;p14"/>
          <p:cNvGrpSpPr/>
          <p:nvPr/>
        </p:nvGrpSpPr>
        <p:grpSpPr>
          <a:xfrm>
            <a:off x="386363" y="4602599"/>
            <a:ext cx="7075872" cy="1462800"/>
            <a:chOff x="5363" y="106799"/>
            <a:chExt cx="7075872" cy="1462800"/>
          </a:xfrm>
        </p:grpSpPr>
        <p:sp>
          <p:nvSpPr>
            <p:cNvPr id="175" name="Google Shape;175;p14"/>
            <p:cNvSpPr/>
            <p:nvPr/>
          </p:nvSpPr>
          <p:spPr>
            <a:xfrm>
              <a:off x="5363" y="498013"/>
              <a:ext cx="1360744" cy="680372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4"/>
            <p:cNvSpPr txBox="1"/>
            <p:nvPr/>
          </p:nvSpPr>
          <p:spPr>
            <a:xfrm>
              <a:off x="5363" y="498013"/>
              <a:ext cx="1360744" cy="6803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5F497A"/>
                  </a:solidFill>
                  <a:latin typeface="Arial"/>
                  <a:ea typeface="Arial"/>
                  <a:cs typeface="Arial"/>
                  <a:sym typeface="Arial"/>
                </a:rPr>
                <a:t>XML Document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56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5F497A"/>
                  </a:solidFill>
                  <a:latin typeface="Arial"/>
                  <a:ea typeface="Arial"/>
                  <a:cs typeface="Arial"/>
                  <a:sym typeface="Arial"/>
                </a:rPr>
                <a:t>Node</a:t>
              </a:r>
              <a:endParaRPr b="1" sz="1600">
                <a:solidFill>
                  <a:srgbClr val="5F497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1366108" y="801673"/>
              <a:ext cx="544297" cy="73053"/>
            </a:xfrm>
            <a:custGeom>
              <a:rect b="b" l="l" r="r" t="t"/>
              <a:pathLst>
                <a:path extrusionOk="0" h="120000" w="120000">
                  <a:moveTo>
                    <a:pt x="0" y="59999"/>
                  </a:moveTo>
                  <a:lnTo>
                    <a:pt x="120000" y="59999"/>
                  </a:lnTo>
                </a:path>
              </a:pathLst>
            </a:custGeom>
            <a:noFill/>
            <a:ln cap="flat" cmpd="sng" w="25400">
              <a:solidFill>
                <a:srgbClr val="3B649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4"/>
            <p:cNvSpPr txBox="1"/>
            <p:nvPr/>
          </p:nvSpPr>
          <p:spPr>
            <a:xfrm>
              <a:off x="1624649" y="824592"/>
              <a:ext cx="27214" cy="272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rgbClr val="5F497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1910406" y="498013"/>
              <a:ext cx="1360744" cy="680372"/>
            </a:xfrm>
            <a:prstGeom prst="roundRect">
              <a:avLst>
                <a:gd fmla="val 10000" name="adj"/>
              </a:avLst>
            </a:prstGeom>
            <a:solidFill>
              <a:srgbClr val="92D050">
                <a:alpha val="89803"/>
              </a:srgbClr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4"/>
            <p:cNvSpPr txBox="1"/>
            <p:nvPr/>
          </p:nvSpPr>
          <p:spPr>
            <a:xfrm>
              <a:off x="1910406" y="498013"/>
              <a:ext cx="1360744" cy="6803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5F497A"/>
                  </a:solidFill>
                  <a:latin typeface="Arial"/>
                  <a:ea typeface="Arial"/>
                  <a:cs typeface="Arial"/>
                  <a:sym typeface="Arial"/>
                </a:rPr>
                <a:t>Fruit</a:t>
              </a:r>
              <a:endParaRPr b="1" sz="1600">
                <a:solidFill>
                  <a:srgbClr val="5F497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3271151" y="801673"/>
              <a:ext cx="544297" cy="73053"/>
            </a:xfrm>
            <a:custGeom>
              <a:rect b="b" l="l" r="r" t="t"/>
              <a:pathLst>
                <a:path extrusionOk="0" h="120000" w="120000">
                  <a:moveTo>
                    <a:pt x="0" y="59999"/>
                  </a:moveTo>
                  <a:lnTo>
                    <a:pt x="120000" y="59999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4"/>
            <p:cNvSpPr txBox="1"/>
            <p:nvPr/>
          </p:nvSpPr>
          <p:spPr>
            <a:xfrm>
              <a:off x="3529692" y="824592"/>
              <a:ext cx="27214" cy="272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500">
                <a:solidFill>
                  <a:srgbClr val="5F497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3815448" y="498013"/>
              <a:ext cx="1360744" cy="680372"/>
            </a:xfrm>
            <a:prstGeom prst="roundRect">
              <a:avLst>
                <a:gd fmla="val 10000" name="adj"/>
              </a:avLst>
            </a:prstGeom>
            <a:solidFill>
              <a:srgbClr val="92D050">
                <a:alpha val="89803"/>
              </a:srgbClr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4"/>
            <p:cNvSpPr txBox="1"/>
            <p:nvPr/>
          </p:nvSpPr>
          <p:spPr>
            <a:xfrm>
              <a:off x="3815448" y="498013"/>
              <a:ext cx="1360744" cy="6803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5F497A"/>
                  </a:solidFill>
                  <a:latin typeface="Arial"/>
                  <a:ea typeface="Arial"/>
                  <a:cs typeface="Arial"/>
                  <a:sym typeface="Arial"/>
                </a:rPr>
                <a:t>Apple</a:t>
              </a:r>
              <a:endParaRPr b="1" sz="1600">
                <a:solidFill>
                  <a:srgbClr val="5F497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4"/>
            <p:cNvSpPr/>
            <p:nvPr/>
          </p:nvSpPr>
          <p:spPr>
            <a:xfrm rot="-2142401">
              <a:off x="5113190" y="606066"/>
              <a:ext cx="670304" cy="73053"/>
            </a:xfrm>
            <a:custGeom>
              <a:rect b="b" l="l" r="r" t="t"/>
              <a:pathLst>
                <a:path extrusionOk="0" h="120000" w="120000">
                  <a:moveTo>
                    <a:pt x="0" y="59999"/>
                  </a:moveTo>
                  <a:lnTo>
                    <a:pt x="120000" y="59999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4"/>
            <p:cNvSpPr txBox="1"/>
            <p:nvPr/>
          </p:nvSpPr>
          <p:spPr>
            <a:xfrm rot="-4284802">
              <a:off x="5431585" y="625835"/>
              <a:ext cx="33515" cy="335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5F497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4"/>
            <p:cNvSpPr/>
            <p:nvPr/>
          </p:nvSpPr>
          <p:spPr>
            <a:xfrm>
              <a:off x="5720491" y="106799"/>
              <a:ext cx="1360744" cy="680372"/>
            </a:xfrm>
            <a:prstGeom prst="roundRect">
              <a:avLst>
                <a:gd fmla="val 10000" name="adj"/>
              </a:avLst>
            </a:prstGeom>
            <a:solidFill>
              <a:srgbClr val="FF7C80">
                <a:alpha val="89803"/>
              </a:srgbClr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4"/>
            <p:cNvSpPr txBox="1"/>
            <p:nvPr/>
          </p:nvSpPr>
          <p:spPr>
            <a:xfrm>
              <a:off x="5720491" y="106799"/>
              <a:ext cx="1360744" cy="6803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5F497A"/>
                  </a:solidFill>
                  <a:latin typeface="Arial"/>
                  <a:ea typeface="Arial"/>
                  <a:cs typeface="Arial"/>
                  <a:sym typeface="Arial"/>
                </a:rPr>
                <a:t>Description =“fruit”</a:t>
              </a:r>
              <a:endParaRPr b="1" sz="1600">
                <a:solidFill>
                  <a:srgbClr val="5F497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4"/>
            <p:cNvSpPr/>
            <p:nvPr/>
          </p:nvSpPr>
          <p:spPr>
            <a:xfrm rot="2142401">
              <a:off x="5113190" y="997280"/>
              <a:ext cx="670304" cy="73053"/>
            </a:xfrm>
            <a:custGeom>
              <a:rect b="b" l="l" r="r" t="t"/>
              <a:pathLst>
                <a:path extrusionOk="0" h="120000" w="120000">
                  <a:moveTo>
                    <a:pt x="0" y="59999"/>
                  </a:moveTo>
                  <a:lnTo>
                    <a:pt x="120000" y="59999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4"/>
            <p:cNvSpPr txBox="1"/>
            <p:nvPr/>
          </p:nvSpPr>
          <p:spPr>
            <a:xfrm rot="4284802">
              <a:off x="5431585" y="1017049"/>
              <a:ext cx="33515" cy="335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5F497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4"/>
            <p:cNvSpPr/>
            <p:nvPr/>
          </p:nvSpPr>
          <p:spPr>
            <a:xfrm>
              <a:off x="5720491" y="889227"/>
              <a:ext cx="1360744" cy="680372"/>
            </a:xfrm>
            <a:prstGeom prst="roundRect">
              <a:avLst>
                <a:gd fmla="val 10000" name="adj"/>
              </a:avLst>
            </a:prstGeom>
            <a:solidFill>
              <a:srgbClr val="7F7F7F">
                <a:alpha val="89803"/>
              </a:srgbClr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4"/>
            <p:cNvSpPr txBox="1"/>
            <p:nvPr/>
          </p:nvSpPr>
          <p:spPr>
            <a:xfrm>
              <a:off x="5720491" y="889227"/>
              <a:ext cx="1360744" cy="6803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150" lIns="10150" spcFirstLastPara="1" rIns="10150" wrap="square" tIns="101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5F497A"/>
                  </a:solidFill>
                  <a:latin typeface="Arial"/>
                  <a:ea typeface="Arial"/>
                  <a:cs typeface="Arial"/>
                  <a:sym typeface="Arial"/>
                </a:rPr>
                <a:t>USA Apple</a:t>
              </a:r>
              <a:endParaRPr b="1" sz="1600">
                <a:solidFill>
                  <a:srgbClr val="5F497A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3" name="Google Shape;193;p14"/>
          <p:cNvSpPr/>
          <p:nvPr/>
        </p:nvSpPr>
        <p:spPr>
          <a:xfrm>
            <a:off x="7848600" y="4953000"/>
            <a:ext cx="1219200" cy="76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45689" y="99466"/>
                </a:moveTo>
                <a:lnTo>
                  <a:pt x="-9656" y="52294"/>
                </a:lnTo>
                <a:lnTo>
                  <a:pt x="-44102" y="5897"/>
                </a:lnTo>
              </a:path>
            </a:pathLst>
          </a:custGeom>
          <a:solidFill>
            <a:srgbClr val="FFCC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Referred to as Leaf Nodes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4"/>
          <p:cNvSpPr/>
          <p:nvPr/>
        </p:nvSpPr>
        <p:spPr>
          <a:xfrm>
            <a:off x="3048000" y="4038600"/>
            <a:ext cx="228600" cy="685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B05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4"/>
          <p:cNvSpPr txBox="1"/>
          <p:nvPr/>
        </p:nvSpPr>
        <p:spPr>
          <a:xfrm>
            <a:off x="3200400" y="4111823"/>
            <a:ext cx="20574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Represented as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4"/>
          <p:cNvSpPr/>
          <p:nvPr/>
        </p:nvSpPr>
        <p:spPr>
          <a:xfrm>
            <a:off x="152400" y="4267200"/>
            <a:ext cx="1828800" cy="533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58642" y="118264"/>
                </a:moveTo>
                <a:lnTo>
                  <a:pt x="57631" y="149188"/>
                </a:lnTo>
              </a:path>
            </a:pathLst>
          </a:custGeom>
          <a:solidFill>
            <a:srgbClr val="FFCC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Referred to as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root node</a:t>
            </a:r>
            <a:endParaRPr b="1" sz="14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5"/>
          <p:cNvSpPr txBox="1"/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DOM Vs SAX</a:t>
            </a:r>
            <a:endParaRPr/>
          </a:p>
        </p:txBody>
      </p:sp>
      <p:graphicFrame>
        <p:nvGraphicFramePr>
          <p:cNvPr id="202" name="Google Shape;202;p15"/>
          <p:cNvGraphicFramePr/>
          <p:nvPr/>
        </p:nvGraphicFramePr>
        <p:xfrm>
          <a:off x="228600" y="19862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{12D555C7-B0AF-45DD-8EF9-133F3FDCE05C}</a:tableStyleId>
              </a:tblPr>
              <a:tblGrid>
                <a:gridCol w="4343400"/>
                <a:gridCol w="43434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SAX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DOM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SAX does not read the entire XML document into memory.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DOM loads the entire XML into the memory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SAX parser are suitable for reading large XML’s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DOM is ideal for smaller XML’s.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SAX parsers cannot modify content of</a:t>
                      </a:r>
                      <a:r>
                        <a:rPr lang="en-US" sz="1800"/>
                        <a:t> XML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DOM parser can modify</a:t>
                      </a:r>
                      <a:r>
                        <a:rPr lang="en-US" sz="1800"/>
                        <a:t> and read data from XML files.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SAX is not a W3C standard.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DOM is a W3C standard.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03" name="Google Shape;203;p15"/>
          <p:cNvSpPr txBox="1"/>
          <p:nvPr>
            <p:ph idx="12" type="sldNum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/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Time To Reflect</a:t>
            </a:r>
            <a:endParaRPr/>
          </a:p>
        </p:txBody>
      </p:sp>
      <p:sp>
        <p:nvSpPr>
          <p:cNvPr id="209" name="Google Shape;209;p16"/>
          <p:cNvSpPr txBox="1"/>
          <p:nvPr>
            <p:ph idx="1" type="body"/>
          </p:nvPr>
        </p:nvSpPr>
        <p:spPr>
          <a:xfrm>
            <a:off x="228600" y="1457325"/>
            <a:ext cx="8686800" cy="4943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Associates to reflect the following topics before proceeding.</a:t>
            </a:r>
            <a:endParaRPr/>
          </a:p>
          <a:p>
            <a:pPr indent="-2032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What are SAX parsers?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What are DOM Parsers?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What is the advantage of DOM over SAX parser?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Can a node have many children?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What is a sibling and leaf node in a DOM tree?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6"/>
          <p:cNvSpPr txBox="1"/>
          <p:nvPr>
            <p:ph idx="12" type="sldNum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stop_n_go.JPG" id="211" name="Google Shape;21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56967" y="1721112"/>
            <a:ext cx="2786633" cy="1336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7"/>
          <p:cNvSpPr txBox="1"/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Steps to parse XML using DOM parser</a:t>
            </a:r>
            <a:endParaRPr sz="3600"/>
          </a:p>
        </p:txBody>
      </p:sp>
      <p:sp>
        <p:nvSpPr>
          <p:cNvPr id="217" name="Google Shape;217;p17"/>
          <p:cNvSpPr txBox="1"/>
          <p:nvPr>
            <p:ph idx="1" type="body"/>
          </p:nvPr>
        </p:nvSpPr>
        <p:spPr>
          <a:xfrm>
            <a:off x="228600" y="1609725"/>
            <a:ext cx="8686800" cy="4943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b="1" lang="en-US"/>
              <a:t>Step 1: </a:t>
            </a:r>
            <a:r>
              <a:rPr lang="en-US"/>
              <a:t> Set the classpath for the DOM objects and the DOM parser classes.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b="1" lang="en-US"/>
              <a:t>	</a:t>
            </a:r>
            <a:r>
              <a:rPr lang="en-US"/>
              <a:t>The DOM parsers - </a:t>
            </a:r>
            <a:r>
              <a:rPr lang="en-US">
                <a:solidFill>
                  <a:srgbClr val="C00000"/>
                </a:solidFill>
              </a:rPr>
              <a:t>org.apache.xerces.parsers.*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ts val="2600"/>
              <a:buNone/>
            </a:pPr>
            <a:r>
              <a:rPr b="1" lang="en-US">
                <a:solidFill>
                  <a:srgbClr val="C00000"/>
                </a:solidFill>
              </a:rPr>
              <a:t>	</a:t>
            </a:r>
            <a:r>
              <a:rPr lang="en-US"/>
              <a:t>The DOM tree objects - </a:t>
            </a:r>
            <a:r>
              <a:rPr lang="en-US">
                <a:solidFill>
                  <a:srgbClr val="C00000"/>
                </a:solidFill>
              </a:rPr>
              <a:t>org.w3c.dom.*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>
              <a:solidFill>
                <a:srgbClr val="C00000"/>
              </a:solidFill>
            </a:endParaRPr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The DOM parsers will be available in </a:t>
            </a:r>
            <a:r>
              <a:rPr lang="en-US">
                <a:solidFill>
                  <a:srgbClr val="C00000"/>
                </a:solidFill>
              </a:rPr>
              <a:t>Xerces*.jar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The Dom tree objects will be available in </a:t>
            </a:r>
            <a:r>
              <a:rPr lang="en-US">
                <a:solidFill>
                  <a:srgbClr val="C00000"/>
                </a:solidFill>
              </a:rPr>
              <a:t>XML-apis.jar.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solidFill>
                <a:srgbClr val="C00000"/>
              </a:solidFill>
            </a:endParaRPr>
          </a:p>
          <a:p>
            <a:pPr indent="-687388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/>
              <a:t>Step 2: </a:t>
            </a:r>
            <a:r>
              <a:rPr lang="en-US" sz="2400"/>
              <a:t>Develop a program and import the above mentioned packages.</a:t>
            </a:r>
            <a:endParaRPr sz="2400">
              <a:solidFill>
                <a:srgbClr val="C00000"/>
              </a:solidFill>
            </a:endParaRPr>
          </a:p>
        </p:txBody>
      </p:sp>
      <p:sp>
        <p:nvSpPr>
          <p:cNvPr id="218" name="Google Shape;218;p17"/>
          <p:cNvSpPr txBox="1"/>
          <p:nvPr>
            <p:ph idx="12" type="sldNum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"/>
          <p:cNvSpPr txBox="1"/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Steps to parse XML using DOM parser</a:t>
            </a:r>
            <a:endParaRPr sz="3600"/>
          </a:p>
        </p:txBody>
      </p:sp>
      <p:sp>
        <p:nvSpPr>
          <p:cNvPr id="224" name="Google Shape;224;p18"/>
          <p:cNvSpPr txBox="1"/>
          <p:nvPr>
            <p:ph idx="1" type="body"/>
          </p:nvPr>
        </p:nvSpPr>
        <p:spPr>
          <a:xfrm>
            <a:off x="228600" y="1609725"/>
            <a:ext cx="8686800" cy="4943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b="1" lang="en-US"/>
              <a:t>Step 3: </a:t>
            </a:r>
            <a:r>
              <a:rPr lang="en-US"/>
              <a:t> Load the XML file in the program as follows,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/>
              <a:t>		</a:t>
            </a:r>
            <a:r>
              <a:rPr b="1" lang="en-US">
                <a:solidFill>
                  <a:srgbClr val="00B050"/>
                </a:solidFill>
              </a:rPr>
              <a:t>DOMParser</a:t>
            </a:r>
            <a:r>
              <a:rPr lang="en-US"/>
              <a:t> parser = new</a:t>
            </a:r>
            <a:r>
              <a:rPr b="1" lang="en-US"/>
              <a:t> DOMParser();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/>
              <a:t>		parser.parse(“fileName”);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/>
              <a:t>FileName- Represents the absolute/relative path followed by the XML file name.</a:t>
            </a:r>
            <a:endParaRPr/>
          </a:p>
          <a:p>
            <a:pPr indent="-687388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/>
          </a:p>
          <a:p>
            <a:pPr indent="-687388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/>
              <a:t>Step 4: </a:t>
            </a:r>
            <a:r>
              <a:rPr lang="en-US" sz="2400"/>
              <a:t>Retrieve the XML document object as follows,</a:t>
            </a:r>
            <a:endParaRPr/>
          </a:p>
          <a:p>
            <a:pPr indent="-687388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rgbClr val="C00000"/>
              </a:solidFill>
            </a:endParaRPr>
          </a:p>
          <a:p>
            <a:pPr indent="-687388" lvl="1" marL="742950" rtl="0" algn="l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r>
              <a:rPr lang="en-US" sz="2400">
                <a:solidFill>
                  <a:srgbClr val="C00000"/>
                </a:solidFill>
              </a:rPr>
              <a:t>		</a:t>
            </a:r>
            <a:r>
              <a:rPr lang="en-US" sz="2400"/>
              <a:t> </a:t>
            </a:r>
            <a:r>
              <a:rPr b="1" lang="en-US" sz="2400"/>
              <a:t>Document</a:t>
            </a:r>
            <a:r>
              <a:rPr lang="en-US" sz="2400"/>
              <a:t> doc = parser.</a:t>
            </a:r>
            <a:r>
              <a:rPr b="1" lang="en-US" sz="2400">
                <a:solidFill>
                  <a:srgbClr val="00B050"/>
                </a:solidFill>
              </a:rPr>
              <a:t>getDocument()</a:t>
            </a:r>
            <a:r>
              <a:rPr lang="en-US" sz="2400"/>
              <a:t>;</a:t>
            </a:r>
            <a:endParaRPr sz="2400">
              <a:solidFill>
                <a:srgbClr val="C00000"/>
              </a:solidFill>
            </a:endParaRPr>
          </a:p>
        </p:txBody>
      </p:sp>
      <p:sp>
        <p:nvSpPr>
          <p:cNvPr id="225" name="Google Shape;225;p18"/>
          <p:cNvSpPr txBox="1"/>
          <p:nvPr>
            <p:ph idx="12" type="sldNum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9"/>
          <p:cNvSpPr txBox="1"/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Steps to parse XML using DOM parser</a:t>
            </a:r>
            <a:endParaRPr sz="3600"/>
          </a:p>
        </p:txBody>
      </p:sp>
      <p:sp>
        <p:nvSpPr>
          <p:cNvPr id="231" name="Google Shape;231;p19"/>
          <p:cNvSpPr txBox="1"/>
          <p:nvPr>
            <p:ph idx="1" type="body"/>
          </p:nvPr>
        </p:nvSpPr>
        <p:spPr>
          <a:xfrm>
            <a:off x="228600" y="1533525"/>
            <a:ext cx="8686800" cy="4943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b="1" lang="en-US"/>
              <a:t>Step 5: </a:t>
            </a:r>
            <a:r>
              <a:rPr lang="en-US"/>
              <a:t> Get the list of nodes ( element, text, attribute) as follows,</a:t>
            </a:r>
            <a:endParaRPr/>
          </a:p>
          <a:p>
            <a:pPr indent="-457200" lvl="1" marL="1087438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	</a:t>
            </a:r>
            <a:r>
              <a:rPr b="1" lang="en-US" sz="2400">
                <a:solidFill>
                  <a:srgbClr val="00B050"/>
                </a:solidFill>
              </a:rPr>
              <a:t>NodeList</a:t>
            </a:r>
            <a:r>
              <a:rPr lang="en-US" sz="2400"/>
              <a:t> nodeList = 			doc.</a:t>
            </a:r>
            <a:r>
              <a:rPr b="1" lang="en-US" sz="2400">
                <a:solidFill>
                  <a:srgbClr val="00B050"/>
                </a:solidFill>
              </a:rPr>
              <a:t>getElementsByTagName</a:t>
            </a:r>
            <a:r>
              <a:rPr lang="en-US" sz="2400"/>
              <a:t>(“</a:t>
            </a:r>
            <a:r>
              <a:rPr lang="en-US" sz="2400">
                <a:solidFill>
                  <a:srgbClr val="C00000"/>
                </a:solidFill>
              </a:rPr>
              <a:t>&lt;Tag name&gt;</a:t>
            </a:r>
            <a:r>
              <a:rPr lang="en-US" sz="2400"/>
              <a:t>");</a:t>
            </a:r>
            <a:endParaRPr sz="2400">
              <a:solidFill>
                <a:srgbClr val="C00000"/>
              </a:solidFill>
            </a:endParaRPr>
          </a:p>
          <a:p>
            <a:pPr indent="-687388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/>
          </a:p>
          <a:p>
            <a:pPr indent="-687388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/>
              <a:t>Step 6: </a:t>
            </a:r>
            <a:r>
              <a:rPr lang="en-US" sz="2400"/>
              <a:t>Iterate through the node list to get the node name and the content as follows,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for (int i = 0; i &lt; nodeList.getLength(); i++) {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	</a:t>
            </a:r>
            <a:r>
              <a:rPr b="1" lang="en-US">
                <a:solidFill>
                  <a:srgbClr val="00B050"/>
                </a:solidFill>
              </a:rPr>
              <a:t>Node</a:t>
            </a:r>
            <a:r>
              <a:rPr lang="en-US"/>
              <a:t> node = nodeList.item(i);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	String nodeName = node.</a:t>
            </a:r>
            <a:r>
              <a:rPr b="1" lang="en-US">
                <a:solidFill>
                  <a:srgbClr val="00B050"/>
                </a:solidFill>
              </a:rPr>
              <a:t>getNodeName()</a:t>
            </a:r>
            <a:r>
              <a:rPr lang="en-US"/>
              <a:t>;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	String nodeText = node.</a:t>
            </a:r>
            <a:r>
              <a:rPr b="1" lang="en-US">
                <a:solidFill>
                  <a:srgbClr val="00B050"/>
                </a:solidFill>
              </a:rPr>
              <a:t>getTextContent()</a:t>
            </a:r>
            <a:r>
              <a:rPr lang="en-US">
                <a:solidFill>
                  <a:srgbClr val="00B050"/>
                </a:solidFill>
              </a:rPr>
              <a:t>;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/>
              <a:t>}</a:t>
            </a:r>
            <a:endParaRPr sz="4400"/>
          </a:p>
          <a:p>
            <a:pPr indent="-687388" lvl="3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687388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	</a:t>
            </a:r>
            <a:endParaRPr sz="2400">
              <a:solidFill>
                <a:srgbClr val="C00000"/>
              </a:solidFill>
            </a:endParaRPr>
          </a:p>
        </p:txBody>
      </p:sp>
      <p:sp>
        <p:nvSpPr>
          <p:cNvPr id="232" name="Google Shape;232;p19"/>
          <p:cNvSpPr txBox="1"/>
          <p:nvPr>
            <p:ph idx="12" type="sldNum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"/>
          <p:cNvSpPr txBox="1"/>
          <p:nvPr>
            <p:ph type="title"/>
          </p:nvPr>
        </p:nvSpPr>
        <p:spPr>
          <a:xfrm>
            <a:off x="1600200" y="200025"/>
            <a:ext cx="6858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About the Author</a:t>
            </a:r>
            <a:endParaRPr/>
          </a:p>
        </p:txBody>
      </p:sp>
      <p:sp>
        <p:nvSpPr>
          <p:cNvPr id="56" name="Google Shape;56;p2"/>
          <p:cNvSpPr txBox="1"/>
          <p:nvPr>
            <p:ph idx="12" type="sldNum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57" name="Google Shape;57;p2"/>
          <p:cNvGraphicFramePr/>
          <p:nvPr/>
        </p:nvGraphicFramePr>
        <p:xfrm>
          <a:off x="609600" y="220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{CAF26B3F-6D22-44E9-B65D-38149EF26AA1}</a:tableStyleId>
              </a:tblPr>
              <a:tblGrid>
                <a:gridCol w="1676400"/>
                <a:gridCol w="6477000"/>
              </a:tblGrid>
              <a:tr h="609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2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Created By: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rgbClr val="1345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5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1345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5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88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2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Shanmu (105110)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1345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345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1345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5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2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Credential Information: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rgbClr val="1345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5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5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5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88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2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Sr Architect.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1345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345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5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345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520"/>
                        <a:buFont typeface="Noto Sans Symbols"/>
                        <a:buNone/>
                      </a:pPr>
                      <a:r>
                        <a:rPr b="1" i="0" lang="en-US" sz="1600" u="none" cap="none" strike="noStrike">
                          <a:solidFill>
                            <a:schemeClr val="lt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Version and Date: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rgbClr val="1345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345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5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1345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188B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2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1.0, November 22’nd 2011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13457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13457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3457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13457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8" name="Google Shape;58;p2"/>
          <p:cNvSpPr/>
          <p:nvPr/>
        </p:nvSpPr>
        <p:spPr>
          <a:xfrm>
            <a:off x="762000" y="4419600"/>
            <a:ext cx="7620000" cy="4953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1" i="0">
                <a:ln cap="flat" cmpd="sng" w="9525">
                  <a:solidFill>
                    <a:srgbClr val="3366FF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3188B4"/>
                </a:solidFill>
                <a:latin typeface="Twentieth Century"/>
              </a:rPr>
              <a:t>Cognizant Certified Official Curriculum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0"/>
          <p:cNvSpPr txBox="1"/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Lend a Hand: Lets Parse a XML using Dom Parser</a:t>
            </a:r>
            <a:endParaRPr sz="2800"/>
          </a:p>
        </p:txBody>
      </p:sp>
      <p:sp>
        <p:nvSpPr>
          <p:cNvPr id="238" name="Google Shape;238;p20"/>
          <p:cNvSpPr txBox="1"/>
          <p:nvPr>
            <p:ph idx="1" type="body"/>
          </p:nvPr>
        </p:nvSpPr>
        <p:spPr>
          <a:xfrm>
            <a:off x="228600" y="1609725"/>
            <a:ext cx="8686800" cy="4943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en-US" sz="2200"/>
              <a:t>Create a java project.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en-US" sz="2200"/>
              <a:t>Configure the jars XercesImpl*.jar and XML-APIs.jar in SDE build path.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en-US" sz="2200"/>
              <a:t>Copy the following XML in the eclipse workspace.</a:t>
            </a:r>
            <a:endParaRPr/>
          </a:p>
          <a:p>
            <a:pPr indent="-2032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t/>
            </a:r>
            <a:endParaRPr sz="2200"/>
          </a:p>
          <a:p>
            <a:pPr indent="-2032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t/>
            </a:r>
            <a:endParaRPr sz="2200"/>
          </a:p>
          <a:p>
            <a:pPr indent="-2032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t/>
            </a:r>
            <a:endParaRPr sz="2200"/>
          </a:p>
          <a:p>
            <a:pPr indent="-2032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t/>
            </a:r>
            <a:endParaRPr sz="2200"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en-US" sz="2200"/>
              <a:t>Develop the program illustrated in the next slide in eclipse work space and execute it.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687388" lvl="3" marL="1600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687388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	</a:t>
            </a:r>
            <a:endParaRPr>
              <a:solidFill>
                <a:srgbClr val="C00000"/>
              </a:solidFill>
            </a:endParaRPr>
          </a:p>
        </p:txBody>
      </p:sp>
      <p:sp>
        <p:nvSpPr>
          <p:cNvPr id="239" name="Google Shape;239;p20"/>
          <p:cNvSpPr txBox="1"/>
          <p:nvPr>
            <p:ph idx="12" type="sldNum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40" name="Google Shape;240;p20"/>
          <p:cNvGraphicFramePr/>
          <p:nvPr/>
        </p:nvGraphicFramePr>
        <p:xfrm>
          <a:off x="3200400" y="3248638"/>
          <a:ext cx="1631244" cy="1376361"/>
        </p:xfrm>
        <a:graphic>
          <a:graphicData uri="http://schemas.openxmlformats.org/presentationml/2006/ole">
            <mc:AlternateContent>
              <mc:Choice Requires="v">
                <p:oleObj r:id="rId4" imgH="1376361" imgW="1631244" progId="Package" spid="_x0000_s1">
                  <p:embed/>
                </p:oleObj>
              </mc:Choice>
              <mc:Fallback>
                <p:oleObj r:id="rId5" imgH="1376361" imgW="1631244" progId="Package">
                  <p:embed/>
                  <p:pic>
                    <p:nvPicPr>
                      <p:cNvPr id="240" name="Google Shape;240;p20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3200400" y="3248638"/>
                        <a:ext cx="1631244" cy="13763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1" name="Google Shape;241;p20"/>
          <p:cNvSpPr/>
          <p:nvPr/>
        </p:nvSpPr>
        <p:spPr>
          <a:xfrm>
            <a:off x="381000" y="5123796"/>
            <a:ext cx="8458200" cy="914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9525">
            <a:solidFill>
              <a:srgbClr val="BD4B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NOTE: If the Source Code is not visible access the PPT from ELTCMS portal and develop the program.</a:t>
            </a:r>
            <a:endParaRPr b="1" i="0" sz="2400" u="none" cap="none" strike="noStrike">
              <a:solidFill>
                <a:srgbClr val="CC33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1"/>
          <p:cNvSpPr txBox="1"/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Lend a Hand: DOM Parser Sample Code</a:t>
            </a:r>
            <a:endParaRPr sz="3600"/>
          </a:p>
        </p:txBody>
      </p:sp>
      <p:sp>
        <p:nvSpPr>
          <p:cNvPr id="248" name="Google Shape;248;p21"/>
          <p:cNvSpPr txBox="1"/>
          <p:nvPr>
            <p:ph idx="12" type="sldNum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9" name="Google Shape;24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1567" y="1628448"/>
            <a:ext cx="7108447" cy="459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2"/>
          <p:cNvSpPr txBox="1"/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Hands on Exercise: DOM Parser Demo</a:t>
            </a:r>
            <a:endParaRPr sz="3600"/>
          </a:p>
        </p:txBody>
      </p:sp>
      <p:sp>
        <p:nvSpPr>
          <p:cNvPr id="255" name="Google Shape;255;p22"/>
          <p:cNvSpPr txBox="1"/>
          <p:nvPr>
            <p:ph idx="1" type="body"/>
          </p:nvPr>
        </p:nvSpPr>
        <p:spPr>
          <a:xfrm>
            <a:off x="228600" y="1549291"/>
            <a:ext cx="8686800" cy="4943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Associates needs to develop a program which parses the given file and creates a output as mentioned.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XML File: 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Expected Output: 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Name		Type		Quantity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=====		====		=======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Cheetos		 Grocery		25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Levi Jeans	 Apparel		10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Sony Vaio 	 Electronics	 5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Hints: </a:t>
            </a:r>
            <a:r>
              <a:rPr b="1"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Use Document. </a:t>
            </a:r>
            <a:r>
              <a:rPr b="1" lang="en-US" sz="1800">
                <a:solidFill>
                  <a:srgbClr val="00B050"/>
                </a:solidFill>
              </a:rPr>
              <a:t>getElementsByTagName() </a:t>
            </a:r>
            <a:r>
              <a:rPr lang="en-US" sz="1800"/>
              <a:t>&amp; </a:t>
            </a:r>
            <a:r>
              <a:rPr b="1"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Node.getChildNodes() </a:t>
            </a:r>
            <a:r>
              <a:rPr lang="en-US" sz="1800"/>
              <a:t>API’s.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2"/>
          <p:cNvSpPr txBox="1"/>
          <p:nvPr>
            <p:ph idx="12" type="sldNum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57" name="Google Shape;257;p22"/>
          <p:cNvGraphicFramePr/>
          <p:nvPr/>
        </p:nvGraphicFramePr>
        <p:xfrm>
          <a:off x="1752600" y="2251525"/>
          <a:ext cx="2133600" cy="1800225"/>
        </p:xfrm>
        <a:graphic>
          <a:graphicData uri="http://schemas.openxmlformats.org/presentationml/2006/ole">
            <mc:AlternateContent>
              <mc:Choice Requires="v">
                <p:oleObj r:id="rId4" imgH="1800225" imgW="2133600" progId="Package" spid="_x0000_s1">
                  <p:embed/>
                </p:oleObj>
              </mc:Choice>
              <mc:Fallback>
                <p:oleObj r:id="rId5" imgH="1800225" imgW="2133600" progId="Package">
                  <p:embed/>
                  <p:pic>
                    <p:nvPicPr>
                      <p:cNvPr id="257" name="Google Shape;257;p22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1752600" y="2251525"/>
                        <a:ext cx="2133600" cy="180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3"/>
          <p:cNvSpPr/>
          <p:nvPr/>
        </p:nvSpPr>
        <p:spPr>
          <a:xfrm>
            <a:off x="0" y="1905000"/>
            <a:ext cx="5715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rgbClr val="682252"/>
                </a:solidFill>
                <a:latin typeface="Open Sans"/>
                <a:ea typeface="Open Sans"/>
                <a:cs typeface="Open Sans"/>
                <a:sym typeface="Open Sans"/>
              </a:rPr>
              <a:t>XML</a:t>
            </a:r>
            <a:endParaRPr b="1" i="0" sz="2200" u="none" cap="none" strike="noStrike">
              <a:solidFill>
                <a:srgbClr val="68225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3" name="Google Shape;263;p23"/>
          <p:cNvSpPr/>
          <p:nvPr/>
        </p:nvSpPr>
        <p:spPr>
          <a:xfrm>
            <a:off x="0" y="3048000"/>
            <a:ext cx="57150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You have successfully completed -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 	Introduction to XML Parsers</a:t>
            </a:r>
            <a:endParaRPr b="1" i="0" sz="2400" u="none" cap="none" strike="noStrike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Session Objective</a:t>
            </a:r>
            <a:endParaRPr/>
          </a:p>
        </p:txBody>
      </p:sp>
      <p:sp>
        <p:nvSpPr>
          <p:cNvPr id="65" name="Google Shape;65;p3"/>
          <p:cNvSpPr txBox="1"/>
          <p:nvPr>
            <p:ph idx="1" type="body"/>
          </p:nvPr>
        </p:nvSpPr>
        <p:spPr>
          <a:xfrm>
            <a:off x="76200" y="1152525"/>
            <a:ext cx="9067800" cy="4943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After completing this chapter you will be able to understand:</a:t>
            </a:r>
            <a:endParaRPr/>
          </a:p>
          <a:p>
            <a:pPr indent="-165100" lvl="1" marL="74295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 What is a XML parser?</a:t>
            </a:r>
            <a:endParaRPr/>
          </a:p>
          <a:p>
            <a:pPr indent="-165100" lvl="1" marL="74295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 Different types of parsers.</a:t>
            </a:r>
            <a:endParaRPr/>
          </a:p>
          <a:p>
            <a:pPr indent="-165100" lvl="1" marL="74295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 Basics of SAX parser.</a:t>
            </a:r>
            <a:endParaRPr/>
          </a:p>
          <a:p>
            <a:pPr indent="-165100" lvl="1" marL="74295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en-US" sz="2600">
                <a:latin typeface="Arial"/>
                <a:ea typeface="Arial"/>
                <a:cs typeface="Arial"/>
                <a:sym typeface="Arial"/>
              </a:rPr>
              <a:t> How to develop a DOM parser.</a:t>
            </a:r>
            <a:endParaRPr/>
          </a:p>
          <a:p>
            <a:pPr indent="-285750" lvl="1" marL="74295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3"/>
          <p:cNvSpPr txBox="1"/>
          <p:nvPr>
            <p:ph idx="12" type="sldNum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XML parser?</a:t>
            </a:r>
            <a:endParaRPr/>
          </a:p>
        </p:txBody>
      </p:sp>
      <p:sp>
        <p:nvSpPr>
          <p:cNvPr id="72" name="Google Shape;72;p4"/>
          <p:cNvSpPr txBox="1"/>
          <p:nvPr>
            <p:ph idx="1" type="body"/>
          </p:nvPr>
        </p:nvSpPr>
        <p:spPr>
          <a:xfrm>
            <a:off x="228600" y="1609725"/>
            <a:ext cx="8686800" cy="4946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XML Parsers are software API’s used for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Parsing XML files and retrieving data from the XML elements.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Creating XML files programmatically.</a:t>
            </a:r>
            <a:endParaRPr/>
          </a:p>
          <a:p>
            <a:pPr indent="-623888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Web.xml – is a configuration file for web application deployment.</a:t>
            </a:r>
            <a:endParaRPr/>
          </a:p>
          <a:p>
            <a:pPr indent="-236537" lvl="1" marL="977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application server  will use XML parsers to parse the web XML and read the configuration details.</a:t>
            </a:r>
            <a:endParaRPr/>
          </a:p>
          <a:p>
            <a:pPr indent="-236537" lvl="1" marL="977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values you configure through the administration console is written back into the web XML file.</a:t>
            </a:r>
            <a:endParaRPr/>
          </a:p>
          <a:p>
            <a:pPr indent="-1333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4"/>
          <p:cNvSpPr txBox="1"/>
          <p:nvPr>
            <p:ph idx="12" type="sldNum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/>
          <p:cNvSpPr txBox="1"/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Types of XML Parsers</a:t>
            </a:r>
            <a:endParaRPr/>
          </a:p>
        </p:txBody>
      </p:sp>
      <p:sp>
        <p:nvSpPr>
          <p:cNvPr id="79" name="Google Shape;79;p5"/>
          <p:cNvSpPr txBox="1"/>
          <p:nvPr>
            <p:ph idx="1" type="body"/>
          </p:nvPr>
        </p:nvSpPr>
        <p:spPr>
          <a:xfrm>
            <a:off x="228600" y="1609725"/>
            <a:ext cx="8686800" cy="4946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Java API is bundled with two flavors of parsers,</a:t>
            </a:r>
            <a:endParaRPr/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5"/>
          <p:cNvSpPr txBox="1"/>
          <p:nvPr>
            <p:ph idx="12" type="sldNum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81" name="Google Shape;81;p5"/>
          <p:cNvGrpSpPr/>
          <p:nvPr/>
        </p:nvGrpSpPr>
        <p:grpSpPr>
          <a:xfrm>
            <a:off x="1981200" y="2363346"/>
            <a:ext cx="5410208" cy="2156707"/>
            <a:chOff x="0" y="1146"/>
            <a:chExt cx="5410208" cy="2156707"/>
          </a:xfrm>
        </p:grpSpPr>
        <p:sp>
          <p:nvSpPr>
            <p:cNvPr id="82" name="Google Shape;82;p5"/>
            <p:cNvSpPr/>
            <p:nvPr/>
          </p:nvSpPr>
          <p:spPr>
            <a:xfrm>
              <a:off x="2567598" y="892347"/>
              <a:ext cx="1951410" cy="374304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3B6495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83" name="Google Shape;83;p5"/>
            <p:cNvSpPr/>
            <p:nvPr/>
          </p:nvSpPr>
          <p:spPr>
            <a:xfrm>
              <a:off x="891201" y="892347"/>
              <a:ext cx="1676396" cy="374304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cap="flat" cmpd="sng" w="25400">
              <a:solidFill>
                <a:srgbClr val="3B6495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84" name="Google Shape;84;p5"/>
            <p:cNvSpPr/>
            <p:nvPr/>
          </p:nvSpPr>
          <p:spPr>
            <a:xfrm>
              <a:off x="1676396" y="1146"/>
              <a:ext cx="1782402" cy="89120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5"/>
            <p:cNvSpPr txBox="1"/>
            <p:nvPr/>
          </p:nvSpPr>
          <p:spPr>
            <a:xfrm>
              <a:off x="1676396" y="1146"/>
              <a:ext cx="1782402" cy="8912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spcFirstLastPara="1" rIns="17775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Parsers</a:t>
              </a:r>
              <a:endPara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0" y="1266652"/>
              <a:ext cx="1782402" cy="891201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5"/>
            <p:cNvSpPr txBox="1"/>
            <p:nvPr/>
          </p:nvSpPr>
          <p:spPr>
            <a:xfrm>
              <a:off x="0" y="1266652"/>
              <a:ext cx="1782402" cy="8912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spcFirstLastPara="1" rIns="17775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SAX</a:t>
              </a:r>
              <a:endPara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3627806" y="1266652"/>
              <a:ext cx="1782402" cy="891201"/>
            </a:xfrm>
            <a:prstGeom prst="rect">
              <a:avLst/>
            </a:prstGeom>
            <a:solidFill>
              <a:srgbClr val="FF7C80"/>
            </a:solidFill>
            <a:ln>
              <a:noFill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5"/>
            <p:cNvSpPr txBox="1"/>
            <p:nvPr/>
          </p:nvSpPr>
          <p:spPr>
            <a:xfrm>
              <a:off x="3627806" y="1266652"/>
              <a:ext cx="1782402" cy="8912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spcFirstLastPara="1" rIns="17775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DOM</a:t>
              </a:r>
              <a:endParaRPr b="1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" name="Google Shape;90;p5"/>
          <p:cNvSpPr/>
          <p:nvPr/>
        </p:nvSpPr>
        <p:spPr>
          <a:xfrm>
            <a:off x="457200" y="4800600"/>
            <a:ext cx="2895600" cy="1295400"/>
          </a:xfrm>
          <a:prstGeom prst="roundRect">
            <a:avLst>
              <a:gd fmla="val 16667" name="adj"/>
            </a:avLst>
          </a:prstGeom>
          <a:solidFill>
            <a:srgbClr val="FFCC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SAX stands for </a:t>
            </a:r>
            <a:r>
              <a:rPr b="1" i="0" lang="en-US" sz="1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 </a:t>
            </a:r>
            <a:r>
              <a:rPr b="1" i="0" lang="en-US" sz="1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 For </a:t>
            </a:r>
            <a:r>
              <a:rPr b="1" i="0" lang="en-US" sz="16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ML. 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a event driven API for parsing XML.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5"/>
          <p:cNvSpPr/>
          <p:nvPr/>
        </p:nvSpPr>
        <p:spPr>
          <a:xfrm>
            <a:off x="4800600" y="4800600"/>
            <a:ext cx="3810000" cy="1295400"/>
          </a:xfrm>
          <a:prstGeom prst="roundRect">
            <a:avLst>
              <a:gd fmla="val 16667" name="adj"/>
            </a:avLst>
          </a:prstGeom>
          <a:solidFill>
            <a:srgbClr val="FFCCCC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DOM  stands for </a:t>
            </a:r>
            <a:r>
              <a:rPr b="1" i="0" lang="en-US" sz="1600" u="none" cap="none" strike="noStrike">
                <a:solidFill>
                  <a:srgbClr val="EA38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ocument </a:t>
            </a:r>
            <a:r>
              <a:rPr b="1" i="0" lang="en-US" sz="1600" u="none" cap="none" strike="noStrike">
                <a:solidFill>
                  <a:srgbClr val="EA3800"/>
                </a:solidFill>
                <a:latin typeface="Arial"/>
                <a:ea typeface="Arial"/>
                <a:cs typeface="Arial"/>
                <a:sym typeface="Arial"/>
              </a:rPr>
              <a:t>O</a:t>
            </a: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bject </a:t>
            </a:r>
            <a:r>
              <a:rPr b="1" i="0" lang="en-US" sz="1600" u="none" cap="none" strike="noStrike">
                <a:solidFill>
                  <a:srgbClr val="EA380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odel. 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process XML as objects. Elements are translated to objects.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"/>
          <p:cNvSpPr txBox="1"/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a SAX Parser?</a:t>
            </a:r>
            <a:endParaRPr/>
          </a:p>
        </p:txBody>
      </p:sp>
      <p:sp>
        <p:nvSpPr>
          <p:cNvPr id="97" name="Google Shape;97;p6"/>
          <p:cNvSpPr txBox="1"/>
          <p:nvPr>
            <p:ph idx="1" type="body"/>
          </p:nvPr>
        </p:nvSpPr>
        <p:spPr>
          <a:xfrm>
            <a:off x="228600" y="1609725"/>
            <a:ext cx="8686800" cy="4946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SAX is an event-driven API to parse an XML document.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Whenever the parser encounters a element it generates a event and sends it to the application to respond to the event.</a:t>
            </a:r>
            <a:endParaRPr/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b="1" sz="22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Few events: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36537" lvl="0" marL="693738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Start Document -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 This event is fired when reading the beginning of the XML.</a:t>
            </a:r>
            <a:endParaRPr/>
          </a:p>
          <a:p>
            <a:pPr indent="-236537" lvl="0" marL="693738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End Document –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This event is fired when reading the end of the XML.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236537" lvl="0" marL="693738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Start Element –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This event is fired when the parser encounters a start tag of a element.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236537" lvl="0" marL="693738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End element –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This event is fired when the parser encounters a end tag of a element.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236537" lvl="0" marL="693738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032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6"/>
          <p:cNvSpPr txBox="1"/>
          <p:nvPr>
            <p:ph idx="12" type="sldNum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"/>
          <p:cNvSpPr txBox="1"/>
          <p:nvPr>
            <p:ph type="title"/>
          </p:nvPr>
        </p:nvSpPr>
        <p:spPr>
          <a:xfrm>
            <a:off x="1447800" y="228600"/>
            <a:ext cx="6858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SAX Parser – How it works</a:t>
            </a:r>
            <a:endParaRPr/>
          </a:p>
        </p:txBody>
      </p:sp>
      <p:sp>
        <p:nvSpPr>
          <p:cNvPr id="104" name="Google Shape;104;p7"/>
          <p:cNvSpPr txBox="1"/>
          <p:nvPr>
            <p:ph idx="12" type="sldNum"/>
          </p:nvPr>
        </p:nvSpPr>
        <p:spPr>
          <a:xfrm>
            <a:off x="8647113" y="6477000"/>
            <a:ext cx="4445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p7"/>
          <p:cNvSpPr/>
          <p:nvPr/>
        </p:nvSpPr>
        <p:spPr>
          <a:xfrm>
            <a:off x="4419600" y="2290762"/>
            <a:ext cx="4572000" cy="2462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&lt;?xml version="1.0"?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&lt;Fruit&gt;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&lt;Apple&gt;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……..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…….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……..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&lt;/Apple&gt;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&lt;/Fruit&gt;</a:t>
            </a:r>
            <a:endParaRPr/>
          </a:p>
        </p:txBody>
      </p:sp>
      <p:sp>
        <p:nvSpPr>
          <p:cNvPr id="106" name="Google Shape;106;p7"/>
          <p:cNvSpPr/>
          <p:nvPr/>
        </p:nvSpPr>
        <p:spPr>
          <a:xfrm>
            <a:off x="4419600" y="2366962"/>
            <a:ext cx="304800" cy="152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A3800"/>
          </a:solidFill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7"/>
          <p:cNvSpPr/>
          <p:nvPr/>
        </p:nvSpPr>
        <p:spPr>
          <a:xfrm>
            <a:off x="457200" y="2747962"/>
            <a:ext cx="1600200" cy="1143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</a:t>
            </a:r>
            <a:endParaRPr/>
          </a:p>
        </p:txBody>
      </p:sp>
      <p:cxnSp>
        <p:nvCxnSpPr>
          <p:cNvPr id="108" name="Google Shape;108;p7"/>
          <p:cNvCxnSpPr/>
          <p:nvPr/>
        </p:nvCxnSpPr>
        <p:spPr>
          <a:xfrm rot="10800000">
            <a:off x="2362200" y="3128962"/>
            <a:ext cx="1371600" cy="0"/>
          </a:xfrm>
          <a:prstGeom prst="straightConnector1">
            <a:avLst/>
          </a:prstGeom>
          <a:solidFill>
            <a:schemeClr val="accent1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09" name="Google Shape;109;p7"/>
          <p:cNvSpPr txBox="1"/>
          <p:nvPr/>
        </p:nvSpPr>
        <p:spPr>
          <a:xfrm>
            <a:off x="2133600" y="2290762"/>
            <a:ext cx="20574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 Document Event triggered and sent to application.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7"/>
          <p:cNvSpPr/>
          <p:nvPr/>
        </p:nvSpPr>
        <p:spPr>
          <a:xfrm>
            <a:off x="4419600" y="2671762"/>
            <a:ext cx="304800" cy="152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A3800"/>
          </a:solidFill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1" name="Google Shape;111;p7"/>
          <p:cNvCxnSpPr/>
          <p:nvPr/>
        </p:nvCxnSpPr>
        <p:spPr>
          <a:xfrm rot="10800000">
            <a:off x="2362200" y="3128962"/>
            <a:ext cx="1371600" cy="0"/>
          </a:xfrm>
          <a:prstGeom prst="straightConnector1">
            <a:avLst/>
          </a:prstGeom>
          <a:solidFill>
            <a:schemeClr val="accent1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12" name="Google Shape;112;p7"/>
          <p:cNvSpPr txBox="1"/>
          <p:nvPr/>
        </p:nvSpPr>
        <p:spPr>
          <a:xfrm>
            <a:off x="2209800" y="3281362"/>
            <a:ext cx="20574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 element Event triggered and sent to application.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7"/>
          <p:cNvSpPr/>
          <p:nvPr/>
        </p:nvSpPr>
        <p:spPr>
          <a:xfrm>
            <a:off x="4495800" y="4500562"/>
            <a:ext cx="304800" cy="152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A3800"/>
          </a:solidFill>
          <a:ln cap="flat" cmpd="sng" w="952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4" name="Google Shape;114;p7"/>
          <p:cNvCxnSpPr/>
          <p:nvPr/>
        </p:nvCxnSpPr>
        <p:spPr>
          <a:xfrm rot="10800000">
            <a:off x="2362200" y="3128962"/>
            <a:ext cx="1371600" cy="0"/>
          </a:xfrm>
          <a:prstGeom prst="straightConnector1">
            <a:avLst/>
          </a:prstGeom>
          <a:solidFill>
            <a:schemeClr val="accent1"/>
          </a:solidFill>
          <a:ln cap="flat" cmpd="sng" w="571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15" name="Google Shape;115;p7"/>
          <p:cNvSpPr txBox="1"/>
          <p:nvPr/>
        </p:nvSpPr>
        <p:spPr>
          <a:xfrm>
            <a:off x="6781800" y="3128962"/>
            <a:ext cx="20574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 element Event triggered and sent to application.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7"/>
          <p:cNvSpPr/>
          <p:nvPr/>
        </p:nvSpPr>
        <p:spPr>
          <a:xfrm>
            <a:off x="457200" y="5008174"/>
            <a:ext cx="8458200" cy="106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9525">
            <a:solidFill>
              <a:srgbClr val="BD4B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Similarly the start and end tag element will be triggered for the &lt;Apple&gt; &lt;/Apple&gt; tag too.</a:t>
            </a:r>
            <a:endParaRPr b="1" i="0" sz="2400" u="none" cap="none" strike="noStrike">
              <a:solidFill>
                <a:srgbClr val="CC33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7"/>
          <p:cNvSpPr/>
          <p:nvPr/>
        </p:nvSpPr>
        <p:spPr>
          <a:xfrm>
            <a:off x="381000" y="1676400"/>
            <a:ext cx="8458200" cy="609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Assume that the red arrow represents the parser execution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"/>
          <p:cNvSpPr txBox="1"/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Dive into SAX Parser</a:t>
            </a:r>
            <a:endParaRPr/>
          </a:p>
        </p:txBody>
      </p:sp>
      <p:sp>
        <p:nvSpPr>
          <p:cNvPr id="123" name="Google Shape;123;p8"/>
          <p:cNvSpPr txBox="1"/>
          <p:nvPr>
            <p:ph idx="1" type="body"/>
          </p:nvPr>
        </p:nvSpPr>
        <p:spPr>
          <a:xfrm>
            <a:off x="228600" y="1228725"/>
            <a:ext cx="8686800" cy="4943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SAX does not read the entire XML document into memory.</a:t>
            </a:r>
            <a:endParaRPr/>
          </a:p>
          <a:p>
            <a:pPr indent="-457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It reads only a small chunk of document at a time, parses it, generates events, and then reads another small chunk of document.</a:t>
            </a:r>
            <a:endParaRPr/>
          </a:p>
          <a:p>
            <a:pPr indent="-457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Therefore, a SAX parser does not require large amount of memory.</a:t>
            </a:r>
            <a:endParaRPr/>
          </a:p>
          <a:p>
            <a:pPr indent="-457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SAX parser can be applied to read an XML document and retrieve the content.</a:t>
            </a:r>
            <a:endParaRPr/>
          </a:p>
          <a:p>
            <a:pPr indent="-457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SAX parser </a:t>
            </a:r>
            <a:r>
              <a:rPr lang="en-US" sz="2000" cap="none">
                <a:latin typeface="Arial"/>
                <a:ea typeface="Arial"/>
                <a:cs typeface="Arial"/>
                <a:sym typeface="Arial"/>
              </a:rPr>
              <a:t>CANNOT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be applied to modify an XML document.</a:t>
            </a:r>
            <a:endParaRPr/>
          </a:p>
          <a:p>
            <a:pPr indent="-317500" lvl="0" marL="4572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t/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8"/>
          <p:cNvSpPr txBox="1"/>
          <p:nvPr>
            <p:ph idx="12" type="sldNum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"/>
          <p:cNvSpPr txBox="1"/>
          <p:nvPr>
            <p:ph type="title"/>
          </p:nvPr>
        </p:nvSpPr>
        <p:spPr>
          <a:xfrm>
            <a:off x="1600200" y="0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When to go for SAX?</a:t>
            </a:r>
            <a:endParaRPr/>
          </a:p>
        </p:txBody>
      </p:sp>
      <p:sp>
        <p:nvSpPr>
          <p:cNvPr id="130" name="Google Shape;130;p9"/>
          <p:cNvSpPr txBox="1"/>
          <p:nvPr>
            <p:ph idx="1" type="body"/>
          </p:nvPr>
        </p:nvSpPr>
        <p:spPr>
          <a:xfrm>
            <a:off x="228600" y="1066800"/>
            <a:ext cx="8686800" cy="4943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Since it consumes less memory this can be used to parse large XML documents..</a:t>
            </a:r>
            <a:endParaRPr/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Applications where memory is limited.</a:t>
            </a:r>
            <a:endParaRPr/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Used when applications is required to read data without modifying the content.</a:t>
            </a:r>
            <a:endParaRPr/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9"/>
          <p:cNvSpPr txBox="1"/>
          <p:nvPr>
            <p:ph idx="12" type="sldNum"/>
          </p:nvPr>
        </p:nvSpPr>
        <p:spPr>
          <a:xfrm>
            <a:off x="8647113" y="6456363"/>
            <a:ext cx="4445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ATP_2.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2006-08-07T10:58:16Z</dcterms:created>
  <dc:creator>121246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Cognizant Academy</vt:lpwstr>
  </property>
  <property fmtid="{D5CDD505-2E9C-101B-9397-08002B2CF9AE}" pid="3" name="ContentTypeId">
    <vt:lpwstr>0x0101002EB70B882132434AA6CC5929622801FC</vt:lpwstr>
  </property>
</Properties>
</file>