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7315200" cy="9601200"/>
  <p:embeddedFontLst>
    <p:embeddedFont>
      <p:font typeface="Corsiva"/>
      <p:regular r:id="rId42"/>
      <p:bold r:id="rId43"/>
      <p:italic r:id="rId44"/>
      <p:boldItalic r:id="rId45"/>
    </p:embeddedFont>
    <p:embeddedFont>
      <p:font typeface="Arial Narrow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4" roundtripDataSignature="AMtx7mg5OCVno1sbwuq2rvIsYTG1VNJ3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D0327C-FEC1-4646-A0FC-A0FE1AFF4FC4}">
  <a:tblStyle styleId="{B1D0327C-FEC1-4646-A0FC-A0FE1AFF4F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A2AB8CF-4DA8-4EB9-9474-3B518EBFC0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Corsiva-regular.fntdata"/><Relationship Id="rId41" Type="http://schemas.openxmlformats.org/officeDocument/2006/relationships/slide" Target="slides/slide35.xml"/><Relationship Id="rId44" Type="http://schemas.openxmlformats.org/officeDocument/2006/relationships/font" Target="fonts/Corsiva-italic.fntdata"/><Relationship Id="rId43" Type="http://schemas.openxmlformats.org/officeDocument/2006/relationships/font" Target="fonts/Corsiva-bold.fntdata"/><Relationship Id="rId46" Type="http://schemas.openxmlformats.org/officeDocument/2006/relationships/font" Target="fonts/ArialNarrow-regular.fntdata"/><Relationship Id="rId45" Type="http://schemas.openxmlformats.org/officeDocument/2006/relationships/font" Target="fonts/Corsi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Narrow-italic.fntdata"/><Relationship Id="rId47" Type="http://schemas.openxmlformats.org/officeDocument/2006/relationships/font" Target="fonts/ArialNarrow-bold.fntdata"/><Relationship Id="rId49" Type="http://schemas.openxmlformats.org/officeDocument/2006/relationships/font" Target="fonts/ArialNarrow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u="sng"/>
              <a:t>For the animators: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screen content needs to be rendered in the flash, no animations needed.</a:t>
            </a:r>
            <a:endParaRPr/>
          </a:p>
        </p:txBody>
      </p:sp>
      <p:sp>
        <p:nvSpPr>
          <p:cNvPr id="53" name="Google Shape;53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Slide" showMasterSp="0">
  <p:cSld name="Title_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>
            <a:gsLst>
              <a:gs pos="0">
                <a:srgbClr val="93C0C0"/>
              </a:gs>
              <a:gs pos="50000">
                <a:srgbClr val="BED6D6"/>
              </a:gs>
              <a:gs pos="100000">
                <a:srgbClr val="DFEBEB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7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icture.jpg" id="18" name="Google Shape;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788" y="1752600"/>
            <a:ext cx="3046412" cy="270351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_Completion_Page" showMasterSp="0">
  <p:cSld name="Course_Completion_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>
            <a:gsLst>
              <a:gs pos="0">
                <a:srgbClr val="93C0C0"/>
              </a:gs>
              <a:gs pos="50000">
                <a:srgbClr val="BED6D6"/>
              </a:gs>
              <a:gs pos="100000">
                <a:srgbClr val="DFEBEB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9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resent-1_03.jpg" id="26" name="Google Shape;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712913"/>
            <a:ext cx="3048000" cy="270668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">
  <p:cSld name="Objectiv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0" y="6400800"/>
            <a:ext cx="4572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457200" y="16573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2"/>
          <p:cNvSpPr txBox="1"/>
          <p:nvPr>
            <p:ph idx="2" type="body"/>
          </p:nvPr>
        </p:nvSpPr>
        <p:spPr>
          <a:xfrm>
            <a:off x="457200" y="22971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2"/>
          <p:cNvSpPr txBox="1"/>
          <p:nvPr>
            <p:ph idx="3" type="body"/>
          </p:nvPr>
        </p:nvSpPr>
        <p:spPr>
          <a:xfrm>
            <a:off x="4645025" y="16573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2"/>
          <p:cNvSpPr txBox="1"/>
          <p:nvPr>
            <p:ph idx="4" type="body"/>
          </p:nvPr>
        </p:nvSpPr>
        <p:spPr>
          <a:xfrm>
            <a:off x="4645025" y="22971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2"/>
          <p:cNvSpPr txBox="1"/>
          <p:nvPr>
            <p:ph idx="12" type="sldNum"/>
          </p:nvPr>
        </p:nvSpPr>
        <p:spPr>
          <a:xfrm>
            <a:off x="0" y="6400800"/>
            <a:ext cx="4572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>
            <a:gsLst>
              <a:gs pos="0">
                <a:srgbClr val="93C0C0"/>
              </a:gs>
              <a:gs pos="50000">
                <a:srgbClr val="BED6D6"/>
              </a:gs>
              <a:gs pos="100000">
                <a:srgbClr val="DFEBEB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>
            <a:gsLst>
              <a:gs pos="0">
                <a:srgbClr val="682252"/>
              </a:gs>
              <a:gs pos="50000">
                <a:srgbClr val="7F2E67"/>
              </a:gs>
              <a:gs pos="100000">
                <a:srgbClr val="99387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icture.jpg" id="14" name="Google Shape;1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0500" cy="1295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Introduction to XML Schema</a:t>
            </a:r>
            <a:endParaRPr b="1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56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92D56"/>
                </a:solidFill>
                <a:latin typeface="Arial Narrow"/>
                <a:ea typeface="Arial Narrow"/>
                <a:cs typeface="Arial Narrow"/>
                <a:sym typeface="Arial Narrow"/>
              </a:rPr>
              <a:t>LEVEL – PRACTITIONER</a:t>
            </a:r>
            <a:endParaRPr b="1" i="0" sz="1400" u="none" cap="none" strike="noStrike">
              <a:solidFill>
                <a:srgbClr val="692D5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space explained with a XML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228600" y="1447800"/>
            <a:ext cx="8686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Lets see how we can resolve the problem.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&lt;xsd:schema </a:t>
            </a:r>
            <a:r>
              <a:rPr b="1" lang="en-US">
                <a:solidFill>
                  <a:srgbClr val="00B050"/>
                </a:solidFill>
              </a:rPr>
              <a:t>xmlns:ind=http://www.fruits.com/India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b="1" lang="en-US">
                <a:solidFill>
                  <a:srgbClr val="00B050"/>
                </a:solidFill>
              </a:rPr>
              <a:t>xmlns:us=http://www.fruits.com/US</a:t>
            </a:r>
            <a:r>
              <a:rPr lang="en-US"/>
              <a:t>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&lt;Fruit&gt;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ind:</a:t>
            </a: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Apple&gt;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&lt;color&gt;Red&lt;/color&gt;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&lt;taste&gt;Sweet&lt;/taste&gt;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ind:</a:t>
            </a: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Apple&gt;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us:</a:t>
            </a: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Apple&gt;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&lt;color&gt;Yellow&lt;/color&gt;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&lt;taste&gt;Sweet&lt;/taste&gt;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us:</a:t>
            </a: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Apple&gt;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&lt;/Fruit&gt;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4953000" y="3352800"/>
            <a:ext cx="3886200" cy="23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1333" y="79178"/>
                </a:moveTo>
                <a:lnTo>
                  <a:pt x="613" y="53981"/>
                </a:lnTo>
                <a:lnTo>
                  <a:pt x="-69029" y="1955"/>
                </a:lnTo>
              </a:path>
            </a:pathLst>
          </a:cu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name spaces are defined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indicator “ind” representing India and “us” for USA.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indicator “ind” and “us” are then used along with the XML element to differentiate US and indian apple tags.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Schema</a:t>
            </a:r>
            <a:endParaRPr/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600"/>
              <a:buNone/>
            </a:pP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lang="en-US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are building blocks of XSD used for defining the structure, data types of XML.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following are the elements of XSD,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Schema element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Simple element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Complex type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Attribute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Indicators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Lets take a sample XML to learn XSD</a:t>
            </a:r>
            <a:endParaRPr sz="3600"/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76200" y="1524000"/>
            <a:ext cx="9525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Lets take a sample XML to learn XSD,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&lt;Earth&gt;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&lt;Continent comment=“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captures the continent details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” 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&lt;ContinentName&gt;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Asia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&lt;/ContinentName&gt;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&lt;description&gt;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Asian continent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&lt;/description&gt;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&lt;Countries  &gt;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65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&lt;/Countries&gt;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&lt;/Continent&gt;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&lt;Continent comment=“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captures the continent details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” 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&lt;ContinentName&gt;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Africa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&lt;/ContinentName&gt;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&lt;description&gt;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African continent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&lt;/description&gt;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&lt;Countries &gt;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45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&lt;/Countries&gt;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&lt;/Continent&gt;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&lt;/Earth&gt;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 Element</a:t>
            </a:r>
            <a:endParaRPr/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228600" y="1064170"/>
            <a:ext cx="8686800" cy="5539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&lt;schema&gt;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element is the root element of every XML Schema.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17365D"/>
              </a:buClr>
              <a:buSzPts val="1600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Where,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17365D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xmlns:xs="http://www.w3.org/2001/XMLSchema" 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-  This indicates that all the element and data types (like complex, simple, Integer, string)  used in this XSD are defined in </a:t>
            </a:r>
            <a:r>
              <a:rPr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http://www.w3.org/2001/XMLSchema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lang="en-US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 “xs”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is the prefix of the name space.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17365D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targetNamespace="http://www.cognizant.com" 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- This indicates that the elements to be defined in this schema belong to </a:t>
            </a: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http://www.cognizant.com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17365D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xmlns="http://www.</a:t>
            </a: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cognizant</a:t>
            </a: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com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-  This refers to the default name space, elements used without prefix uses this name space.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1200"/>
              </a:spcBef>
              <a:spcAft>
                <a:spcPts val="0"/>
              </a:spcAft>
              <a:buClr>
                <a:srgbClr val="17365D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/>
          </a:p>
        </p:txBody>
      </p:sp>
      <p:sp>
        <p:nvSpPr>
          <p:cNvPr id="145" name="Google Shape;145;p1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1752600" y="1638627"/>
            <a:ext cx="5791200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&lt;</a:t>
            </a:r>
            <a:r>
              <a:rPr b="0" i="0" lang="en-US" sz="1600" u="none" cap="none" strike="noStrike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xs:schema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xmlns:xs="http://www.w3.org/2001/XMLSchema"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targetNamespace="http://www.cognizant.com"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xmlns="http://www.</a:t>
            </a:r>
            <a:r>
              <a:rPr b="0"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cognizant</a:t>
            </a:r>
            <a:r>
              <a:rPr b="0"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6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com"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i="0" lang="en-US" sz="1600" u="none" cap="none" strike="noStrike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xs:schema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Element</a:t>
            </a:r>
            <a:endParaRPr/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228600" y="12287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simple element,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Contains only text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can not contain any other elements or attributes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Syntax: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</a:t>
            </a: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name=“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name of the element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type=“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 type of element like String, date, integer.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"/&gt;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Taking our XML example: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None/>
            </a:pPr>
            <a:r>
              <a:rPr lang="en-US">
                <a:solidFill>
                  <a:srgbClr val="CC3300"/>
                </a:solidFill>
              </a:rPr>
              <a:t>	&lt;ContinentName&gt;</a:t>
            </a:r>
            <a:r>
              <a:rPr lang="en-US"/>
              <a:t>Asia</a:t>
            </a:r>
            <a:r>
              <a:rPr lang="en-US">
                <a:solidFill>
                  <a:srgbClr val="CC3300"/>
                </a:solidFill>
              </a:rPr>
              <a:t>&lt;/ContinentName&gt;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lang="en-US">
                <a:solidFill>
                  <a:srgbClr val="CC3300"/>
                </a:solidFill>
              </a:rPr>
              <a:t>&lt;Countries &gt;</a:t>
            </a:r>
            <a:r>
              <a:rPr lang="en-US"/>
              <a:t>65</a:t>
            </a:r>
            <a:r>
              <a:rPr lang="en-US">
                <a:solidFill>
                  <a:srgbClr val="CC3300"/>
                </a:solidFill>
              </a:rPr>
              <a:t>&lt;/Countries&gt;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Simple element Definition: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&lt;</a:t>
            </a:r>
            <a:r>
              <a:rPr b="1" lang="en-US" sz="2000">
                <a:solidFill>
                  <a:srgbClr val="00B050"/>
                </a:solidFill>
              </a:rPr>
              <a:t>xs:element</a:t>
            </a:r>
            <a:r>
              <a:rPr lang="en-US" sz="2000"/>
              <a:t> name=“</a:t>
            </a:r>
            <a:r>
              <a:rPr lang="en-US" sz="2000">
                <a:solidFill>
                  <a:srgbClr val="CC3300"/>
                </a:solidFill>
              </a:rPr>
              <a:t>ContinentName</a:t>
            </a:r>
            <a:r>
              <a:rPr lang="en-US" sz="2000"/>
              <a:t>" type="xs:string"/&gt;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&lt;</a:t>
            </a:r>
            <a:r>
              <a:rPr b="1" lang="en-US" sz="2000">
                <a:solidFill>
                  <a:srgbClr val="00B050"/>
                </a:solidFill>
              </a:rPr>
              <a:t>xs:element</a:t>
            </a:r>
            <a:r>
              <a:rPr lang="en-US" sz="2000"/>
              <a:t> name=“</a:t>
            </a:r>
            <a:r>
              <a:rPr lang="en-US" sz="2000">
                <a:solidFill>
                  <a:srgbClr val="CC3300"/>
                </a:solidFill>
              </a:rPr>
              <a:t>Countries</a:t>
            </a:r>
            <a:r>
              <a:rPr lang="en-US" sz="2000"/>
              <a:t>" type="xs:integer"/&gt;</a:t>
            </a:r>
            <a:br>
              <a:rPr lang="en-US" sz="2000"/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Element – Default Value</a:t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228600" y="12192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simple element, can contain a default value, a value which can be substituted when no values is specified.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Default Value Example: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&lt;xs:element name=“</a:t>
            </a:r>
            <a:r>
              <a:rPr lang="en-US" sz="2000">
                <a:solidFill>
                  <a:srgbClr val="CC3300"/>
                </a:solidFill>
              </a:rPr>
              <a:t>ContinentName</a:t>
            </a:r>
            <a:r>
              <a:rPr lang="en-US" sz="2000"/>
              <a:t>" type="xs:string“ </a:t>
            </a:r>
            <a:r>
              <a:rPr b="1" lang="en-US" sz="2000">
                <a:solidFill>
                  <a:srgbClr val="00B050"/>
                </a:solidFill>
              </a:rPr>
              <a:t>default</a:t>
            </a:r>
            <a:r>
              <a:rPr b="1" lang="en-US" sz="2000"/>
              <a:t>=“</a:t>
            </a:r>
            <a:r>
              <a:rPr b="1" lang="en-US" sz="2000">
                <a:solidFill>
                  <a:srgbClr val="00B050"/>
                </a:solidFill>
              </a:rPr>
              <a:t>Australia</a:t>
            </a:r>
            <a:r>
              <a:rPr b="1" lang="en-US" sz="2000"/>
              <a:t>”</a:t>
            </a:r>
            <a:r>
              <a:rPr lang="en-US" sz="2000"/>
              <a:t>/&gt;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Input XML 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None/>
            </a:pPr>
            <a:r>
              <a:rPr lang="en-US">
                <a:solidFill>
                  <a:srgbClr val="CC3300"/>
                </a:solidFill>
              </a:rPr>
              <a:t>&lt;ContinentName&gt;&lt;/ContinentName&gt;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Output XML once XML is parsed  using XSD:</a:t>
            </a:r>
            <a:endParaRPr/>
          </a:p>
          <a:p>
            <a:pPr indent="-457200" lvl="1" marL="45720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280"/>
              <a:buNone/>
            </a:pPr>
            <a:r>
              <a:rPr lang="en-US">
                <a:solidFill>
                  <a:srgbClr val="CC3300"/>
                </a:solidFill>
              </a:rPr>
              <a:t>	&lt;ContinentName&gt;</a:t>
            </a:r>
            <a:r>
              <a:rPr lang="en-US">
                <a:solidFill>
                  <a:srgbClr val="00B050"/>
                </a:solidFill>
              </a:rPr>
              <a:t>Australia</a:t>
            </a:r>
            <a:r>
              <a:rPr lang="en-US">
                <a:solidFill>
                  <a:srgbClr val="CC3300"/>
                </a:solidFill>
              </a:rPr>
              <a:t>&lt;/ContinentName&gt;</a:t>
            </a:r>
            <a:endParaRPr/>
          </a:p>
          <a:p>
            <a:pPr indent="-45720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5562600" y="3657600"/>
            <a:ext cx="3276600" cy="1200329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example, since the continent name is empty it will be defaulted to </a:t>
            </a:r>
            <a:r>
              <a:rPr b="0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“Australia” 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the xml parser.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Element – Fixed Value</a:t>
            </a:r>
            <a:endParaRPr/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228600" y="1219200"/>
            <a:ext cx="86868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simple element, can contain a fixed value, a constant value which can be specified  , which cannot be changed.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Fixed Value Example: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&lt;xs:element name=“</a:t>
            </a:r>
            <a:r>
              <a:rPr lang="en-US" sz="2000">
                <a:solidFill>
                  <a:srgbClr val="CC3300"/>
                </a:solidFill>
              </a:rPr>
              <a:t>ContinentName</a:t>
            </a:r>
            <a:r>
              <a:rPr lang="en-US" sz="2000"/>
              <a:t>" type="xs:string“ </a:t>
            </a:r>
            <a:r>
              <a:rPr b="1" lang="en-US" sz="2000">
                <a:solidFill>
                  <a:srgbClr val="00B050"/>
                </a:solidFill>
              </a:rPr>
              <a:t>fixed</a:t>
            </a:r>
            <a:r>
              <a:rPr b="1" lang="en-US" sz="2000"/>
              <a:t>=“</a:t>
            </a:r>
            <a:r>
              <a:rPr b="1" lang="en-US" sz="2000">
                <a:solidFill>
                  <a:srgbClr val="00B050"/>
                </a:solidFill>
              </a:rPr>
              <a:t>Africa</a:t>
            </a:r>
            <a:r>
              <a:rPr b="1" lang="en-US" sz="2000"/>
              <a:t>”</a:t>
            </a:r>
            <a:r>
              <a:rPr lang="en-US" sz="2000"/>
              <a:t>/&gt;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Element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228600" y="12192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complex element is a element that,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Contains other elements (Simple/complex)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Contain attributes.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Taking our XML example: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None/>
            </a:pPr>
            <a:r>
              <a:rPr lang="en-US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&lt;Earth&gt;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None/>
            </a:pPr>
            <a:r>
              <a:rPr lang="en-US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&lt;Continent comment=“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captures the continent details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” &gt;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None/>
            </a:pP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	&lt;ContinentName&gt;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Asia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&lt;/ContinentName&gt;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&lt;Countries &gt;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65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&lt;/Countries&gt;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None/>
            </a:pP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&lt;/Continent&gt;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None/>
            </a:pP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	&lt;Earth&gt;</a:t>
            </a:r>
            <a:endParaRPr/>
          </a:p>
          <a:p>
            <a:pPr indent="-230188" lvl="1" marL="23018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Earth</a:t>
            </a: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</a:t>
            </a: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has other elements so they are complex elements.</a:t>
            </a:r>
            <a:endParaRPr/>
          </a:p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4603532" y="2060030"/>
            <a:ext cx="4495800" cy="1905000"/>
          </a:xfrm>
          <a:prstGeom prst="irregularSeal1">
            <a:avLst/>
          </a:pr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learn about attribute in the next slide.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define a Complex Element</a:t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181302" y="1129864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How continent element is defined?</a:t>
            </a:r>
            <a:endParaRPr/>
          </a:p>
          <a:p>
            <a:pPr indent="0" lvl="2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xs:complexType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name=“</a:t>
            </a:r>
            <a:r>
              <a:rPr lang="en-US" sz="1800">
                <a:solidFill>
                  <a:srgbClr val="CC3300"/>
                </a:solidFill>
              </a:rPr>
              <a:t>ContinentInfo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"&gt;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  &lt;xs:sequence&gt;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    &lt;xs:element name="</a:t>
            </a:r>
            <a:r>
              <a:rPr lang="en-US" sz="1800">
                <a:solidFill>
                  <a:srgbClr val="CC3300"/>
                </a:solidFill>
              </a:rPr>
              <a:t>ContinentName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 type="xs:string"/&gt;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    &lt;xs:element name=“</a:t>
            </a:r>
            <a:r>
              <a:rPr lang="en-US" sz="1800">
                <a:solidFill>
                  <a:srgbClr val="CC3300"/>
                </a:solidFill>
              </a:rPr>
              <a:t>Countries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 type="xs:integer"/&gt;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  &lt;/xs:sequence&gt;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xs:complexType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2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&lt;xs:element name=“</a:t>
            </a:r>
            <a:r>
              <a:rPr lang="en-US" sz="1800">
                <a:solidFill>
                  <a:srgbClr val="CC3300"/>
                </a:solidFill>
              </a:rPr>
              <a:t>Continent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 type=“</a:t>
            </a:r>
            <a:r>
              <a:rPr lang="en-US" sz="1800">
                <a:solidFill>
                  <a:srgbClr val="CC3300"/>
                </a:solidFill>
              </a:rPr>
              <a:t>continentInfo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"/&gt;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3038" lvl="2" marL="45720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xs:complexType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name=“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ContinentInfo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"&gt;  - This creates a data type continent info object.</a:t>
            </a:r>
            <a:endParaRPr/>
          </a:p>
          <a:p>
            <a:pPr indent="-173038" lvl="2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Step 2: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&lt;xs:element name=“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 type=“</a:t>
            </a:r>
            <a:r>
              <a:rPr lang="en-US" sz="18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continentInfo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"/&gt; - This creates the complex element Continent with data type continent info.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br>
              <a:rPr lang="en-US" sz="2000"/>
            </a:b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&lt;sequence&gt;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indicator - This means that the child elements (ContinentName, Countries) must appear in the XML the same order as they are declared.</a:t>
            </a:r>
            <a:endParaRPr/>
          </a:p>
          <a:p>
            <a:pPr indent="-173038" lvl="2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 Attributes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228600" y="1295400"/>
            <a:ext cx="8686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Attributes can be defined for complex elements.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&lt;xs:attribute name=“attribute name" type=“data type"/&gt;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Taking our XML example: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Lets define attribute for the element </a:t>
            </a: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Continent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None/>
            </a:pPr>
            <a:r>
              <a:rPr lang="en-US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&lt;Continent comment=“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captures the continent details</a:t>
            </a:r>
            <a:r>
              <a:rPr lang="en-US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” 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 </a:t>
            </a:r>
            <a:r>
              <a:rPr lang="en-US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“comment</a:t>
            </a:r>
            <a:r>
              <a:rPr lang="en-US">
                <a:solidFill>
                  <a:srgbClr val="EA3800"/>
                </a:solidFill>
              </a:rPr>
              <a:t>”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the attribute of a complex element </a:t>
            </a:r>
            <a:r>
              <a:rPr lang="en-US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“Continent”.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EA38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1600200" y="200025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About the Author</a:t>
            </a:r>
            <a:endParaRPr/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7" name="Google Shape;57;p2"/>
          <p:cNvGraphicFramePr/>
          <p:nvPr/>
        </p:nvGraphicFramePr>
        <p:xfrm>
          <a:off x="6096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{B1D0327C-FEC1-4646-A0FC-A0FE1AFF4FC4}</a:tableStyleId>
              </a:tblPr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Created By: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Shanmu (105110)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Credential Information: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Sr Architect.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Version and Date: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1.0, November 22’nd 2011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" name="Google Shape;58;p2"/>
          <p:cNvSpPr/>
          <p:nvPr/>
        </p:nvSpPr>
        <p:spPr>
          <a:xfrm>
            <a:off x="762000" y="4419600"/>
            <a:ext cx="7620000" cy="495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188B4"/>
                </a:solidFill>
                <a:latin typeface="Twentieth Century"/>
              </a:rPr>
              <a:t>Cognizant Certified Official Curriculum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define Attributes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-533400" y="1524000"/>
            <a:ext cx="8686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&lt;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xs:attribute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type=“xs:string"/&gt; 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6075" lvl="2" marL="12604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xs:complexType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ContinentInfo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  &lt;xs:sequence&gt;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    &lt;xs:element name="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ContinentName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type="xs:string"/&gt;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    &lt;xs:element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Countries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type="xs:integer"/&gt;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  &lt;/xs:sequence&gt;</a:t>
            </a:r>
            <a:endParaRPr/>
          </a:p>
          <a:p>
            <a:pPr indent="45720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xs:attribute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ref=“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” /&gt;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xs:complexType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45720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&lt;xs:element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continentInfo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"/&gt;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6750268" y="1797268"/>
            <a:ext cx="2057400" cy="584775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attribute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6293068" y="2002165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7086600" y="2469932"/>
            <a:ext cx="533400" cy="2057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7467600" y="3087469"/>
            <a:ext cx="1600200" cy="83099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 the Complex object.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705600" y="4782204"/>
            <a:ext cx="2286000" cy="83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11598" y="-99668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the attribute reference in the complex object.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Indicators</a:t>
            </a:r>
            <a:endParaRPr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are seven indicators falling under three categories,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-152400" y="2041634"/>
            <a:ext cx="6096000" cy="406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Indicators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Occurrence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Occurs</a:t>
            </a:r>
            <a:endParaRPr/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Occurs</a:t>
            </a:r>
            <a:endParaRPr/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Name</a:t>
            </a:r>
            <a:endParaRPr/>
          </a:p>
          <a:p>
            <a:pPr indent="-11430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Group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3429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5181600" y="2041634"/>
            <a:ext cx="838200" cy="1981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5791200" y="2538303"/>
            <a:ext cx="2209800" cy="83099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used for defining the order of the elements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5334000" y="4099034"/>
            <a:ext cx="533400" cy="1371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912068" y="4327634"/>
            <a:ext cx="2209800" cy="1077218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used for defining how many times a element can occur in a XML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5791200" y="5470634"/>
            <a:ext cx="2057400" cy="83099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used for grouping elements &amp; attributes.</a:t>
            </a:r>
            <a:endParaRPr b="0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5257800" y="5776556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Indicator 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73038" lvl="2" marL="3460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&lt;xs:complexType name=“</a:t>
            </a:r>
            <a:r>
              <a:rPr lang="en-US" sz="2000">
                <a:solidFill>
                  <a:srgbClr val="CC3300"/>
                </a:solidFill>
              </a:rPr>
              <a:t>ContinentInfo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  &lt;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xs:all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47625" lvl="2" marL="10255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&lt;xs:element name="</a:t>
            </a:r>
            <a:r>
              <a:rPr lang="en-US" sz="2000">
                <a:solidFill>
                  <a:srgbClr val="CC3300"/>
                </a:solidFill>
              </a:rPr>
              <a:t>ContinentName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type="xs:string"/&gt;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&lt;xs:element name=“</a:t>
            </a:r>
            <a:r>
              <a:rPr lang="en-US" sz="2000">
                <a:solidFill>
                  <a:srgbClr val="CC3300"/>
                </a:solidFill>
              </a:rPr>
              <a:t>Countries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type="xs:integer"/&gt;</a:t>
            </a:r>
            <a:endParaRPr/>
          </a:p>
          <a:p>
            <a:pPr indent="0" lvl="2" marL="457200" rtl="0" algn="l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&lt;/xs:all&gt;</a:t>
            </a:r>
            <a:endParaRPr/>
          </a:p>
          <a:p>
            <a:pPr indent="-568325" lvl="2" marL="7413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&lt;/xs:complexType&gt;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3038" lvl="2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7556936" y="1905000"/>
            <a:ext cx="291664" cy="1143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685800" y="4191000"/>
            <a:ext cx="7620000" cy="707886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signifies that the elements  “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continentName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and  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“countries”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appear in any order and can come only once. </a:t>
            </a:r>
            <a:endParaRPr b="0" sz="20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Indicator 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457200" y="9144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73038" lvl="2" marL="3460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&lt;xs:complexType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ContinentInfo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  &lt;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xs:choice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47625" lvl="2" marL="10255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&lt;xs:element name="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ContinentName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type="xs:string"/&gt;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&lt;xs:element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Countries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type="xs:integer"/&gt;</a:t>
            </a:r>
            <a:endParaRPr/>
          </a:p>
          <a:p>
            <a:pPr indent="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xs:choice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568325" lvl="2" marL="7413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&lt;/xs:complexType&gt;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3038" lvl="2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7556936" y="1905000"/>
            <a:ext cx="291664" cy="1143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609600" y="4191000"/>
            <a:ext cx="7620000" cy="1015663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signifies that only one of the child elements can appear. So it is either “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continentName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(or)  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“countries”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 “Continent“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Sequence Indicator 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457200" y="9144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73038" lvl="2" marL="3460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&lt;xs:complexType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ContinentInfo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  &lt;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xs:sequence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47625" lvl="2" marL="10255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&lt;xs:element name="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ContinentName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type="xs:string"/&gt;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&lt;xs:element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Countries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type="xs:integer"/&gt;</a:t>
            </a:r>
            <a:endParaRPr/>
          </a:p>
          <a:p>
            <a:pPr indent="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xs:sequence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-568325" lvl="2" marL="7413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&lt;/xs:complexType&gt;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3038" lvl="2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7556936" y="1905000"/>
            <a:ext cx="291664" cy="1143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838200" y="4191000"/>
            <a:ext cx="7620000" cy="707886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signifies that the elements should always be in the order specified “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continentName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followed by 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“countries”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 and Max occurs Indicator 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457200" y="8382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73038" lvl="2" marL="34607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&lt;xs:complexType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ContinentInfo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  &lt;xs:sequence&gt;</a:t>
            </a:r>
            <a:endParaRPr/>
          </a:p>
          <a:p>
            <a:pPr indent="-47625" lvl="2" marL="1025525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&lt;xs:element name="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ContinentName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type="xs:string“ 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maxOccurs="10“ minOccurs=“2”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/&gt;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&lt;xs:element name=“</a:t>
            </a:r>
            <a:r>
              <a:rPr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Countries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 type="xs:integer"/&gt;</a:t>
            </a:r>
            <a:endParaRPr/>
          </a:p>
          <a:p>
            <a:pPr indent="0" lvl="2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&lt;/xs:sequence&gt;</a:t>
            </a:r>
            <a:endParaRPr/>
          </a:p>
          <a:p>
            <a:pPr indent="-568325" lvl="2" marL="74136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&lt;/xs:complexType&gt;</a:t>
            </a:r>
            <a:endParaRPr/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3038" lvl="2" marL="4572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1143000" y="4191001"/>
            <a:ext cx="7086600" cy="707886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signifies the element “</a:t>
            </a:r>
            <a:r>
              <a:rPr b="0" lang="en-US" sz="20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continentName “ 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appear at least twice inside the continent element and cannot  exceed beyond 10.</a:t>
            </a:r>
            <a:endParaRPr b="0" sz="2000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Lend a Hand:  Creating a XSD</a:t>
            </a:r>
            <a:endParaRPr sz="3200"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228600" y="2438400"/>
            <a:ext cx="8686800" cy="914400"/>
          </a:xfrm>
          <a:prstGeom prst="rect">
            <a:avLst/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next slide as reference the associates needs to create the same XSD using a notepad.</a:t>
            </a:r>
            <a:endParaRPr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Lend a Hand: Complete XSD for the  XML</a:t>
            </a:r>
            <a:endParaRPr sz="3200"/>
          </a:p>
        </p:txBody>
      </p:sp>
      <p:sp>
        <p:nvSpPr>
          <p:cNvPr id="264" name="Google Shape;264;p27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701" y="1543265"/>
            <a:ext cx="7696200" cy="464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Lend a Hand: XML generation from XSD using SDE</a:t>
            </a:r>
            <a:endParaRPr sz="2800"/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228600" y="1524000"/>
            <a:ext cx="8686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Follow these steps to create a XML from XSD using eclipse,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Open SDE and create a java project.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 a empty XSD, Select the project and click CTRL+N and select XML Schema from XML group.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Follow the wizard and create a blank XSD.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Copy/paste the XSD you created in notepad into the blank XSD.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Right click XSD in the project explorer and click validate in context menu, it should not throw errors.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Right click XSD in the project explorer and click generate – This will create the sample XML for the XSD created.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b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 the following line is not included in the beginning of XSD, the generate feature would not appear in the context menu.</a:t>
            </a:r>
            <a:endParaRPr/>
          </a:p>
          <a:p>
            <a:pPr indent="-342900" lvl="0" marL="342900" rtl="0" algn="ctr"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b="1" lang="en-US" sz="1800">
                <a:solidFill>
                  <a:srgbClr val="00B050"/>
                </a:solidFill>
              </a:rPr>
              <a:t>&lt;?xml version=</a:t>
            </a:r>
            <a:r>
              <a:rPr b="1" i="1" lang="en-US" sz="1800">
                <a:solidFill>
                  <a:srgbClr val="00B050"/>
                </a:solidFill>
              </a:rPr>
              <a:t>"1.0"?&gt;</a:t>
            </a:r>
            <a:endParaRPr b="1"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Few Tips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2590800" y="1524000"/>
            <a:ext cx="6324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Using SDE/Eclipse you can do lots of things easily like,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Create DTD/ XSD in design view.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Generate XSD/DTD from XML.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Validate existing XSD/DTD.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Generate XML from DTD and XSD.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9"/>
          <p:cNvSpPr txBox="1"/>
          <p:nvPr/>
        </p:nvSpPr>
        <p:spPr>
          <a:xfrm>
            <a:off x="381000" y="4572000"/>
            <a:ext cx="8686800" cy="9144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these in your free time for developing/validating XML related files with ease.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ssertion_1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1752600"/>
            <a:ext cx="198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Objective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76200" y="1304925"/>
            <a:ext cx="9067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completing this chapter you will be able to understand:</a:t>
            </a:r>
            <a:endParaRPr/>
          </a:p>
          <a:p>
            <a:pPr indent="-16510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What is a schema?</a:t>
            </a:r>
            <a:endParaRPr/>
          </a:p>
          <a:p>
            <a:pPr indent="-16510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Difference between DTD and Schema.</a:t>
            </a:r>
            <a:endParaRPr/>
          </a:p>
          <a:p>
            <a:pPr indent="-16510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How to create a XSD for a XML File.</a:t>
            </a:r>
            <a:endParaRPr/>
          </a:p>
          <a:p>
            <a:pPr indent="-285750" lvl="1" marL="74295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XSD Vs DTD</a:t>
            </a:r>
            <a:endParaRPr/>
          </a:p>
        </p:txBody>
      </p:sp>
      <p:graphicFrame>
        <p:nvGraphicFramePr>
          <p:cNvPr id="287" name="Google Shape;287;p30"/>
          <p:cNvGraphicFramePr/>
          <p:nvPr/>
        </p:nvGraphicFramePr>
        <p:xfrm>
          <a:off x="228600" y="1690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{FA2AB8CF-4DA8-4EB9-9474-3B518EBFC0E4}</a:tableStyleId>
              </a:tblPr>
              <a:tblGrid>
                <a:gridCol w="4305300"/>
                <a:gridCol w="4305300"/>
              </a:tblGrid>
              <a:tr h="45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XSD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DTD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30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XSD supports data types like String, integers.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So  one can restrict the XML content of an element.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DTD does not support data types.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Therefore, you cannot restrict the XML content of an element.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7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XSD supports default values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for elements.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DTD does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not support default values for elements.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7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XSD supports references to external XML schemas.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You cannot include other DTDs within a DTD.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79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XSD has  a XML structure  which is easy to maintain.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DTD has a flat file structure </a:t>
                      </a: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which is complex to maintain.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8" name="Google Shape;288;p30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Reflect</a:t>
            </a:r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228600" y="13811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Associates to reflect the following topics before proceeding.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What is a XSD?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What is the significance of a name space?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What are all the XSD elements you learnt?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What is the difference between simple and complex elements?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What is a schema element?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What are the types of indicators?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95" name="Google Shape;295;p31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top_n_go.JPG"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967" y="1797312"/>
            <a:ext cx="2786633" cy="133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 By Step approach to create a XSD</a:t>
            </a:r>
            <a:endParaRPr sz="3600"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These are the steps to create a XSD for an XML.</a:t>
            </a:r>
            <a:endParaRPr/>
          </a:p>
          <a:p>
            <a:pPr indent="177800" lvl="0" marL="3429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Create root tags schema tags &amp; name spaces.</a:t>
            </a:r>
            <a:endParaRPr/>
          </a:p>
          <a:p>
            <a:pPr indent="177800" lvl="0" marL="3429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Identify simple elements.</a:t>
            </a:r>
            <a:endParaRPr/>
          </a:p>
          <a:p>
            <a:pPr indent="177800" lvl="0" marL="3429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Identify attributes.</a:t>
            </a:r>
            <a:endParaRPr/>
          </a:p>
          <a:p>
            <a:pPr indent="177800" lvl="0" marL="3429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Step 4: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Identify complex elements.</a:t>
            </a:r>
            <a:endParaRPr/>
          </a:p>
          <a:p>
            <a:pPr indent="177800" lvl="0" marL="3429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Step 5: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Collate the details and create a XSD.</a:t>
            </a:r>
            <a:endParaRPr/>
          </a:p>
          <a:p>
            <a:pPr indent="177800" lvl="0" marL="3429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 on Exercise: Create a XSD 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278528" y="2271883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For the shopping complex online application XML file create a XSD by following the steps.</a:t>
            </a:r>
            <a:endParaRPr/>
          </a:p>
          <a:p>
            <a:pPr indent="-234950" lvl="1" marL="346075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List of Products</a:t>
            </a:r>
            <a:endParaRPr/>
          </a:p>
          <a:p>
            <a:pPr indent="-234950" lvl="1" marL="346075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Products can have one or more products</a:t>
            </a:r>
            <a:endParaRPr/>
          </a:p>
          <a:p>
            <a:pPr indent="-174625" lvl="2" marL="5207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Each product should have the following elements, there is no specific order needs to be followed for elements.</a:t>
            </a:r>
            <a:endParaRPr/>
          </a:p>
          <a:p>
            <a:pPr indent="-236537" lvl="3" marL="6937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Product Name - String</a:t>
            </a:r>
            <a:endParaRPr/>
          </a:p>
          <a:p>
            <a:pPr indent="-236537" lvl="3" marL="6937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Product Description – String, Should have a default value 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“generic product”</a:t>
            </a:r>
            <a:endParaRPr/>
          </a:p>
          <a:p>
            <a:pPr indent="-236537" lvl="3" marL="6937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Product Type (Grocery/Apparel/Electronics)   - String.</a:t>
            </a:r>
            <a:endParaRPr/>
          </a:p>
          <a:p>
            <a:pPr indent="-236537" lvl="3" marL="6937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Quantity – Integer.</a:t>
            </a:r>
            <a:endParaRPr/>
          </a:p>
          <a:p>
            <a:pPr indent="-236537" lvl="3" marL="69373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product element should have an attribute “id” – integer.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elements defined in the schema should have a name space “www.cognizant.com/schema”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1295400" y="1568668"/>
            <a:ext cx="7010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the Earth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reference to develop the XSD. Finally validate the XSD and generate a XML using SDE.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it Out: Solution</a:t>
            </a:r>
            <a:endParaRPr/>
          </a:p>
        </p:txBody>
      </p:sp>
      <p:sp>
        <p:nvSpPr>
          <p:cNvPr id="317" name="Google Shape;317;p3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4"/>
          <p:cNvSpPr txBox="1"/>
          <p:nvPr/>
        </p:nvSpPr>
        <p:spPr>
          <a:xfrm>
            <a:off x="381000" y="1674435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33600"/>
            <a:ext cx="845754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682252"/>
                </a:solidFill>
                <a:latin typeface="Open Sans"/>
                <a:ea typeface="Open Sans"/>
                <a:cs typeface="Open Sans"/>
                <a:sym typeface="Open Sans"/>
              </a:rPr>
              <a:t>XML</a:t>
            </a:r>
            <a:endParaRPr b="1" i="0" sz="2200" u="none" cap="none" strike="noStrike">
              <a:solidFill>
                <a:srgbClr val="6822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You have successfully completed -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	Introduction to XML Schema</a:t>
            </a:r>
            <a:endParaRPr b="1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Schema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228600" y="167640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An XML Schema describes the structure of an XML document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XML Schema is an XML-based alternative to DTDs.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XML Schema language is also referred to as </a:t>
            </a:r>
            <a:r>
              <a:rPr b="1"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ML </a:t>
            </a:r>
            <a:r>
              <a:rPr b="1"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chema </a:t>
            </a:r>
            <a:r>
              <a:rPr b="1"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efinition or XSD.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purpose of an XML Schema is to define the legal building blocks of an XML document.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XML Schema defines the elements, attributes and their data types that can appear in an XML document.</a:t>
            </a:r>
            <a:endParaRPr/>
          </a:p>
          <a:p>
            <a:pPr indent="-1778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533400" y="5029200"/>
            <a:ext cx="8153400" cy="9906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schema files are stored with extension “.xsd”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Employee.xsd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DTD Vs XML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517634" y="5076498"/>
            <a:ext cx="8153400" cy="990600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Confused between DTD and XSD. Lets look at the difference in the end of the session.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ankemp2.jpg"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752600"/>
            <a:ext cx="2194988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name space?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Lets take a real world analogy.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Assume there are two varieties of apples one from US and other from India.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pples.jpg"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90800"/>
            <a:ext cx="2667000" cy="1780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s.jpg" id="91" name="Google Shape;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2590801"/>
            <a:ext cx="2514600" cy="167849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 txBox="1"/>
          <p:nvPr/>
        </p:nvSpPr>
        <p:spPr>
          <a:xfrm>
            <a:off x="1143000" y="38862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5410200" y="3810000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1371600" y="4953000"/>
            <a:ext cx="6934200" cy="99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72610" y="-77410"/>
                </a:moveTo>
                <a:lnTo>
                  <a:pt x="53654" y="-6709"/>
                </a:lnTo>
                <a:lnTo>
                  <a:pt x="20663" y="-75791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38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b="1" i="0" lang="en-US" sz="1600" u="none" cap="none" strike="noStrike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 the apple looks similar, </a:t>
            </a:r>
            <a:r>
              <a:rPr b="1" lang="en-US" sz="16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If you mix the apples you will end up with a confusion to differentiate the varieties.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The box where they are placed helps us to differentiate them.</a:t>
            </a:r>
            <a:endParaRPr b="1" i="0" sz="1600" u="none" cap="none" strike="noStrike">
              <a:solidFill>
                <a:srgbClr val="EA38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name space?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228600" y="1524000"/>
            <a:ext cx="8686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Name Space are similar to the boxes mentioned in the previous slide.</a:t>
            </a:r>
            <a:endParaRPr/>
          </a:p>
          <a:p>
            <a:pPr indent="-342900" lvl="0" marL="3429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Name space are packages (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apple box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 to group the elements and specify a </a:t>
            </a: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to access them.</a:t>
            </a:r>
            <a:endParaRPr/>
          </a:p>
          <a:p>
            <a:pPr indent="-342900" lvl="0" marL="3429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Name space helps to avoid element name conflicts. That is there could be two elements with the same name in two different name spaces (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like US and Indian apples in their appropriate boxes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name space?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228600" y="15240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Name space are like java packages where two classes having the same name can be differentiated by the package they are present.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	Example: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Two classes EmployeeSalary.java can be differentiated using their packages they reside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com.cts.employee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		com.cts.employee.finance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namespaces and their prefixes can be specified as follows: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	 xmlns:emp=“</a:t>
            </a: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http://www.abc.com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namespace can be anything not just an URL.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single XML document can have elements from multiple namespaces.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 space explained with a XML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228600" y="1600200"/>
            <a:ext cx="8686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Lets assume a fruit XML, which has a collection of Indian and US apples.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&lt;Fruit&gt;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&lt;Apple&gt;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&lt;color&gt;Red&lt;/color&gt;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&lt;taste&gt;Sweet&lt;/taste&gt;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&lt;/Apple&gt;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&lt;Apple&gt;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&lt;color&gt;Yellow&lt;/color&gt;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&lt;taste&gt;Sweet&lt;/taste&gt;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EA3800"/>
              </a:buClr>
              <a:buSzPts val="2000"/>
              <a:buNone/>
            </a:pPr>
            <a:r>
              <a:rPr lang="en-US" sz="2000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&lt;/Apple&gt;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&lt;/Fruit&gt;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4572000" y="2895600"/>
            <a:ext cx="4343400" cy="167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1597" y="113258"/>
                </a:moveTo>
                <a:lnTo>
                  <a:pt x="613" y="53981"/>
                </a:lnTo>
                <a:lnTo>
                  <a:pt x="-63264" y="10355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We have a name conflict of the element  &lt;apple&gt; we will not be able to differentiate which is Indian (or) US apple</a:t>
            </a:r>
            <a:endParaRPr b="0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38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Next Slide we will see how to resolve it.</a:t>
            </a:r>
            <a:endParaRPr b="0" i="0" sz="1800" u="none" cap="none" strike="noStrike">
              <a:solidFill>
                <a:srgbClr val="EA38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ATP_2.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2006-08-07T10:58:16Z</dcterms:created>
  <dc:creator>121246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