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81"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3F902E1-EC50-47A9-B07C-B0EC0CC11935}" type="datetimeFigureOut">
              <a:rPr lang="en-IN" smtClean="0"/>
              <a:t>14-06-2023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B49A44A-325C-4ECA-AE45-7D405BDA4CF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B49A44A-325C-4ECA-AE45-7D405BDA4C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B49A44A-325C-4ECA-AE45-7D405BDA4C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B49A44A-325C-4ECA-AE45-7D405BDA4CF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B49A44A-325C-4ECA-AE45-7D405BDA4CF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B49A44A-325C-4ECA-AE45-7D405BDA4CF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B49A44A-325C-4ECA-AE45-7D405BDA4CF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B49A44A-325C-4ECA-AE45-7D405BDA4CF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3F902E1-EC50-47A9-B07C-B0EC0CC11935}" type="datetimeFigureOut">
              <a:rPr lang="en-IN" smtClean="0"/>
              <a:t>14-06-2023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B49A44A-325C-4ECA-AE45-7D405BDA4C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3F902E1-EC50-47A9-B07C-B0EC0CC11935}" type="datetimeFigureOut">
              <a:rPr lang="en-IN" smtClean="0"/>
              <a:t>14-06-2023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B49A44A-325C-4ECA-AE45-7D405BDA4CF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3F902E1-EC50-47A9-B07C-B0EC0CC11935}" type="datetimeFigureOut">
              <a:rPr lang="en-IN" smtClean="0"/>
              <a:t>14-06-2023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B49A44A-325C-4ECA-AE45-7D405BDA4CF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3F902E1-EC50-47A9-B07C-B0EC0CC11935}" type="datetimeFigureOut">
              <a:rPr lang="en-IN" smtClean="0"/>
              <a:t>14-06-2023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B49A44A-325C-4ECA-AE45-7D405BDA4CF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4" y="332656"/>
            <a:ext cx="8568952" cy="1477328"/>
          </a:xfrm>
          <a:prstGeom prst="rect">
            <a:avLst/>
          </a:prstGeom>
        </p:spPr>
        <p:txBody>
          <a:bodyPr wrap="square">
            <a:spAutoFit/>
          </a:bodyPr>
          <a:lstStyle/>
          <a:p>
            <a:pPr algn="just"/>
            <a:r>
              <a:rPr lang="en-IN" b="1" u="sng" dirty="0"/>
              <a:t>The Pros and Cons of a Monolithic Application Vs. Microservices</a:t>
            </a:r>
            <a:endParaRPr lang="en-IN" dirty="0"/>
          </a:p>
          <a:p>
            <a:pPr algn="just"/>
            <a:r>
              <a:rPr lang="en-IN" dirty="0"/>
              <a:t> </a:t>
            </a:r>
          </a:p>
          <a:p>
            <a:pPr algn="just"/>
            <a:r>
              <a:rPr lang="en-IN" dirty="0"/>
              <a:t>For a long time, monolithic architecture has been the standard when it comes to application development, but as the digital economy moves to a more subscription-based model, it’s starting to look </a:t>
            </a:r>
            <a:r>
              <a:rPr lang="en-IN" dirty="0" smtClean="0"/>
              <a:t>out-dated.</a:t>
            </a:r>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664967" y="1916832"/>
            <a:ext cx="6174105" cy="3284220"/>
          </a:xfrm>
          <a:prstGeom prst="rect">
            <a:avLst/>
          </a:prstGeom>
          <a:noFill/>
          <a:ln>
            <a:noFill/>
          </a:ln>
        </p:spPr>
      </p:pic>
    </p:spTree>
    <p:extLst>
      <p:ext uri="{BB962C8B-B14F-4D97-AF65-F5344CB8AC3E}">
        <p14:creationId xmlns:p14="http://schemas.microsoft.com/office/powerpoint/2010/main" val="93998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b="1" dirty="0"/>
              <a:t>Less scalability</a:t>
            </a:r>
            <a:endParaRPr lang="en-IN" sz="2400" dirty="0"/>
          </a:p>
          <a:p>
            <a:pPr algn="just"/>
            <a:r>
              <a:rPr lang="en-IN" sz="2400" dirty="0"/>
              <a:t>Because monolithic architecture software is tightly coupled, it can be hard to scale. As your codebase grows and/or you want to add new features, you need to drag the entire architecture up with you</a:t>
            </a:r>
            <a:r>
              <a:rPr lang="en-IN" sz="2400" dirty="0" smtClean="0"/>
              <a:t>.</a:t>
            </a:r>
          </a:p>
          <a:p>
            <a:pPr algn="just"/>
            <a:endParaRPr lang="en-US" sz="2400" dirty="0"/>
          </a:p>
          <a:p>
            <a:pPr algn="just"/>
            <a:endParaRPr lang="en-IN" sz="2400" dirty="0"/>
          </a:p>
          <a:p>
            <a:pPr algn="just"/>
            <a:r>
              <a:rPr lang="en-IN" sz="2400" dirty="0"/>
              <a:t>Even if you only want to boost or alter a single function, the entire application needs changing. This isn’t just time and resource-consuming but can also disrupt your continuous delivery.</a:t>
            </a:r>
          </a:p>
          <a:p>
            <a:pPr algn="just"/>
            <a:endParaRPr lang="en-IN" sz="3200" dirty="0"/>
          </a:p>
        </p:txBody>
      </p:sp>
      <p:sp>
        <p:nvSpPr>
          <p:cNvPr id="3" name="Title 2"/>
          <p:cNvSpPr>
            <a:spLocks noGrp="1"/>
          </p:cNvSpPr>
          <p:nvPr>
            <p:ph type="title"/>
          </p:nvPr>
        </p:nvSpPr>
        <p:spPr/>
        <p:txBody>
          <a:bodyPr>
            <a:noAutofit/>
          </a:bodyPr>
          <a:lstStyle/>
          <a:p>
            <a:r>
              <a:rPr lang="en-IN" sz="3200" dirty="0">
                <a:effectLst/>
              </a:rPr>
              <a:t>Limitations of monolithic architecture</a:t>
            </a:r>
            <a:endParaRPr lang="en-IN" sz="3200" dirty="0"/>
          </a:p>
        </p:txBody>
      </p:sp>
    </p:spTree>
    <p:extLst>
      <p:ext uri="{BB962C8B-B14F-4D97-AF65-F5344CB8AC3E}">
        <p14:creationId xmlns:p14="http://schemas.microsoft.com/office/powerpoint/2010/main" val="1677008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sz="3200" b="1" dirty="0"/>
              <a:t>Inability to adapt to new </a:t>
            </a:r>
            <a:r>
              <a:rPr lang="en-IN" sz="3200" b="1" dirty="0" smtClean="0"/>
              <a:t>technologies</a:t>
            </a:r>
          </a:p>
          <a:p>
            <a:pPr algn="just"/>
            <a:endParaRPr lang="en-IN" sz="3200" dirty="0"/>
          </a:p>
          <a:p>
            <a:pPr algn="just"/>
            <a:r>
              <a:rPr lang="en-IN" sz="3200" dirty="0"/>
              <a:t>As mentioned, monolithic applications are tightly coupled. Take a music app, for example. The </a:t>
            </a:r>
            <a:r>
              <a:rPr lang="en-IN" sz="3200" dirty="0" err="1"/>
              <a:t>catalog</a:t>
            </a:r>
            <a:r>
              <a:rPr lang="en-IN" sz="3200" dirty="0"/>
              <a:t> is connected tightly to the purchase and play services. This means it’s hard to bring in new technologies or web services without dismantling the entire app.</a:t>
            </a:r>
          </a:p>
          <a:p>
            <a:endParaRPr lang="en-IN" sz="3200" dirty="0"/>
          </a:p>
        </p:txBody>
      </p:sp>
      <p:sp>
        <p:nvSpPr>
          <p:cNvPr id="3" name="Title 2"/>
          <p:cNvSpPr>
            <a:spLocks noGrp="1"/>
          </p:cNvSpPr>
          <p:nvPr>
            <p:ph type="title"/>
          </p:nvPr>
        </p:nvSpPr>
        <p:spPr/>
        <p:txBody>
          <a:bodyPr>
            <a:noAutofit/>
          </a:bodyPr>
          <a:lstStyle/>
          <a:p>
            <a:r>
              <a:rPr lang="en-IN" sz="3200" dirty="0">
                <a:effectLst/>
              </a:rPr>
              <a:t>Limitations of monolithic architecture</a:t>
            </a:r>
            <a:endParaRPr lang="en-IN" sz="3200" dirty="0"/>
          </a:p>
        </p:txBody>
      </p:sp>
    </p:spTree>
    <p:extLst>
      <p:ext uri="{BB962C8B-B14F-4D97-AF65-F5344CB8AC3E}">
        <p14:creationId xmlns:p14="http://schemas.microsoft.com/office/powerpoint/2010/main" val="1099028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sz="2400" b="1" dirty="0"/>
              <a:t>High dependence between functionalities</a:t>
            </a:r>
            <a:endParaRPr lang="en-IN" sz="2400" dirty="0"/>
          </a:p>
          <a:p>
            <a:pPr algn="just"/>
            <a:r>
              <a:rPr lang="en-IN" sz="2400" dirty="0"/>
              <a:t>Because of the tight dependency we mentioned above, monolithic applications can run into software engineering and downtime difficulties</a:t>
            </a:r>
            <a:r>
              <a:rPr lang="en-IN" sz="2400" dirty="0" smtClean="0"/>
              <a:t>.</a:t>
            </a:r>
          </a:p>
          <a:p>
            <a:pPr algn="just"/>
            <a:endParaRPr lang="en-IN" sz="2400" dirty="0"/>
          </a:p>
          <a:p>
            <a:pPr algn="just"/>
            <a:r>
              <a:rPr lang="en-IN" sz="2400" dirty="0"/>
              <a:t>Let’s go back to that music app example. Because the </a:t>
            </a:r>
            <a:r>
              <a:rPr lang="en-IN" sz="2400" dirty="0" err="1"/>
              <a:t>catalog</a:t>
            </a:r>
            <a:r>
              <a:rPr lang="en-IN" sz="2400" dirty="0"/>
              <a:t>, play, and purchase functions are so dependent upon one another, if one goes down, it takes the others with it</a:t>
            </a:r>
            <a:r>
              <a:rPr lang="en-IN" sz="2400" dirty="0" smtClean="0"/>
              <a:t>.</a:t>
            </a:r>
          </a:p>
          <a:p>
            <a:pPr algn="just"/>
            <a:endParaRPr lang="en-IN" sz="2400" dirty="0"/>
          </a:p>
          <a:p>
            <a:pPr algn="just"/>
            <a:r>
              <a:rPr lang="en-IN" sz="2400" dirty="0"/>
              <a:t>People may not want to buy new music but just listen to the tracks already in their </a:t>
            </a:r>
            <a:r>
              <a:rPr lang="en-IN" sz="2400" dirty="0" err="1"/>
              <a:t>catalog</a:t>
            </a:r>
            <a:r>
              <a:rPr lang="en-IN" sz="2400" dirty="0"/>
              <a:t>. However, if the purchase function goes south, the whole monolithic app could be functionally useless until the issue is fixed.</a:t>
            </a:r>
          </a:p>
          <a:p>
            <a:pPr algn="just"/>
            <a:endParaRPr lang="en-IN" dirty="0"/>
          </a:p>
        </p:txBody>
      </p:sp>
      <p:sp>
        <p:nvSpPr>
          <p:cNvPr id="3" name="Title 2"/>
          <p:cNvSpPr>
            <a:spLocks noGrp="1"/>
          </p:cNvSpPr>
          <p:nvPr>
            <p:ph type="title"/>
          </p:nvPr>
        </p:nvSpPr>
        <p:spPr/>
        <p:txBody>
          <a:bodyPr>
            <a:noAutofit/>
          </a:bodyPr>
          <a:lstStyle/>
          <a:p>
            <a:r>
              <a:rPr lang="en-IN" sz="3200" dirty="0">
                <a:effectLst/>
              </a:rPr>
              <a:t>Limitations of monolithic architecture</a:t>
            </a:r>
            <a:endParaRPr lang="en-IN" sz="3200" dirty="0"/>
          </a:p>
        </p:txBody>
      </p:sp>
    </p:spTree>
    <p:extLst>
      <p:ext uri="{BB962C8B-B14F-4D97-AF65-F5344CB8AC3E}">
        <p14:creationId xmlns:p14="http://schemas.microsoft.com/office/powerpoint/2010/main" val="945564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3600" u="sng" dirty="0"/>
              <a:t>Microservices</a:t>
            </a:r>
            <a:r>
              <a:rPr lang="en-IN" sz="3600" dirty="0"/>
              <a:t> have a lot going for them. Here are a few of the reasons why many companies rely on them to boost their business capabilities:</a:t>
            </a:r>
          </a:p>
          <a:p>
            <a:endParaRPr lang="en-IN" dirty="0"/>
          </a:p>
        </p:txBody>
      </p:sp>
      <p:sp>
        <p:nvSpPr>
          <p:cNvPr id="3" name="Title 2"/>
          <p:cNvSpPr>
            <a:spLocks noGrp="1"/>
          </p:cNvSpPr>
          <p:nvPr>
            <p:ph type="title"/>
          </p:nvPr>
        </p:nvSpPr>
        <p:spPr/>
        <p:txBody>
          <a:bodyPr>
            <a:normAutofit fontScale="90000"/>
          </a:bodyPr>
          <a:lstStyle/>
          <a:p>
            <a:r>
              <a:rPr lang="en-IN" dirty="0">
                <a:effectLst/>
              </a:rPr>
              <a:t>Advantages of microservices</a:t>
            </a:r>
            <a:br>
              <a:rPr lang="en-IN" dirty="0">
                <a:effectLst/>
              </a:rPr>
            </a:br>
            <a:endParaRPr lang="en-IN" dirty="0"/>
          </a:p>
        </p:txBody>
      </p:sp>
    </p:spTree>
    <p:extLst>
      <p:ext uri="{BB962C8B-B14F-4D97-AF65-F5344CB8AC3E}">
        <p14:creationId xmlns:p14="http://schemas.microsoft.com/office/powerpoint/2010/main" val="897097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b="1" dirty="0"/>
              <a:t>Independent services</a:t>
            </a:r>
            <a:endParaRPr lang="en-IN" dirty="0"/>
          </a:p>
          <a:p>
            <a:pPr algn="just"/>
            <a:r>
              <a:rPr lang="en-IN" dirty="0"/>
              <a:t>In a </a:t>
            </a:r>
            <a:r>
              <a:rPr lang="en-IN" dirty="0" err="1"/>
              <a:t>microservice</a:t>
            </a:r>
            <a:r>
              <a:rPr lang="en-IN" dirty="0"/>
              <a:t> context, each service is developed independently of the others and the business logic is spread over various platforms. This means workflows for one service won’t affect the development of another, and resources like development tools aren’t dependent on irrelevant functionalities.</a:t>
            </a:r>
          </a:p>
          <a:p>
            <a:pPr algn="just"/>
            <a:r>
              <a:rPr lang="en-IN" dirty="0"/>
              <a:t>Instead, each service gets the full attention of its own team, enabling quick and efficient independent development. Then it’s just a case of coupling services together.</a:t>
            </a:r>
          </a:p>
          <a:p>
            <a:endParaRPr lang="en-IN" dirty="0"/>
          </a:p>
        </p:txBody>
      </p:sp>
      <p:sp>
        <p:nvSpPr>
          <p:cNvPr id="3" name="Title 2"/>
          <p:cNvSpPr>
            <a:spLocks noGrp="1"/>
          </p:cNvSpPr>
          <p:nvPr>
            <p:ph type="title"/>
          </p:nvPr>
        </p:nvSpPr>
        <p:spPr/>
        <p:txBody>
          <a:bodyPr/>
          <a:lstStyle/>
          <a:p>
            <a:r>
              <a:rPr lang="en-IN" dirty="0">
                <a:effectLst/>
              </a:rPr>
              <a:t>Advantages of microservices</a:t>
            </a:r>
            <a:endParaRPr lang="en-IN" dirty="0"/>
          </a:p>
        </p:txBody>
      </p:sp>
    </p:spTree>
    <p:extLst>
      <p:ext uri="{BB962C8B-B14F-4D97-AF65-F5344CB8AC3E}">
        <p14:creationId xmlns:p14="http://schemas.microsoft.com/office/powerpoint/2010/main" val="3820326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b="1" dirty="0"/>
              <a:t>Enables agile development</a:t>
            </a:r>
            <a:endParaRPr lang="en-IN" dirty="0"/>
          </a:p>
          <a:p>
            <a:pPr algn="just"/>
            <a:r>
              <a:rPr lang="en-IN" dirty="0"/>
              <a:t>As each service is developed independently, you can choose the tech stack and programming language that best suits each function. This means you can use the best tools for each particular service, rather than taking the one-size-fits-all approach you’re forced to use for monolithic software architecture.</a:t>
            </a:r>
          </a:p>
          <a:p>
            <a:pPr algn="just"/>
            <a:r>
              <a:rPr lang="en-IN" dirty="0"/>
              <a:t>This kind of agility means applications can be developed quickly and efficiently.</a:t>
            </a:r>
          </a:p>
          <a:p>
            <a:endParaRPr lang="en-IN" dirty="0"/>
          </a:p>
        </p:txBody>
      </p:sp>
      <p:sp>
        <p:nvSpPr>
          <p:cNvPr id="3" name="Title 2"/>
          <p:cNvSpPr>
            <a:spLocks noGrp="1"/>
          </p:cNvSpPr>
          <p:nvPr>
            <p:ph type="title"/>
          </p:nvPr>
        </p:nvSpPr>
        <p:spPr/>
        <p:txBody>
          <a:bodyPr/>
          <a:lstStyle/>
          <a:p>
            <a:r>
              <a:rPr lang="en-IN" dirty="0">
                <a:effectLst/>
              </a:rPr>
              <a:t>Advantages of microservices</a:t>
            </a:r>
            <a:endParaRPr lang="en-IN" dirty="0"/>
          </a:p>
        </p:txBody>
      </p:sp>
    </p:spTree>
    <p:extLst>
      <p:ext uri="{BB962C8B-B14F-4D97-AF65-F5344CB8AC3E}">
        <p14:creationId xmlns:p14="http://schemas.microsoft.com/office/powerpoint/2010/main" val="3176528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IN" sz="1800" b="1" dirty="0"/>
              <a:t>Scalable &amp; reliable</a:t>
            </a:r>
            <a:endParaRPr lang="en-IN" sz="1800" dirty="0"/>
          </a:p>
          <a:p>
            <a:pPr algn="just"/>
            <a:r>
              <a:rPr lang="en-IN" sz="1800" dirty="0"/>
              <a:t>We’ve spoken about how monolithic technology can be hard to update and scale. That’s not the case with </a:t>
            </a:r>
            <a:r>
              <a:rPr lang="en-IN" sz="1800" u="sng" dirty="0"/>
              <a:t>hybrid cloud</a:t>
            </a:r>
            <a:r>
              <a:rPr lang="en-IN" sz="1800" dirty="0"/>
              <a:t> microservices. Because of each function’s loose coupling, it’s easy to optimize, test, debug, and fix functions independently of one another.</a:t>
            </a:r>
          </a:p>
          <a:p>
            <a:pPr algn="just"/>
            <a:r>
              <a:rPr lang="en-IN" sz="1800" dirty="0"/>
              <a:t>Rather than putting the whole app into downtime and scaling each service, you can instead tweak and upgrade independent services as and when needed.</a:t>
            </a:r>
          </a:p>
          <a:p>
            <a:pPr algn="just"/>
            <a:r>
              <a:rPr lang="en-IN" sz="1800" dirty="0"/>
              <a:t>This loose coupling makes </a:t>
            </a:r>
            <a:r>
              <a:rPr lang="en-IN" sz="1800" dirty="0" err="1"/>
              <a:t>microservice</a:t>
            </a:r>
            <a:r>
              <a:rPr lang="en-IN" sz="1800" dirty="0"/>
              <a:t> architecture reliable. One crashed service doesn’t bring down the entire app. If something goes wrong with an API gateway, the others can still operate independently.</a:t>
            </a:r>
          </a:p>
          <a:p>
            <a:pPr algn="just"/>
            <a:r>
              <a:rPr lang="en-IN" sz="1800" dirty="0"/>
              <a:t>So, to return again to that music app example, even if the purchase and download function crashes, customers could still access the user interface and play the music they already own.</a:t>
            </a:r>
          </a:p>
          <a:p>
            <a:endParaRPr lang="en-IN" sz="1800" dirty="0"/>
          </a:p>
        </p:txBody>
      </p:sp>
      <p:sp>
        <p:nvSpPr>
          <p:cNvPr id="3" name="Title 2"/>
          <p:cNvSpPr>
            <a:spLocks noGrp="1"/>
          </p:cNvSpPr>
          <p:nvPr>
            <p:ph type="title"/>
          </p:nvPr>
        </p:nvSpPr>
        <p:spPr/>
        <p:txBody>
          <a:bodyPr/>
          <a:lstStyle/>
          <a:p>
            <a:r>
              <a:rPr lang="en-IN" dirty="0">
                <a:effectLst/>
              </a:rPr>
              <a:t>Advantages of microservices</a:t>
            </a:r>
            <a:endParaRPr lang="en-IN" dirty="0"/>
          </a:p>
        </p:txBody>
      </p:sp>
    </p:spTree>
    <p:extLst>
      <p:ext uri="{BB962C8B-B14F-4D97-AF65-F5344CB8AC3E}">
        <p14:creationId xmlns:p14="http://schemas.microsoft.com/office/powerpoint/2010/main" val="403772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60113" y="1481138"/>
            <a:ext cx="7423773" cy="4525962"/>
          </a:xfrm>
          <a:prstGeom prst="rect">
            <a:avLst/>
          </a:prstGeom>
          <a:noFill/>
          <a:ln>
            <a:noFill/>
          </a:ln>
        </p:spPr>
      </p:pic>
      <p:sp>
        <p:nvSpPr>
          <p:cNvPr id="3" name="Title 2"/>
          <p:cNvSpPr>
            <a:spLocks noGrp="1"/>
          </p:cNvSpPr>
          <p:nvPr>
            <p:ph type="title"/>
          </p:nvPr>
        </p:nvSpPr>
        <p:spPr/>
        <p:txBody>
          <a:bodyPr/>
          <a:lstStyle/>
          <a:p>
            <a:r>
              <a:rPr lang="en-US" dirty="0" smtClean="0"/>
              <a:t>Benefits of Microservices</a:t>
            </a:r>
            <a:endParaRPr lang="en-IN" dirty="0"/>
          </a:p>
        </p:txBody>
      </p:sp>
    </p:spTree>
    <p:extLst>
      <p:ext uri="{BB962C8B-B14F-4D97-AF65-F5344CB8AC3E}">
        <p14:creationId xmlns:p14="http://schemas.microsoft.com/office/powerpoint/2010/main" val="1455816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229600" cy="4525963"/>
          </a:xfrm>
        </p:spPr>
        <p:txBody>
          <a:bodyPr>
            <a:normAutofit fontScale="47500" lnSpcReduction="20000"/>
          </a:bodyPr>
          <a:lstStyle/>
          <a:p>
            <a:pPr algn="just"/>
            <a:r>
              <a:rPr lang="en-IN" sz="3800" dirty="0"/>
              <a:t>Just like monolithic architecture, microservices have disadvantages too. Here are the most noteworthy:</a:t>
            </a:r>
          </a:p>
          <a:p>
            <a:pPr algn="just"/>
            <a:r>
              <a:rPr lang="en-IN" sz="3800" b="1" dirty="0"/>
              <a:t>Time and </a:t>
            </a:r>
            <a:r>
              <a:rPr lang="en-IN" sz="3800" b="1" dirty="0" smtClean="0"/>
              <a:t>resource-consuming</a:t>
            </a:r>
          </a:p>
          <a:p>
            <a:pPr algn="just"/>
            <a:endParaRPr lang="en-IN" sz="3800" dirty="0"/>
          </a:p>
          <a:p>
            <a:pPr algn="just"/>
            <a:r>
              <a:rPr lang="en-IN" sz="3800" dirty="0"/>
              <a:t>While the autonomy of each </a:t>
            </a:r>
            <a:r>
              <a:rPr lang="en-IN" sz="3800" dirty="0" err="1"/>
              <a:t>microservice</a:t>
            </a:r>
            <a:r>
              <a:rPr lang="en-IN" sz="3800" dirty="0"/>
              <a:t> can speed up development, it can also slow it down. It all depends on how complex you want to make your app</a:t>
            </a:r>
            <a:r>
              <a:rPr lang="en-IN" sz="3800" dirty="0" smtClean="0"/>
              <a:t>.</a:t>
            </a:r>
          </a:p>
          <a:p>
            <a:pPr algn="just"/>
            <a:endParaRPr lang="en-IN" sz="3800" dirty="0"/>
          </a:p>
          <a:p>
            <a:pPr algn="just"/>
            <a:r>
              <a:rPr lang="en-IN" sz="3800" dirty="0"/>
              <a:t>That’s because developing an individual </a:t>
            </a:r>
            <a:r>
              <a:rPr lang="en-IN" sz="3800" dirty="0" err="1"/>
              <a:t>microservice</a:t>
            </a:r>
            <a:r>
              <a:rPr lang="en-IN" sz="3800" dirty="0"/>
              <a:t> is usually quicker and more efficient than developing the same service in a monolithic context. Regardless, implementing lots of different microservices and then having to put them all together can take a substantial amount of time</a:t>
            </a:r>
            <a:r>
              <a:rPr lang="en-IN" sz="3800" dirty="0" smtClean="0"/>
              <a:t>.</a:t>
            </a:r>
          </a:p>
          <a:p>
            <a:pPr algn="just"/>
            <a:endParaRPr lang="en-IN" sz="3800" dirty="0"/>
          </a:p>
          <a:p>
            <a:pPr algn="just"/>
            <a:r>
              <a:rPr lang="en-IN" sz="3800" dirty="0"/>
              <a:t>On a similar note, while </a:t>
            </a:r>
            <a:r>
              <a:rPr lang="en-IN" sz="3800" dirty="0" err="1"/>
              <a:t>microservice</a:t>
            </a:r>
            <a:r>
              <a:rPr lang="en-IN" sz="3800" dirty="0"/>
              <a:t> architecture allows you to use the optimal tools for each service, putting individualized tech stacks together can require a lot of resources.</a:t>
            </a:r>
          </a:p>
          <a:p>
            <a:endParaRPr lang="en-IN" dirty="0"/>
          </a:p>
        </p:txBody>
      </p:sp>
      <p:sp>
        <p:nvSpPr>
          <p:cNvPr id="3" name="Title 2"/>
          <p:cNvSpPr>
            <a:spLocks noGrp="1"/>
          </p:cNvSpPr>
          <p:nvPr>
            <p:ph type="title"/>
          </p:nvPr>
        </p:nvSpPr>
        <p:spPr/>
        <p:txBody>
          <a:bodyPr>
            <a:normAutofit fontScale="90000"/>
          </a:bodyPr>
          <a:lstStyle/>
          <a:p>
            <a:r>
              <a:rPr lang="en-IN" dirty="0">
                <a:effectLst/>
              </a:rPr>
              <a:t>Limitations of microservices</a:t>
            </a:r>
            <a:br>
              <a:rPr lang="en-IN" dirty="0">
                <a:effectLst/>
              </a:rPr>
            </a:br>
            <a:endParaRPr lang="en-IN" dirty="0"/>
          </a:p>
        </p:txBody>
      </p:sp>
    </p:spTree>
    <p:extLst>
      <p:ext uri="{BB962C8B-B14F-4D97-AF65-F5344CB8AC3E}">
        <p14:creationId xmlns:p14="http://schemas.microsoft.com/office/powerpoint/2010/main" val="1987866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IN" b="1" dirty="0"/>
              <a:t>Complicated deployment</a:t>
            </a:r>
            <a:endParaRPr lang="en-IN" dirty="0"/>
          </a:p>
          <a:p>
            <a:pPr algn="just"/>
            <a:r>
              <a:rPr lang="en-IN" sz="2800" dirty="0"/>
              <a:t>Once you’ve developed each </a:t>
            </a:r>
            <a:r>
              <a:rPr lang="en-IN" sz="2800" dirty="0" err="1"/>
              <a:t>microservice</a:t>
            </a:r>
            <a:r>
              <a:rPr lang="en-IN" sz="2800" dirty="0"/>
              <a:t>, they need to be integrated into a functional app before they can be deployed. This can be a complicated process</a:t>
            </a:r>
            <a:r>
              <a:rPr lang="en-IN" sz="2800" dirty="0" smtClean="0"/>
              <a:t>.</a:t>
            </a:r>
          </a:p>
          <a:p>
            <a:pPr algn="just"/>
            <a:endParaRPr lang="en-IN" sz="2800" dirty="0"/>
          </a:p>
          <a:p>
            <a:pPr algn="just"/>
            <a:r>
              <a:rPr lang="en-IN" sz="2800" dirty="0"/>
              <a:t>For a start, cross-cutting (in which each </a:t>
            </a:r>
            <a:r>
              <a:rPr lang="en-IN" sz="2800" dirty="0" err="1"/>
              <a:t>microservice</a:t>
            </a:r>
            <a:r>
              <a:rPr lang="en-IN" sz="2800" dirty="0"/>
              <a:t> needs validation or authorization to proceed) can be a problem. With monolithic architecture, the tight coupling means an authorization for one service usually translates to authorization across the board. That’s not automatically the case for microservices, and making it so can require complicated linkage work</a:t>
            </a:r>
            <a:r>
              <a:rPr lang="en-IN" sz="2800" dirty="0" smtClean="0"/>
              <a:t>.</a:t>
            </a:r>
          </a:p>
          <a:p>
            <a:pPr algn="just"/>
            <a:endParaRPr lang="en-IN" sz="2800" dirty="0"/>
          </a:p>
          <a:p>
            <a:pPr algn="just"/>
            <a:r>
              <a:rPr lang="en-IN" sz="2800" dirty="0"/>
              <a:t>All in all, deploying a </a:t>
            </a:r>
            <a:r>
              <a:rPr lang="en-IN" sz="2800" dirty="0" err="1"/>
              <a:t>microservice</a:t>
            </a:r>
            <a:r>
              <a:rPr lang="en-IN" sz="2800" dirty="0"/>
              <a:t> architecture isn’t always easy, and it gets harder the more complex your app is.</a:t>
            </a:r>
          </a:p>
          <a:p>
            <a:endParaRPr lang="en-IN" dirty="0"/>
          </a:p>
        </p:txBody>
      </p:sp>
      <p:sp>
        <p:nvSpPr>
          <p:cNvPr id="3" name="Title 2"/>
          <p:cNvSpPr>
            <a:spLocks noGrp="1"/>
          </p:cNvSpPr>
          <p:nvPr>
            <p:ph type="title"/>
          </p:nvPr>
        </p:nvSpPr>
        <p:spPr/>
        <p:txBody>
          <a:bodyPr/>
          <a:lstStyle/>
          <a:p>
            <a:r>
              <a:rPr lang="en-IN" dirty="0">
                <a:effectLst/>
              </a:rPr>
              <a:t>Limitations of microservices</a:t>
            </a:r>
            <a:endParaRPr lang="en-IN" dirty="0"/>
          </a:p>
        </p:txBody>
      </p:sp>
    </p:spTree>
    <p:extLst>
      <p:ext uri="{BB962C8B-B14F-4D97-AF65-F5344CB8AC3E}">
        <p14:creationId xmlns:p14="http://schemas.microsoft.com/office/powerpoint/2010/main" val="377126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404664"/>
            <a:ext cx="8280920" cy="4464496"/>
          </a:xfrm>
        </p:spPr>
        <p:txBody>
          <a:bodyPr>
            <a:normAutofit fontScale="92500" lnSpcReduction="20000"/>
          </a:bodyPr>
          <a:lstStyle/>
          <a:p>
            <a:pPr algn="just"/>
            <a:endParaRPr lang="en-IN" sz="2400" dirty="0" smtClean="0"/>
          </a:p>
          <a:p>
            <a:pPr algn="just"/>
            <a:r>
              <a:rPr lang="en-IN" sz="2800" dirty="0" smtClean="0"/>
              <a:t>Many </a:t>
            </a:r>
            <a:r>
              <a:rPr lang="en-IN" sz="2800" dirty="0"/>
              <a:t>companies are instead turning to microservices architecture for their application needs. Amazon AWS, for example, has already adopted this, citing flexibility and ease of deployment as key benefits</a:t>
            </a:r>
            <a:r>
              <a:rPr lang="en-IN" sz="2800" dirty="0" smtClean="0"/>
              <a:t>.</a:t>
            </a:r>
            <a:endParaRPr lang="en-US" sz="2800" dirty="0"/>
          </a:p>
          <a:p>
            <a:pPr algn="just"/>
            <a:endParaRPr lang="en-IN" sz="2800" dirty="0"/>
          </a:p>
          <a:p>
            <a:pPr algn="just"/>
            <a:r>
              <a:rPr lang="en-IN" sz="2800" dirty="0"/>
              <a:t>What does all this mean for you and your business? In this guide, we’ll illuminate the key features, benefits, and limitations of each architecture to help you navigate the new microservices era.</a:t>
            </a:r>
          </a:p>
          <a:p>
            <a:endParaRPr lang="en-IN" dirty="0"/>
          </a:p>
        </p:txBody>
      </p:sp>
    </p:spTree>
    <p:extLst>
      <p:ext uri="{BB962C8B-B14F-4D97-AF65-F5344CB8AC3E}">
        <p14:creationId xmlns:p14="http://schemas.microsoft.com/office/powerpoint/2010/main" val="4059424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b="1" dirty="0"/>
              <a:t>Complex testing</a:t>
            </a:r>
            <a:endParaRPr lang="en-IN" dirty="0"/>
          </a:p>
          <a:p>
            <a:pPr algn="just"/>
            <a:r>
              <a:rPr lang="en-IN" sz="2800" dirty="0"/>
              <a:t>Every service in a </a:t>
            </a:r>
            <a:r>
              <a:rPr lang="en-IN" sz="2800" dirty="0" err="1"/>
              <a:t>microservice</a:t>
            </a:r>
            <a:r>
              <a:rPr lang="en-IN" sz="2800" dirty="0"/>
              <a:t> application has to be tested individually. Once all the individual service tests have been completed, you need to test how they work as a whole</a:t>
            </a:r>
            <a:r>
              <a:rPr lang="en-IN" sz="2800" dirty="0" smtClean="0"/>
              <a:t>.</a:t>
            </a:r>
          </a:p>
          <a:p>
            <a:pPr algn="just"/>
            <a:endParaRPr lang="en-IN" sz="2800" dirty="0"/>
          </a:p>
          <a:p>
            <a:pPr algn="just"/>
            <a:r>
              <a:rPr lang="en-IN" sz="2800" dirty="0"/>
              <a:t>It’s important to test before releasing any product to market (and then to run regular functionality tests for as long as the product remains in circulation). If you want these tests to go quickly, a </a:t>
            </a:r>
            <a:r>
              <a:rPr lang="en-IN" sz="2800" dirty="0" err="1"/>
              <a:t>microservice</a:t>
            </a:r>
            <a:r>
              <a:rPr lang="en-IN" sz="2800" dirty="0"/>
              <a:t> model may not be for you.</a:t>
            </a:r>
          </a:p>
          <a:p>
            <a:endParaRPr lang="en-IN" dirty="0"/>
          </a:p>
        </p:txBody>
      </p:sp>
      <p:sp>
        <p:nvSpPr>
          <p:cNvPr id="3" name="Title 2"/>
          <p:cNvSpPr>
            <a:spLocks noGrp="1"/>
          </p:cNvSpPr>
          <p:nvPr>
            <p:ph type="title"/>
          </p:nvPr>
        </p:nvSpPr>
        <p:spPr/>
        <p:txBody>
          <a:bodyPr/>
          <a:lstStyle/>
          <a:p>
            <a:r>
              <a:rPr lang="en-IN" dirty="0">
                <a:effectLst/>
              </a:rPr>
              <a:t>Limitations of microservices</a:t>
            </a:r>
            <a:endParaRPr lang="en-IN" dirty="0"/>
          </a:p>
        </p:txBody>
      </p:sp>
    </p:spTree>
    <p:extLst>
      <p:ext uri="{BB962C8B-B14F-4D97-AF65-F5344CB8AC3E}">
        <p14:creationId xmlns:p14="http://schemas.microsoft.com/office/powerpoint/2010/main" val="3120641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IN" sz="3000" dirty="0"/>
              <a:t>A typical monolithic architecture application has a front-end user interface, a server-side interface, and a codebase (software-supporting database</a:t>
            </a:r>
            <a:r>
              <a:rPr lang="en-IN" sz="3000" dirty="0" smtClean="0"/>
              <a:t>).</a:t>
            </a:r>
          </a:p>
          <a:p>
            <a:pPr algn="just"/>
            <a:endParaRPr lang="en-IN" sz="3000" dirty="0"/>
          </a:p>
          <a:p>
            <a:pPr algn="just"/>
            <a:r>
              <a:rPr lang="en-IN" sz="3000" dirty="0"/>
              <a:t>If your needs are simple and you need a quick turnaround, monolithic is the obvious choice. Here’s an example</a:t>
            </a:r>
            <a:r>
              <a:rPr lang="en-IN" sz="3000" dirty="0" smtClean="0"/>
              <a:t>.</a:t>
            </a:r>
          </a:p>
          <a:p>
            <a:pPr algn="just"/>
            <a:endParaRPr lang="en-IN" sz="3000" dirty="0"/>
          </a:p>
          <a:p>
            <a:pPr algn="just"/>
            <a:r>
              <a:rPr lang="en-IN" sz="3000" dirty="0"/>
              <a:t>You’re a </a:t>
            </a:r>
            <a:r>
              <a:rPr lang="en-IN" sz="3000" dirty="0" err="1"/>
              <a:t>startup</a:t>
            </a:r>
            <a:r>
              <a:rPr lang="en-IN" sz="3000" dirty="0"/>
              <a:t> with a lot of great ideas but not a lot of resources. To launch your business, start scaling, and attract the attention of investors, you need to get your product to market as quickly as possible.</a:t>
            </a:r>
          </a:p>
          <a:p>
            <a:endParaRPr lang="en-IN" dirty="0"/>
          </a:p>
        </p:txBody>
      </p:sp>
      <p:sp>
        <p:nvSpPr>
          <p:cNvPr id="3" name="Title 2"/>
          <p:cNvSpPr>
            <a:spLocks noGrp="1"/>
          </p:cNvSpPr>
          <p:nvPr>
            <p:ph type="title"/>
          </p:nvPr>
        </p:nvSpPr>
        <p:spPr/>
        <p:txBody>
          <a:bodyPr>
            <a:normAutofit fontScale="90000"/>
          </a:bodyPr>
          <a:lstStyle/>
          <a:p>
            <a:r>
              <a:rPr lang="en-IN" dirty="0">
                <a:effectLst/>
              </a:rPr>
              <a:t>Monolithic application examples</a:t>
            </a:r>
            <a:br>
              <a:rPr lang="en-IN" dirty="0">
                <a:effectLst/>
              </a:rPr>
            </a:br>
            <a:endParaRPr lang="en-IN" dirty="0"/>
          </a:p>
        </p:txBody>
      </p:sp>
    </p:spTree>
    <p:extLst>
      <p:ext uri="{BB962C8B-B14F-4D97-AF65-F5344CB8AC3E}">
        <p14:creationId xmlns:p14="http://schemas.microsoft.com/office/powerpoint/2010/main" val="1429148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dirty="0"/>
              <a:t>In this case, monolithic architecture is your friend. You can put an app together rapidly and without too much drain on your resources. There will be plenty of time to optimize and improve things as you scale, but monolithic architecture allows you to get your business up and running in good time</a:t>
            </a:r>
            <a:r>
              <a:rPr lang="en-IN" dirty="0" smtClean="0"/>
              <a:t>.</a:t>
            </a:r>
          </a:p>
          <a:p>
            <a:pPr algn="just"/>
            <a:endParaRPr lang="en-IN" dirty="0"/>
          </a:p>
          <a:p>
            <a:pPr algn="just"/>
            <a:r>
              <a:rPr lang="en-IN" dirty="0"/>
              <a:t>Monolithic architecture is also a wise choice when your product isn’t too complex and won’t need a lot of future scaling. You can keep things simple and cost-effective without sacrificing quality.</a:t>
            </a:r>
          </a:p>
          <a:p>
            <a:endParaRPr lang="en-IN" dirty="0"/>
          </a:p>
        </p:txBody>
      </p:sp>
      <p:sp>
        <p:nvSpPr>
          <p:cNvPr id="3" name="Title 2"/>
          <p:cNvSpPr>
            <a:spLocks noGrp="1"/>
          </p:cNvSpPr>
          <p:nvPr>
            <p:ph type="title"/>
          </p:nvPr>
        </p:nvSpPr>
        <p:spPr/>
        <p:txBody>
          <a:bodyPr>
            <a:normAutofit fontScale="90000"/>
          </a:bodyPr>
          <a:lstStyle/>
          <a:p>
            <a:r>
              <a:rPr lang="en-IN" dirty="0">
                <a:effectLst/>
              </a:rPr>
              <a:t>Monolithic application examples</a:t>
            </a:r>
            <a:br>
              <a:rPr lang="en-IN" dirty="0">
                <a:effectLst/>
              </a:rPr>
            </a:br>
            <a:endParaRPr lang="en-IN" dirty="0"/>
          </a:p>
        </p:txBody>
      </p:sp>
    </p:spTree>
    <p:extLst>
      <p:ext uri="{BB962C8B-B14F-4D97-AF65-F5344CB8AC3E}">
        <p14:creationId xmlns:p14="http://schemas.microsoft.com/office/powerpoint/2010/main" val="2961765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4" y="0"/>
            <a:ext cx="5899621" cy="588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560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lgn="just"/>
            <a:r>
              <a:rPr lang="en-IN" sz="3400" dirty="0"/>
              <a:t>Microservices have a lot of applications, but a common one is the restructuring of legacy systems</a:t>
            </a:r>
            <a:r>
              <a:rPr lang="en-IN" sz="3400" dirty="0" smtClean="0"/>
              <a:t>.</a:t>
            </a:r>
          </a:p>
          <a:p>
            <a:pPr algn="just"/>
            <a:endParaRPr lang="en-IN" sz="3400" dirty="0"/>
          </a:p>
          <a:p>
            <a:pPr algn="just"/>
            <a:r>
              <a:rPr lang="en-IN" sz="3400" dirty="0"/>
              <a:t>Let’s say you’re a well-established company with an unwieldy legacy system. You want to modernize, move systems to the cloud, change certain functionalities, or just generally improve your digital systems</a:t>
            </a:r>
            <a:r>
              <a:rPr lang="en-IN" sz="3400" dirty="0" smtClean="0"/>
              <a:t>.</a:t>
            </a:r>
          </a:p>
          <a:p>
            <a:pPr algn="just"/>
            <a:endParaRPr lang="en-IN" sz="3400" dirty="0"/>
          </a:p>
          <a:p>
            <a:pPr algn="just"/>
            <a:r>
              <a:rPr lang="en-IN" sz="3400" dirty="0"/>
              <a:t>In this case, microservices help you to optimize and improve incrementally, without too much downtime or expending too many resources at once</a:t>
            </a:r>
            <a:r>
              <a:rPr lang="en-IN" sz="3400" dirty="0" smtClean="0"/>
              <a:t>.</a:t>
            </a:r>
          </a:p>
          <a:p>
            <a:pPr algn="just"/>
            <a:endParaRPr lang="en-IN" sz="3400" dirty="0"/>
          </a:p>
          <a:p>
            <a:pPr algn="just"/>
            <a:r>
              <a:rPr lang="en-IN" sz="3400" dirty="0"/>
              <a:t>Microservices are also useful if you need to stream and process a lot of data in real-time. Streaming services, online banking, and </a:t>
            </a:r>
            <a:r>
              <a:rPr lang="en-IN" sz="3400" dirty="0" err="1"/>
              <a:t>eCommerce</a:t>
            </a:r>
            <a:r>
              <a:rPr lang="en-IN" sz="3400" dirty="0"/>
              <a:t> applications all need to handle a lot of real-time data quickly and efficiently. Microservices are far more capable of handling this kind of data load than monolithic applications.</a:t>
            </a:r>
          </a:p>
          <a:p>
            <a:endParaRPr lang="en-IN" dirty="0"/>
          </a:p>
        </p:txBody>
      </p:sp>
      <p:sp>
        <p:nvSpPr>
          <p:cNvPr id="3" name="Title 2"/>
          <p:cNvSpPr>
            <a:spLocks noGrp="1"/>
          </p:cNvSpPr>
          <p:nvPr>
            <p:ph type="title"/>
          </p:nvPr>
        </p:nvSpPr>
        <p:spPr/>
        <p:txBody>
          <a:bodyPr>
            <a:normAutofit fontScale="90000"/>
          </a:bodyPr>
          <a:lstStyle/>
          <a:p>
            <a:r>
              <a:rPr lang="en-IN" dirty="0">
                <a:effectLst/>
              </a:rPr>
              <a:t>Microservices examples</a:t>
            </a:r>
            <a:br>
              <a:rPr lang="en-IN" dirty="0">
                <a:effectLst/>
              </a:rPr>
            </a:br>
            <a:endParaRPr lang="en-IN" dirty="0"/>
          </a:p>
        </p:txBody>
      </p:sp>
    </p:spTree>
    <p:extLst>
      <p:ext uri="{BB962C8B-B14F-4D97-AF65-F5344CB8AC3E}">
        <p14:creationId xmlns:p14="http://schemas.microsoft.com/office/powerpoint/2010/main" val="403628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4664"/>
            <a:ext cx="8508421"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544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7887749" cy="4525962"/>
          </a:xfrm>
          <a:prstGeom prst="rect">
            <a:avLst/>
          </a:prstGeom>
          <a:noFill/>
          <a:ln>
            <a:noFill/>
          </a:ln>
        </p:spPr>
      </p:pic>
      <p:sp>
        <p:nvSpPr>
          <p:cNvPr id="3" name="Title 2"/>
          <p:cNvSpPr>
            <a:spLocks noGrp="1"/>
          </p:cNvSpPr>
          <p:nvPr>
            <p:ph type="title"/>
          </p:nvPr>
        </p:nvSpPr>
        <p:spPr/>
        <p:txBody>
          <a:bodyPr/>
          <a:lstStyle/>
          <a:p>
            <a:r>
              <a:rPr lang="en-US" dirty="0" smtClean="0"/>
              <a:t>Microservices Architecture </a:t>
            </a:r>
            <a:endParaRPr lang="en-IN" dirty="0"/>
          </a:p>
        </p:txBody>
      </p:sp>
    </p:spTree>
    <p:extLst>
      <p:ext uri="{BB962C8B-B14F-4D97-AF65-F5344CB8AC3E}">
        <p14:creationId xmlns:p14="http://schemas.microsoft.com/office/powerpoint/2010/main" val="2769012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sz="2600" dirty="0"/>
              <a:t>Monolithic systems are constructed in a single block (otherwise known as a “monolith”). A monolithic application is thus built and will function as one entity, with things like APIs, databases, services, and load balancers woven into a single application framework</a:t>
            </a:r>
            <a:r>
              <a:rPr lang="en-IN" sz="2600" dirty="0" smtClean="0"/>
              <a:t>.</a:t>
            </a:r>
          </a:p>
          <a:p>
            <a:pPr algn="just"/>
            <a:endParaRPr lang="en-US" sz="2600" dirty="0"/>
          </a:p>
          <a:p>
            <a:pPr marL="109728" indent="0" algn="just">
              <a:buNone/>
            </a:pPr>
            <a:endParaRPr lang="en-IN" sz="2600" dirty="0"/>
          </a:p>
          <a:p>
            <a:pPr algn="just"/>
            <a:r>
              <a:rPr lang="en-IN" sz="2600" dirty="0"/>
              <a:t>Microservices, meanwhile, take each aspect of an application and break it up into independent services, which communicate via APIs. Individual teams are usually responsible for each service.</a:t>
            </a:r>
          </a:p>
          <a:p>
            <a:endParaRPr lang="en-IN" dirty="0"/>
          </a:p>
        </p:txBody>
      </p:sp>
      <p:sp>
        <p:nvSpPr>
          <p:cNvPr id="3" name="Title 2"/>
          <p:cNvSpPr>
            <a:spLocks noGrp="1"/>
          </p:cNvSpPr>
          <p:nvPr>
            <p:ph type="title"/>
          </p:nvPr>
        </p:nvSpPr>
        <p:spPr/>
        <p:txBody>
          <a:bodyPr>
            <a:normAutofit fontScale="90000"/>
          </a:bodyPr>
          <a:lstStyle/>
          <a:p>
            <a:r>
              <a:rPr lang="en-IN" dirty="0">
                <a:effectLst/>
              </a:rPr>
              <a:t>What is a monolithic application?</a:t>
            </a:r>
          </a:p>
        </p:txBody>
      </p:sp>
    </p:spTree>
    <p:extLst>
      <p:ext uri="{BB962C8B-B14F-4D97-AF65-F5344CB8AC3E}">
        <p14:creationId xmlns:p14="http://schemas.microsoft.com/office/powerpoint/2010/main" val="3673588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sz="2400" dirty="0"/>
              <a:t>When it comes to monolithic architecture vs. microservices, it’s tempting to assume that what’s newer is better. However, the monolithic application vs. microservices question is a bit more complicated than just old vs. new</a:t>
            </a:r>
            <a:r>
              <a:rPr lang="en-IN" sz="2400" dirty="0" smtClean="0"/>
              <a:t>.</a:t>
            </a:r>
          </a:p>
          <a:p>
            <a:pPr algn="just"/>
            <a:endParaRPr lang="en-IN" sz="2400" dirty="0"/>
          </a:p>
          <a:p>
            <a:pPr algn="just"/>
            <a:r>
              <a:rPr lang="en-IN" sz="2400" dirty="0"/>
              <a:t>Depending on what you need, either monolithic or </a:t>
            </a:r>
            <a:r>
              <a:rPr lang="en-IN" sz="2400" dirty="0" err="1"/>
              <a:t>microservice</a:t>
            </a:r>
            <a:r>
              <a:rPr lang="en-IN" sz="2400" dirty="0"/>
              <a:t> architecture could be the key to unlocking your organization’s potential</a:t>
            </a:r>
            <a:r>
              <a:rPr lang="en-IN" sz="2400" dirty="0" smtClean="0"/>
              <a:t>.</a:t>
            </a:r>
          </a:p>
          <a:p>
            <a:pPr algn="just"/>
            <a:endParaRPr lang="en-IN" sz="2400" dirty="0"/>
          </a:p>
          <a:p>
            <a:pPr algn="just"/>
            <a:r>
              <a:rPr lang="en-IN" sz="2400" dirty="0"/>
              <a:t>Let’s take a closer look at their comparative advantages and disadvantages.</a:t>
            </a:r>
          </a:p>
          <a:p>
            <a:endParaRPr lang="en-IN" dirty="0"/>
          </a:p>
        </p:txBody>
      </p:sp>
      <p:sp>
        <p:nvSpPr>
          <p:cNvPr id="3" name="Title 2"/>
          <p:cNvSpPr>
            <a:spLocks noGrp="1"/>
          </p:cNvSpPr>
          <p:nvPr>
            <p:ph type="title"/>
          </p:nvPr>
        </p:nvSpPr>
        <p:spPr/>
        <p:txBody>
          <a:bodyPr>
            <a:normAutofit fontScale="90000"/>
          </a:bodyPr>
          <a:lstStyle/>
          <a:p>
            <a:r>
              <a:rPr lang="en-IN" dirty="0">
                <a:effectLst/>
              </a:rPr>
              <a:t>Monolithic vs. microservices</a:t>
            </a:r>
            <a:br>
              <a:rPr lang="en-IN" dirty="0">
                <a:effectLst/>
              </a:rPr>
            </a:br>
            <a:endParaRPr lang="en-IN" dirty="0"/>
          </a:p>
        </p:txBody>
      </p:sp>
    </p:spTree>
    <p:extLst>
      <p:ext uri="{BB962C8B-B14F-4D97-AF65-F5344CB8AC3E}">
        <p14:creationId xmlns:p14="http://schemas.microsoft.com/office/powerpoint/2010/main" val="3356251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96752"/>
            <a:ext cx="8229600" cy="4525963"/>
          </a:xfrm>
        </p:spPr>
        <p:txBody>
          <a:bodyPr>
            <a:normAutofit fontScale="92500" lnSpcReduction="10000"/>
          </a:bodyPr>
          <a:lstStyle/>
          <a:p>
            <a:pPr marL="109728" indent="0" algn="just">
              <a:buNone/>
            </a:pPr>
            <a:endParaRPr lang="en-IN" sz="1800" dirty="0"/>
          </a:p>
          <a:p>
            <a:pPr algn="just"/>
            <a:r>
              <a:rPr lang="en-IN" sz="2800" dirty="0"/>
              <a:t>A good monolithic web application has a lot of advantages. Here are just a few:</a:t>
            </a:r>
          </a:p>
          <a:p>
            <a:pPr algn="just"/>
            <a:endParaRPr lang="en-IN" sz="2800" b="1" dirty="0" smtClean="0"/>
          </a:p>
          <a:p>
            <a:pPr algn="just"/>
            <a:r>
              <a:rPr lang="en-IN" sz="2800" b="1" dirty="0" smtClean="0"/>
              <a:t>Simple </a:t>
            </a:r>
            <a:r>
              <a:rPr lang="en-IN" sz="2800" b="1" dirty="0"/>
              <a:t>deployment</a:t>
            </a:r>
            <a:endParaRPr lang="en-IN" sz="2800" dirty="0"/>
          </a:p>
          <a:p>
            <a:pPr algn="just"/>
            <a:r>
              <a:rPr lang="en-IN" sz="2400" dirty="0"/>
              <a:t>Monolithic technology is not as complex as </a:t>
            </a:r>
            <a:r>
              <a:rPr lang="en-IN" sz="2400" dirty="0" err="1"/>
              <a:t>microservice</a:t>
            </a:r>
            <a:r>
              <a:rPr lang="en-IN" sz="2400" dirty="0"/>
              <a:t> technology. Monolithic applications have fewer moving parts, so there are fewer components to manage and fix together</a:t>
            </a:r>
            <a:r>
              <a:rPr lang="en-IN" sz="2400" dirty="0" smtClean="0"/>
              <a:t>.</a:t>
            </a:r>
          </a:p>
          <a:p>
            <a:pPr algn="just"/>
            <a:endParaRPr lang="en-IN" sz="2400" dirty="0"/>
          </a:p>
          <a:p>
            <a:pPr algn="just"/>
            <a:r>
              <a:rPr lang="en-IN" sz="2400" dirty="0"/>
              <a:t>All in all, the self-contained nature of a monolithic app makes it easier to deploy, manage, and maintain than a microservices solution.</a:t>
            </a:r>
          </a:p>
          <a:p>
            <a:endParaRPr lang="en-IN" dirty="0"/>
          </a:p>
        </p:txBody>
      </p:sp>
      <p:sp>
        <p:nvSpPr>
          <p:cNvPr id="3" name="Title 2"/>
          <p:cNvSpPr>
            <a:spLocks noGrp="1"/>
          </p:cNvSpPr>
          <p:nvPr>
            <p:ph type="title"/>
          </p:nvPr>
        </p:nvSpPr>
        <p:spPr/>
        <p:txBody>
          <a:bodyPr>
            <a:normAutofit fontScale="90000"/>
          </a:bodyPr>
          <a:lstStyle/>
          <a:p>
            <a:r>
              <a:rPr lang="en-IN" sz="3600" dirty="0">
                <a:effectLst/>
              </a:rPr>
              <a:t>Advantages of monolithic architecture</a:t>
            </a:r>
            <a:r>
              <a:rPr lang="en-IN" dirty="0">
                <a:effectLst/>
              </a:rPr>
              <a:t/>
            </a:r>
            <a:br>
              <a:rPr lang="en-IN" dirty="0">
                <a:effectLst/>
              </a:rPr>
            </a:br>
            <a:endParaRPr lang="en-IN" dirty="0"/>
          </a:p>
        </p:txBody>
      </p:sp>
    </p:spTree>
    <p:extLst>
      <p:ext uri="{BB962C8B-B14F-4D97-AF65-F5344CB8AC3E}">
        <p14:creationId xmlns:p14="http://schemas.microsoft.com/office/powerpoint/2010/main" val="1929479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08720"/>
            <a:ext cx="8229600" cy="4525963"/>
          </a:xfrm>
        </p:spPr>
        <p:txBody>
          <a:bodyPr>
            <a:normAutofit/>
          </a:bodyPr>
          <a:lstStyle/>
          <a:p>
            <a:pPr marL="109728" indent="0" algn="just">
              <a:buNone/>
            </a:pPr>
            <a:r>
              <a:rPr lang="en-IN" sz="2600" b="1" dirty="0" smtClean="0"/>
              <a:t>Easy </a:t>
            </a:r>
            <a:r>
              <a:rPr lang="en-IN" sz="2600" b="1" dirty="0"/>
              <a:t>to develop</a:t>
            </a:r>
            <a:endParaRPr lang="en-IN" sz="2600" dirty="0"/>
          </a:p>
          <a:p>
            <a:pPr algn="just"/>
            <a:r>
              <a:rPr lang="en-IN" sz="2600" dirty="0"/>
              <a:t>If you want to develop an entire application and get it to market quickly, monolithic architecture has a lot of advantages</a:t>
            </a:r>
            <a:r>
              <a:rPr lang="en-IN" sz="2600" dirty="0" smtClean="0"/>
              <a:t>.</a:t>
            </a:r>
          </a:p>
          <a:p>
            <a:pPr algn="just"/>
            <a:endParaRPr lang="en-IN" sz="2600" dirty="0"/>
          </a:p>
          <a:p>
            <a:pPr algn="just"/>
            <a:r>
              <a:rPr lang="en-IN" sz="2600" dirty="0"/>
              <a:t>It’s easy for a small team to rapidly pull together and build an executable app using a monolithic system. This makes monolithic architecture ideal for </a:t>
            </a:r>
            <a:r>
              <a:rPr lang="en-IN" sz="2600" dirty="0" err="1"/>
              <a:t>startups</a:t>
            </a:r>
            <a:r>
              <a:rPr lang="en-IN" sz="2600" dirty="0"/>
              <a:t> without big software development budgets.</a:t>
            </a:r>
          </a:p>
          <a:p>
            <a:endParaRPr lang="en-IN" dirty="0"/>
          </a:p>
        </p:txBody>
      </p:sp>
      <p:sp>
        <p:nvSpPr>
          <p:cNvPr id="3" name="Title 2"/>
          <p:cNvSpPr>
            <a:spLocks noGrp="1"/>
          </p:cNvSpPr>
          <p:nvPr>
            <p:ph type="title"/>
          </p:nvPr>
        </p:nvSpPr>
        <p:spPr/>
        <p:txBody>
          <a:bodyPr>
            <a:normAutofit fontScale="90000"/>
          </a:bodyPr>
          <a:lstStyle/>
          <a:p>
            <a:r>
              <a:rPr lang="en-IN" sz="3600" dirty="0">
                <a:effectLst/>
              </a:rPr>
              <a:t>Advantages of monolithic architecture</a:t>
            </a:r>
            <a:r>
              <a:rPr lang="en-IN" dirty="0">
                <a:effectLst/>
              </a:rPr>
              <a:t/>
            </a:r>
            <a:br>
              <a:rPr lang="en-IN" dirty="0">
                <a:effectLst/>
              </a:rPr>
            </a:br>
            <a:r>
              <a:rPr lang="en-IN" dirty="0" smtClean="0">
                <a:effectLst/>
              </a:rPr>
              <a:t/>
            </a:r>
            <a:br>
              <a:rPr lang="en-IN" dirty="0" smtClean="0">
                <a:effectLst/>
              </a:rPr>
            </a:br>
            <a:endParaRPr lang="en-IN" dirty="0"/>
          </a:p>
        </p:txBody>
      </p:sp>
    </p:spTree>
    <p:extLst>
      <p:ext uri="{BB962C8B-B14F-4D97-AF65-F5344CB8AC3E}">
        <p14:creationId xmlns:p14="http://schemas.microsoft.com/office/powerpoint/2010/main" val="4262834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764704"/>
            <a:ext cx="8229600" cy="4525963"/>
          </a:xfrm>
        </p:spPr>
        <p:txBody>
          <a:bodyPr>
            <a:normAutofit fontScale="25000" lnSpcReduction="20000"/>
          </a:bodyPr>
          <a:lstStyle/>
          <a:p>
            <a:pPr algn="just"/>
            <a:r>
              <a:rPr lang="en-IN" sz="9600" b="1" dirty="0"/>
              <a:t>Uncomplicated testing and </a:t>
            </a:r>
            <a:r>
              <a:rPr lang="en-IN" sz="9600" b="1" dirty="0" smtClean="0"/>
              <a:t>debugging</a:t>
            </a:r>
          </a:p>
          <a:p>
            <a:pPr algn="just"/>
            <a:endParaRPr lang="en-IN" sz="9600" dirty="0"/>
          </a:p>
          <a:p>
            <a:pPr algn="just"/>
            <a:r>
              <a:rPr lang="en-IN" sz="9600" dirty="0"/>
              <a:t>Testing and debugging plays a big part in the monolithic architecture vs. microservices debate</a:t>
            </a:r>
            <a:r>
              <a:rPr lang="en-IN" sz="9600" dirty="0" smtClean="0"/>
              <a:t>.</a:t>
            </a:r>
          </a:p>
          <a:p>
            <a:pPr algn="just"/>
            <a:endParaRPr lang="en-IN" sz="9600" dirty="0"/>
          </a:p>
          <a:p>
            <a:pPr algn="just"/>
            <a:r>
              <a:rPr lang="en-IN" sz="9600" dirty="0"/>
              <a:t>With microservices, you have to test all parts of the applications separately, from the software architecture to things like caching, dependencies, data access, and more. Then you have to test that all these disparate services fit together properly. It’s expensive and time-consuming</a:t>
            </a:r>
            <a:r>
              <a:rPr lang="en-IN" sz="9600" dirty="0" smtClean="0"/>
              <a:t>.</a:t>
            </a:r>
          </a:p>
          <a:p>
            <a:pPr algn="just"/>
            <a:endParaRPr lang="en-IN" sz="9600" dirty="0"/>
          </a:p>
          <a:p>
            <a:pPr algn="just"/>
            <a:r>
              <a:rPr lang="en-IN" sz="9600" dirty="0"/>
              <a:t>That’s not a problem with monolithic architecture software. Because the application is fitted as a single unit and works together as a whole, you can do everything quickly and easily from a central logging system.</a:t>
            </a:r>
          </a:p>
          <a:p>
            <a:endParaRPr lang="en-IN" dirty="0"/>
          </a:p>
        </p:txBody>
      </p:sp>
      <p:sp>
        <p:nvSpPr>
          <p:cNvPr id="3" name="Title 2"/>
          <p:cNvSpPr>
            <a:spLocks noGrp="1"/>
          </p:cNvSpPr>
          <p:nvPr>
            <p:ph type="title"/>
          </p:nvPr>
        </p:nvSpPr>
        <p:spPr/>
        <p:txBody>
          <a:bodyPr>
            <a:normAutofit fontScale="90000"/>
          </a:bodyPr>
          <a:lstStyle/>
          <a:p>
            <a:r>
              <a:rPr lang="en-IN" sz="3600" dirty="0">
                <a:effectLst/>
              </a:rPr>
              <a:t>Advantages of monolithic architecture</a:t>
            </a:r>
            <a:r>
              <a:rPr lang="en-IN" dirty="0">
                <a:effectLst/>
              </a:rPr>
              <a:t/>
            </a:r>
            <a:br>
              <a:rPr lang="en-IN" dirty="0">
                <a:effectLst/>
              </a:rPr>
            </a:br>
            <a:r>
              <a:rPr lang="en-IN" dirty="0" smtClean="0">
                <a:effectLst/>
              </a:rPr>
              <a:t/>
            </a:r>
            <a:br>
              <a:rPr lang="en-IN" dirty="0" smtClean="0">
                <a:effectLst/>
              </a:rPr>
            </a:br>
            <a:endParaRPr lang="en-IN" dirty="0"/>
          </a:p>
        </p:txBody>
      </p:sp>
    </p:spTree>
    <p:extLst>
      <p:ext uri="{BB962C8B-B14F-4D97-AF65-F5344CB8AC3E}">
        <p14:creationId xmlns:p14="http://schemas.microsoft.com/office/powerpoint/2010/main" val="1791637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IN" sz="3200" dirty="0" smtClean="0"/>
          </a:p>
          <a:p>
            <a:pPr algn="just"/>
            <a:r>
              <a:rPr lang="en-IN" sz="3200" dirty="0" smtClean="0"/>
              <a:t>It </a:t>
            </a:r>
            <a:r>
              <a:rPr lang="en-IN" sz="3200" dirty="0"/>
              <a:t>sounds good so far, right? Well, don’t make your mind up just yet. A monolithic service may not be right for you if the following would pose an issue:</a:t>
            </a:r>
          </a:p>
          <a:p>
            <a:endParaRPr lang="en-IN" dirty="0"/>
          </a:p>
        </p:txBody>
      </p:sp>
      <p:sp>
        <p:nvSpPr>
          <p:cNvPr id="3" name="Title 2"/>
          <p:cNvSpPr>
            <a:spLocks noGrp="1"/>
          </p:cNvSpPr>
          <p:nvPr>
            <p:ph type="title"/>
          </p:nvPr>
        </p:nvSpPr>
        <p:spPr/>
        <p:txBody>
          <a:bodyPr>
            <a:normAutofit fontScale="90000"/>
          </a:bodyPr>
          <a:lstStyle/>
          <a:p>
            <a:r>
              <a:rPr lang="en-IN" sz="3600" dirty="0">
                <a:effectLst/>
              </a:rPr>
              <a:t>Limitations of monolithic architecture</a:t>
            </a:r>
            <a:r>
              <a:rPr lang="en-IN" dirty="0">
                <a:effectLst/>
              </a:rPr>
              <a:t/>
            </a:r>
            <a:br>
              <a:rPr lang="en-IN" dirty="0">
                <a:effectLst/>
              </a:rPr>
            </a:br>
            <a:endParaRPr lang="en-IN" dirty="0"/>
          </a:p>
        </p:txBody>
      </p:sp>
    </p:spTree>
    <p:extLst>
      <p:ext uri="{BB962C8B-B14F-4D97-AF65-F5344CB8AC3E}">
        <p14:creationId xmlns:p14="http://schemas.microsoft.com/office/powerpoint/2010/main" val="1549307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115616" y="836712"/>
            <a:ext cx="7272808" cy="5184576"/>
          </a:xfrm>
          <a:prstGeom prst="rect">
            <a:avLst/>
          </a:prstGeom>
          <a:noFill/>
          <a:ln>
            <a:noFill/>
          </a:ln>
        </p:spPr>
      </p:pic>
      <p:sp>
        <p:nvSpPr>
          <p:cNvPr id="3" name="Title 2"/>
          <p:cNvSpPr>
            <a:spLocks noGrp="1"/>
          </p:cNvSpPr>
          <p:nvPr>
            <p:ph type="title"/>
          </p:nvPr>
        </p:nvSpPr>
        <p:spPr/>
        <p:txBody>
          <a:bodyPr>
            <a:noAutofit/>
          </a:bodyPr>
          <a:lstStyle/>
          <a:p>
            <a:r>
              <a:rPr lang="en-IN" sz="3200" dirty="0">
                <a:effectLst/>
              </a:rPr>
              <a:t>Limitations of monolithic architecture</a:t>
            </a:r>
            <a:br>
              <a:rPr lang="en-IN" sz="3200" dirty="0">
                <a:effectLst/>
              </a:rPr>
            </a:br>
            <a:endParaRPr lang="en-IN" sz="3200" dirty="0"/>
          </a:p>
        </p:txBody>
      </p:sp>
    </p:spTree>
    <p:extLst>
      <p:ext uri="{BB962C8B-B14F-4D97-AF65-F5344CB8AC3E}">
        <p14:creationId xmlns:p14="http://schemas.microsoft.com/office/powerpoint/2010/main" val="1372923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97</TotalTime>
  <Words>1535</Words>
  <Application>Microsoft Office PowerPoint</Application>
  <PresentationFormat>On-screen Show (4:3)</PresentationFormat>
  <Paragraphs>117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PowerPoint Presentation</vt:lpstr>
      <vt:lpstr>PowerPoint Presentation</vt:lpstr>
      <vt:lpstr>What is a monolithic application?</vt:lpstr>
      <vt:lpstr>Monolithic vs. microservices </vt:lpstr>
      <vt:lpstr>Advantages of monolithic architecture </vt:lpstr>
      <vt:lpstr>Advantages of monolithic architecture  </vt:lpstr>
      <vt:lpstr>Advantages of monolithic architecture  </vt:lpstr>
      <vt:lpstr>Limitations of monolithic architecture </vt:lpstr>
      <vt:lpstr>Limitations of monolithic architecture </vt:lpstr>
      <vt:lpstr>Limitations of monolithic architecture</vt:lpstr>
      <vt:lpstr>Limitations of monolithic architecture</vt:lpstr>
      <vt:lpstr>Limitations of monolithic architecture</vt:lpstr>
      <vt:lpstr>Advantages of microservices </vt:lpstr>
      <vt:lpstr>Advantages of microservices</vt:lpstr>
      <vt:lpstr>Advantages of microservices</vt:lpstr>
      <vt:lpstr>Advantages of microservices</vt:lpstr>
      <vt:lpstr>Benefits of Microservices</vt:lpstr>
      <vt:lpstr>Limitations of microservices </vt:lpstr>
      <vt:lpstr>Limitations of microservices</vt:lpstr>
      <vt:lpstr>Limitations of microservices</vt:lpstr>
      <vt:lpstr>Monolithic application examples </vt:lpstr>
      <vt:lpstr>Monolithic application examples </vt:lpstr>
      <vt:lpstr>PowerPoint Presentation</vt:lpstr>
      <vt:lpstr>Microservices examples </vt:lpstr>
      <vt:lpstr>PowerPoint Presentation</vt:lpstr>
      <vt:lpstr>Microservices Architecture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2023-06-13T09:13:16Z</dcterms:created>
  <dcterms:modified xsi:type="dcterms:W3CDTF">2023-06-14T03:28:33Z</dcterms:modified>
</cp:coreProperties>
</file>