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 id="2147483683" r:id="rId5"/>
  </p:sldMasterIdLst>
  <p:notesMasterIdLst>
    <p:notesMasterId r:id="rId53"/>
  </p:notesMasterIdLst>
  <p:handoutMasterIdLst>
    <p:handoutMasterId r:id="rId54"/>
  </p:handoutMasterIdLst>
  <p:sldIdLst>
    <p:sldId id="257" r:id="rId6"/>
    <p:sldId id="512" r:id="rId7"/>
    <p:sldId id="496" r:id="rId8"/>
    <p:sldId id="497" r:id="rId9"/>
    <p:sldId id="510" r:id="rId10"/>
    <p:sldId id="511" r:id="rId11"/>
    <p:sldId id="456" r:id="rId12"/>
    <p:sldId id="498" r:id="rId13"/>
    <p:sldId id="458" r:id="rId14"/>
    <p:sldId id="459" r:id="rId15"/>
    <p:sldId id="460" r:id="rId16"/>
    <p:sldId id="461" r:id="rId17"/>
    <p:sldId id="499" r:id="rId18"/>
    <p:sldId id="463" r:id="rId19"/>
    <p:sldId id="500" r:id="rId20"/>
    <p:sldId id="465" r:id="rId21"/>
    <p:sldId id="466" r:id="rId22"/>
    <p:sldId id="501" r:id="rId23"/>
    <p:sldId id="468" r:id="rId24"/>
    <p:sldId id="469" r:id="rId25"/>
    <p:sldId id="502" r:id="rId26"/>
    <p:sldId id="471" r:id="rId27"/>
    <p:sldId id="472" r:id="rId28"/>
    <p:sldId id="503" r:id="rId29"/>
    <p:sldId id="474" r:id="rId30"/>
    <p:sldId id="504" r:id="rId31"/>
    <p:sldId id="476" r:id="rId32"/>
    <p:sldId id="477" r:id="rId33"/>
    <p:sldId id="505" r:id="rId34"/>
    <p:sldId id="479" r:id="rId35"/>
    <p:sldId id="480" r:id="rId36"/>
    <p:sldId id="481" r:id="rId37"/>
    <p:sldId id="482" r:id="rId38"/>
    <p:sldId id="483" r:id="rId39"/>
    <p:sldId id="484" r:id="rId40"/>
    <p:sldId id="485" r:id="rId41"/>
    <p:sldId id="486" r:id="rId42"/>
    <p:sldId id="487" r:id="rId43"/>
    <p:sldId id="506" r:id="rId44"/>
    <p:sldId id="509" r:id="rId45"/>
    <p:sldId id="490" r:id="rId46"/>
    <p:sldId id="491" r:id="rId47"/>
    <p:sldId id="508" r:id="rId48"/>
    <p:sldId id="507" r:id="rId49"/>
    <p:sldId id="494" r:id="rId50"/>
    <p:sldId id="450" r:id="rId51"/>
    <p:sldId id="412"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5ZtiWS56d+elpDUr+XYFmg==" hashData="R9UdZ9RZ1BXaOlfO/GJX0NXVkwk="/>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3735"/>
    <a:srgbClr val="008080"/>
    <a:srgbClr val="663300"/>
    <a:srgbClr val="320019"/>
    <a:srgbClr val="BC4744"/>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08" autoAdjust="0"/>
    <p:restoredTop sz="94139" autoAdjust="0"/>
  </p:normalViewPr>
  <p:slideViewPr>
    <p:cSldViewPr>
      <p:cViewPr>
        <p:scale>
          <a:sx n="66" d="100"/>
          <a:sy n="66" d="100"/>
        </p:scale>
        <p:origin x="-576" y="-90"/>
      </p:cViewPr>
      <p:guideLst>
        <p:guide orient="horz" pos="823"/>
        <p:guide orient="horz" pos="3840"/>
        <p:guide pos="144"/>
        <p:guide pos="5616"/>
        <p:guide pos="2878"/>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680E4E-6D3E-4F2F-B5C2-65F5A44C0E0C}"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en-US"/>
        </a:p>
      </dgm:t>
    </dgm:pt>
    <dgm:pt modelId="{F2F6C8F1-DED5-4973-8FBB-3098B1485E8B}">
      <dgm:prSet phldrT="[Text]" custT="1"/>
      <dgm:spPr/>
      <dgm:t>
        <a:bodyPr/>
        <a:lstStyle/>
        <a:p>
          <a:pPr algn="l"/>
          <a:r>
            <a:rPr lang="en-US" sz="1600" smtClean="0"/>
            <a:t>What are the advantages of Sub-queries?</a:t>
          </a:r>
          <a:endParaRPr lang="en-US" sz="1600" dirty="0"/>
        </a:p>
      </dgm:t>
    </dgm:pt>
    <dgm:pt modelId="{709C0FA0-6B14-4072-A156-120B23BDB0C0}" type="parTrans" cxnId="{8828073F-9EAC-4C88-96DD-FD4B7BCC54ED}">
      <dgm:prSet/>
      <dgm:spPr/>
      <dgm:t>
        <a:bodyPr/>
        <a:lstStyle/>
        <a:p>
          <a:pPr algn="l"/>
          <a:endParaRPr lang="en-US" sz="1800">
            <a:solidFill>
              <a:schemeClr val="bg1"/>
            </a:solidFill>
          </a:endParaRPr>
        </a:p>
      </dgm:t>
    </dgm:pt>
    <dgm:pt modelId="{E09CC86C-CA00-470B-8D2C-64BF53155598}" type="sibTrans" cxnId="{8828073F-9EAC-4C88-96DD-FD4B7BCC54ED}">
      <dgm:prSet/>
      <dgm:spPr/>
      <dgm:t>
        <a:bodyPr/>
        <a:lstStyle/>
        <a:p>
          <a:pPr algn="l"/>
          <a:endParaRPr lang="en-US" sz="1800">
            <a:solidFill>
              <a:schemeClr val="bg1"/>
            </a:solidFill>
          </a:endParaRPr>
        </a:p>
      </dgm:t>
    </dgm:pt>
    <dgm:pt modelId="{9C7B9458-687B-4EA3-84E9-3CB61C5557F8}">
      <dgm:prSet custT="1"/>
      <dgm:spPr/>
      <dgm:t>
        <a:bodyPr/>
        <a:lstStyle/>
        <a:p>
          <a:pPr algn="l"/>
          <a:r>
            <a:rPr lang="en-US" sz="1600" dirty="0" smtClean="0"/>
            <a:t>Which are the rules that Sub-queries follow?</a:t>
          </a:r>
          <a:endParaRPr lang="en-US" sz="1600" dirty="0"/>
        </a:p>
      </dgm:t>
    </dgm:pt>
    <dgm:pt modelId="{0C2502C5-FC9F-4D6B-A624-A7AE43197340}" type="parTrans" cxnId="{14A2F82E-7EE8-419E-8C69-C42B8EE765FF}">
      <dgm:prSet/>
      <dgm:spPr/>
      <dgm:t>
        <a:bodyPr/>
        <a:lstStyle/>
        <a:p>
          <a:pPr algn="l"/>
          <a:endParaRPr lang="en-US" sz="1800">
            <a:solidFill>
              <a:schemeClr val="bg1"/>
            </a:solidFill>
          </a:endParaRPr>
        </a:p>
      </dgm:t>
    </dgm:pt>
    <dgm:pt modelId="{A32A2F55-3C66-442A-94C1-7432FEF1CD30}" type="sibTrans" cxnId="{14A2F82E-7EE8-419E-8C69-C42B8EE765FF}">
      <dgm:prSet/>
      <dgm:spPr/>
      <dgm:t>
        <a:bodyPr/>
        <a:lstStyle/>
        <a:p>
          <a:pPr algn="l"/>
          <a:endParaRPr lang="en-US" sz="1800">
            <a:solidFill>
              <a:schemeClr val="bg1"/>
            </a:solidFill>
          </a:endParaRPr>
        </a:p>
      </dgm:t>
    </dgm:pt>
    <dgm:pt modelId="{8C23491F-82D5-4714-B966-04214CB7F231}">
      <dgm:prSet phldrT="[Text]" custT="1"/>
      <dgm:spPr/>
      <dgm:t>
        <a:bodyPr/>
        <a:lstStyle/>
        <a:p>
          <a:pPr algn="l"/>
          <a:r>
            <a:rPr lang="en-US" sz="1600" smtClean="0"/>
            <a:t>What are Sub-queries?</a:t>
          </a:r>
          <a:endParaRPr lang="en-US" sz="1600" dirty="0"/>
        </a:p>
      </dgm:t>
    </dgm:pt>
    <dgm:pt modelId="{6C4D025C-5733-4363-84C5-75F111951F5A}" type="sibTrans" cxnId="{325A3CFB-4476-43AD-9202-8194DCC9F395}">
      <dgm:prSet/>
      <dgm:spPr/>
      <dgm:t>
        <a:bodyPr/>
        <a:lstStyle/>
        <a:p>
          <a:pPr algn="l"/>
          <a:endParaRPr lang="en-US" sz="1800">
            <a:solidFill>
              <a:schemeClr val="bg1"/>
            </a:solidFill>
          </a:endParaRPr>
        </a:p>
      </dgm:t>
    </dgm:pt>
    <dgm:pt modelId="{C6606E82-8DB4-4CDC-BD78-5A20384DB49E}" type="parTrans" cxnId="{325A3CFB-4476-43AD-9202-8194DCC9F395}">
      <dgm:prSet/>
      <dgm:spPr/>
      <dgm:t>
        <a:bodyPr/>
        <a:lstStyle/>
        <a:p>
          <a:pPr algn="l"/>
          <a:endParaRPr lang="en-US" sz="1800">
            <a:solidFill>
              <a:schemeClr val="bg1"/>
            </a:solidFill>
          </a:endParaRPr>
        </a:p>
      </dgm:t>
    </dgm:pt>
    <dgm:pt modelId="{B653E3D4-6226-477A-8ADA-EBBD3550D8EE}">
      <dgm:prSet custT="1"/>
      <dgm:spPr/>
      <dgm:t>
        <a:bodyPr/>
        <a:lstStyle/>
        <a:p>
          <a:pPr algn="l"/>
          <a:r>
            <a:rPr lang="en-US" sz="1600" smtClean="0"/>
            <a:t> What are the types of Sub-queries? </a:t>
          </a:r>
          <a:endParaRPr lang="en-US" sz="1600" dirty="0"/>
        </a:p>
      </dgm:t>
    </dgm:pt>
    <dgm:pt modelId="{085DD73E-1752-459D-A94A-A0C39ECEAF66}" type="parTrans" cxnId="{0836B75C-4E50-4100-AA4F-706C63C0CA75}">
      <dgm:prSet/>
      <dgm:spPr/>
      <dgm:t>
        <a:bodyPr/>
        <a:lstStyle/>
        <a:p>
          <a:pPr algn="l"/>
          <a:endParaRPr lang="en-US">
            <a:solidFill>
              <a:schemeClr val="bg1"/>
            </a:solidFill>
          </a:endParaRPr>
        </a:p>
      </dgm:t>
    </dgm:pt>
    <dgm:pt modelId="{9B703139-4A49-40B7-9E0D-D279CB71645D}" type="sibTrans" cxnId="{0836B75C-4E50-4100-AA4F-706C63C0CA75}">
      <dgm:prSet/>
      <dgm:spPr/>
      <dgm:t>
        <a:bodyPr/>
        <a:lstStyle/>
        <a:p>
          <a:pPr algn="l"/>
          <a:endParaRPr lang="en-US">
            <a:solidFill>
              <a:schemeClr val="bg1"/>
            </a:solidFill>
          </a:endParaRPr>
        </a:p>
      </dgm:t>
    </dgm:pt>
    <dgm:pt modelId="{CEC890C6-AE91-49D1-AA1D-C4F2795C7D6B}">
      <dgm:prSet custT="1"/>
      <dgm:spPr/>
      <dgm:t>
        <a:bodyPr/>
        <a:lstStyle/>
        <a:p>
          <a:pPr algn="l"/>
          <a:r>
            <a:rPr lang="en-US" sz="1600" smtClean="0"/>
            <a:t> What is the use of IN, NOT IN, ALL, ANY, and SOME?</a:t>
          </a:r>
          <a:endParaRPr lang="en-US" sz="1600" dirty="0"/>
        </a:p>
      </dgm:t>
    </dgm:pt>
    <dgm:pt modelId="{58F539FF-2054-4D7C-B371-FFAE1461DA4B}" type="parTrans" cxnId="{E10DEC24-FDEB-431A-9529-46819996CC82}">
      <dgm:prSet/>
      <dgm:spPr/>
      <dgm:t>
        <a:bodyPr/>
        <a:lstStyle/>
        <a:p>
          <a:pPr algn="l"/>
          <a:endParaRPr lang="en-US">
            <a:solidFill>
              <a:schemeClr val="bg1"/>
            </a:solidFill>
          </a:endParaRPr>
        </a:p>
      </dgm:t>
    </dgm:pt>
    <dgm:pt modelId="{30F23AB4-496F-486F-A8F9-F10BA097EB35}" type="sibTrans" cxnId="{E10DEC24-FDEB-431A-9529-46819996CC82}">
      <dgm:prSet/>
      <dgm:spPr/>
      <dgm:t>
        <a:bodyPr/>
        <a:lstStyle/>
        <a:p>
          <a:pPr algn="l"/>
          <a:endParaRPr lang="en-US">
            <a:solidFill>
              <a:schemeClr val="bg1"/>
            </a:solidFill>
          </a:endParaRPr>
        </a:p>
      </dgm:t>
    </dgm:pt>
    <dgm:pt modelId="{7B110CD2-1CDA-4BD2-8D6F-8BC231416187}">
      <dgm:prSet custT="1"/>
      <dgm:spPr/>
      <dgm:t>
        <a:bodyPr/>
        <a:lstStyle/>
        <a:p>
          <a:pPr algn="l"/>
          <a:r>
            <a:rPr lang="en-US" sz="1600" smtClean="0"/>
            <a:t> How to use Sub-queries with the SELECT, INSERT, UPDATE,  and  DELETE Statement?</a:t>
          </a:r>
          <a:endParaRPr lang="en-US" sz="1600" dirty="0"/>
        </a:p>
      </dgm:t>
    </dgm:pt>
    <dgm:pt modelId="{6EE43DBF-39C9-4E8C-9660-8A298620D5C6}" type="parTrans" cxnId="{589CEF09-EB81-4CEA-93F4-1BE9028F7FAC}">
      <dgm:prSet/>
      <dgm:spPr/>
      <dgm:t>
        <a:bodyPr/>
        <a:lstStyle/>
        <a:p>
          <a:pPr algn="l"/>
          <a:endParaRPr lang="en-US">
            <a:solidFill>
              <a:schemeClr val="bg1"/>
            </a:solidFill>
          </a:endParaRPr>
        </a:p>
      </dgm:t>
    </dgm:pt>
    <dgm:pt modelId="{CD6B1FF1-B6EA-451E-9CD0-82ED12E0E34B}" type="sibTrans" cxnId="{589CEF09-EB81-4CEA-93F4-1BE9028F7FAC}">
      <dgm:prSet/>
      <dgm:spPr/>
      <dgm:t>
        <a:bodyPr/>
        <a:lstStyle/>
        <a:p>
          <a:pPr algn="l"/>
          <a:endParaRPr lang="en-US">
            <a:solidFill>
              <a:schemeClr val="bg1"/>
            </a:solidFill>
          </a:endParaRPr>
        </a:p>
      </dgm:t>
    </dgm:pt>
    <dgm:pt modelId="{74E23913-948D-407B-AB1D-284FBD351D99}">
      <dgm:prSet custT="1"/>
      <dgm:spPr/>
      <dgm:t>
        <a:bodyPr/>
        <a:lstStyle/>
        <a:p>
          <a:pPr algn="l"/>
          <a:r>
            <a:rPr lang="en-US" sz="1600" smtClean="0"/>
            <a:t> What are Correlated Sub-queries?</a:t>
          </a:r>
          <a:endParaRPr lang="en-US" sz="1600" dirty="0"/>
        </a:p>
      </dgm:t>
    </dgm:pt>
    <dgm:pt modelId="{462B1E38-4F12-4DF3-ADFB-622A60CD48FA}" type="parTrans" cxnId="{E6F4A924-63CA-4078-BE92-BAA63B1234B3}">
      <dgm:prSet/>
      <dgm:spPr/>
      <dgm:t>
        <a:bodyPr/>
        <a:lstStyle/>
        <a:p>
          <a:pPr algn="l"/>
          <a:endParaRPr lang="en-US">
            <a:solidFill>
              <a:schemeClr val="bg1"/>
            </a:solidFill>
          </a:endParaRPr>
        </a:p>
      </dgm:t>
    </dgm:pt>
    <dgm:pt modelId="{81B6EB81-9964-4C2C-AA1E-370F23A8A956}" type="sibTrans" cxnId="{E6F4A924-63CA-4078-BE92-BAA63B1234B3}">
      <dgm:prSet/>
      <dgm:spPr/>
      <dgm:t>
        <a:bodyPr/>
        <a:lstStyle/>
        <a:p>
          <a:pPr algn="l"/>
          <a:endParaRPr lang="en-US">
            <a:solidFill>
              <a:schemeClr val="bg1"/>
            </a:solidFill>
          </a:endParaRPr>
        </a:p>
      </dgm:t>
    </dgm:pt>
    <dgm:pt modelId="{C363DA32-F83A-4510-AB6A-44AF1B34621F}">
      <dgm:prSet custT="1"/>
      <dgm:spPr/>
      <dgm:t>
        <a:bodyPr/>
        <a:lstStyle/>
        <a:p>
          <a:pPr algn="l"/>
          <a:r>
            <a:rPr lang="en-US" sz="1600" smtClean="0"/>
            <a:t> What is the use of EXISTS and NOT EXISTS?</a:t>
          </a:r>
          <a:endParaRPr lang="en-US" sz="1600" dirty="0"/>
        </a:p>
      </dgm:t>
    </dgm:pt>
    <dgm:pt modelId="{A195DB29-DB30-422A-B678-AD6465DC92DA}" type="parTrans" cxnId="{8B0317AB-629F-45E7-A8A4-393488BD5C47}">
      <dgm:prSet/>
      <dgm:spPr/>
      <dgm:t>
        <a:bodyPr/>
        <a:lstStyle/>
        <a:p>
          <a:pPr algn="l"/>
          <a:endParaRPr lang="en-US">
            <a:solidFill>
              <a:schemeClr val="bg1"/>
            </a:solidFill>
          </a:endParaRPr>
        </a:p>
      </dgm:t>
    </dgm:pt>
    <dgm:pt modelId="{F8946483-57C8-4293-80CA-06E21A2C1E60}" type="sibTrans" cxnId="{8B0317AB-629F-45E7-A8A4-393488BD5C47}">
      <dgm:prSet/>
      <dgm:spPr/>
      <dgm:t>
        <a:bodyPr/>
        <a:lstStyle/>
        <a:p>
          <a:pPr algn="l"/>
          <a:endParaRPr lang="en-US">
            <a:solidFill>
              <a:schemeClr val="bg1"/>
            </a:solidFill>
          </a:endParaRPr>
        </a:p>
      </dgm:t>
    </dgm:pt>
    <dgm:pt modelId="{AB6FFA24-ADD4-4DEF-85C8-A0F00C633DCE}">
      <dgm:prSet custT="1"/>
      <dgm:spPr/>
      <dgm:t>
        <a:bodyPr/>
        <a:lstStyle/>
        <a:p>
          <a:pPr algn="l"/>
          <a:r>
            <a:rPr lang="en-US" sz="1600" smtClean="0"/>
            <a:t> What is the difference between Correlated and Non Correlated Sub-query?</a:t>
          </a:r>
          <a:endParaRPr lang="en-US" sz="1600" dirty="0"/>
        </a:p>
      </dgm:t>
    </dgm:pt>
    <dgm:pt modelId="{D583F315-3B89-4090-8594-134059B5ECB3}" type="parTrans" cxnId="{18738BA1-7A8D-4265-9E81-91B8C3AC642A}">
      <dgm:prSet/>
      <dgm:spPr/>
      <dgm:t>
        <a:bodyPr/>
        <a:lstStyle/>
        <a:p>
          <a:pPr algn="l"/>
          <a:endParaRPr lang="en-US">
            <a:solidFill>
              <a:schemeClr val="bg1"/>
            </a:solidFill>
          </a:endParaRPr>
        </a:p>
      </dgm:t>
    </dgm:pt>
    <dgm:pt modelId="{E2A643A9-599D-4528-8A04-148E1A5010C0}" type="sibTrans" cxnId="{18738BA1-7A8D-4265-9E81-91B8C3AC642A}">
      <dgm:prSet/>
      <dgm:spPr/>
      <dgm:t>
        <a:bodyPr/>
        <a:lstStyle/>
        <a:p>
          <a:pPr algn="l"/>
          <a:endParaRPr lang="en-US">
            <a:solidFill>
              <a:schemeClr val="bg1"/>
            </a:solidFill>
          </a:endParaRPr>
        </a:p>
      </dgm:t>
    </dgm:pt>
    <dgm:pt modelId="{AC82ED76-2287-43A3-8AE1-142923DCC2B3}" type="pres">
      <dgm:prSet presAssocID="{EE680E4E-6D3E-4F2F-B5C2-65F5A44C0E0C}" presName="linear" presStyleCnt="0">
        <dgm:presLayoutVars>
          <dgm:animLvl val="lvl"/>
          <dgm:resizeHandles val="exact"/>
        </dgm:presLayoutVars>
      </dgm:prSet>
      <dgm:spPr/>
      <dgm:t>
        <a:bodyPr/>
        <a:lstStyle/>
        <a:p>
          <a:endParaRPr lang="en-US"/>
        </a:p>
      </dgm:t>
    </dgm:pt>
    <dgm:pt modelId="{49F47FBC-D6B6-4828-808B-818E19AD7010}" type="pres">
      <dgm:prSet presAssocID="{8C23491F-82D5-4714-B966-04214CB7F231}" presName="parentText" presStyleLbl="node1" presStyleIdx="0" presStyleCnt="9" custLinFactNeighborY="20695">
        <dgm:presLayoutVars>
          <dgm:chMax val="0"/>
          <dgm:bulletEnabled val="1"/>
        </dgm:presLayoutVars>
      </dgm:prSet>
      <dgm:spPr/>
      <dgm:t>
        <a:bodyPr/>
        <a:lstStyle/>
        <a:p>
          <a:endParaRPr lang="en-US"/>
        </a:p>
      </dgm:t>
    </dgm:pt>
    <dgm:pt modelId="{C56D48F6-1CBE-4A04-961A-350F6D7F0C0E}" type="pres">
      <dgm:prSet presAssocID="{6C4D025C-5733-4363-84C5-75F111951F5A}" presName="spacer" presStyleCnt="0"/>
      <dgm:spPr/>
      <dgm:t>
        <a:bodyPr/>
        <a:lstStyle/>
        <a:p>
          <a:endParaRPr lang="en-US"/>
        </a:p>
      </dgm:t>
    </dgm:pt>
    <dgm:pt modelId="{3C15786C-D805-48BC-ACC7-4B378F906B3A}" type="pres">
      <dgm:prSet presAssocID="{F2F6C8F1-DED5-4973-8FBB-3098B1485E8B}" presName="parentText" presStyleLbl="node1" presStyleIdx="1" presStyleCnt="9" custLinFactNeighborY="20695">
        <dgm:presLayoutVars>
          <dgm:chMax val="0"/>
          <dgm:bulletEnabled val="1"/>
        </dgm:presLayoutVars>
      </dgm:prSet>
      <dgm:spPr/>
      <dgm:t>
        <a:bodyPr/>
        <a:lstStyle/>
        <a:p>
          <a:endParaRPr lang="en-US"/>
        </a:p>
      </dgm:t>
    </dgm:pt>
    <dgm:pt modelId="{CEBF42DB-A7A0-4EFC-9F41-8FF082CD5B29}" type="pres">
      <dgm:prSet presAssocID="{E09CC86C-CA00-470B-8D2C-64BF53155598}" presName="spacer" presStyleCnt="0"/>
      <dgm:spPr/>
      <dgm:t>
        <a:bodyPr/>
        <a:lstStyle/>
        <a:p>
          <a:endParaRPr lang="en-US"/>
        </a:p>
      </dgm:t>
    </dgm:pt>
    <dgm:pt modelId="{2FD28A3D-84CF-4C43-80E4-EB225D92D828}" type="pres">
      <dgm:prSet presAssocID="{9C7B9458-687B-4EA3-84E9-3CB61C5557F8}" presName="parentText" presStyleLbl="node1" presStyleIdx="2" presStyleCnt="9" custLinFactNeighborY="20695">
        <dgm:presLayoutVars>
          <dgm:chMax val="0"/>
          <dgm:bulletEnabled val="1"/>
        </dgm:presLayoutVars>
      </dgm:prSet>
      <dgm:spPr/>
      <dgm:t>
        <a:bodyPr/>
        <a:lstStyle/>
        <a:p>
          <a:endParaRPr lang="en-US"/>
        </a:p>
      </dgm:t>
    </dgm:pt>
    <dgm:pt modelId="{EFE0242E-1344-4954-B767-936B0FB4B24D}" type="pres">
      <dgm:prSet presAssocID="{A32A2F55-3C66-442A-94C1-7432FEF1CD30}" presName="spacer" presStyleCnt="0"/>
      <dgm:spPr/>
      <dgm:t>
        <a:bodyPr/>
        <a:lstStyle/>
        <a:p>
          <a:endParaRPr lang="en-US"/>
        </a:p>
      </dgm:t>
    </dgm:pt>
    <dgm:pt modelId="{BBF0E649-FEF0-4F19-A866-413032E54443}" type="pres">
      <dgm:prSet presAssocID="{7B110CD2-1CDA-4BD2-8D6F-8BC231416187}" presName="parentText" presStyleLbl="node1" presStyleIdx="3" presStyleCnt="9" custLinFactNeighborY="20695">
        <dgm:presLayoutVars>
          <dgm:chMax val="0"/>
          <dgm:bulletEnabled val="1"/>
        </dgm:presLayoutVars>
      </dgm:prSet>
      <dgm:spPr/>
      <dgm:t>
        <a:bodyPr/>
        <a:lstStyle/>
        <a:p>
          <a:endParaRPr lang="en-US"/>
        </a:p>
      </dgm:t>
    </dgm:pt>
    <dgm:pt modelId="{EDC94634-1219-424A-B1D0-10CEC7FBB922}" type="pres">
      <dgm:prSet presAssocID="{CD6B1FF1-B6EA-451E-9CD0-82ED12E0E34B}" presName="spacer" presStyleCnt="0"/>
      <dgm:spPr/>
      <dgm:t>
        <a:bodyPr/>
        <a:lstStyle/>
        <a:p>
          <a:endParaRPr lang="en-US"/>
        </a:p>
      </dgm:t>
    </dgm:pt>
    <dgm:pt modelId="{42408E13-2DBA-4429-9C35-1A5323D0A61C}" type="pres">
      <dgm:prSet presAssocID="{B653E3D4-6226-477A-8ADA-EBBD3550D8EE}" presName="parentText" presStyleLbl="node1" presStyleIdx="4" presStyleCnt="9" custLinFactNeighborY="20695">
        <dgm:presLayoutVars>
          <dgm:chMax val="0"/>
          <dgm:bulletEnabled val="1"/>
        </dgm:presLayoutVars>
      </dgm:prSet>
      <dgm:spPr/>
      <dgm:t>
        <a:bodyPr/>
        <a:lstStyle/>
        <a:p>
          <a:endParaRPr lang="en-US"/>
        </a:p>
      </dgm:t>
    </dgm:pt>
    <dgm:pt modelId="{E264C34E-0996-44A5-8F2A-E9F8C854BCF1}" type="pres">
      <dgm:prSet presAssocID="{9B703139-4A49-40B7-9E0D-D279CB71645D}" presName="spacer" presStyleCnt="0"/>
      <dgm:spPr/>
      <dgm:t>
        <a:bodyPr/>
        <a:lstStyle/>
        <a:p>
          <a:endParaRPr lang="en-US"/>
        </a:p>
      </dgm:t>
    </dgm:pt>
    <dgm:pt modelId="{BD7A2AD7-DE6F-4F89-B022-F0F17D631E79}" type="pres">
      <dgm:prSet presAssocID="{CEC890C6-AE91-49D1-AA1D-C4F2795C7D6B}" presName="parentText" presStyleLbl="node1" presStyleIdx="5" presStyleCnt="9" custLinFactNeighborY="20695">
        <dgm:presLayoutVars>
          <dgm:chMax val="0"/>
          <dgm:bulletEnabled val="1"/>
        </dgm:presLayoutVars>
      </dgm:prSet>
      <dgm:spPr/>
      <dgm:t>
        <a:bodyPr/>
        <a:lstStyle/>
        <a:p>
          <a:endParaRPr lang="en-US"/>
        </a:p>
      </dgm:t>
    </dgm:pt>
    <dgm:pt modelId="{1960BD71-7F69-4D2A-99A3-3B99E9B00C21}" type="pres">
      <dgm:prSet presAssocID="{30F23AB4-496F-486F-A8F9-F10BA097EB35}" presName="spacer" presStyleCnt="0"/>
      <dgm:spPr/>
      <dgm:t>
        <a:bodyPr/>
        <a:lstStyle/>
        <a:p>
          <a:endParaRPr lang="en-US"/>
        </a:p>
      </dgm:t>
    </dgm:pt>
    <dgm:pt modelId="{89E745AA-3278-43CE-A50A-174B31F6445D}" type="pres">
      <dgm:prSet presAssocID="{74E23913-948D-407B-AB1D-284FBD351D99}" presName="parentText" presStyleLbl="node1" presStyleIdx="6" presStyleCnt="9" custLinFactNeighborY="20695">
        <dgm:presLayoutVars>
          <dgm:chMax val="0"/>
          <dgm:bulletEnabled val="1"/>
        </dgm:presLayoutVars>
      </dgm:prSet>
      <dgm:spPr/>
      <dgm:t>
        <a:bodyPr/>
        <a:lstStyle/>
        <a:p>
          <a:endParaRPr lang="en-US"/>
        </a:p>
      </dgm:t>
    </dgm:pt>
    <dgm:pt modelId="{BDBD2CE2-D6E3-48F0-A145-16199A1CD514}" type="pres">
      <dgm:prSet presAssocID="{81B6EB81-9964-4C2C-AA1E-370F23A8A956}" presName="spacer" presStyleCnt="0"/>
      <dgm:spPr/>
      <dgm:t>
        <a:bodyPr/>
        <a:lstStyle/>
        <a:p>
          <a:endParaRPr lang="en-US"/>
        </a:p>
      </dgm:t>
    </dgm:pt>
    <dgm:pt modelId="{E5B4E82A-DFE6-43A9-83BB-6A937AF39038}" type="pres">
      <dgm:prSet presAssocID="{C363DA32-F83A-4510-AB6A-44AF1B34621F}" presName="parentText" presStyleLbl="node1" presStyleIdx="7" presStyleCnt="9">
        <dgm:presLayoutVars>
          <dgm:chMax val="0"/>
          <dgm:bulletEnabled val="1"/>
        </dgm:presLayoutVars>
      </dgm:prSet>
      <dgm:spPr/>
      <dgm:t>
        <a:bodyPr/>
        <a:lstStyle/>
        <a:p>
          <a:endParaRPr lang="en-US"/>
        </a:p>
      </dgm:t>
    </dgm:pt>
    <dgm:pt modelId="{FD0CC780-7FF5-42CB-B30F-3B02F61B2FFE}" type="pres">
      <dgm:prSet presAssocID="{F8946483-57C8-4293-80CA-06E21A2C1E60}" presName="spacer" presStyleCnt="0"/>
      <dgm:spPr/>
      <dgm:t>
        <a:bodyPr/>
        <a:lstStyle/>
        <a:p>
          <a:endParaRPr lang="en-US"/>
        </a:p>
      </dgm:t>
    </dgm:pt>
    <dgm:pt modelId="{CE681F95-2BDB-4401-8E0A-12511D1D405E}" type="pres">
      <dgm:prSet presAssocID="{AB6FFA24-ADD4-4DEF-85C8-A0F00C633DCE}" presName="parentText" presStyleLbl="node1" presStyleIdx="8" presStyleCnt="9">
        <dgm:presLayoutVars>
          <dgm:chMax val="0"/>
          <dgm:bulletEnabled val="1"/>
        </dgm:presLayoutVars>
      </dgm:prSet>
      <dgm:spPr/>
      <dgm:t>
        <a:bodyPr/>
        <a:lstStyle/>
        <a:p>
          <a:endParaRPr lang="en-US"/>
        </a:p>
      </dgm:t>
    </dgm:pt>
  </dgm:ptLst>
  <dgm:cxnLst>
    <dgm:cxn modelId="{8B0317AB-629F-45E7-A8A4-393488BD5C47}" srcId="{EE680E4E-6D3E-4F2F-B5C2-65F5A44C0E0C}" destId="{C363DA32-F83A-4510-AB6A-44AF1B34621F}" srcOrd="7" destOrd="0" parTransId="{A195DB29-DB30-422A-B678-AD6465DC92DA}" sibTransId="{F8946483-57C8-4293-80CA-06E21A2C1E60}"/>
    <dgm:cxn modelId="{18738BA1-7A8D-4265-9E81-91B8C3AC642A}" srcId="{EE680E4E-6D3E-4F2F-B5C2-65F5A44C0E0C}" destId="{AB6FFA24-ADD4-4DEF-85C8-A0F00C633DCE}" srcOrd="8" destOrd="0" parTransId="{D583F315-3B89-4090-8594-134059B5ECB3}" sibTransId="{E2A643A9-599D-4528-8A04-148E1A5010C0}"/>
    <dgm:cxn modelId="{0836B75C-4E50-4100-AA4F-706C63C0CA75}" srcId="{EE680E4E-6D3E-4F2F-B5C2-65F5A44C0E0C}" destId="{B653E3D4-6226-477A-8ADA-EBBD3550D8EE}" srcOrd="4" destOrd="0" parTransId="{085DD73E-1752-459D-A94A-A0C39ECEAF66}" sibTransId="{9B703139-4A49-40B7-9E0D-D279CB71645D}"/>
    <dgm:cxn modelId="{3DFF450B-946E-41A8-BC8A-5493EF09DB16}" type="presOf" srcId="{EE680E4E-6D3E-4F2F-B5C2-65F5A44C0E0C}" destId="{AC82ED76-2287-43A3-8AE1-142923DCC2B3}" srcOrd="0" destOrd="0" presId="urn:microsoft.com/office/officeart/2005/8/layout/vList2"/>
    <dgm:cxn modelId="{5BA97DC9-9BFD-4EB9-853A-0B896C3F3C0E}" type="presOf" srcId="{C363DA32-F83A-4510-AB6A-44AF1B34621F}" destId="{E5B4E82A-DFE6-43A9-83BB-6A937AF39038}" srcOrd="0" destOrd="0" presId="urn:microsoft.com/office/officeart/2005/8/layout/vList2"/>
    <dgm:cxn modelId="{5BD9FB97-A32D-4391-84B2-B8F2E9F6D633}" type="presOf" srcId="{9C7B9458-687B-4EA3-84E9-3CB61C5557F8}" destId="{2FD28A3D-84CF-4C43-80E4-EB225D92D828}" srcOrd="0" destOrd="0" presId="urn:microsoft.com/office/officeart/2005/8/layout/vList2"/>
    <dgm:cxn modelId="{14A2F82E-7EE8-419E-8C69-C42B8EE765FF}" srcId="{EE680E4E-6D3E-4F2F-B5C2-65F5A44C0E0C}" destId="{9C7B9458-687B-4EA3-84E9-3CB61C5557F8}" srcOrd="2" destOrd="0" parTransId="{0C2502C5-FC9F-4D6B-A624-A7AE43197340}" sibTransId="{A32A2F55-3C66-442A-94C1-7432FEF1CD30}"/>
    <dgm:cxn modelId="{05CF924D-D68C-427C-BF26-8872433E4EA3}" type="presOf" srcId="{74E23913-948D-407B-AB1D-284FBD351D99}" destId="{89E745AA-3278-43CE-A50A-174B31F6445D}" srcOrd="0" destOrd="0" presId="urn:microsoft.com/office/officeart/2005/8/layout/vList2"/>
    <dgm:cxn modelId="{E6F4A924-63CA-4078-BE92-BAA63B1234B3}" srcId="{EE680E4E-6D3E-4F2F-B5C2-65F5A44C0E0C}" destId="{74E23913-948D-407B-AB1D-284FBD351D99}" srcOrd="6" destOrd="0" parTransId="{462B1E38-4F12-4DF3-ADFB-622A60CD48FA}" sibTransId="{81B6EB81-9964-4C2C-AA1E-370F23A8A956}"/>
    <dgm:cxn modelId="{325A3CFB-4476-43AD-9202-8194DCC9F395}" srcId="{EE680E4E-6D3E-4F2F-B5C2-65F5A44C0E0C}" destId="{8C23491F-82D5-4714-B966-04214CB7F231}" srcOrd="0" destOrd="0" parTransId="{C6606E82-8DB4-4CDC-BD78-5A20384DB49E}" sibTransId="{6C4D025C-5733-4363-84C5-75F111951F5A}"/>
    <dgm:cxn modelId="{F5AB03ED-6ED2-4720-B927-5D9ACA102975}" type="presOf" srcId="{B653E3D4-6226-477A-8ADA-EBBD3550D8EE}" destId="{42408E13-2DBA-4429-9C35-1A5323D0A61C}" srcOrd="0" destOrd="0" presId="urn:microsoft.com/office/officeart/2005/8/layout/vList2"/>
    <dgm:cxn modelId="{8828073F-9EAC-4C88-96DD-FD4B7BCC54ED}" srcId="{EE680E4E-6D3E-4F2F-B5C2-65F5A44C0E0C}" destId="{F2F6C8F1-DED5-4973-8FBB-3098B1485E8B}" srcOrd="1" destOrd="0" parTransId="{709C0FA0-6B14-4072-A156-120B23BDB0C0}" sibTransId="{E09CC86C-CA00-470B-8D2C-64BF53155598}"/>
    <dgm:cxn modelId="{D053A696-03E4-49FD-861D-6457F4EF5933}" type="presOf" srcId="{CEC890C6-AE91-49D1-AA1D-C4F2795C7D6B}" destId="{BD7A2AD7-DE6F-4F89-B022-F0F17D631E79}" srcOrd="0" destOrd="0" presId="urn:microsoft.com/office/officeart/2005/8/layout/vList2"/>
    <dgm:cxn modelId="{B377DB66-9A40-4CD6-9780-972A73E3FD07}" type="presOf" srcId="{8C23491F-82D5-4714-B966-04214CB7F231}" destId="{49F47FBC-D6B6-4828-808B-818E19AD7010}" srcOrd="0" destOrd="0" presId="urn:microsoft.com/office/officeart/2005/8/layout/vList2"/>
    <dgm:cxn modelId="{589CEF09-EB81-4CEA-93F4-1BE9028F7FAC}" srcId="{EE680E4E-6D3E-4F2F-B5C2-65F5A44C0E0C}" destId="{7B110CD2-1CDA-4BD2-8D6F-8BC231416187}" srcOrd="3" destOrd="0" parTransId="{6EE43DBF-39C9-4E8C-9660-8A298620D5C6}" sibTransId="{CD6B1FF1-B6EA-451E-9CD0-82ED12E0E34B}"/>
    <dgm:cxn modelId="{B09823A2-0047-4A8F-81EC-D866961B9D35}" type="presOf" srcId="{7B110CD2-1CDA-4BD2-8D6F-8BC231416187}" destId="{BBF0E649-FEF0-4F19-A866-413032E54443}" srcOrd="0" destOrd="0" presId="urn:microsoft.com/office/officeart/2005/8/layout/vList2"/>
    <dgm:cxn modelId="{D57C5B13-C5F3-4665-8817-D7C50034207F}" type="presOf" srcId="{F2F6C8F1-DED5-4973-8FBB-3098B1485E8B}" destId="{3C15786C-D805-48BC-ACC7-4B378F906B3A}" srcOrd="0" destOrd="0" presId="urn:microsoft.com/office/officeart/2005/8/layout/vList2"/>
    <dgm:cxn modelId="{E10DEC24-FDEB-431A-9529-46819996CC82}" srcId="{EE680E4E-6D3E-4F2F-B5C2-65F5A44C0E0C}" destId="{CEC890C6-AE91-49D1-AA1D-C4F2795C7D6B}" srcOrd="5" destOrd="0" parTransId="{58F539FF-2054-4D7C-B371-FFAE1461DA4B}" sibTransId="{30F23AB4-496F-486F-A8F9-F10BA097EB35}"/>
    <dgm:cxn modelId="{9AC2F290-1200-4E55-9026-2C18A715D04D}" type="presOf" srcId="{AB6FFA24-ADD4-4DEF-85C8-A0F00C633DCE}" destId="{CE681F95-2BDB-4401-8E0A-12511D1D405E}" srcOrd="0" destOrd="0" presId="urn:microsoft.com/office/officeart/2005/8/layout/vList2"/>
    <dgm:cxn modelId="{B01852F4-C4E6-43BC-8763-5F998B780FA6}" type="presParOf" srcId="{AC82ED76-2287-43A3-8AE1-142923DCC2B3}" destId="{49F47FBC-D6B6-4828-808B-818E19AD7010}" srcOrd="0" destOrd="0" presId="urn:microsoft.com/office/officeart/2005/8/layout/vList2"/>
    <dgm:cxn modelId="{AE4C32B7-62EC-4892-8900-3754561F6978}" type="presParOf" srcId="{AC82ED76-2287-43A3-8AE1-142923DCC2B3}" destId="{C56D48F6-1CBE-4A04-961A-350F6D7F0C0E}" srcOrd="1" destOrd="0" presId="urn:microsoft.com/office/officeart/2005/8/layout/vList2"/>
    <dgm:cxn modelId="{153BAF79-E30F-46B8-8657-049D155AE976}" type="presParOf" srcId="{AC82ED76-2287-43A3-8AE1-142923DCC2B3}" destId="{3C15786C-D805-48BC-ACC7-4B378F906B3A}" srcOrd="2" destOrd="0" presId="urn:microsoft.com/office/officeart/2005/8/layout/vList2"/>
    <dgm:cxn modelId="{DC51A887-C26D-4FAA-9A2D-580E3DE6F608}" type="presParOf" srcId="{AC82ED76-2287-43A3-8AE1-142923DCC2B3}" destId="{CEBF42DB-A7A0-4EFC-9F41-8FF082CD5B29}" srcOrd="3" destOrd="0" presId="urn:microsoft.com/office/officeart/2005/8/layout/vList2"/>
    <dgm:cxn modelId="{7359EE75-A275-4A03-846C-C4737ED739E4}" type="presParOf" srcId="{AC82ED76-2287-43A3-8AE1-142923DCC2B3}" destId="{2FD28A3D-84CF-4C43-80E4-EB225D92D828}" srcOrd="4" destOrd="0" presId="urn:microsoft.com/office/officeart/2005/8/layout/vList2"/>
    <dgm:cxn modelId="{F198AB7B-87E0-4906-AFBC-7A9C47C5B8DC}" type="presParOf" srcId="{AC82ED76-2287-43A3-8AE1-142923DCC2B3}" destId="{EFE0242E-1344-4954-B767-936B0FB4B24D}" srcOrd="5" destOrd="0" presId="urn:microsoft.com/office/officeart/2005/8/layout/vList2"/>
    <dgm:cxn modelId="{F88BFCD3-B924-421C-B979-47EA583A12ED}" type="presParOf" srcId="{AC82ED76-2287-43A3-8AE1-142923DCC2B3}" destId="{BBF0E649-FEF0-4F19-A866-413032E54443}" srcOrd="6" destOrd="0" presId="urn:microsoft.com/office/officeart/2005/8/layout/vList2"/>
    <dgm:cxn modelId="{6F980925-0E09-4635-9BAE-4ABE169E2F59}" type="presParOf" srcId="{AC82ED76-2287-43A3-8AE1-142923DCC2B3}" destId="{EDC94634-1219-424A-B1D0-10CEC7FBB922}" srcOrd="7" destOrd="0" presId="urn:microsoft.com/office/officeart/2005/8/layout/vList2"/>
    <dgm:cxn modelId="{BBE8A576-52A2-402E-9197-8FFB69795AC1}" type="presParOf" srcId="{AC82ED76-2287-43A3-8AE1-142923DCC2B3}" destId="{42408E13-2DBA-4429-9C35-1A5323D0A61C}" srcOrd="8" destOrd="0" presId="urn:microsoft.com/office/officeart/2005/8/layout/vList2"/>
    <dgm:cxn modelId="{D63EE035-6EBB-43FA-B9E0-D4E5CBCA1C88}" type="presParOf" srcId="{AC82ED76-2287-43A3-8AE1-142923DCC2B3}" destId="{E264C34E-0996-44A5-8F2A-E9F8C854BCF1}" srcOrd="9" destOrd="0" presId="urn:microsoft.com/office/officeart/2005/8/layout/vList2"/>
    <dgm:cxn modelId="{DAE27F9B-1EA2-4275-A409-958F446862E1}" type="presParOf" srcId="{AC82ED76-2287-43A3-8AE1-142923DCC2B3}" destId="{BD7A2AD7-DE6F-4F89-B022-F0F17D631E79}" srcOrd="10" destOrd="0" presId="urn:microsoft.com/office/officeart/2005/8/layout/vList2"/>
    <dgm:cxn modelId="{DD76D24A-B769-41AA-B979-CE91B044E302}" type="presParOf" srcId="{AC82ED76-2287-43A3-8AE1-142923DCC2B3}" destId="{1960BD71-7F69-4D2A-99A3-3B99E9B00C21}" srcOrd="11" destOrd="0" presId="urn:microsoft.com/office/officeart/2005/8/layout/vList2"/>
    <dgm:cxn modelId="{2568DC8A-1201-4BE1-BF47-30C5EA8AF316}" type="presParOf" srcId="{AC82ED76-2287-43A3-8AE1-142923DCC2B3}" destId="{89E745AA-3278-43CE-A50A-174B31F6445D}" srcOrd="12" destOrd="0" presId="urn:microsoft.com/office/officeart/2005/8/layout/vList2"/>
    <dgm:cxn modelId="{F14DA6A9-2227-44AF-8394-6B330670653B}" type="presParOf" srcId="{AC82ED76-2287-43A3-8AE1-142923DCC2B3}" destId="{BDBD2CE2-D6E3-48F0-A145-16199A1CD514}" srcOrd="13" destOrd="0" presId="urn:microsoft.com/office/officeart/2005/8/layout/vList2"/>
    <dgm:cxn modelId="{4476A147-972D-4FC8-945F-C9B07AD2031E}" type="presParOf" srcId="{AC82ED76-2287-43A3-8AE1-142923DCC2B3}" destId="{E5B4E82A-DFE6-43A9-83BB-6A937AF39038}" srcOrd="14" destOrd="0" presId="urn:microsoft.com/office/officeart/2005/8/layout/vList2"/>
    <dgm:cxn modelId="{2346AE97-522F-425D-95D9-8EB8A0774EB5}" type="presParOf" srcId="{AC82ED76-2287-43A3-8AE1-142923DCC2B3}" destId="{FD0CC780-7FF5-42CB-B30F-3B02F61B2FFE}" srcOrd="15" destOrd="0" presId="urn:microsoft.com/office/officeart/2005/8/layout/vList2"/>
    <dgm:cxn modelId="{691F7B7D-8427-454D-B9D4-2A06B78A9EDC}" type="presParOf" srcId="{AC82ED76-2287-43A3-8AE1-142923DCC2B3}" destId="{CE681F95-2BDB-4401-8E0A-12511D1D405E}" srcOrd="1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F47FBC-D6B6-4828-808B-818E19AD7010}">
      <dsp:nvSpPr>
        <dsp:cNvPr id="0" name=""/>
        <dsp:cNvSpPr/>
      </dsp:nvSpPr>
      <dsp:spPr>
        <a:xfrm>
          <a:off x="0" y="3682"/>
          <a:ext cx="5168411" cy="521449"/>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smtClean="0"/>
            <a:t>What are Sub-queries?</a:t>
          </a:r>
          <a:endParaRPr lang="en-US" sz="1600" kern="1200" dirty="0"/>
        </a:p>
      </dsp:txBody>
      <dsp:txXfrm>
        <a:off x="25455" y="29137"/>
        <a:ext cx="5117501" cy="470539"/>
      </dsp:txXfrm>
    </dsp:sp>
    <dsp:sp modelId="{3C15786C-D805-48BC-ACC7-4B378F906B3A}">
      <dsp:nvSpPr>
        <dsp:cNvPr id="0" name=""/>
        <dsp:cNvSpPr/>
      </dsp:nvSpPr>
      <dsp:spPr>
        <a:xfrm>
          <a:off x="0" y="536873"/>
          <a:ext cx="5168411" cy="521449"/>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smtClean="0"/>
            <a:t>What are the advantages of Sub-queries?</a:t>
          </a:r>
          <a:endParaRPr lang="en-US" sz="1600" kern="1200" dirty="0"/>
        </a:p>
      </dsp:txBody>
      <dsp:txXfrm>
        <a:off x="25455" y="562328"/>
        <a:ext cx="5117501" cy="470539"/>
      </dsp:txXfrm>
    </dsp:sp>
    <dsp:sp modelId="{2FD28A3D-84CF-4C43-80E4-EB225D92D828}">
      <dsp:nvSpPr>
        <dsp:cNvPr id="0" name=""/>
        <dsp:cNvSpPr/>
      </dsp:nvSpPr>
      <dsp:spPr>
        <a:xfrm>
          <a:off x="0" y="1070065"/>
          <a:ext cx="5168411" cy="521449"/>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Which are the rules that Sub-queries follow?</a:t>
          </a:r>
          <a:endParaRPr lang="en-US" sz="1600" kern="1200" dirty="0"/>
        </a:p>
      </dsp:txBody>
      <dsp:txXfrm>
        <a:off x="25455" y="1095520"/>
        <a:ext cx="5117501" cy="470539"/>
      </dsp:txXfrm>
    </dsp:sp>
    <dsp:sp modelId="{BBF0E649-FEF0-4F19-A866-413032E54443}">
      <dsp:nvSpPr>
        <dsp:cNvPr id="0" name=""/>
        <dsp:cNvSpPr/>
      </dsp:nvSpPr>
      <dsp:spPr>
        <a:xfrm>
          <a:off x="0" y="1603257"/>
          <a:ext cx="5168411" cy="521449"/>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smtClean="0"/>
            <a:t> How to use Sub-queries with the SELECT, INSERT, UPDATE,  and  DELETE Statement?</a:t>
          </a:r>
          <a:endParaRPr lang="en-US" sz="1600" kern="1200" dirty="0"/>
        </a:p>
      </dsp:txBody>
      <dsp:txXfrm>
        <a:off x="25455" y="1628712"/>
        <a:ext cx="5117501" cy="470539"/>
      </dsp:txXfrm>
    </dsp:sp>
    <dsp:sp modelId="{42408E13-2DBA-4429-9C35-1A5323D0A61C}">
      <dsp:nvSpPr>
        <dsp:cNvPr id="0" name=""/>
        <dsp:cNvSpPr/>
      </dsp:nvSpPr>
      <dsp:spPr>
        <a:xfrm>
          <a:off x="0" y="2136448"/>
          <a:ext cx="5168411" cy="521449"/>
        </a:xfrm>
        <a:prstGeom prst="round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smtClean="0"/>
            <a:t> What are the types of Sub-queries? </a:t>
          </a:r>
          <a:endParaRPr lang="en-US" sz="1600" kern="1200" dirty="0"/>
        </a:p>
      </dsp:txBody>
      <dsp:txXfrm>
        <a:off x="25455" y="2161903"/>
        <a:ext cx="5117501" cy="470539"/>
      </dsp:txXfrm>
    </dsp:sp>
    <dsp:sp modelId="{BD7A2AD7-DE6F-4F89-B022-F0F17D631E79}">
      <dsp:nvSpPr>
        <dsp:cNvPr id="0" name=""/>
        <dsp:cNvSpPr/>
      </dsp:nvSpPr>
      <dsp:spPr>
        <a:xfrm>
          <a:off x="0" y="2669640"/>
          <a:ext cx="5168411" cy="521449"/>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smtClean="0"/>
            <a:t> What is the use of IN, NOT IN, ALL, ANY, and SOME?</a:t>
          </a:r>
          <a:endParaRPr lang="en-US" sz="1600" kern="1200" dirty="0"/>
        </a:p>
      </dsp:txBody>
      <dsp:txXfrm>
        <a:off x="25455" y="2695095"/>
        <a:ext cx="5117501" cy="470539"/>
      </dsp:txXfrm>
    </dsp:sp>
    <dsp:sp modelId="{89E745AA-3278-43CE-A50A-174B31F6445D}">
      <dsp:nvSpPr>
        <dsp:cNvPr id="0" name=""/>
        <dsp:cNvSpPr/>
      </dsp:nvSpPr>
      <dsp:spPr>
        <a:xfrm>
          <a:off x="0" y="3202832"/>
          <a:ext cx="5168411" cy="521449"/>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smtClean="0"/>
            <a:t> What are Correlated Sub-queries?</a:t>
          </a:r>
          <a:endParaRPr lang="en-US" sz="1600" kern="1200" dirty="0"/>
        </a:p>
      </dsp:txBody>
      <dsp:txXfrm>
        <a:off x="25455" y="3228287"/>
        <a:ext cx="5117501" cy="470539"/>
      </dsp:txXfrm>
    </dsp:sp>
    <dsp:sp modelId="{E5B4E82A-DFE6-43A9-83BB-6A937AF39038}">
      <dsp:nvSpPr>
        <dsp:cNvPr id="0" name=""/>
        <dsp:cNvSpPr/>
      </dsp:nvSpPr>
      <dsp:spPr>
        <a:xfrm>
          <a:off x="0" y="3733593"/>
          <a:ext cx="5168411" cy="521449"/>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smtClean="0"/>
            <a:t> What is the use of EXISTS and NOT EXISTS?</a:t>
          </a:r>
          <a:endParaRPr lang="en-US" sz="1600" kern="1200" dirty="0"/>
        </a:p>
      </dsp:txBody>
      <dsp:txXfrm>
        <a:off x="25455" y="3759048"/>
        <a:ext cx="5117501" cy="470539"/>
      </dsp:txXfrm>
    </dsp:sp>
    <dsp:sp modelId="{CE681F95-2BDB-4401-8E0A-12511D1D405E}">
      <dsp:nvSpPr>
        <dsp:cNvPr id="0" name=""/>
        <dsp:cNvSpPr/>
      </dsp:nvSpPr>
      <dsp:spPr>
        <a:xfrm>
          <a:off x="0" y="4266785"/>
          <a:ext cx="5168411" cy="521449"/>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smtClean="0"/>
            <a:t> What is the difference between Correlated and Non Correlated Sub-query?</a:t>
          </a:r>
          <a:endParaRPr lang="en-US" sz="1600" kern="1200" dirty="0"/>
        </a:p>
      </dsp:txBody>
      <dsp:txXfrm>
        <a:off x="25455" y="4292240"/>
        <a:ext cx="5117501" cy="4705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4AB0D4-CC94-4020-9447-247B6EE41C1E}" type="datetimeFigureOut">
              <a:rPr lang="en-US" smtClean="0"/>
              <a:t>5/17/2013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CD9961-01A8-44EB-9648-3417CD484377}" type="slidenum">
              <a:rPr lang="en-US" smtClean="0"/>
              <a:t>‹#›</a:t>
            </a:fld>
            <a:endParaRPr lang="en-US"/>
          </a:p>
        </p:txBody>
      </p:sp>
    </p:spTree>
    <p:extLst>
      <p:ext uri="{BB962C8B-B14F-4D97-AF65-F5344CB8AC3E}">
        <p14:creationId xmlns:p14="http://schemas.microsoft.com/office/powerpoint/2010/main" val="28123554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5/17/2013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a:t>
            </a:fld>
            <a:endParaRPr lang="en-US"/>
          </a:p>
        </p:txBody>
      </p:sp>
    </p:spTree>
    <p:extLst>
      <p:ext uri="{BB962C8B-B14F-4D97-AF65-F5344CB8AC3E}">
        <p14:creationId xmlns:p14="http://schemas.microsoft.com/office/powerpoint/2010/main" val="1854667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25</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27</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28</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30</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31</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32</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33</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34</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35</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37</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solidFill>
                  <a:prstClr val="black"/>
                </a:solidFill>
              </a:rPr>
              <a:pPr/>
              <a:t>5</a:t>
            </a:fld>
            <a:endParaRPr lang="en-US" dirty="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US" sz="1400"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41</a:t>
            </a:fld>
            <a:endParaRPr lang="en-US"/>
          </a:p>
        </p:txBody>
      </p:sp>
    </p:spTree>
    <p:extLst>
      <p:ext uri="{BB962C8B-B14F-4D97-AF65-F5344CB8AC3E}">
        <p14:creationId xmlns:p14="http://schemas.microsoft.com/office/powerpoint/2010/main" val="3733126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42</a:t>
            </a:fld>
            <a:endParaRPr lang="en-US"/>
          </a:p>
        </p:txBody>
      </p:sp>
    </p:spTree>
    <p:extLst>
      <p:ext uri="{BB962C8B-B14F-4D97-AF65-F5344CB8AC3E}">
        <p14:creationId xmlns:p14="http://schemas.microsoft.com/office/powerpoint/2010/main" val="32103712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47</a:t>
            </a:fld>
            <a:endParaRPr lang="en-US"/>
          </a:p>
        </p:txBody>
      </p:sp>
    </p:spTree>
    <p:extLst>
      <p:ext uri="{BB962C8B-B14F-4D97-AF65-F5344CB8AC3E}">
        <p14:creationId xmlns:p14="http://schemas.microsoft.com/office/powerpoint/2010/main" val="1726061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Answer: NO</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10</a:t>
            </a:fld>
            <a:endParaRPr lang="en-US"/>
          </a:p>
        </p:txBody>
      </p:sp>
    </p:spTree>
    <p:extLst>
      <p:ext uri="{BB962C8B-B14F-4D97-AF65-F5344CB8AC3E}">
        <p14:creationId xmlns:p14="http://schemas.microsoft.com/office/powerpoint/2010/main" val="4143430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11</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12</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14</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16</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19</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22</a:t>
            </a:fld>
            <a:endParaRPr lang="en-US"/>
          </a:p>
        </p:txBody>
      </p:sp>
    </p:spTree>
    <p:extLst>
      <p:ext uri="{BB962C8B-B14F-4D97-AF65-F5344CB8AC3E}">
        <p14:creationId xmlns:p14="http://schemas.microsoft.com/office/powerpoint/2010/main" val="10522306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5.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3841897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Unus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7"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228837581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7" name="Picture 6"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43189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Tree>
    <p:extLst>
      <p:ext uri="{BB962C8B-B14F-4D97-AF65-F5344CB8AC3E}">
        <p14:creationId xmlns:p14="http://schemas.microsoft.com/office/powerpoint/2010/main" val="389408691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4" name="Picture 8" descr="present-1_03.jpg"/>
          <p:cNvPicPr>
            <a:picLocks noChangeAspect="1"/>
          </p:cNvPicPr>
          <p:nvPr/>
        </p:nvPicPr>
        <p:blipFill>
          <a:blip r:embed="rId4"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858054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lgn="l" rtl="0" eaLnBrk="1" fontAlgn="base" hangingPunct="1">
              <a:spcBef>
                <a:spcPct val="20000"/>
              </a:spcBef>
              <a:spcAft>
                <a:spcPct val="0"/>
              </a:spcAft>
              <a:buFont typeface="Arial" pitchFamily="34" charset="0"/>
              <a:defRPr lang="en-US" sz="1800" b="0" kern="1200" dirty="0" smtClean="0">
                <a:solidFill>
                  <a:schemeClr val="tx1"/>
                </a:solidFill>
                <a:latin typeface="+mn-lt"/>
                <a:ea typeface="+mn-ea"/>
                <a:cs typeface="+mn-cs"/>
              </a:defRPr>
            </a:lvl1pPr>
            <a:lvl2pPr algn="l" rtl="0" eaLnBrk="1" fontAlgn="base" hangingPunct="1">
              <a:spcBef>
                <a:spcPct val="20000"/>
              </a:spcBef>
              <a:spcAft>
                <a:spcPct val="0"/>
              </a:spcAft>
              <a:buFont typeface="Arial" pitchFamily="34" charset="0"/>
              <a:defRPr lang="en-US" sz="1800" b="0" kern="1200" dirty="0" smtClean="0">
                <a:solidFill>
                  <a:schemeClr val="tx1"/>
                </a:solidFill>
                <a:latin typeface="+mn-lt"/>
                <a:ea typeface="+mn-ea"/>
                <a:cs typeface="+mn-cs"/>
              </a:defRPr>
            </a:lvl2pPr>
            <a:lvl3pPr algn="l" rtl="0" eaLnBrk="1" fontAlgn="base" hangingPunct="1">
              <a:spcBef>
                <a:spcPct val="20000"/>
              </a:spcBef>
              <a:spcAft>
                <a:spcPct val="0"/>
              </a:spcAft>
              <a:buFont typeface="Arial" pitchFamily="34" charset="0"/>
              <a:defRPr lang="en-US" sz="1800" b="0" kern="1200" dirty="0" smtClean="0">
                <a:solidFill>
                  <a:schemeClr val="tx1"/>
                </a:solidFill>
                <a:latin typeface="+mn-lt"/>
                <a:ea typeface="+mn-ea"/>
                <a:cs typeface="+mn-cs"/>
              </a:defRPr>
            </a:lvl3pPr>
            <a:lvl4pPr algn="l" rtl="0" eaLnBrk="1" fontAlgn="base" hangingPunct="1">
              <a:spcBef>
                <a:spcPct val="20000"/>
              </a:spcBef>
              <a:spcAft>
                <a:spcPct val="0"/>
              </a:spcAft>
              <a:buFont typeface="Arial" pitchFamily="34" charset="0"/>
              <a:defRPr lang="en-US" sz="1800" b="0" kern="1200" dirty="0" smtClean="0">
                <a:solidFill>
                  <a:schemeClr val="tx1"/>
                </a:solidFill>
                <a:latin typeface="+mn-lt"/>
                <a:ea typeface="+mn-ea"/>
                <a:cs typeface="+mn-cs"/>
              </a:defRPr>
            </a:lvl4pPr>
            <a:lvl5pPr algn="l" rtl="0" eaLnBrk="1" fontAlgn="base" hangingPunct="1">
              <a:spcBef>
                <a:spcPct val="20000"/>
              </a:spcBef>
              <a:spcAft>
                <a:spcPct val="0"/>
              </a:spcAft>
              <a:buFont typeface="Arial" pitchFamily="34" charset="0"/>
              <a:defRPr lang="en-GB" sz="1800" b="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9"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1354737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57350"/>
            <a:ext cx="4040188" cy="639762"/>
          </a:xfrm>
        </p:spPr>
        <p:txBody>
          <a:bodyPr anchor="b"/>
          <a:lstStyle>
            <a:lvl1pPr marL="0" indent="0" algn="l" rtl="0" eaLnBrk="1" fontAlgn="base" hangingPunct="1">
              <a:spcBef>
                <a:spcPct val="20000"/>
              </a:spcBef>
              <a:spcAft>
                <a:spcPct val="0"/>
              </a:spcAft>
              <a:buFont typeface="Arial" pitchFamily="34" charset="0"/>
              <a:buNone/>
              <a:defRPr lang="en-US" sz="1800" b="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lang="en-US" sz="1800" b="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rtl="0" eaLnBrk="1" fontAlgn="base" hangingPunct="1">
              <a:spcBef>
                <a:spcPct val="20000"/>
              </a:spcBef>
              <a:spcAft>
                <a:spcPct val="0"/>
              </a:spcAft>
              <a:buFont typeface="Arial" pitchFamily="34" charset="0"/>
              <a:buNone/>
            </a:pPr>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2985761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Unus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7"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21027968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Learn_How">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1000" y="1143000"/>
            <a:ext cx="8382000" cy="4946650"/>
          </a:xfrm>
        </p:spPr>
        <p:txBody>
          <a:bodyPr/>
          <a:lstStyle>
            <a:lvl1pPr marL="285750" indent="-285750">
              <a:spcBef>
                <a:spcPct val="20000"/>
              </a:spcBef>
              <a:buFont typeface="Arial" pitchFamily="34" charset="0"/>
              <a:buChar char="•"/>
              <a:defRPr sz="1800"/>
            </a:lvl1pPr>
            <a:lvl2pPr marL="742950" indent="-285750">
              <a:spcBef>
                <a:spcPct val="20000"/>
              </a:spcBef>
              <a:buFont typeface="Arial" charset="0"/>
              <a:buChar char="–"/>
              <a:defRPr/>
            </a:lvl2pPr>
          </a:lstStyle>
          <a:p>
            <a:pPr lvl="0"/>
            <a:r>
              <a:rPr lang="en-US" dirty="0" smtClean="0"/>
              <a:t>Add text here. (Topic slide starts from here)</a:t>
            </a:r>
          </a:p>
          <a:p>
            <a:pPr lvl="1"/>
            <a:r>
              <a:rPr lang="en-US" dirty="0" smtClean="0"/>
              <a:t>You can add a picture, chart, or other content in the right column by clicking the appropriate button.</a:t>
            </a:r>
          </a:p>
          <a:p>
            <a:pPr lvl="2"/>
            <a:r>
              <a:rPr lang="en-US" dirty="0" smtClean="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Slide Title</a:t>
            </a:r>
            <a:endParaRPr lang="en-GB" dirty="0"/>
          </a:p>
        </p:txBody>
      </p:sp>
    </p:spTree>
    <p:extLst>
      <p:ext uri="{BB962C8B-B14F-4D97-AF65-F5344CB8AC3E}">
        <p14:creationId xmlns:p14="http://schemas.microsoft.com/office/powerpoint/2010/main" val="205770913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left_Text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457200" y="1371600"/>
            <a:ext cx="2971800" cy="4648200"/>
          </a:xfrm>
        </p:spPr>
        <p:txBody>
          <a:bodyPr/>
          <a:lstStyle/>
          <a:p>
            <a:endParaRPr lang="en-US" dirty="0"/>
          </a:p>
        </p:txBody>
      </p:sp>
      <p:sp>
        <p:nvSpPr>
          <p:cNvPr id="6" name="Text Placeholder 5"/>
          <p:cNvSpPr>
            <a:spLocks noGrp="1"/>
          </p:cNvSpPr>
          <p:nvPr>
            <p:ph type="body" sz="quarter" idx="11"/>
          </p:nvPr>
        </p:nvSpPr>
        <p:spPr>
          <a:xfrm>
            <a:off x="3733800" y="1371600"/>
            <a:ext cx="5029200" cy="4648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4246325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Left_Ima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33400" y="1371600"/>
            <a:ext cx="4800600" cy="4648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Picture Placeholder 5"/>
          <p:cNvSpPr>
            <a:spLocks noGrp="1"/>
          </p:cNvSpPr>
          <p:nvPr>
            <p:ph type="pic" sz="quarter" idx="11"/>
          </p:nvPr>
        </p:nvSpPr>
        <p:spPr>
          <a:xfrm>
            <a:off x="5638800" y="1371600"/>
            <a:ext cx="3048000" cy="4648200"/>
          </a:xfrm>
        </p:spPr>
        <p:txBody>
          <a:bodyPr/>
          <a:lstStyle/>
          <a:p>
            <a:endParaRPr lang="en-US" dirty="0"/>
          </a:p>
        </p:txBody>
      </p:sp>
    </p:spTree>
    <p:extLst>
      <p:ext uri="{BB962C8B-B14F-4D97-AF65-F5344CB8AC3E}">
        <p14:creationId xmlns:p14="http://schemas.microsoft.com/office/powerpoint/2010/main" val="39890155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85750" indent="-285750">
              <a:spcBef>
                <a:spcPct val="20000"/>
              </a:spcBef>
              <a:buFont typeface="Arial" pitchFamily="34" charset="0"/>
              <a:buChar char="•"/>
              <a:defRPr/>
            </a:lvl1pPr>
            <a:lvl2pPr marL="742950" indent="-285750">
              <a:spcBef>
                <a:spcPct val="20000"/>
              </a:spcBef>
              <a:buFont typeface="Calibri" pitchFamily="34" charset="0"/>
              <a:buChar char="—"/>
              <a:defRPr/>
            </a:lvl2pPr>
            <a:lvl3pPr marL="1200150" indent="-285750">
              <a:buFont typeface="Calibri" pitchFamily="34" charset="0"/>
              <a:buChar char="—"/>
              <a:defRPr/>
            </a:lvl3pPr>
            <a:lvl4pPr marL="1657350" indent="-285750">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76201"/>
            <a:ext cx="7658100" cy="767862"/>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Tree>
    <p:extLst>
      <p:ext uri="{BB962C8B-B14F-4D97-AF65-F5344CB8AC3E}">
        <p14:creationId xmlns:p14="http://schemas.microsoft.com/office/powerpoint/2010/main" val="3587763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4"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1383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marL="457200" indent="-457200">
              <a:buFont typeface="Arial" pitchFamily="34" charset="0"/>
              <a:buChar char="•"/>
              <a:defRPr sz="1800">
                <a:latin typeface="+mn-lt"/>
              </a:defRPr>
            </a:lvl1pPr>
            <a:lvl2pPr marL="742950" indent="-285750">
              <a:buFont typeface="Calibri" pitchFamily="34" charset="0"/>
              <a:buChar char="—"/>
              <a:defRPr sz="1800">
                <a:latin typeface="+mn-lt"/>
              </a:defRPr>
            </a:lvl2pPr>
            <a:lvl3pPr marL="1257300" indent="-342900">
              <a:buFont typeface="Arial" pitchFamily="34" charset="0"/>
              <a:buChar char="•"/>
              <a:defRPr sz="1800">
                <a:latin typeface="+mn-lt"/>
              </a:defRPr>
            </a:lvl3pPr>
            <a:lvl4pPr marL="1657350" indent="-285750">
              <a:buFont typeface="Calibri" pitchFamily="34" charset="0"/>
              <a:buChar char="—"/>
              <a:defRPr sz="1800">
                <a:latin typeface="+mn-lt"/>
              </a:defRPr>
            </a:lvl4pPr>
            <a:lvl5pPr marL="2114550" indent="-285750">
              <a:buFont typeface="Calibri" pitchFamily="34" charset="0"/>
              <a:buChar cha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marL="457200" indent="-457200">
              <a:buFont typeface="Arial" pitchFamily="34" charset="0"/>
              <a:buChar char="•"/>
              <a:defRPr sz="1800">
                <a:latin typeface="+mn-lt"/>
              </a:defRPr>
            </a:lvl1pPr>
            <a:lvl2pPr marL="800100" indent="-342900">
              <a:buFont typeface="Calibri" pitchFamily="34" charset="0"/>
              <a:buChar char="—"/>
              <a:defRPr sz="1800">
                <a:latin typeface="+mn-lt"/>
              </a:defRPr>
            </a:lvl2pPr>
            <a:lvl3pPr marL="1257300" indent="-342900">
              <a:buFont typeface="Arial" pitchFamily="34" charset="0"/>
              <a:buChar char="•"/>
              <a:defRPr sz="1800">
                <a:latin typeface="+mn-lt"/>
              </a:defRPr>
            </a:lvl3pPr>
            <a:lvl4pPr marL="1657350" indent="-285750">
              <a:buFont typeface="Calibri" pitchFamily="34" charset="0"/>
              <a:buChar char="—"/>
              <a:defRPr sz="1800">
                <a:latin typeface="+mn-lt"/>
              </a:defRPr>
            </a:lvl4pPr>
            <a:lvl5pPr marL="2114550" indent="-285750">
              <a:buFont typeface="Calibri" pitchFamily="34" charset="0"/>
              <a:buChar cha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1303020" y="70339"/>
            <a:ext cx="7629965" cy="78779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lvl1pPr algn="l">
              <a:defRPr/>
            </a:lvl1pPr>
          </a:lstStyle>
          <a:p>
            <a:r>
              <a:rPr lang="en-US" dirty="0" smtClean="0"/>
              <a:t>Click to edit Master title style</a:t>
            </a:r>
            <a:endParaRPr lang="en-GB" dirty="0"/>
          </a:p>
        </p:txBody>
      </p:sp>
      <p:sp>
        <p:nvSpPr>
          <p:cNvPr id="9"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1716416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57350"/>
            <a:ext cx="4040188" cy="639762"/>
          </a:xfrm>
        </p:spPr>
        <p:txBody>
          <a:bodyPr anchor="ctr"/>
          <a:lstStyle>
            <a:lvl1pPr marL="0" indent="0">
              <a:buNone/>
              <a:defRPr sz="18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marL="342900" indent="-342900">
              <a:buFont typeface="Arial" pitchFamily="34" charset="0"/>
              <a:buChar char="•"/>
              <a:defRPr sz="1800">
                <a:latin typeface="+mn-lt"/>
              </a:defRPr>
            </a:lvl1pPr>
            <a:lvl2pPr marL="800100" indent="-342900">
              <a:buFont typeface="Arial" pitchFamily="34" charset="0"/>
              <a:buChar char="•"/>
              <a:defRPr sz="1800">
                <a:latin typeface="+mn-lt"/>
              </a:defRPr>
            </a:lvl2pPr>
            <a:lvl3pPr marL="1200150" indent="-285750">
              <a:buFont typeface="Arial" pitchFamily="34" charset="0"/>
              <a:buChar char="•"/>
              <a:defRPr sz="1800">
                <a:latin typeface="+mn-lt"/>
              </a:defRPr>
            </a:lvl3pPr>
            <a:lvl4pPr marL="1657350" indent="-285750">
              <a:buFont typeface="Arial" pitchFamily="34" charset="0"/>
              <a:buChar char="•"/>
              <a:defRPr sz="1800">
                <a:latin typeface="+mn-lt"/>
              </a:defRPr>
            </a:lvl4pPr>
            <a:lvl5pPr marL="2114550" indent="-285750">
              <a:buFont typeface="Arial" pitchFamily="34" charset="0"/>
              <a:buChar cha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ctr"/>
          <a:lstStyle>
            <a:lvl1pPr marL="0" indent="0">
              <a:buNone/>
              <a:defRPr sz="18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marL="342900" indent="-342900">
              <a:buFont typeface="Arial" pitchFamily="34" charset="0"/>
              <a:buChar char="•"/>
              <a:defRPr sz="1800">
                <a:latin typeface="+mn-lt"/>
              </a:defRPr>
            </a:lvl1pPr>
            <a:lvl2pPr marL="800100" indent="-342900">
              <a:buFont typeface="Arial" pitchFamily="34" charset="0"/>
              <a:buChar char="•"/>
              <a:defRPr sz="1800">
                <a:latin typeface="+mn-lt"/>
              </a:defRPr>
            </a:lvl2pPr>
            <a:lvl3pPr marL="1200150" indent="-285750">
              <a:buFont typeface="Arial" pitchFamily="34" charset="0"/>
              <a:buChar char="•"/>
              <a:defRPr sz="1800">
                <a:latin typeface="+mn-lt"/>
              </a:defRPr>
            </a:lvl3pPr>
            <a:lvl4pPr marL="1657350" indent="-285750">
              <a:buFont typeface="Arial" pitchFamily="34" charset="0"/>
              <a:buChar char="•"/>
              <a:defRPr sz="1800">
                <a:latin typeface="+mn-lt"/>
              </a:defRPr>
            </a:lvl4pPr>
            <a:lvl5pPr marL="2114550" indent="-285750">
              <a:buFont typeface="Arial" pitchFamily="34" charset="0"/>
              <a:buChar cha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itle Placeholder 1"/>
          <p:cNvSpPr>
            <a:spLocks noGrp="1"/>
          </p:cNvSpPr>
          <p:nvPr>
            <p:ph type="title"/>
          </p:nvPr>
        </p:nvSpPr>
        <p:spPr>
          <a:xfrm>
            <a:off x="1303020" y="70338"/>
            <a:ext cx="7658100" cy="787791"/>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lvl1pPr algn="l">
              <a:defRPr/>
            </a:lvl1pPr>
          </a:lstStyle>
          <a:p>
            <a:r>
              <a:rPr lang="en-US" dirty="0" smtClean="0"/>
              <a:t>Click to edit Master title style</a:t>
            </a:r>
            <a:endParaRPr lang="en-GB" dirty="0"/>
          </a:p>
        </p:txBody>
      </p:sp>
      <p:sp>
        <p:nvSpPr>
          <p:cNvPr id="10"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2756984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_How">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Add text here. (Topic slide starts from here)</a:t>
            </a:r>
          </a:p>
          <a:p>
            <a:pPr lvl="0"/>
            <a:r>
              <a:rPr lang="en-US" dirty="0" smtClean="0"/>
              <a:t>You can add a picture, chart, or other content in the right column by clicking the appropriate button.</a:t>
            </a:r>
          </a:p>
          <a:p>
            <a:pPr lvl="0"/>
            <a:r>
              <a:rPr lang="en-US" dirty="0" smtClean="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76201"/>
            <a:ext cx="7658100" cy="767862"/>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lvl1pPr algn="l">
              <a:defRPr/>
            </a:lvl1pPr>
          </a:lstStyle>
          <a:p>
            <a:r>
              <a:rPr lang="en-US" dirty="0" smtClean="0"/>
              <a:t>Click to edit Slide Title</a:t>
            </a:r>
            <a:endParaRPr lang="en-GB" dirty="0"/>
          </a:p>
        </p:txBody>
      </p:sp>
    </p:spTree>
    <p:extLst>
      <p:ext uri="{BB962C8B-B14F-4D97-AF65-F5344CB8AC3E}">
        <p14:creationId xmlns:p14="http://schemas.microsoft.com/office/powerpoint/2010/main" val="1405196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28600" y="1295400"/>
            <a:ext cx="8686800" cy="4781843"/>
          </a:xfrm>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Add text here. (Topic slide starts from here)</a:t>
            </a:r>
          </a:p>
          <a:p>
            <a:pPr lvl="0"/>
            <a:r>
              <a:rPr lang="en-US" dirty="0" smtClean="0"/>
              <a:t>You can add a picture, chart, or other content in the right column by clicking the appropriate button.</a:t>
            </a:r>
          </a:p>
          <a:p>
            <a:pPr lvl="0"/>
            <a:r>
              <a:rPr lang="en-US" dirty="0" smtClean="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76201"/>
            <a:ext cx="7658100" cy="767862"/>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lvl1pPr algn="l">
              <a:defRPr/>
            </a:lvl1pPr>
          </a:lstStyle>
          <a:p>
            <a:r>
              <a:rPr lang="en-US" dirty="0" smtClean="0"/>
              <a:t>Click to edit Slide Title</a:t>
            </a:r>
            <a:endParaRPr lang="en-GB" dirty="0"/>
          </a:p>
        </p:txBody>
      </p:sp>
    </p:spTree>
    <p:extLst>
      <p:ext uri="{BB962C8B-B14F-4D97-AF65-F5344CB8AC3E}">
        <p14:creationId xmlns:p14="http://schemas.microsoft.com/office/powerpoint/2010/main" val="2393092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eft Text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533399" y="1295399"/>
            <a:ext cx="3518095" cy="4781843"/>
          </a:xfrm>
        </p:spPr>
        <p:txBody>
          <a:bodyPr/>
          <a:lstStyle/>
          <a:p>
            <a:endParaRPr lang="en-US"/>
          </a:p>
        </p:txBody>
      </p:sp>
      <p:sp>
        <p:nvSpPr>
          <p:cNvPr id="6" name="Text Placeholder 5"/>
          <p:cNvSpPr>
            <a:spLocks noGrp="1"/>
          </p:cNvSpPr>
          <p:nvPr>
            <p:ph type="body" sz="quarter" idx="11"/>
          </p:nvPr>
        </p:nvSpPr>
        <p:spPr>
          <a:xfrm>
            <a:off x="4648200" y="1295400"/>
            <a:ext cx="4298950" cy="4781550"/>
          </a:xfrm>
        </p:spPr>
        <p:txBody>
          <a:bodyPr/>
          <a:lstStyle>
            <a:lvl1pPr>
              <a:defRPr sz="1800"/>
            </a:lvl1pPr>
            <a:lvl2pPr>
              <a:defRPr sz="18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15275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Right Text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5"/>
          <p:cNvSpPr>
            <a:spLocks noGrp="1"/>
          </p:cNvSpPr>
          <p:nvPr>
            <p:ph type="body" sz="quarter" idx="11"/>
          </p:nvPr>
        </p:nvSpPr>
        <p:spPr>
          <a:xfrm>
            <a:off x="228600" y="1295400"/>
            <a:ext cx="4298950" cy="4781550"/>
          </a:xfrm>
        </p:spPr>
        <p:txBody>
          <a:bodyPr/>
          <a:lstStyle>
            <a:lvl1pPr>
              <a:defRPr sz="1800"/>
            </a:lvl1pPr>
            <a:lvl2pPr>
              <a:defRPr sz="18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Picture Placeholder 3"/>
          <p:cNvSpPr>
            <a:spLocks noGrp="1"/>
          </p:cNvSpPr>
          <p:nvPr>
            <p:ph type="pic" sz="quarter" idx="10"/>
          </p:nvPr>
        </p:nvSpPr>
        <p:spPr>
          <a:xfrm>
            <a:off x="5397305" y="1295399"/>
            <a:ext cx="3518095" cy="4781843"/>
          </a:xfrm>
        </p:spPr>
        <p:txBody>
          <a:bodyPr/>
          <a:lstStyle/>
          <a:p>
            <a:endParaRPr lang="en-US"/>
          </a:p>
        </p:txBody>
      </p:sp>
    </p:spTree>
    <p:extLst>
      <p:ext uri="{BB962C8B-B14F-4D97-AF65-F5344CB8AC3E}">
        <p14:creationId xmlns:p14="http://schemas.microsoft.com/office/powerpoint/2010/main" val="348621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2.jpe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image" Target="../media/image1.jpeg"/><Relationship Id="rId5" Type="http://schemas.openxmlformats.org/officeDocument/2006/relationships/slideLayout" Target="../slideLayouts/slideLayout15.xml"/><Relationship Id="rId10"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2"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Title Placeholder 1"/>
          <p:cNvSpPr>
            <a:spLocks noGrp="1"/>
          </p:cNvSpPr>
          <p:nvPr>
            <p:ph type="title"/>
          </p:nvPr>
        </p:nvSpPr>
        <p:spPr>
          <a:xfrm>
            <a:off x="1303020" y="76200"/>
            <a:ext cx="7612380" cy="762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Tree>
    <p:extLst>
      <p:ext uri="{BB962C8B-B14F-4D97-AF65-F5344CB8AC3E}">
        <p14:creationId xmlns:p14="http://schemas.microsoft.com/office/powerpoint/2010/main" val="81029604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93"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rtl="0" eaLnBrk="1" fontAlgn="base" hangingPunct="1">
        <a:spcBef>
          <a:spcPct val="0"/>
        </a:spcBef>
        <a:spcAft>
          <a:spcPct val="0"/>
        </a:spcAft>
        <a:defRPr lang="en-GB" sz="28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lnSpc>
          <a:spcPct val="100000"/>
        </a:lnSpc>
        <a:spcBef>
          <a:spcPct val="20000"/>
        </a:spcBef>
        <a:spcAft>
          <a:spcPct val="0"/>
        </a:spcAft>
        <a:buFont typeface="Arial" pitchFamily="34" charset="0"/>
        <a:buChar char="•"/>
        <a:defRPr lang="en-US" sz="1800" kern="1200" dirty="0">
          <a:solidFill>
            <a:schemeClr val="tx1"/>
          </a:solidFill>
          <a:latin typeface="+mn-lt"/>
          <a:ea typeface="+mn-ea"/>
          <a:cs typeface="+mn-cs"/>
        </a:defRPr>
      </a:lvl1pPr>
      <a:lvl2pPr marL="800100" indent="-342900" algn="l" rtl="0" eaLnBrk="1" fontAlgn="base" hangingPunct="1">
        <a:lnSpc>
          <a:spcPct val="100000"/>
        </a:lnSpc>
        <a:spcBef>
          <a:spcPct val="20000"/>
        </a:spcBef>
        <a:spcAft>
          <a:spcPct val="0"/>
        </a:spcAft>
        <a:buFont typeface="Calibri" pitchFamily="34" charset="0"/>
        <a:buChar char="—"/>
        <a:defRPr lang="en-US" sz="1800" kern="1200" dirty="0">
          <a:solidFill>
            <a:schemeClr val="tx1"/>
          </a:solidFill>
          <a:latin typeface="+mn-lt"/>
          <a:ea typeface="+mn-ea"/>
          <a:cs typeface="+mn-cs"/>
        </a:defRPr>
      </a:lvl2pPr>
      <a:lvl3pPr marL="1143000" indent="-228600" algn="l" rtl="0" eaLnBrk="1" fontAlgn="base" hangingPunct="1">
        <a:lnSpc>
          <a:spcPct val="100000"/>
        </a:lnSpc>
        <a:spcBef>
          <a:spcPct val="20000"/>
        </a:spcBef>
        <a:spcAft>
          <a:spcPct val="0"/>
        </a:spcAft>
        <a:buFont typeface="Arial" pitchFamily="34" charset="0"/>
        <a:buChar char="•"/>
        <a:defRPr lang="en-US" sz="1800" kern="1200" dirty="0">
          <a:solidFill>
            <a:schemeClr val="tx1"/>
          </a:solidFill>
          <a:latin typeface="+mn-lt"/>
          <a:ea typeface="+mn-ea"/>
          <a:cs typeface="+mn-cs"/>
        </a:defRPr>
      </a:lvl3pPr>
      <a:lvl4pPr marL="1657350" indent="-285750" algn="l" rtl="0" eaLnBrk="1" fontAlgn="base" hangingPunct="1">
        <a:lnSpc>
          <a:spcPct val="100000"/>
        </a:lnSpc>
        <a:spcBef>
          <a:spcPct val="20000"/>
        </a:spcBef>
        <a:spcAft>
          <a:spcPct val="0"/>
        </a:spcAft>
        <a:buFont typeface="Calibri" pitchFamily="34" charset="0"/>
        <a:buChar char="—"/>
        <a:defRPr lang="en-US" sz="1800" kern="1200" dirty="0">
          <a:solidFill>
            <a:schemeClr val="tx1"/>
          </a:solidFill>
          <a:latin typeface="+mn-lt"/>
          <a:ea typeface="+mn-ea"/>
          <a:cs typeface="+mn-cs"/>
        </a:defRPr>
      </a:lvl4pPr>
      <a:lvl5pPr marL="2057400" indent="-228600" algn="l" rtl="0" eaLnBrk="1" fontAlgn="base" hangingPunct="1">
        <a:lnSpc>
          <a:spcPct val="100000"/>
        </a:lnSpc>
        <a:spcBef>
          <a:spcPct val="20000"/>
        </a:spcBef>
        <a:spcAft>
          <a:spcPct val="0"/>
        </a:spcAft>
        <a:buFont typeface="Calibri" pitchFamily="34" charset="0"/>
        <a:buChar char="»"/>
        <a:defRPr lang="en-GB"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1"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Tree>
    <p:extLst>
      <p:ext uri="{BB962C8B-B14F-4D97-AF65-F5344CB8AC3E}">
        <p14:creationId xmlns:p14="http://schemas.microsoft.com/office/powerpoint/2010/main" val="3746607724"/>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28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1800" b="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1800" b="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1800" b="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b="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800" b="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10.xml"/><Relationship Id="rId6" Type="http://schemas.microsoft.com/office/2007/relationships/hdphoto" Target="../media/hdphoto1.wdp"/><Relationship Id="rId5" Type="http://schemas.openxmlformats.org/officeDocument/2006/relationships/image" Target="../media/image10.png"/><Relationship Id="rId10" Type="http://schemas.openxmlformats.org/officeDocument/2006/relationships/image" Target="../media/image14.jpeg"/><Relationship Id="rId4" Type="http://schemas.openxmlformats.org/officeDocument/2006/relationships/image" Target="../media/image9.pn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32.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33.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microsoft.com/office/2007/relationships/hdphoto" Target="../media/hdphoto1.wdp"/></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microsoft.com/office/2007/relationships/hdphoto" Target="../media/hdphoto1.wdp"/></Relationships>
</file>

<file path=ppt/slides/_rels/slide4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png"/><Relationship Id="rId7" Type="http://schemas.openxmlformats.org/officeDocument/2006/relationships/diagramColors" Target="../diagrams/colors1.xml"/><Relationship Id="rId2" Type="http://schemas.openxmlformats.org/officeDocument/2006/relationships/image" Target="../media/image22.png"/><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ANSI SQL</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dirty="0" smtClean="0">
                <a:solidFill>
                  <a:schemeClr val="bg1"/>
                </a:solidFill>
                <a:latin typeface="Myriad Pro" pitchFamily="34" charset="0"/>
              </a:rPr>
              <a:t>Sub-queries</a:t>
            </a:r>
            <a:endParaRPr lang="en-US" sz="2200" dirty="0">
              <a:solidFill>
                <a:schemeClr val="bg1"/>
              </a:solidFill>
              <a:latin typeface="Myriad Pro" pitchFamily="34" charset="0"/>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953735"/>
                </a:solidFill>
                <a:effectLst/>
                <a:uLnTx/>
                <a:uFillTx/>
                <a:latin typeface="+mj-lt"/>
                <a:cs typeface="Arial" pitchFamily="34" charset="0"/>
              </a:rPr>
              <a:t>LEVEL – </a:t>
            </a:r>
            <a:r>
              <a:rPr lang="en-US" sz="1400" b="1" dirty="0" smtClean="0">
                <a:solidFill>
                  <a:srgbClr val="953735"/>
                </a:solidFill>
                <a:latin typeface="+mj-lt"/>
                <a:cs typeface="Arial" pitchFamily="34" charset="0"/>
              </a:rPr>
              <a:t>LEARNER</a:t>
            </a:r>
            <a:endParaRPr kumimoji="0" lang="en-GB" sz="1400" b="1" u="none" strike="noStrike" kern="1200" cap="none" spc="0" normalizeH="0" baseline="0" noProof="0" dirty="0">
              <a:ln>
                <a:noFill/>
              </a:ln>
              <a:solidFill>
                <a:srgbClr val="953735"/>
              </a:solidFill>
              <a:effectLst/>
              <a:uLnTx/>
              <a:uFillTx/>
              <a:latin typeface="+mj-lt"/>
              <a:cs typeface="Arial" pitchFamily="34" charset="0"/>
            </a:endParaRPr>
          </a:p>
        </p:txBody>
      </p:sp>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1</a:t>
            </a:fld>
            <a:endParaRPr lang="en-US" sz="1400"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p:cNvSpPr>
            <a:spLocks noGrp="1"/>
          </p:cNvSpPr>
          <p:nvPr>
            <p:ph idx="1"/>
          </p:nvPr>
        </p:nvSpPr>
        <p:spPr/>
        <p:txBody>
          <a:bodyPr/>
          <a:lstStyle/>
          <a:p>
            <a:pPr>
              <a:spcBef>
                <a:spcPts val="0"/>
              </a:spcBef>
            </a:pPr>
            <a:r>
              <a:rPr lang="en-US" sz="2000" dirty="0" smtClean="0"/>
              <a:t>Nested Queries can be applied only to SELECT clause.</a:t>
            </a:r>
            <a:endParaRPr lang="en-US" sz="2000" dirty="0"/>
          </a:p>
        </p:txBody>
      </p:sp>
      <p:sp>
        <p:nvSpPr>
          <p:cNvPr id="3" name="Title 2"/>
          <p:cNvSpPr>
            <a:spLocks noGrp="1"/>
          </p:cNvSpPr>
          <p:nvPr>
            <p:ph type="title"/>
          </p:nvPr>
        </p:nvSpPr>
        <p:spPr>
          <a:noFill/>
          <a:ln>
            <a:noFill/>
          </a:ln>
        </p:spPr>
        <p:txBody>
          <a:bodyPr anchor="ctr"/>
          <a:lstStyle/>
          <a:p>
            <a:r>
              <a:rPr lang="en-US" sz="3600" dirty="0"/>
              <a:t>Question?</a:t>
            </a:r>
          </a:p>
        </p:txBody>
      </p:sp>
      <p:sp>
        <p:nvSpPr>
          <p:cNvPr id="2" name="Rectangle 1"/>
          <p:cNvSpPr/>
          <p:nvPr/>
        </p:nvSpPr>
        <p:spPr>
          <a:xfrm>
            <a:off x="914400" y="3352800"/>
            <a:ext cx="4133680" cy="369332"/>
          </a:xfrm>
          <a:prstGeom prst="rect">
            <a:avLst/>
          </a:prstGeom>
        </p:spPr>
        <p:txBody>
          <a:bodyPr wrap="square">
            <a:spAutoFit/>
          </a:bodyPr>
          <a:lstStyle/>
          <a:p>
            <a:pPr algn="ctr">
              <a:defRPr/>
            </a:pPr>
            <a:r>
              <a:rPr lang="en-US" dirty="0" smtClean="0"/>
              <a:t>Answer: </a:t>
            </a:r>
            <a:r>
              <a:rPr lang="en-US" dirty="0"/>
              <a:t>NO</a:t>
            </a:r>
          </a:p>
        </p:txBody>
      </p:sp>
      <p:sp>
        <p:nvSpPr>
          <p:cNvPr id="7"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10</a:t>
            </a:fld>
            <a:endParaRPr lang="en-US" sz="1400" dirty="0"/>
          </a:p>
        </p:txBody>
      </p:sp>
    </p:spTree>
    <p:extLst>
      <p:ext uri="{BB962C8B-B14F-4D97-AF65-F5344CB8AC3E}">
        <p14:creationId xmlns:p14="http://schemas.microsoft.com/office/powerpoint/2010/main" val="265063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What is a Sub-query?</a:t>
            </a:r>
          </a:p>
          <a:p>
            <a:pPr lvl="1">
              <a:buFont typeface="Calibri" pitchFamily="34" charset="0"/>
              <a:buChar char="—"/>
            </a:pPr>
            <a:r>
              <a:rPr lang="en-US" dirty="0" smtClean="0"/>
              <a:t>A Sub-query is a query within a query. It is also called an inner query or a nested query.</a:t>
            </a:r>
          </a:p>
          <a:p>
            <a:endParaRPr lang="en-IN" dirty="0" smtClean="0"/>
          </a:p>
          <a:p>
            <a:r>
              <a:rPr lang="en-IN" sz="2000" dirty="0"/>
              <a:t>Advantages of </a:t>
            </a:r>
            <a:r>
              <a:rPr lang="en-IN" sz="2000" dirty="0" smtClean="0"/>
              <a:t>Sub-queries</a:t>
            </a:r>
            <a:r>
              <a:rPr lang="en-IN" sz="2000" dirty="0"/>
              <a:t>:</a:t>
            </a:r>
          </a:p>
          <a:p>
            <a:pPr marL="739775" lvl="1" indent="-274638">
              <a:lnSpc>
                <a:spcPct val="120000"/>
              </a:lnSpc>
              <a:spcBef>
                <a:spcPts val="0"/>
              </a:spcBef>
              <a:buFont typeface="Calibri" pitchFamily="34" charset="0"/>
              <a:buChar char="—"/>
            </a:pPr>
            <a:r>
              <a:rPr lang="en-US" dirty="0"/>
              <a:t>They allow queries that are structured so that it is possible to isolate each part </a:t>
            </a:r>
            <a:r>
              <a:rPr lang="en-US" dirty="0" smtClean="0"/>
              <a:t>of   a </a:t>
            </a:r>
            <a:r>
              <a:rPr lang="en-US" dirty="0"/>
              <a:t>statement. </a:t>
            </a:r>
          </a:p>
          <a:p>
            <a:pPr marL="739775" lvl="1" indent="-274638">
              <a:lnSpc>
                <a:spcPct val="120000"/>
              </a:lnSpc>
              <a:spcBef>
                <a:spcPts val="0"/>
              </a:spcBef>
              <a:buFont typeface="Calibri" pitchFamily="34" charset="0"/>
              <a:buChar char="—"/>
            </a:pPr>
            <a:r>
              <a:rPr lang="en-US" dirty="0" smtClean="0"/>
              <a:t>They </a:t>
            </a:r>
            <a:r>
              <a:rPr lang="en-US" dirty="0"/>
              <a:t>provide alternative ways to perform operations that would otherwise require complex joins and unions. </a:t>
            </a:r>
          </a:p>
          <a:p>
            <a:pPr marL="739775" lvl="1" indent="-274638">
              <a:lnSpc>
                <a:spcPct val="120000"/>
              </a:lnSpc>
              <a:spcBef>
                <a:spcPts val="0"/>
              </a:spcBef>
              <a:buFont typeface="Calibri" pitchFamily="34" charset="0"/>
              <a:buChar char="—"/>
            </a:pPr>
            <a:r>
              <a:rPr lang="en-US" dirty="0" smtClean="0"/>
              <a:t>Many </a:t>
            </a:r>
            <a:r>
              <a:rPr lang="en-US" dirty="0"/>
              <a:t>people find </a:t>
            </a:r>
            <a:r>
              <a:rPr lang="en-US" dirty="0" smtClean="0"/>
              <a:t>Sub-queries are more </a:t>
            </a:r>
            <a:r>
              <a:rPr lang="en-US" dirty="0"/>
              <a:t>readable than complex joins or unions. Indeed, it was the innovation of </a:t>
            </a:r>
            <a:r>
              <a:rPr lang="en-US" dirty="0" smtClean="0"/>
              <a:t>Sub-queries </a:t>
            </a:r>
            <a:r>
              <a:rPr lang="en-US" dirty="0"/>
              <a:t>that gave people the original idea of calling the early SQL “</a:t>
            </a:r>
            <a:r>
              <a:rPr lang="en-US" dirty="0" smtClean="0"/>
              <a:t>Structured </a:t>
            </a:r>
            <a:r>
              <a:rPr lang="en-US" dirty="0"/>
              <a:t>Query Language.” </a:t>
            </a:r>
          </a:p>
        </p:txBody>
      </p:sp>
      <p:sp>
        <p:nvSpPr>
          <p:cNvPr id="2" name="Title 1"/>
          <p:cNvSpPr>
            <a:spLocks noGrp="1"/>
          </p:cNvSpPr>
          <p:nvPr>
            <p:ph type="title"/>
          </p:nvPr>
        </p:nvSpPr>
        <p:spPr>
          <a:noFill/>
          <a:ln>
            <a:noFill/>
          </a:ln>
        </p:spPr>
        <p:txBody>
          <a:bodyPr anchor="ctr"/>
          <a:lstStyle/>
          <a:p>
            <a:r>
              <a:rPr lang="en-US" sz="3600" dirty="0"/>
              <a:t>Advantages of Sub-queries</a:t>
            </a:r>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11</a:t>
            </a:fld>
            <a:endParaRPr lang="en-US" sz="1400" dirty="0"/>
          </a:p>
        </p:txBody>
      </p:sp>
    </p:spTree>
    <p:extLst>
      <p:ext uri="{BB962C8B-B14F-4D97-AF65-F5344CB8AC3E}">
        <p14:creationId xmlns:p14="http://schemas.microsoft.com/office/powerpoint/2010/main" val="101471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1000"/>
                                        <p:tgtEl>
                                          <p:spTgt spid="3">
                                            <p:txEl>
                                              <p:pRg st="5" end="5"/>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t>There are a few rules that </a:t>
            </a:r>
            <a:r>
              <a:rPr lang="en-US" sz="2000" dirty="0" smtClean="0"/>
              <a:t>Sub-queries </a:t>
            </a:r>
            <a:r>
              <a:rPr lang="en-US" sz="2000" dirty="0"/>
              <a:t>must </a:t>
            </a:r>
            <a:r>
              <a:rPr lang="en-US" sz="2000" dirty="0" smtClean="0"/>
              <a:t>follow:</a:t>
            </a:r>
          </a:p>
          <a:p>
            <a:pPr lvl="1">
              <a:lnSpc>
                <a:spcPct val="120000"/>
              </a:lnSpc>
              <a:spcBef>
                <a:spcPts val="0"/>
              </a:spcBef>
              <a:buFont typeface="Calibri" pitchFamily="34" charset="0"/>
              <a:buChar char="—"/>
            </a:pPr>
            <a:r>
              <a:rPr lang="en-US" dirty="0" smtClean="0"/>
              <a:t>Sub-queries </a:t>
            </a:r>
            <a:r>
              <a:rPr lang="en-US" dirty="0"/>
              <a:t>must be enclosed within parentheses.</a:t>
            </a:r>
          </a:p>
          <a:p>
            <a:pPr lvl="1">
              <a:lnSpc>
                <a:spcPct val="120000"/>
              </a:lnSpc>
              <a:spcBef>
                <a:spcPts val="0"/>
              </a:spcBef>
              <a:buFont typeface="Calibri" pitchFamily="34" charset="0"/>
              <a:buChar char="—"/>
            </a:pPr>
            <a:r>
              <a:rPr lang="en-US" dirty="0"/>
              <a:t>A </a:t>
            </a:r>
            <a:r>
              <a:rPr lang="en-US" dirty="0" smtClean="0"/>
              <a:t>Sub-query </a:t>
            </a:r>
            <a:r>
              <a:rPr lang="en-US" dirty="0"/>
              <a:t>can have only one column in the SELECT clause, unless multiple columns are in the main query for the </a:t>
            </a:r>
            <a:r>
              <a:rPr lang="en-US" dirty="0" smtClean="0"/>
              <a:t>Sub-query </a:t>
            </a:r>
            <a:r>
              <a:rPr lang="en-US" dirty="0"/>
              <a:t>to compare its selected columns.</a:t>
            </a:r>
          </a:p>
          <a:p>
            <a:pPr lvl="1">
              <a:lnSpc>
                <a:spcPct val="120000"/>
              </a:lnSpc>
              <a:spcBef>
                <a:spcPts val="0"/>
              </a:spcBef>
              <a:buFont typeface="Calibri" pitchFamily="34" charset="0"/>
              <a:buChar char="—"/>
            </a:pPr>
            <a:r>
              <a:rPr lang="en-US" dirty="0"/>
              <a:t>An ORDER BY cannot be used in a </a:t>
            </a:r>
            <a:r>
              <a:rPr lang="en-US" dirty="0" smtClean="0"/>
              <a:t>Sub-query, </a:t>
            </a:r>
            <a:r>
              <a:rPr lang="en-US" dirty="0"/>
              <a:t>although the main query can use an ORDER BY. </a:t>
            </a:r>
            <a:endParaRPr lang="en-US" dirty="0" smtClean="0"/>
          </a:p>
          <a:p>
            <a:pPr lvl="1">
              <a:lnSpc>
                <a:spcPct val="120000"/>
              </a:lnSpc>
              <a:spcBef>
                <a:spcPts val="0"/>
              </a:spcBef>
              <a:buFont typeface="Calibri" pitchFamily="34" charset="0"/>
              <a:buChar char="—"/>
            </a:pPr>
            <a:r>
              <a:rPr lang="en-US" dirty="0" smtClean="0"/>
              <a:t>The </a:t>
            </a:r>
            <a:r>
              <a:rPr lang="en-US" dirty="0"/>
              <a:t>GROUP BY can be used to perform the same function as the ORDER BY </a:t>
            </a:r>
            <a:r>
              <a:rPr lang="en-US" dirty="0" smtClean="0"/>
              <a:t>in          a Sub-query.</a:t>
            </a:r>
            <a:endParaRPr lang="en-US" dirty="0"/>
          </a:p>
          <a:p>
            <a:pPr lvl="1">
              <a:lnSpc>
                <a:spcPct val="120000"/>
              </a:lnSpc>
              <a:spcBef>
                <a:spcPts val="0"/>
              </a:spcBef>
              <a:buFont typeface="Calibri" pitchFamily="34" charset="0"/>
              <a:buChar char="—"/>
            </a:pPr>
            <a:r>
              <a:rPr lang="en-US" dirty="0" smtClean="0"/>
              <a:t>Sub-queries </a:t>
            </a:r>
            <a:r>
              <a:rPr lang="en-US" dirty="0"/>
              <a:t>that return more than one row can only be used with multiple value operators, such as the IN operator.</a:t>
            </a:r>
          </a:p>
          <a:p>
            <a:pPr lvl="1">
              <a:lnSpc>
                <a:spcPct val="120000"/>
              </a:lnSpc>
              <a:spcBef>
                <a:spcPts val="0"/>
              </a:spcBef>
              <a:buFont typeface="Calibri" pitchFamily="34" charset="0"/>
              <a:buChar char="—"/>
            </a:pPr>
            <a:r>
              <a:rPr lang="en-US" dirty="0" smtClean="0"/>
              <a:t>A Sub-query </a:t>
            </a:r>
            <a:r>
              <a:rPr lang="en-US" dirty="0"/>
              <a:t>cannot be immediately enclosed in a set function.</a:t>
            </a:r>
          </a:p>
          <a:p>
            <a:pPr lvl="1">
              <a:lnSpc>
                <a:spcPct val="120000"/>
              </a:lnSpc>
              <a:spcBef>
                <a:spcPts val="0"/>
              </a:spcBef>
              <a:buFont typeface="Calibri" pitchFamily="34" charset="0"/>
              <a:buChar char="—"/>
            </a:pPr>
            <a:r>
              <a:rPr lang="en-US" dirty="0" smtClean="0"/>
              <a:t>BETWEEN </a:t>
            </a:r>
            <a:r>
              <a:rPr lang="en-US" dirty="0"/>
              <a:t>operator cannot be used with a </a:t>
            </a:r>
            <a:r>
              <a:rPr lang="en-US" dirty="0" smtClean="0"/>
              <a:t>Sub-query; however, </a:t>
            </a:r>
            <a:r>
              <a:rPr lang="en-US" dirty="0"/>
              <a:t>BETWEEN can be used within the </a:t>
            </a:r>
            <a:r>
              <a:rPr lang="en-US" dirty="0" smtClean="0"/>
              <a:t>Sub-query.</a:t>
            </a:r>
            <a:endParaRPr lang="en-US" dirty="0"/>
          </a:p>
        </p:txBody>
      </p:sp>
      <p:sp>
        <p:nvSpPr>
          <p:cNvPr id="2" name="Title 1"/>
          <p:cNvSpPr>
            <a:spLocks noGrp="1"/>
          </p:cNvSpPr>
          <p:nvPr>
            <p:ph type="title"/>
          </p:nvPr>
        </p:nvSpPr>
        <p:spPr>
          <a:noFill/>
          <a:ln>
            <a:noFill/>
          </a:ln>
        </p:spPr>
        <p:txBody>
          <a:bodyPr anchor="ctr"/>
          <a:lstStyle/>
          <a:p>
            <a:r>
              <a:rPr lang="en-US" sz="3600" dirty="0" smtClean="0"/>
              <a:t>Sub-query </a:t>
            </a:r>
            <a:r>
              <a:rPr lang="en-US" sz="3600" dirty="0"/>
              <a:t>Rules</a:t>
            </a:r>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12</a:t>
            </a:fld>
            <a:endParaRPr lang="en-US" sz="1400" dirty="0"/>
          </a:p>
        </p:txBody>
      </p:sp>
    </p:spTree>
    <p:extLst>
      <p:ext uri="{BB962C8B-B14F-4D97-AF65-F5344CB8AC3E}">
        <p14:creationId xmlns:p14="http://schemas.microsoft.com/office/powerpoint/2010/main" val="323156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a:ln>
            <a:noFill/>
          </a:ln>
        </p:spPr>
        <p:txBody>
          <a:bodyPr anchor="ctr"/>
          <a:lstStyle/>
          <a:p>
            <a:r>
              <a:rPr lang="en-US" sz="3600" dirty="0"/>
              <a:t>Scenario</a:t>
            </a:r>
          </a:p>
        </p:txBody>
      </p:sp>
      <p:sp>
        <p:nvSpPr>
          <p:cNvPr id="7" name="Rectangle 6"/>
          <p:cNvSpPr/>
          <p:nvPr/>
        </p:nvSpPr>
        <p:spPr>
          <a:xfrm>
            <a:off x="228600" y="5410200"/>
            <a:ext cx="8686800" cy="615462"/>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chemeClr val="tx1"/>
                </a:solidFill>
              </a:rPr>
              <a:t>Let’s </a:t>
            </a:r>
            <a:r>
              <a:rPr lang="en-US" dirty="0">
                <a:solidFill>
                  <a:schemeClr val="tx1"/>
                </a:solidFill>
              </a:rPr>
              <a:t>use </a:t>
            </a:r>
            <a:r>
              <a:rPr lang="en-US" dirty="0" smtClean="0">
                <a:solidFill>
                  <a:schemeClr val="tx1"/>
                </a:solidFill>
              </a:rPr>
              <a:t>a Sub-query </a:t>
            </a:r>
            <a:r>
              <a:rPr lang="en-US" dirty="0">
                <a:solidFill>
                  <a:schemeClr val="tx1"/>
                </a:solidFill>
              </a:rPr>
              <a:t>with </a:t>
            </a:r>
            <a:r>
              <a:rPr lang="en-US" dirty="0" smtClean="0">
                <a:solidFill>
                  <a:schemeClr val="tx1"/>
                </a:solidFill>
              </a:rPr>
              <a:t>the SELECT </a:t>
            </a:r>
            <a:r>
              <a:rPr lang="en-US" dirty="0">
                <a:solidFill>
                  <a:schemeClr val="tx1"/>
                </a:solidFill>
              </a:rPr>
              <a:t>statement to meet </a:t>
            </a:r>
            <a:r>
              <a:rPr lang="en-US" dirty="0" smtClean="0">
                <a:solidFill>
                  <a:schemeClr val="tx1"/>
                </a:solidFill>
              </a:rPr>
              <a:t>Tim’s </a:t>
            </a:r>
            <a:r>
              <a:rPr lang="en-US" dirty="0">
                <a:solidFill>
                  <a:schemeClr val="tx1"/>
                </a:solidFill>
              </a:rPr>
              <a:t>requirement</a:t>
            </a:r>
            <a:r>
              <a:rPr lang="en-US" dirty="0" smtClean="0">
                <a:solidFill>
                  <a:schemeClr val="tx1"/>
                </a:solidFill>
              </a:rPr>
              <a:t>. </a:t>
            </a:r>
            <a:endParaRPr lang="en-US" dirty="0">
              <a:solidFill>
                <a:schemeClr val="tx1"/>
              </a:solidFill>
            </a:endParaRPr>
          </a:p>
        </p:txBody>
      </p:sp>
      <p:pic>
        <p:nvPicPr>
          <p:cNvPr id="8" name="Picture 7"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228600" y="1524000"/>
            <a:ext cx="1845039" cy="34152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ular Callout 8"/>
          <p:cNvSpPr/>
          <p:nvPr/>
        </p:nvSpPr>
        <p:spPr>
          <a:xfrm>
            <a:off x="2667000" y="1524000"/>
            <a:ext cx="3276600" cy="1707629"/>
          </a:xfrm>
          <a:prstGeom prst="wedgeRoundRectCallout">
            <a:avLst>
              <a:gd name="adj1" fmla="val -77533"/>
              <a:gd name="adj2" fmla="val 43728"/>
              <a:gd name="adj3" fmla="val 16667"/>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solidFill>
                  <a:schemeClr val="bg1"/>
                </a:solidFill>
              </a:rPr>
              <a:t>I want to display name and phone number of the customers who have made the payments</a:t>
            </a:r>
            <a:r>
              <a:rPr lang="en-US" dirty="0" smtClean="0">
                <a:solidFill>
                  <a:schemeClr val="bg1"/>
                </a:solidFill>
              </a:rPr>
              <a:t>.</a:t>
            </a:r>
            <a:endParaRPr lang="en-US" dirty="0">
              <a:solidFill>
                <a:schemeClr val="bg1"/>
              </a:solidFill>
            </a:endParaRPr>
          </a:p>
        </p:txBody>
      </p:sp>
      <p:sp>
        <p:nvSpPr>
          <p:cNvPr id="10"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13</a:t>
            </a:fld>
            <a:endParaRPr lang="en-US" sz="1400" dirty="0"/>
          </a:p>
        </p:txBody>
      </p:sp>
    </p:spTree>
    <p:extLst>
      <p:ext uri="{BB962C8B-B14F-4D97-AF65-F5344CB8AC3E}">
        <p14:creationId xmlns:p14="http://schemas.microsoft.com/office/powerpoint/2010/main" val="3411119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20000"/>
              </a:lnSpc>
              <a:spcBef>
                <a:spcPts val="0"/>
              </a:spcBef>
            </a:pPr>
            <a:r>
              <a:rPr lang="en-US" sz="2000" dirty="0" smtClean="0"/>
              <a:t>Sub-queries </a:t>
            </a:r>
            <a:r>
              <a:rPr lang="en-US" sz="2000" dirty="0"/>
              <a:t>with the SELECT Statement</a:t>
            </a:r>
            <a:r>
              <a:rPr lang="en-US" sz="2000" dirty="0" smtClean="0"/>
              <a:t>:</a:t>
            </a:r>
          </a:p>
          <a:p>
            <a:pPr lvl="1">
              <a:lnSpc>
                <a:spcPct val="120000"/>
              </a:lnSpc>
              <a:spcBef>
                <a:spcPts val="0"/>
              </a:spcBef>
              <a:buFont typeface="Calibri" pitchFamily="34" charset="0"/>
              <a:buChar char="—"/>
            </a:pPr>
            <a:r>
              <a:rPr lang="en-US" dirty="0" smtClean="0"/>
              <a:t>Sub-queries </a:t>
            </a:r>
            <a:r>
              <a:rPr lang="en-US" dirty="0"/>
              <a:t>are most frequently used with the SELECT statement</a:t>
            </a:r>
            <a:r>
              <a:rPr lang="en-US" dirty="0" smtClean="0"/>
              <a:t>.</a:t>
            </a:r>
          </a:p>
          <a:p>
            <a:pPr lvl="1">
              <a:lnSpc>
                <a:spcPct val="120000"/>
              </a:lnSpc>
              <a:spcBef>
                <a:spcPts val="0"/>
              </a:spcBef>
              <a:buFont typeface="Calibri" pitchFamily="34" charset="0"/>
              <a:buChar char="—"/>
            </a:pPr>
            <a:r>
              <a:rPr lang="en-US" dirty="0" smtClean="0"/>
              <a:t>The </a:t>
            </a:r>
            <a:r>
              <a:rPr lang="en-US" dirty="0"/>
              <a:t>basic syntax is </a:t>
            </a:r>
            <a:r>
              <a:rPr lang="en-US" dirty="0" smtClean="0"/>
              <a:t>as </a:t>
            </a:r>
            <a:r>
              <a:rPr lang="en-US" dirty="0"/>
              <a:t>follows</a:t>
            </a:r>
            <a:r>
              <a:rPr lang="en-US" dirty="0" smtClean="0"/>
              <a:t>:</a:t>
            </a:r>
          </a:p>
          <a:p>
            <a:pPr>
              <a:lnSpc>
                <a:spcPct val="120000"/>
              </a:lnSpc>
              <a:spcBef>
                <a:spcPts val="0"/>
              </a:spcBef>
            </a:pPr>
            <a:endParaRPr lang="en-US" dirty="0"/>
          </a:p>
          <a:p>
            <a:pPr>
              <a:lnSpc>
                <a:spcPct val="120000"/>
              </a:lnSpc>
              <a:spcBef>
                <a:spcPts val="0"/>
              </a:spcBef>
            </a:pPr>
            <a:endParaRPr lang="en-US" dirty="0" smtClean="0"/>
          </a:p>
          <a:p>
            <a:pPr>
              <a:lnSpc>
                <a:spcPct val="120000"/>
              </a:lnSpc>
              <a:spcBef>
                <a:spcPts val="0"/>
              </a:spcBef>
            </a:pPr>
            <a:endParaRPr lang="en-US" dirty="0" smtClean="0"/>
          </a:p>
          <a:p>
            <a:pPr>
              <a:lnSpc>
                <a:spcPct val="120000"/>
              </a:lnSpc>
              <a:spcBef>
                <a:spcPts val="0"/>
              </a:spcBef>
            </a:pPr>
            <a:endParaRPr lang="en-US" dirty="0" smtClean="0"/>
          </a:p>
          <a:p>
            <a:pPr>
              <a:lnSpc>
                <a:spcPct val="120000"/>
              </a:lnSpc>
              <a:spcBef>
                <a:spcPts val="0"/>
              </a:spcBef>
            </a:pPr>
            <a:endParaRPr lang="en-US" dirty="0" smtClean="0"/>
          </a:p>
          <a:p>
            <a:pPr>
              <a:lnSpc>
                <a:spcPct val="120000"/>
              </a:lnSpc>
              <a:spcBef>
                <a:spcPts val="0"/>
              </a:spcBef>
            </a:pPr>
            <a:endParaRPr lang="en-US" dirty="0" smtClean="0"/>
          </a:p>
          <a:p>
            <a:pPr>
              <a:lnSpc>
                <a:spcPct val="120000"/>
              </a:lnSpc>
              <a:spcBef>
                <a:spcPts val="0"/>
              </a:spcBef>
            </a:pPr>
            <a:r>
              <a:rPr lang="en-US" sz="2000" dirty="0" smtClean="0"/>
              <a:t>Example:</a:t>
            </a:r>
          </a:p>
          <a:p>
            <a:pPr marL="800100" lvl="2" indent="0">
              <a:lnSpc>
                <a:spcPct val="120000"/>
              </a:lnSpc>
              <a:spcBef>
                <a:spcPts val="0"/>
              </a:spcBef>
              <a:buNone/>
            </a:pPr>
            <a:r>
              <a:rPr lang="en-US" sz="1600" dirty="0">
                <a:solidFill>
                  <a:schemeClr val="accent1">
                    <a:lumMod val="75000"/>
                  </a:schemeClr>
                </a:solidFill>
                <a:latin typeface="Courier New" pitchFamily="49" charset="0"/>
                <a:cs typeface="Courier New" pitchFamily="49" charset="0"/>
              </a:rPr>
              <a:t>SELECT</a:t>
            </a:r>
            <a:r>
              <a:rPr lang="en-US" sz="1600" dirty="0">
                <a:solidFill>
                  <a:schemeClr val="accent6">
                    <a:lumMod val="75000"/>
                  </a:schemeClr>
                </a:solidFill>
                <a:latin typeface="Courier New" pitchFamily="49" charset="0"/>
                <a:cs typeface="Courier New" pitchFamily="49" charset="0"/>
              </a:rPr>
              <a:t> </a:t>
            </a:r>
            <a:r>
              <a:rPr lang="en-US" sz="1600" dirty="0" err="1">
                <a:solidFill>
                  <a:schemeClr val="accent6">
                    <a:lumMod val="75000"/>
                  </a:schemeClr>
                </a:solidFill>
                <a:latin typeface="Courier New" pitchFamily="49" charset="0"/>
                <a:cs typeface="Courier New" pitchFamily="49" charset="0"/>
              </a:rPr>
              <a:t>customers.customername</a:t>
            </a:r>
            <a:r>
              <a:rPr lang="en-US" sz="1600" dirty="0">
                <a:solidFill>
                  <a:schemeClr val="accent6">
                    <a:lumMod val="75000"/>
                  </a:schemeClr>
                </a:solidFill>
                <a:latin typeface="Courier New" pitchFamily="49" charset="0"/>
                <a:cs typeface="Courier New" pitchFamily="49" charset="0"/>
              </a:rPr>
              <a:t>, </a:t>
            </a:r>
            <a:r>
              <a:rPr lang="en-US" sz="1600" dirty="0" err="1">
                <a:solidFill>
                  <a:schemeClr val="accent6">
                    <a:lumMod val="75000"/>
                  </a:schemeClr>
                </a:solidFill>
                <a:latin typeface="Courier New" pitchFamily="49" charset="0"/>
                <a:cs typeface="Courier New" pitchFamily="49" charset="0"/>
              </a:rPr>
              <a:t>customers.phone</a:t>
            </a:r>
            <a:r>
              <a:rPr lang="en-US" sz="1600" dirty="0">
                <a:solidFill>
                  <a:schemeClr val="accent6">
                    <a:lumMod val="75000"/>
                  </a:schemeClr>
                </a:solidFill>
                <a:latin typeface="Courier New" pitchFamily="49" charset="0"/>
                <a:cs typeface="Courier New" pitchFamily="49" charset="0"/>
              </a:rPr>
              <a:t> </a:t>
            </a:r>
          </a:p>
          <a:p>
            <a:pPr marL="800100" lvl="2" indent="0">
              <a:lnSpc>
                <a:spcPct val="120000"/>
              </a:lnSpc>
              <a:spcBef>
                <a:spcPts val="0"/>
              </a:spcBef>
              <a:buNone/>
            </a:pPr>
            <a:r>
              <a:rPr lang="en-US" sz="1600" dirty="0">
                <a:solidFill>
                  <a:schemeClr val="accent1">
                    <a:lumMod val="75000"/>
                  </a:schemeClr>
                </a:solidFill>
                <a:latin typeface="Courier New" pitchFamily="49" charset="0"/>
                <a:cs typeface="Courier New" pitchFamily="49" charset="0"/>
              </a:rPr>
              <a:t>FROM</a:t>
            </a:r>
            <a:r>
              <a:rPr lang="en-US" sz="1600" dirty="0">
                <a:solidFill>
                  <a:schemeClr val="accent6">
                    <a:lumMod val="75000"/>
                  </a:schemeClr>
                </a:solidFill>
                <a:latin typeface="Courier New" pitchFamily="49" charset="0"/>
                <a:cs typeface="Courier New" pitchFamily="49" charset="0"/>
              </a:rPr>
              <a:t> customers </a:t>
            </a:r>
            <a:endParaRPr lang="en-US" sz="1600" dirty="0" smtClean="0">
              <a:solidFill>
                <a:schemeClr val="accent6">
                  <a:lumMod val="75000"/>
                </a:schemeClr>
              </a:solidFill>
              <a:latin typeface="Courier New" pitchFamily="49" charset="0"/>
              <a:cs typeface="Courier New" pitchFamily="49" charset="0"/>
            </a:endParaRPr>
          </a:p>
          <a:p>
            <a:pPr marL="800100" lvl="2" indent="0">
              <a:lnSpc>
                <a:spcPct val="120000"/>
              </a:lnSpc>
              <a:spcBef>
                <a:spcPts val="0"/>
              </a:spcBef>
              <a:buNone/>
            </a:pPr>
            <a:r>
              <a:rPr lang="en-US" sz="1600" dirty="0" smtClean="0">
                <a:solidFill>
                  <a:schemeClr val="accent1">
                    <a:lumMod val="75000"/>
                  </a:schemeClr>
                </a:solidFill>
                <a:latin typeface="Courier New" pitchFamily="49" charset="0"/>
                <a:cs typeface="Courier New" pitchFamily="49" charset="0"/>
              </a:rPr>
              <a:t>WHERE</a:t>
            </a:r>
            <a:r>
              <a:rPr lang="en-US" sz="1600" dirty="0" smtClean="0">
                <a:solidFill>
                  <a:schemeClr val="accent6">
                    <a:lumMod val="75000"/>
                  </a:schemeClr>
                </a:solidFill>
                <a:latin typeface="Courier New" pitchFamily="49" charset="0"/>
                <a:cs typeface="Courier New" pitchFamily="49" charset="0"/>
              </a:rPr>
              <a:t> </a:t>
            </a:r>
            <a:r>
              <a:rPr lang="en-US" sz="1600" dirty="0" err="1">
                <a:solidFill>
                  <a:schemeClr val="accent6">
                    <a:lumMod val="75000"/>
                  </a:schemeClr>
                </a:solidFill>
                <a:latin typeface="Courier New" pitchFamily="49" charset="0"/>
                <a:cs typeface="Courier New" pitchFamily="49" charset="0"/>
              </a:rPr>
              <a:t>customernumber</a:t>
            </a:r>
            <a:r>
              <a:rPr lang="en-US" sz="1600" dirty="0">
                <a:solidFill>
                  <a:schemeClr val="accent6">
                    <a:lumMod val="75000"/>
                  </a:schemeClr>
                </a:solidFill>
                <a:latin typeface="Courier New" pitchFamily="49" charset="0"/>
                <a:cs typeface="Courier New" pitchFamily="49" charset="0"/>
              </a:rPr>
              <a:t> </a:t>
            </a:r>
            <a:r>
              <a:rPr lang="en-US" sz="1600" dirty="0">
                <a:solidFill>
                  <a:schemeClr val="accent1">
                    <a:lumMod val="75000"/>
                  </a:schemeClr>
                </a:solidFill>
                <a:latin typeface="Courier New" pitchFamily="49" charset="0"/>
                <a:cs typeface="Courier New" pitchFamily="49" charset="0"/>
              </a:rPr>
              <a:t>IN</a:t>
            </a:r>
            <a:r>
              <a:rPr lang="en-US" sz="1600" dirty="0">
                <a:solidFill>
                  <a:schemeClr val="accent6">
                    <a:lumMod val="75000"/>
                  </a:schemeClr>
                </a:solidFill>
                <a:latin typeface="Courier New" pitchFamily="49" charset="0"/>
                <a:cs typeface="Courier New" pitchFamily="49" charset="0"/>
              </a:rPr>
              <a:t> (</a:t>
            </a:r>
            <a:r>
              <a:rPr lang="en-US" sz="1600" dirty="0">
                <a:solidFill>
                  <a:schemeClr val="accent1">
                    <a:lumMod val="75000"/>
                  </a:schemeClr>
                </a:solidFill>
                <a:latin typeface="Courier New" pitchFamily="49" charset="0"/>
                <a:cs typeface="Courier New" pitchFamily="49" charset="0"/>
              </a:rPr>
              <a:t>SELECT</a:t>
            </a:r>
            <a:r>
              <a:rPr lang="en-US" sz="1600" dirty="0">
                <a:solidFill>
                  <a:schemeClr val="accent6">
                    <a:lumMod val="75000"/>
                  </a:schemeClr>
                </a:solidFill>
                <a:latin typeface="Courier New" pitchFamily="49" charset="0"/>
                <a:cs typeface="Courier New" pitchFamily="49" charset="0"/>
              </a:rPr>
              <a:t> </a:t>
            </a:r>
            <a:r>
              <a:rPr lang="en-US" sz="1600" dirty="0" err="1">
                <a:solidFill>
                  <a:schemeClr val="accent6">
                    <a:lumMod val="75000"/>
                  </a:schemeClr>
                </a:solidFill>
                <a:latin typeface="Courier New" pitchFamily="49" charset="0"/>
                <a:cs typeface="Courier New" pitchFamily="49" charset="0"/>
              </a:rPr>
              <a:t>customernumber</a:t>
            </a:r>
            <a:r>
              <a:rPr lang="en-US" sz="1600" dirty="0">
                <a:solidFill>
                  <a:schemeClr val="accent6">
                    <a:lumMod val="75000"/>
                  </a:schemeClr>
                </a:solidFill>
                <a:latin typeface="Courier New" pitchFamily="49" charset="0"/>
                <a:cs typeface="Courier New" pitchFamily="49" charset="0"/>
              </a:rPr>
              <a:t> </a:t>
            </a:r>
            <a:r>
              <a:rPr lang="en-US" sz="1600" dirty="0">
                <a:solidFill>
                  <a:schemeClr val="accent1">
                    <a:lumMod val="75000"/>
                  </a:schemeClr>
                </a:solidFill>
                <a:latin typeface="Courier New" pitchFamily="49" charset="0"/>
                <a:cs typeface="Courier New" pitchFamily="49" charset="0"/>
              </a:rPr>
              <a:t>FROM</a:t>
            </a:r>
            <a:r>
              <a:rPr lang="en-US" sz="1600" dirty="0">
                <a:solidFill>
                  <a:schemeClr val="accent6">
                    <a:lumMod val="75000"/>
                  </a:schemeClr>
                </a:solidFill>
                <a:latin typeface="Courier New" pitchFamily="49" charset="0"/>
                <a:cs typeface="Courier New" pitchFamily="49" charset="0"/>
              </a:rPr>
              <a:t> payments);</a:t>
            </a:r>
          </a:p>
          <a:p>
            <a:pPr>
              <a:lnSpc>
                <a:spcPct val="120000"/>
              </a:lnSpc>
              <a:spcBef>
                <a:spcPts val="0"/>
              </a:spcBef>
            </a:pPr>
            <a:endParaRPr lang="en-US" dirty="0" smtClean="0"/>
          </a:p>
          <a:p>
            <a:pPr>
              <a:lnSpc>
                <a:spcPct val="120000"/>
              </a:lnSpc>
              <a:spcBef>
                <a:spcPts val="0"/>
              </a:spcBef>
            </a:pPr>
            <a:endParaRPr lang="en-US" dirty="0"/>
          </a:p>
        </p:txBody>
      </p:sp>
      <p:sp>
        <p:nvSpPr>
          <p:cNvPr id="2" name="Title 1"/>
          <p:cNvSpPr>
            <a:spLocks noGrp="1"/>
          </p:cNvSpPr>
          <p:nvPr>
            <p:ph type="title"/>
          </p:nvPr>
        </p:nvSpPr>
        <p:spPr>
          <a:noFill/>
          <a:ln>
            <a:noFill/>
          </a:ln>
        </p:spPr>
        <p:txBody>
          <a:bodyPr anchor="ctr"/>
          <a:lstStyle/>
          <a:p>
            <a:r>
              <a:rPr lang="en-US" sz="3600" dirty="0" smtClean="0"/>
              <a:t>Sub-query: </a:t>
            </a:r>
            <a:r>
              <a:rPr lang="en-US" sz="3600" dirty="0"/>
              <a:t>SELECT Statement</a:t>
            </a:r>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286000" y="2375118"/>
            <a:ext cx="4267200" cy="1815882"/>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IN" sz="1600" dirty="0" smtClean="0">
                <a:solidFill>
                  <a:schemeClr val="tx2">
                    <a:lumMod val="75000"/>
                  </a:schemeClr>
                </a:solidFill>
                <a:latin typeface="Courier New" pitchFamily="49" charset="0"/>
                <a:cs typeface="Courier New" pitchFamily="49" charset="0"/>
              </a:rPr>
              <a:t>SELECT</a:t>
            </a:r>
            <a:r>
              <a:rPr lang="en-IN" sz="1600" dirty="0" smtClean="0">
                <a:latin typeface="Courier New" pitchFamily="49" charset="0"/>
                <a:cs typeface="Courier New" pitchFamily="49" charset="0"/>
              </a:rPr>
              <a:t> </a:t>
            </a:r>
            <a:r>
              <a:rPr lang="en-IN" sz="1600" dirty="0" err="1" smtClean="0">
                <a:latin typeface="Courier New" pitchFamily="49" charset="0"/>
                <a:cs typeface="Courier New" pitchFamily="49" charset="0"/>
              </a:rPr>
              <a:t>column_name</a:t>
            </a:r>
            <a:r>
              <a:rPr lang="en-IN" sz="1600" dirty="0" smtClean="0">
                <a:latin typeface="Courier New" pitchFamily="49" charset="0"/>
                <a:cs typeface="Courier New" pitchFamily="49" charset="0"/>
              </a:rPr>
              <a:t> [,</a:t>
            </a:r>
            <a:r>
              <a:rPr lang="en-IN" sz="1600" dirty="0" err="1" smtClean="0">
                <a:latin typeface="Courier New" pitchFamily="49" charset="0"/>
                <a:cs typeface="Courier New" pitchFamily="49" charset="0"/>
              </a:rPr>
              <a:t>column_name</a:t>
            </a:r>
            <a:r>
              <a:rPr lang="en-IN" sz="1600" dirty="0" smtClean="0">
                <a:latin typeface="Courier New" pitchFamily="49" charset="0"/>
                <a:cs typeface="Courier New" pitchFamily="49" charset="0"/>
              </a:rPr>
              <a:t>]</a:t>
            </a:r>
          </a:p>
          <a:p>
            <a:r>
              <a:rPr lang="en-IN" sz="1600" dirty="0" smtClean="0">
                <a:solidFill>
                  <a:schemeClr val="tx2">
                    <a:lumMod val="75000"/>
                  </a:schemeClr>
                </a:solidFill>
                <a:latin typeface="Courier New" pitchFamily="49" charset="0"/>
                <a:cs typeface="Courier New" pitchFamily="49" charset="0"/>
              </a:rPr>
              <a:t>FROM</a:t>
            </a:r>
            <a:r>
              <a:rPr lang="en-IN" sz="1600" dirty="0" smtClean="0">
                <a:latin typeface="Courier New" pitchFamily="49" charset="0"/>
                <a:cs typeface="Courier New" pitchFamily="49" charset="0"/>
              </a:rPr>
              <a:t> table1 [,table2]</a:t>
            </a:r>
          </a:p>
          <a:p>
            <a:r>
              <a:rPr lang="en-IN" sz="1600" dirty="0" smtClean="0">
                <a:solidFill>
                  <a:schemeClr val="tx2">
                    <a:lumMod val="75000"/>
                  </a:schemeClr>
                </a:solidFill>
                <a:latin typeface="Courier New" pitchFamily="49" charset="0"/>
                <a:cs typeface="Courier New" pitchFamily="49" charset="0"/>
              </a:rPr>
              <a:t>WHERE</a:t>
            </a:r>
            <a:r>
              <a:rPr lang="en-IN" sz="1600" dirty="0" smtClean="0">
                <a:latin typeface="Courier New" pitchFamily="49" charset="0"/>
                <a:cs typeface="Courier New" pitchFamily="49" charset="0"/>
              </a:rPr>
              <a:t> </a:t>
            </a:r>
            <a:r>
              <a:rPr lang="en-IN" sz="1600" dirty="0" err="1" smtClean="0">
                <a:latin typeface="Courier New" pitchFamily="49" charset="0"/>
                <a:cs typeface="Courier New" pitchFamily="49" charset="0"/>
              </a:rPr>
              <a:t>column_name</a:t>
            </a:r>
            <a:r>
              <a:rPr lang="en-IN" sz="1600" dirty="0" smtClean="0">
                <a:latin typeface="Courier New" pitchFamily="49" charset="0"/>
                <a:cs typeface="Courier New" pitchFamily="49" charset="0"/>
              </a:rPr>
              <a:t> OPERATOR</a:t>
            </a:r>
          </a:p>
          <a:p>
            <a:pPr lvl="2"/>
            <a:r>
              <a:rPr lang="en-IN" sz="1600" dirty="0" smtClean="0">
                <a:latin typeface="Courier New" pitchFamily="49" charset="0"/>
                <a:cs typeface="Courier New" pitchFamily="49" charset="0"/>
              </a:rPr>
              <a:t>(</a:t>
            </a:r>
            <a:r>
              <a:rPr lang="en-IN" sz="1600" dirty="0" smtClean="0">
                <a:solidFill>
                  <a:schemeClr val="tx2">
                    <a:lumMod val="75000"/>
                  </a:schemeClr>
                </a:solidFill>
                <a:latin typeface="Courier New" pitchFamily="49" charset="0"/>
                <a:cs typeface="Courier New" pitchFamily="49" charset="0"/>
              </a:rPr>
              <a:t>SELECT</a:t>
            </a:r>
            <a:r>
              <a:rPr lang="en-IN" sz="1600" dirty="0" smtClean="0">
                <a:latin typeface="Courier New" pitchFamily="49" charset="0"/>
                <a:cs typeface="Courier New" pitchFamily="49" charset="0"/>
              </a:rPr>
              <a:t> </a:t>
            </a:r>
            <a:r>
              <a:rPr lang="en-IN" sz="1600" dirty="0" err="1" smtClean="0">
                <a:latin typeface="Courier New" pitchFamily="49" charset="0"/>
                <a:cs typeface="Courier New" pitchFamily="49" charset="0"/>
              </a:rPr>
              <a:t>column_name</a:t>
            </a:r>
            <a:r>
              <a:rPr lang="en-IN" sz="1600" dirty="0" smtClean="0">
                <a:latin typeface="Courier New" pitchFamily="49" charset="0"/>
                <a:cs typeface="Courier New" pitchFamily="49" charset="0"/>
              </a:rPr>
              <a:t> [,</a:t>
            </a:r>
            <a:r>
              <a:rPr lang="en-IN" sz="1600" dirty="0" err="1" smtClean="0">
                <a:latin typeface="Courier New" pitchFamily="49" charset="0"/>
                <a:cs typeface="Courier New" pitchFamily="49" charset="0"/>
              </a:rPr>
              <a:t>column_name</a:t>
            </a:r>
            <a:r>
              <a:rPr lang="en-IN" sz="1600" dirty="0" smtClean="0">
                <a:latin typeface="Courier New" pitchFamily="49" charset="0"/>
                <a:cs typeface="Courier New" pitchFamily="49" charset="0"/>
              </a:rPr>
              <a:t>]</a:t>
            </a:r>
          </a:p>
          <a:p>
            <a:pPr lvl="2"/>
            <a:r>
              <a:rPr lang="en-IN" sz="1600" dirty="0" smtClean="0">
                <a:solidFill>
                  <a:schemeClr val="tx2">
                    <a:lumMod val="75000"/>
                  </a:schemeClr>
                </a:solidFill>
                <a:latin typeface="Courier New" pitchFamily="49" charset="0"/>
                <a:cs typeface="Courier New" pitchFamily="49" charset="0"/>
              </a:rPr>
              <a:t>FROM</a:t>
            </a:r>
            <a:r>
              <a:rPr lang="en-IN" sz="1600" dirty="0" smtClean="0">
                <a:latin typeface="Courier New" pitchFamily="49" charset="0"/>
                <a:cs typeface="Courier New" pitchFamily="49" charset="0"/>
              </a:rPr>
              <a:t> table1 [,table2]</a:t>
            </a:r>
          </a:p>
          <a:p>
            <a:pPr lvl="2"/>
            <a:r>
              <a:rPr lang="en-IN" sz="1600" dirty="0" smtClean="0">
                <a:solidFill>
                  <a:schemeClr val="tx2">
                    <a:lumMod val="75000"/>
                  </a:schemeClr>
                </a:solidFill>
                <a:latin typeface="Courier New" pitchFamily="49" charset="0"/>
                <a:cs typeface="Courier New" pitchFamily="49" charset="0"/>
              </a:rPr>
              <a:t>WHERE</a:t>
            </a:r>
            <a:r>
              <a:rPr lang="en-IN" sz="1600" dirty="0" smtClean="0">
                <a:latin typeface="Courier New" pitchFamily="49" charset="0"/>
                <a:cs typeface="Courier New" pitchFamily="49" charset="0"/>
              </a:rPr>
              <a:t> </a:t>
            </a:r>
            <a:r>
              <a:rPr lang="en-IN" sz="1600" dirty="0" err="1" smtClean="0">
                <a:latin typeface="Courier New" pitchFamily="49" charset="0"/>
                <a:cs typeface="Courier New" pitchFamily="49" charset="0"/>
              </a:rPr>
              <a:t>row_condition</a:t>
            </a:r>
            <a:r>
              <a:rPr lang="en-IN" sz="1600" dirty="0" smtClean="0">
                <a:latin typeface="Courier New" pitchFamily="49" charset="0"/>
                <a:cs typeface="Courier New" pitchFamily="49" charset="0"/>
              </a:rPr>
              <a:t> );</a:t>
            </a:r>
            <a:endParaRPr lang="en-IN" sz="1600" dirty="0">
              <a:latin typeface="Courier New" pitchFamily="49" charset="0"/>
              <a:cs typeface="Courier New" pitchFamily="49" charset="0"/>
            </a:endParaRPr>
          </a:p>
        </p:txBody>
      </p:sp>
      <p:sp>
        <p:nvSpPr>
          <p:cNvPr id="8"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14</a:t>
            </a:fld>
            <a:endParaRPr lang="en-US" sz="1400" dirty="0"/>
          </a:p>
        </p:txBody>
      </p:sp>
    </p:spTree>
    <p:extLst>
      <p:ext uri="{BB962C8B-B14F-4D97-AF65-F5344CB8AC3E}">
        <p14:creationId xmlns:p14="http://schemas.microsoft.com/office/powerpoint/2010/main" val="2659037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fade">
                                      <p:cBhvr>
                                        <p:cTn id="23" dur="1000"/>
                                        <p:tgtEl>
                                          <p:spTgt spid="3">
                                            <p:txEl>
                                              <p:pRg st="9" end="9"/>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1000"/>
                                        <p:tgtEl>
                                          <p:spTgt spid="3">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1000"/>
                                        <p:tgtEl>
                                          <p:spTgt spid="3">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fade">
                                      <p:cBhvr>
                                        <p:cTn id="33" dur="1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600" dirty="0"/>
              <a:t>Scenario</a:t>
            </a:r>
          </a:p>
        </p:txBody>
      </p:sp>
      <p:sp>
        <p:nvSpPr>
          <p:cNvPr id="7" name="Rectangle 6"/>
          <p:cNvSpPr/>
          <p:nvPr/>
        </p:nvSpPr>
        <p:spPr>
          <a:xfrm>
            <a:off x="228600" y="5410200"/>
            <a:ext cx="8686800" cy="615462"/>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chemeClr val="tx1"/>
                </a:solidFill>
              </a:rPr>
              <a:t>Let us </a:t>
            </a:r>
            <a:r>
              <a:rPr lang="en-US" dirty="0">
                <a:solidFill>
                  <a:schemeClr val="tx1"/>
                </a:solidFill>
              </a:rPr>
              <a:t>use </a:t>
            </a:r>
            <a:r>
              <a:rPr lang="en-US" dirty="0" smtClean="0">
                <a:solidFill>
                  <a:schemeClr val="tx1"/>
                </a:solidFill>
              </a:rPr>
              <a:t>a Sub-query </a:t>
            </a:r>
            <a:r>
              <a:rPr lang="en-US" dirty="0">
                <a:solidFill>
                  <a:schemeClr val="tx1"/>
                </a:solidFill>
              </a:rPr>
              <a:t>with </a:t>
            </a:r>
            <a:r>
              <a:rPr lang="en-US" dirty="0" smtClean="0">
                <a:solidFill>
                  <a:schemeClr val="tx1"/>
                </a:solidFill>
              </a:rPr>
              <a:t>the INSERT </a:t>
            </a:r>
            <a:r>
              <a:rPr lang="en-US" dirty="0">
                <a:solidFill>
                  <a:schemeClr val="tx1"/>
                </a:solidFill>
              </a:rPr>
              <a:t>statement to meet </a:t>
            </a:r>
            <a:r>
              <a:rPr lang="en-US" dirty="0" smtClean="0">
                <a:solidFill>
                  <a:schemeClr val="tx1"/>
                </a:solidFill>
              </a:rPr>
              <a:t>Tim’s </a:t>
            </a:r>
            <a:r>
              <a:rPr lang="en-US" dirty="0">
                <a:solidFill>
                  <a:schemeClr val="tx1"/>
                </a:solidFill>
              </a:rPr>
              <a:t>requirement</a:t>
            </a:r>
            <a:r>
              <a:rPr lang="en-US" dirty="0" smtClean="0">
                <a:solidFill>
                  <a:schemeClr val="tx1"/>
                </a:solidFill>
              </a:rPr>
              <a:t>.</a:t>
            </a:r>
            <a:endParaRPr lang="en-US" dirty="0">
              <a:solidFill>
                <a:schemeClr val="tx1"/>
              </a:solidFill>
            </a:endParaRPr>
          </a:p>
        </p:txBody>
      </p:sp>
      <p:pic>
        <p:nvPicPr>
          <p:cNvPr id="8" name="Picture 7"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228600" y="1524000"/>
            <a:ext cx="1845039" cy="34152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ular Callout 8"/>
          <p:cNvSpPr/>
          <p:nvPr/>
        </p:nvSpPr>
        <p:spPr>
          <a:xfrm>
            <a:off x="2667000" y="1524000"/>
            <a:ext cx="3124200" cy="1707629"/>
          </a:xfrm>
          <a:prstGeom prst="wedgeRoundRectCallout">
            <a:avLst>
              <a:gd name="adj1" fmla="val -77533"/>
              <a:gd name="adj2" fmla="val 43728"/>
              <a:gd name="adj3" fmla="val 16667"/>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solidFill>
                  <a:schemeClr val="bg1"/>
                </a:solidFill>
              </a:rPr>
              <a:t>I want to insert records into a table from another table based on a certain condition, using </a:t>
            </a:r>
            <a:r>
              <a:rPr lang="en-US" dirty="0" smtClean="0">
                <a:solidFill>
                  <a:schemeClr val="bg1"/>
                </a:solidFill>
              </a:rPr>
              <a:t>Sub-query.</a:t>
            </a:r>
            <a:endParaRPr lang="en-US" dirty="0">
              <a:solidFill>
                <a:schemeClr val="bg1"/>
              </a:solidFill>
            </a:endParaRPr>
          </a:p>
        </p:txBody>
      </p:sp>
      <p:sp>
        <p:nvSpPr>
          <p:cNvPr id="10"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15</a:t>
            </a:fld>
            <a:endParaRPr lang="en-US" sz="1400" dirty="0"/>
          </a:p>
        </p:txBody>
      </p:sp>
    </p:spTree>
    <p:extLst>
      <p:ext uri="{BB962C8B-B14F-4D97-AF65-F5344CB8AC3E}">
        <p14:creationId xmlns:p14="http://schemas.microsoft.com/office/powerpoint/2010/main" val="1045776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Sub-queries </a:t>
            </a:r>
            <a:r>
              <a:rPr lang="en-US" sz="2000" dirty="0"/>
              <a:t>with the </a:t>
            </a:r>
            <a:r>
              <a:rPr lang="en-US" sz="2000" dirty="0" smtClean="0"/>
              <a:t>INSERT Statement:</a:t>
            </a:r>
          </a:p>
          <a:p>
            <a:pPr marL="633413">
              <a:lnSpc>
                <a:spcPct val="120000"/>
              </a:lnSpc>
              <a:spcBef>
                <a:spcPts val="0"/>
              </a:spcBef>
              <a:buFont typeface="Calibri" pitchFamily="34" charset="0"/>
              <a:buChar char="—"/>
            </a:pPr>
            <a:r>
              <a:rPr lang="en-US" dirty="0" smtClean="0"/>
              <a:t>Sub-queries can also be </a:t>
            </a:r>
            <a:r>
              <a:rPr lang="en-US" dirty="0"/>
              <a:t>used with INSERT </a:t>
            </a:r>
            <a:r>
              <a:rPr lang="en-US" dirty="0" smtClean="0"/>
              <a:t>statements. The </a:t>
            </a:r>
            <a:r>
              <a:rPr lang="en-US" dirty="0"/>
              <a:t>INSERT statement uses the data returned from the </a:t>
            </a:r>
            <a:r>
              <a:rPr lang="en-US" dirty="0" smtClean="0"/>
              <a:t>Sub-query </a:t>
            </a:r>
            <a:r>
              <a:rPr lang="en-US" dirty="0"/>
              <a:t>to insert into </a:t>
            </a:r>
            <a:r>
              <a:rPr lang="en-US" dirty="0" smtClean="0"/>
              <a:t>another table</a:t>
            </a:r>
            <a:r>
              <a:rPr lang="en-US" dirty="0"/>
              <a:t>. </a:t>
            </a:r>
            <a:endParaRPr lang="en-US" dirty="0" smtClean="0"/>
          </a:p>
          <a:p>
            <a:pPr marL="633413">
              <a:lnSpc>
                <a:spcPct val="120000"/>
              </a:lnSpc>
              <a:spcBef>
                <a:spcPts val="0"/>
              </a:spcBef>
              <a:buFont typeface="Calibri" pitchFamily="34" charset="0"/>
              <a:buChar char="—"/>
            </a:pPr>
            <a:r>
              <a:rPr lang="en-US" dirty="0" smtClean="0"/>
              <a:t>The </a:t>
            </a:r>
            <a:r>
              <a:rPr lang="en-US" dirty="0"/>
              <a:t>selected data in the </a:t>
            </a:r>
            <a:r>
              <a:rPr lang="en-US" dirty="0" smtClean="0"/>
              <a:t>Sub-query </a:t>
            </a:r>
            <a:r>
              <a:rPr lang="en-US" dirty="0"/>
              <a:t>can be modified with any of the character, date, </a:t>
            </a:r>
            <a:r>
              <a:rPr lang="en-US" dirty="0" smtClean="0"/>
              <a:t>or </a:t>
            </a:r>
            <a:r>
              <a:rPr lang="en-US" dirty="0"/>
              <a:t>number functions</a:t>
            </a:r>
            <a:r>
              <a:rPr lang="en-US" dirty="0" smtClean="0"/>
              <a:t>.</a:t>
            </a:r>
          </a:p>
          <a:p>
            <a:pPr marL="633413">
              <a:lnSpc>
                <a:spcPct val="120000"/>
              </a:lnSpc>
              <a:spcBef>
                <a:spcPts val="0"/>
              </a:spcBef>
              <a:buFont typeface="Calibri" pitchFamily="34" charset="0"/>
              <a:buChar char="—"/>
            </a:pPr>
            <a:r>
              <a:rPr lang="en-US" dirty="0"/>
              <a:t>The basic syntax is as </a:t>
            </a:r>
            <a:r>
              <a:rPr lang="en-US" dirty="0" smtClean="0"/>
              <a:t>follows:</a:t>
            </a:r>
          </a:p>
          <a:p>
            <a:pPr marL="0" indent="0">
              <a:buNone/>
            </a:pPr>
            <a:endParaRPr lang="en-US" b="1" dirty="0" smtClean="0"/>
          </a:p>
          <a:p>
            <a:pPr marL="0" indent="0">
              <a:buNone/>
            </a:pPr>
            <a:endParaRPr lang="en-US" b="1" dirty="0" smtClean="0"/>
          </a:p>
          <a:p>
            <a:pPr marL="0" indent="0">
              <a:buNone/>
            </a:pPr>
            <a:endParaRPr lang="en-US" b="1" dirty="0" smtClean="0"/>
          </a:p>
          <a:p>
            <a:pPr marL="0" indent="0">
              <a:buNone/>
            </a:pPr>
            <a:endParaRPr lang="en-US" b="1" dirty="0"/>
          </a:p>
          <a:p>
            <a:endParaRPr lang="en-US" b="1" dirty="0"/>
          </a:p>
        </p:txBody>
      </p:sp>
      <p:sp>
        <p:nvSpPr>
          <p:cNvPr id="2" name="Title 1"/>
          <p:cNvSpPr>
            <a:spLocks noGrp="1"/>
          </p:cNvSpPr>
          <p:nvPr>
            <p:ph type="title"/>
          </p:nvPr>
        </p:nvSpPr>
        <p:spPr>
          <a:noFill/>
          <a:ln>
            <a:noFill/>
          </a:ln>
        </p:spPr>
        <p:txBody>
          <a:bodyPr anchor="ctr"/>
          <a:lstStyle/>
          <a:p>
            <a:r>
              <a:rPr lang="en-US" sz="3600" dirty="0" smtClean="0"/>
              <a:t>Sub-query: </a:t>
            </a:r>
            <a:r>
              <a:rPr lang="en-US" sz="3600" dirty="0"/>
              <a:t>INSERT Statement</a:t>
            </a:r>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743200" y="3352800"/>
            <a:ext cx="4343400" cy="156966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sz="1600" dirty="0" smtClean="0">
                <a:latin typeface="Courier New" pitchFamily="49" charset="0"/>
                <a:cs typeface="Courier New" pitchFamily="49" charset="0"/>
              </a:rPr>
              <a:t>INSERT INTO </a:t>
            </a:r>
            <a:r>
              <a:rPr lang="en-IN" sz="1600" dirty="0" err="1" smtClean="0">
                <a:latin typeface="Courier New" pitchFamily="49" charset="0"/>
                <a:cs typeface="Courier New" pitchFamily="49" charset="0"/>
              </a:rPr>
              <a:t>table_name</a:t>
            </a:r>
            <a:r>
              <a:rPr lang="en-IN" sz="1600" dirty="0" smtClean="0">
                <a:latin typeface="Courier New" pitchFamily="49" charset="0"/>
                <a:cs typeface="Courier New" pitchFamily="49" charset="0"/>
              </a:rPr>
              <a:t> [(column1, [,column2])]</a:t>
            </a:r>
          </a:p>
          <a:p>
            <a:pPr lvl="2"/>
            <a:r>
              <a:rPr lang="en-IN" sz="1600" dirty="0" smtClean="0">
                <a:latin typeface="Courier New" pitchFamily="49" charset="0"/>
                <a:cs typeface="Courier New" pitchFamily="49" charset="0"/>
              </a:rPr>
              <a:t> SELECT [* | column1 [,column2]</a:t>
            </a:r>
          </a:p>
          <a:p>
            <a:pPr lvl="2"/>
            <a:r>
              <a:rPr lang="en-IN" sz="1600" dirty="0" smtClean="0">
                <a:latin typeface="Courier New" pitchFamily="49" charset="0"/>
                <a:cs typeface="Courier New" pitchFamily="49" charset="0"/>
              </a:rPr>
              <a:t>FROM table1 [,table2]</a:t>
            </a:r>
          </a:p>
          <a:p>
            <a:pPr lvl="2"/>
            <a:r>
              <a:rPr lang="en-IN" sz="1600" dirty="0" smtClean="0">
                <a:latin typeface="Courier New" pitchFamily="49" charset="0"/>
                <a:cs typeface="Courier New" pitchFamily="49" charset="0"/>
              </a:rPr>
              <a:t>[ WHERE VALUE OPERATOR];</a:t>
            </a:r>
            <a:endParaRPr lang="en-IN" sz="1600" dirty="0">
              <a:latin typeface="Courier New" pitchFamily="49" charset="0"/>
              <a:cs typeface="Courier New" pitchFamily="49" charset="0"/>
            </a:endParaRPr>
          </a:p>
        </p:txBody>
      </p:sp>
      <p:sp>
        <p:nvSpPr>
          <p:cNvPr id="8"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16</a:t>
            </a:fld>
            <a:endParaRPr lang="en-US" sz="1400" dirty="0"/>
          </a:p>
        </p:txBody>
      </p:sp>
      <p:sp>
        <p:nvSpPr>
          <p:cNvPr id="4" name="Rounded Rectangle 3"/>
          <p:cNvSpPr/>
          <p:nvPr/>
        </p:nvSpPr>
        <p:spPr>
          <a:xfrm>
            <a:off x="381000" y="5410200"/>
            <a:ext cx="8382000" cy="6858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Note: Create a new table </a:t>
            </a:r>
            <a:r>
              <a:rPr lang="en-US" dirty="0" err="1"/>
              <a:t>USA_Offices</a:t>
            </a:r>
            <a:r>
              <a:rPr lang="en-US" dirty="0"/>
              <a:t> with similar structure as that of Offices.</a:t>
            </a:r>
          </a:p>
        </p:txBody>
      </p:sp>
    </p:spTree>
    <p:extLst>
      <p:ext uri="{BB962C8B-B14F-4D97-AF65-F5344CB8AC3E}">
        <p14:creationId xmlns:p14="http://schemas.microsoft.com/office/powerpoint/2010/main" val="1220862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childTnLst>
                                </p:cTn>
                              </p:par>
                            </p:childTnLst>
                          </p:cTn>
                        </p:par>
                        <p:par>
                          <p:cTn id="24" fill="hold">
                            <p:stCondLst>
                              <p:cond delay="5000"/>
                            </p:stCondLst>
                            <p:childTnLst>
                              <p:par>
                                <p:cTn id="25" presetID="42" presetClass="entr" presetSubtype="0"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040086"/>
          </a:xfrm>
          <a:ln w="12700">
            <a:noFill/>
          </a:ln>
        </p:spPr>
        <p:txBody>
          <a:bodyPr/>
          <a:lstStyle/>
          <a:p>
            <a:pPr marL="400050" lvl="1" indent="0">
              <a:buNone/>
            </a:pPr>
            <a:r>
              <a:rPr lang="en-US" sz="1400" b="1" dirty="0">
                <a:solidFill>
                  <a:schemeClr val="accent1">
                    <a:lumMod val="75000"/>
                  </a:schemeClr>
                </a:solidFill>
                <a:latin typeface="Courier New" pitchFamily="49" charset="0"/>
                <a:cs typeface="Courier New" pitchFamily="49" charset="0"/>
              </a:rPr>
              <a:t>CREATE TABLE </a:t>
            </a:r>
            <a:r>
              <a:rPr lang="en-US" sz="1400" b="1" dirty="0" err="1">
                <a:solidFill>
                  <a:schemeClr val="accent6">
                    <a:lumMod val="75000"/>
                  </a:schemeClr>
                </a:solidFill>
                <a:latin typeface="Courier New" pitchFamily="49" charset="0"/>
                <a:cs typeface="Courier New" pitchFamily="49" charset="0"/>
              </a:rPr>
              <a:t>USA_Offices</a:t>
            </a:r>
            <a:r>
              <a:rPr lang="en-US" sz="1400" dirty="0">
                <a:latin typeface="Courier New" pitchFamily="49" charset="0"/>
                <a:cs typeface="Courier New" pitchFamily="49" charset="0"/>
              </a:rPr>
              <a:t> </a:t>
            </a:r>
            <a:r>
              <a:rPr lang="en-US" sz="1400" b="1" dirty="0">
                <a:solidFill>
                  <a:schemeClr val="accent6">
                    <a:lumMod val="75000"/>
                  </a:schemeClr>
                </a:solidFill>
                <a:latin typeface="Courier New" pitchFamily="49" charset="0"/>
                <a:cs typeface="Courier New" pitchFamily="49" charset="0"/>
              </a:rPr>
              <a:t>(</a:t>
            </a:r>
          </a:p>
          <a:p>
            <a:pPr marL="400050" lvl="1" indent="0">
              <a:buNone/>
            </a:pPr>
            <a:r>
              <a:rPr lang="en-US" sz="1400" dirty="0">
                <a:latin typeface="Courier New" pitchFamily="49" charset="0"/>
                <a:cs typeface="Courier New" pitchFamily="49" charset="0"/>
              </a:rPr>
              <a:t>  </a:t>
            </a:r>
            <a:r>
              <a:rPr lang="en-US" sz="1400" b="1" dirty="0" err="1">
                <a:solidFill>
                  <a:schemeClr val="accent6">
                    <a:lumMod val="75000"/>
                  </a:schemeClr>
                </a:solidFill>
                <a:latin typeface="Courier New" pitchFamily="49" charset="0"/>
                <a:cs typeface="Courier New" pitchFamily="49" charset="0"/>
              </a:rPr>
              <a:t>officeCode</a:t>
            </a:r>
            <a:r>
              <a:rPr lang="en-US" sz="1400" dirty="0">
                <a:latin typeface="Courier New" pitchFamily="49" charset="0"/>
                <a:cs typeface="Courier New" pitchFamily="49" charset="0"/>
              </a:rPr>
              <a:t> </a:t>
            </a:r>
            <a:r>
              <a:rPr lang="en-US" sz="1400" b="1" dirty="0">
                <a:solidFill>
                  <a:schemeClr val="accent1">
                    <a:lumMod val="75000"/>
                  </a:schemeClr>
                </a:solidFill>
                <a:latin typeface="Courier New" pitchFamily="49" charset="0"/>
                <a:cs typeface="Courier New" pitchFamily="49" charset="0"/>
              </a:rPr>
              <a:t>VARCHAR(10) NOT NULL,</a:t>
            </a:r>
          </a:p>
          <a:p>
            <a:pPr marL="400050" lvl="1" indent="0">
              <a:buNone/>
            </a:pPr>
            <a:r>
              <a:rPr lang="en-US" sz="1400" dirty="0">
                <a:latin typeface="Courier New" pitchFamily="49" charset="0"/>
                <a:cs typeface="Courier New" pitchFamily="49" charset="0"/>
              </a:rPr>
              <a:t>  </a:t>
            </a:r>
            <a:r>
              <a:rPr lang="en-US" sz="1400" b="1" dirty="0">
                <a:solidFill>
                  <a:schemeClr val="accent6">
                    <a:lumMod val="75000"/>
                  </a:schemeClr>
                </a:solidFill>
                <a:latin typeface="Courier New" pitchFamily="49" charset="0"/>
                <a:cs typeface="Courier New" pitchFamily="49" charset="0"/>
              </a:rPr>
              <a:t>city</a:t>
            </a:r>
            <a:r>
              <a:rPr lang="en-US" sz="1400" dirty="0">
                <a:latin typeface="Courier New" pitchFamily="49" charset="0"/>
                <a:cs typeface="Courier New" pitchFamily="49" charset="0"/>
              </a:rPr>
              <a:t> </a:t>
            </a:r>
            <a:r>
              <a:rPr lang="en-US" sz="1400" b="1" dirty="0">
                <a:solidFill>
                  <a:schemeClr val="accent1">
                    <a:lumMod val="75000"/>
                  </a:schemeClr>
                </a:solidFill>
                <a:latin typeface="Courier New" pitchFamily="49" charset="0"/>
                <a:cs typeface="Courier New" pitchFamily="49" charset="0"/>
              </a:rPr>
              <a:t>VARCHAR(50) NOT NULL,</a:t>
            </a:r>
          </a:p>
          <a:p>
            <a:pPr marL="400050" lvl="1" indent="0">
              <a:buNone/>
            </a:pPr>
            <a:r>
              <a:rPr lang="en-US" sz="1400" dirty="0">
                <a:latin typeface="Courier New" pitchFamily="49" charset="0"/>
                <a:cs typeface="Courier New" pitchFamily="49" charset="0"/>
              </a:rPr>
              <a:t>  </a:t>
            </a:r>
            <a:r>
              <a:rPr lang="en-US" sz="1400" b="1" dirty="0">
                <a:solidFill>
                  <a:schemeClr val="accent6">
                    <a:lumMod val="75000"/>
                  </a:schemeClr>
                </a:solidFill>
                <a:latin typeface="Courier New" pitchFamily="49" charset="0"/>
                <a:cs typeface="Courier New" pitchFamily="49" charset="0"/>
              </a:rPr>
              <a:t>phone</a:t>
            </a:r>
            <a:r>
              <a:rPr lang="en-US" sz="1400" dirty="0">
                <a:latin typeface="Courier New" pitchFamily="49" charset="0"/>
                <a:cs typeface="Courier New" pitchFamily="49" charset="0"/>
              </a:rPr>
              <a:t> </a:t>
            </a:r>
            <a:r>
              <a:rPr lang="en-US" sz="1400" b="1" dirty="0">
                <a:solidFill>
                  <a:schemeClr val="accent1">
                    <a:lumMod val="75000"/>
                  </a:schemeClr>
                </a:solidFill>
                <a:latin typeface="Courier New" pitchFamily="49" charset="0"/>
                <a:cs typeface="Courier New" pitchFamily="49" charset="0"/>
              </a:rPr>
              <a:t>VARCHAR(50) NOT NULL,</a:t>
            </a:r>
          </a:p>
          <a:p>
            <a:pPr marL="400050" lvl="1" indent="0">
              <a:buNone/>
            </a:pPr>
            <a:r>
              <a:rPr lang="en-US" sz="1400" dirty="0">
                <a:latin typeface="Courier New" pitchFamily="49" charset="0"/>
                <a:cs typeface="Courier New" pitchFamily="49" charset="0"/>
              </a:rPr>
              <a:t>  </a:t>
            </a:r>
            <a:r>
              <a:rPr lang="en-US" sz="1400" b="1" dirty="0">
                <a:solidFill>
                  <a:schemeClr val="accent6">
                    <a:lumMod val="75000"/>
                  </a:schemeClr>
                </a:solidFill>
                <a:latin typeface="Courier New" pitchFamily="49" charset="0"/>
                <a:cs typeface="Courier New" pitchFamily="49" charset="0"/>
              </a:rPr>
              <a:t>addressLine1</a:t>
            </a:r>
            <a:r>
              <a:rPr lang="en-US" sz="1400" dirty="0">
                <a:latin typeface="Courier New" pitchFamily="49" charset="0"/>
                <a:cs typeface="Courier New" pitchFamily="49" charset="0"/>
              </a:rPr>
              <a:t> </a:t>
            </a:r>
            <a:r>
              <a:rPr lang="en-US" sz="1400" b="1" dirty="0">
                <a:solidFill>
                  <a:schemeClr val="accent1">
                    <a:lumMod val="75000"/>
                  </a:schemeClr>
                </a:solidFill>
                <a:latin typeface="Courier New" pitchFamily="49" charset="0"/>
                <a:cs typeface="Courier New" pitchFamily="49" charset="0"/>
              </a:rPr>
              <a:t>VARCHAR(50) NOT NULL</a:t>
            </a:r>
            <a:r>
              <a:rPr lang="en-US" sz="1400" dirty="0">
                <a:latin typeface="Courier New" pitchFamily="49" charset="0"/>
                <a:cs typeface="Courier New" pitchFamily="49" charset="0"/>
              </a:rPr>
              <a:t>,</a:t>
            </a:r>
          </a:p>
          <a:p>
            <a:pPr marL="400050" lvl="1" indent="0">
              <a:buNone/>
            </a:pPr>
            <a:r>
              <a:rPr lang="en-US" sz="1400" dirty="0">
                <a:latin typeface="Courier New" pitchFamily="49" charset="0"/>
                <a:cs typeface="Courier New" pitchFamily="49" charset="0"/>
              </a:rPr>
              <a:t>  </a:t>
            </a:r>
            <a:r>
              <a:rPr lang="en-US" sz="1400" b="1" dirty="0">
                <a:solidFill>
                  <a:schemeClr val="accent6">
                    <a:lumMod val="75000"/>
                  </a:schemeClr>
                </a:solidFill>
                <a:latin typeface="Courier New" pitchFamily="49" charset="0"/>
                <a:cs typeface="Courier New" pitchFamily="49" charset="0"/>
              </a:rPr>
              <a:t>addressLine2</a:t>
            </a:r>
            <a:r>
              <a:rPr lang="en-US" sz="1400" dirty="0">
                <a:latin typeface="Courier New" pitchFamily="49" charset="0"/>
                <a:cs typeface="Courier New" pitchFamily="49" charset="0"/>
              </a:rPr>
              <a:t> </a:t>
            </a:r>
            <a:r>
              <a:rPr lang="en-US" sz="1400" b="1" dirty="0">
                <a:solidFill>
                  <a:schemeClr val="accent1">
                    <a:lumMod val="75000"/>
                  </a:schemeClr>
                </a:solidFill>
                <a:latin typeface="Courier New" pitchFamily="49" charset="0"/>
                <a:cs typeface="Courier New" pitchFamily="49" charset="0"/>
              </a:rPr>
              <a:t>VARCHAR(50) NULL,</a:t>
            </a:r>
          </a:p>
          <a:p>
            <a:pPr marL="400050" lvl="1" indent="0">
              <a:buNone/>
            </a:pPr>
            <a:r>
              <a:rPr lang="en-US" sz="1400" dirty="0">
                <a:latin typeface="Courier New" pitchFamily="49" charset="0"/>
                <a:cs typeface="Courier New" pitchFamily="49" charset="0"/>
              </a:rPr>
              <a:t>  </a:t>
            </a:r>
            <a:r>
              <a:rPr lang="en-US" sz="1400" b="1" dirty="0">
                <a:solidFill>
                  <a:schemeClr val="accent6">
                    <a:lumMod val="75000"/>
                  </a:schemeClr>
                </a:solidFill>
                <a:latin typeface="Courier New" pitchFamily="49" charset="0"/>
                <a:cs typeface="Courier New" pitchFamily="49" charset="0"/>
              </a:rPr>
              <a:t>state</a:t>
            </a:r>
            <a:r>
              <a:rPr lang="en-US" sz="1400" dirty="0">
                <a:latin typeface="Courier New" pitchFamily="49" charset="0"/>
                <a:cs typeface="Courier New" pitchFamily="49" charset="0"/>
              </a:rPr>
              <a:t> </a:t>
            </a:r>
            <a:r>
              <a:rPr lang="en-US" sz="1400" b="1" dirty="0">
                <a:solidFill>
                  <a:schemeClr val="accent1">
                    <a:lumMod val="75000"/>
                  </a:schemeClr>
                </a:solidFill>
                <a:latin typeface="Courier New" pitchFamily="49" charset="0"/>
                <a:cs typeface="Courier New" pitchFamily="49" charset="0"/>
              </a:rPr>
              <a:t>VARCHAR(50) NULL,</a:t>
            </a:r>
          </a:p>
          <a:p>
            <a:pPr marL="400050" lvl="1" indent="0">
              <a:buNone/>
            </a:pPr>
            <a:r>
              <a:rPr lang="en-US" sz="1400" dirty="0">
                <a:latin typeface="Courier New" pitchFamily="49" charset="0"/>
                <a:cs typeface="Courier New" pitchFamily="49" charset="0"/>
              </a:rPr>
              <a:t>  </a:t>
            </a:r>
            <a:r>
              <a:rPr lang="en-US" sz="1400" b="1" dirty="0">
                <a:solidFill>
                  <a:schemeClr val="accent6">
                    <a:lumMod val="75000"/>
                  </a:schemeClr>
                </a:solidFill>
                <a:latin typeface="Courier New" pitchFamily="49" charset="0"/>
                <a:cs typeface="Courier New" pitchFamily="49" charset="0"/>
              </a:rPr>
              <a:t>country</a:t>
            </a:r>
            <a:r>
              <a:rPr lang="en-US" sz="1400" dirty="0">
                <a:latin typeface="Courier New" pitchFamily="49" charset="0"/>
                <a:cs typeface="Courier New" pitchFamily="49" charset="0"/>
              </a:rPr>
              <a:t> </a:t>
            </a:r>
            <a:r>
              <a:rPr lang="en-US" sz="1400" b="1" dirty="0">
                <a:solidFill>
                  <a:schemeClr val="accent1">
                    <a:lumMod val="75000"/>
                  </a:schemeClr>
                </a:solidFill>
                <a:latin typeface="Courier New" pitchFamily="49" charset="0"/>
                <a:cs typeface="Courier New" pitchFamily="49" charset="0"/>
              </a:rPr>
              <a:t>VARCHAR(50) NOT NULL,</a:t>
            </a:r>
          </a:p>
          <a:p>
            <a:pPr marL="400050" lvl="1" indent="0">
              <a:buNone/>
            </a:pPr>
            <a:r>
              <a:rPr lang="en-US" sz="1400" dirty="0">
                <a:latin typeface="Courier New" pitchFamily="49" charset="0"/>
                <a:cs typeface="Courier New" pitchFamily="49" charset="0"/>
              </a:rPr>
              <a:t>  </a:t>
            </a:r>
            <a:r>
              <a:rPr lang="en-US" sz="1400" b="1" dirty="0" err="1">
                <a:solidFill>
                  <a:schemeClr val="accent6">
                    <a:lumMod val="75000"/>
                  </a:schemeClr>
                </a:solidFill>
                <a:latin typeface="Courier New" pitchFamily="49" charset="0"/>
                <a:cs typeface="Courier New" pitchFamily="49" charset="0"/>
              </a:rPr>
              <a:t>postalCode</a:t>
            </a:r>
            <a:r>
              <a:rPr lang="en-US" sz="1400" dirty="0">
                <a:latin typeface="Courier New" pitchFamily="49" charset="0"/>
                <a:cs typeface="Courier New" pitchFamily="49" charset="0"/>
              </a:rPr>
              <a:t> </a:t>
            </a:r>
            <a:r>
              <a:rPr lang="en-US" sz="1400" b="1" dirty="0">
                <a:solidFill>
                  <a:schemeClr val="accent1">
                    <a:lumMod val="75000"/>
                  </a:schemeClr>
                </a:solidFill>
                <a:latin typeface="Courier New" pitchFamily="49" charset="0"/>
                <a:cs typeface="Courier New" pitchFamily="49" charset="0"/>
              </a:rPr>
              <a:t>VARCHAR(15) NOT NULL,</a:t>
            </a:r>
          </a:p>
          <a:p>
            <a:pPr marL="400050" lvl="1" indent="0">
              <a:buNone/>
            </a:pPr>
            <a:r>
              <a:rPr lang="en-US" sz="1400" dirty="0">
                <a:latin typeface="Courier New" pitchFamily="49" charset="0"/>
                <a:cs typeface="Courier New" pitchFamily="49" charset="0"/>
              </a:rPr>
              <a:t>  </a:t>
            </a:r>
            <a:r>
              <a:rPr lang="en-US" sz="1400" b="1" dirty="0">
                <a:solidFill>
                  <a:schemeClr val="accent6">
                    <a:lumMod val="75000"/>
                  </a:schemeClr>
                </a:solidFill>
                <a:latin typeface="Courier New" pitchFamily="49" charset="0"/>
                <a:cs typeface="Courier New" pitchFamily="49" charset="0"/>
              </a:rPr>
              <a:t>territory</a:t>
            </a:r>
            <a:r>
              <a:rPr lang="en-US" sz="1400" dirty="0">
                <a:latin typeface="Courier New" pitchFamily="49" charset="0"/>
                <a:cs typeface="Courier New" pitchFamily="49" charset="0"/>
              </a:rPr>
              <a:t> </a:t>
            </a:r>
            <a:r>
              <a:rPr lang="en-US" sz="1400" b="1" dirty="0">
                <a:solidFill>
                  <a:schemeClr val="accent1">
                    <a:lumMod val="75000"/>
                  </a:schemeClr>
                </a:solidFill>
                <a:latin typeface="Courier New" pitchFamily="49" charset="0"/>
                <a:cs typeface="Courier New" pitchFamily="49" charset="0"/>
              </a:rPr>
              <a:t>VARCHAR(10) NOT NULL,</a:t>
            </a:r>
          </a:p>
          <a:p>
            <a:pPr marL="400050" lvl="1" indent="0">
              <a:buNone/>
            </a:pPr>
            <a:r>
              <a:rPr lang="en-US" sz="1400" dirty="0">
                <a:latin typeface="Courier New" pitchFamily="49" charset="0"/>
                <a:cs typeface="Courier New" pitchFamily="49" charset="0"/>
              </a:rPr>
              <a:t>  </a:t>
            </a:r>
            <a:r>
              <a:rPr lang="en-US" sz="1400" b="1" dirty="0">
                <a:solidFill>
                  <a:schemeClr val="accent1">
                    <a:lumMod val="75000"/>
                  </a:schemeClr>
                </a:solidFill>
                <a:latin typeface="Courier New" pitchFamily="49" charset="0"/>
                <a:cs typeface="Courier New" pitchFamily="49" charset="0"/>
              </a:rPr>
              <a:t>PRIMARY KEY </a:t>
            </a:r>
            <a:r>
              <a:rPr lang="en-US" b="1" dirty="0">
                <a:solidFill>
                  <a:schemeClr val="accent6">
                    <a:lumMod val="75000"/>
                  </a:schemeClr>
                </a:solidFill>
                <a:latin typeface="Courier New" pitchFamily="49" charset="0"/>
                <a:cs typeface="Courier New" pitchFamily="49" charset="0"/>
              </a:rPr>
              <a:t>(</a:t>
            </a:r>
            <a:r>
              <a:rPr lang="en-US" sz="1400" b="1" dirty="0" err="1">
                <a:solidFill>
                  <a:schemeClr val="accent6">
                    <a:lumMod val="75000"/>
                  </a:schemeClr>
                </a:solidFill>
                <a:latin typeface="Courier New" pitchFamily="49" charset="0"/>
                <a:cs typeface="Courier New" pitchFamily="49" charset="0"/>
              </a:rPr>
              <a:t>officeCode</a:t>
            </a:r>
            <a:r>
              <a:rPr lang="en-US" b="1" dirty="0">
                <a:solidFill>
                  <a:schemeClr val="accent6">
                    <a:lumMod val="75000"/>
                  </a:schemeClr>
                </a:solidFill>
                <a:latin typeface="Courier New" pitchFamily="49" charset="0"/>
                <a:cs typeface="Courier New" pitchFamily="49" charset="0"/>
              </a:rPr>
              <a:t>)</a:t>
            </a:r>
          </a:p>
          <a:p>
            <a:pPr marL="400050" lvl="1" indent="0">
              <a:buNone/>
            </a:pPr>
            <a:r>
              <a:rPr lang="en-US" sz="1400" b="1" dirty="0">
                <a:solidFill>
                  <a:schemeClr val="accent6">
                    <a:lumMod val="75000"/>
                  </a:schemeClr>
                </a:solidFill>
                <a:latin typeface="Courier New" pitchFamily="49" charset="0"/>
                <a:cs typeface="Courier New" pitchFamily="49" charset="0"/>
              </a:rPr>
              <a:t>);</a:t>
            </a:r>
          </a:p>
          <a:p>
            <a:pPr marL="0" indent="0">
              <a:buNone/>
            </a:pPr>
            <a:endParaRPr lang="en-US" dirty="0" smtClean="0"/>
          </a:p>
          <a:p>
            <a:r>
              <a:rPr lang="en-US" sz="2000" dirty="0"/>
              <a:t>Let us see how we can copy records having country as USA, from Offices table into </a:t>
            </a:r>
            <a:r>
              <a:rPr lang="en-US" sz="2000" dirty="0" err="1"/>
              <a:t>USA_Offices</a:t>
            </a:r>
            <a:r>
              <a:rPr lang="en-US" sz="2000" dirty="0"/>
              <a:t> table, using </a:t>
            </a:r>
            <a:r>
              <a:rPr lang="en-US" sz="2000" dirty="0" err="1" smtClean="0"/>
              <a:t>Subquery</a:t>
            </a:r>
            <a:r>
              <a:rPr lang="en-US" sz="2000" dirty="0" smtClean="0"/>
              <a:t> </a:t>
            </a:r>
            <a:r>
              <a:rPr lang="en-US" sz="2000" dirty="0"/>
              <a:t>with INSERT statement.</a:t>
            </a:r>
          </a:p>
          <a:p>
            <a:pPr marL="800100" lvl="2" indent="-176213">
              <a:buNone/>
            </a:pPr>
            <a:r>
              <a:rPr lang="en-US" sz="1400" b="1" dirty="0">
                <a:solidFill>
                  <a:schemeClr val="accent1">
                    <a:lumMod val="75000"/>
                  </a:schemeClr>
                </a:solidFill>
                <a:latin typeface="Courier New" pitchFamily="49" charset="0"/>
                <a:cs typeface="Courier New" pitchFamily="49" charset="0"/>
              </a:rPr>
              <a:t>INSERT INTO </a:t>
            </a:r>
            <a:r>
              <a:rPr lang="en-US" sz="1400" b="1" dirty="0" err="1">
                <a:solidFill>
                  <a:schemeClr val="accent6">
                    <a:lumMod val="75000"/>
                  </a:schemeClr>
                </a:solidFill>
                <a:latin typeface="Courier New" pitchFamily="49" charset="0"/>
                <a:cs typeface="Courier New" pitchFamily="49" charset="0"/>
              </a:rPr>
              <a:t>USA_Offices</a:t>
            </a:r>
            <a:r>
              <a:rPr lang="en-US" sz="1400" dirty="0">
                <a:solidFill>
                  <a:schemeClr val="accent6">
                    <a:lumMod val="75000"/>
                  </a:schemeClr>
                </a:solidFill>
                <a:latin typeface="Courier New" pitchFamily="49" charset="0"/>
                <a:cs typeface="Courier New" pitchFamily="49" charset="0"/>
              </a:rPr>
              <a:t> </a:t>
            </a:r>
          </a:p>
          <a:p>
            <a:pPr marL="800100" lvl="2" indent="-176213">
              <a:buNone/>
            </a:pPr>
            <a:r>
              <a:rPr lang="en-US" sz="1400" b="1" dirty="0">
                <a:solidFill>
                  <a:schemeClr val="accent1">
                    <a:lumMod val="75000"/>
                  </a:schemeClr>
                </a:solidFill>
                <a:latin typeface="Courier New" pitchFamily="49" charset="0"/>
                <a:cs typeface="Courier New" pitchFamily="49" charset="0"/>
              </a:rPr>
              <a:t>SELECT * FROM </a:t>
            </a:r>
            <a:r>
              <a:rPr lang="en-US" sz="1400" b="1" dirty="0">
                <a:solidFill>
                  <a:schemeClr val="accent6">
                    <a:lumMod val="75000"/>
                  </a:schemeClr>
                </a:solidFill>
                <a:latin typeface="Courier New" pitchFamily="49" charset="0"/>
                <a:cs typeface="Courier New" pitchFamily="49" charset="0"/>
              </a:rPr>
              <a:t>Offices</a:t>
            </a:r>
            <a:r>
              <a:rPr lang="en-US" sz="1400" dirty="0">
                <a:solidFill>
                  <a:schemeClr val="accent6">
                    <a:lumMod val="75000"/>
                  </a:schemeClr>
                </a:solidFill>
                <a:latin typeface="Courier New" pitchFamily="49" charset="0"/>
                <a:cs typeface="Courier New" pitchFamily="49" charset="0"/>
              </a:rPr>
              <a:t> </a:t>
            </a:r>
          </a:p>
          <a:p>
            <a:pPr marL="800100" lvl="2" indent="-176213">
              <a:buNone/>
            </a:pPr>
            <a:r>
              <a:rPr lang="en-US" sz="1400" b="1" dirty="0">
                <a:solidFill>
                  <a:schemeClr val="accent1">
                    <a:lumMod val="75000"/>
                  </a:schemeClr>
                </a:solidFill>
                <a:latin typeface="Courier New" pitchFamily="49" charset="0"/>
                <a:cs typeface="Courier New" pitchFamily="49" charset="0"/>
              </a:rPr>
              <a:t>WHERE</a:t>
            </a:r>
            <a:r>
              <a:rPr lang="en-US" sz="1400" dirty="0" smtClean="0">
                <a:solidFill>
                  <a:schemeClr val="accent1">
                    <a:lumMod val="75000"/>
                  </a:schemeClr>
                </a:solidFill>
                <a:latin typeface="Courier New" pitchFamily="49" charset="0"/>
                <a:cs typeface="Courier New" pitchFamily="49" charset="0"/>
              </a:rPr>
              <a:t> </a:t>
            </a:r>
            <a:r>
              <a:rPr lang="en-US" sz="1400" b="1" dirty="0">
                <a:solidFill>
                  <a:schemeClr val="accent6">
                    <a:lumMod val="75000"/>
                  </a:schemeClr>
                </a:solidFill>
                <a:latin typeface="Courier New" pitchFamily="49" charset="0"/>
                <a:cs typeface="Courier New" pitchFamily="49" charset="0"/>
              </a:rPr>
              <a:t>country</a:t>
            </a:r>
            <a:r>
              <a:rPr lang="en-US" sz="1400" dirty="0">
                <a:solidFill>
                  <a:schemeClr val="accent1">
                    <a:lumMod val="75000"/>
                  </a:schemeClr>
                </a:solidFill>
                <a:latin typeface="Courier New" pitchFamily="49" charset="0"/>
                <a:cs typeface="Courier New" pitchFamily="49" charset="0"/>
              </a:rPr>
              <a:t> </a:t>
            </a:r>
            <a:r>
              <a:rPr lang="en-US" sz="1400" b="1" dirty="0">
                <a:solidFill>
                  <a:schemeClr val="accent1">
                    <a:lumMod val="75000"/>
                  </a:schemeClr>
                </a:solidFill>
                <a:latin typeface="Courier New" pitchFamily="49" charset="0"/>
                <a:cs typeface="Courier New" pitchFamily="49" charset="0"/>
              </a:rPr>
              <a:t>IN (SELECT </a:t>
            </a:r>
            <a:r>
              <a:rPr lang="en-US" sz="1400" b="1" dirty="0">
                <a:solidFill>
                  <a:schemeClr val="accent6">
                    <a:lumMod val="75000"/>
                  </a:schemeClr>
                </a:solidFill>
                <a:latin typeface="Courier New" pitchFamily="49" charset="0"/>
                <a:cs typeface="Courier New" pitchFamily="49" charset="0"/>
              </a:rPr>
              <a:t>country</a:t>
            </a:r>
            <a:r>
              <a:rPr lang="en-US" sz="1400" dirty="0">
                <a:solidFill>
                  <a:schemeClr val="accent1">
                    <a:lumMod val="75000"/>
                  </a:schemeClr>
                </a:solidFill>
                <a:latin typeface="Courier New" pitchFamily="49" charset="0"/>
                <a:cs typeface="Courier New" pitchFamily="49" charset="0"/>
              </a:rPr>
              <a:t> </a:t>
            </a:r>
            <a:r>
              <a:rPr lang="en-US" sz="1400" b="1" dirty="0">
                <a:solidFill>
                  <a:schemeClr val="accent1">
                    <a:lumMod val="75000"/>
                  </a:schemeClr>
                </a:solidFill>
                <a:latin typeface="Courier New" pitchFamily="49" charset="0"/>
                <a:cs typeface="Courier New" pitchFamily="49" charset="0"/>
              </a:rPr>
              <a:t>FROM</a:t>
            </a:r>
            <a:r>
              <a:rPr lang="en-US" sz="1400" dirty="0" smtClean="0">
                <a:solidFill>
                  <a:schemeClr val="accent1">
                    <a:lumMod val="75000"/>
                  </a:schemeClr>
                </a:solidFill>
                <a:latin typeface="Courier New" pitchFamily="49" charset="0"/>
                <a:cs typeface="Courier New" pitchFamily="49" charset="0"/>
              </a:rPr>
              <a:t> </a:t>
            </a:r>
            <a:r>
              <a:rPr lang="en-US" sz="1400" b="1" dirty="0">
                <a:solidFill>
                  <a:schemeClr val="accent6">
                    <a:lumMod val="75000"/>
                  </a:schemeClr>
                </a:solidFill>
                <a:latin typeface="Courier New" pitchFamily="49" charset="0"/>
                <a:cs typeface="Courier New" pitchFamily="49" charset="0"/>
              </a:rPr>
              <a:t>offices</a:t>
            </a:r>
            <a:r>
              <a:rPr lang="en-US" sz="1400" dirty="0">
                <a:solidFill>
                  <a:schemeClr val="accent6">
                    <a:lumMod val="75000"/>
                  </a:schemeClr>
                </a:solidFill>
                <a:latin typeface="Courier New" pitchFamily="49" charset="0"/>
                <a:cs typeface="Courier New" pitchFamily="49" charset="0"/>
              </a:rPr>
              <a:t> </a:t>
            </a:r>
            <a:endParaRPr lang="en-US" sz="1400" dirty="0" smtClean="0">
              <a:solidFill>
                <a:schemeClr val="accent6">
                  <a:lumMod val="75000"/>
                </a:schemeClr>
              </a:solidFill>
              <a:latin typeface="Courier New" pitchFamily="49" charset="0"/>
              <a:cs typeface="Courier New" pitchFamily="49" charset="0"/>
            </a:endParaRPr>
          </a:p>
          <a:p>
            <a:pPr marL="800100" lvl="2" indent="-176213">
              <a:buNone/>
            </a:pPr>
            <a:r>
              <a:rPr lang="en-US" sz="1400" dirty="0">
                <a:solidFill>
                  <a:schemeClr val="accent1">
                    <a:lumMod val="75000"/>
                  </a:schemeClr>
                </a:solidFill>
                <a:latin typeface="Courier New" pitchFamily="49" charset="0"/>
                <a:cs typeface="Courier New" pitchFamily="49" charset="0"/>
              </a:rPr>
              <a:t>	</a:t>
            </a:r>
            <a:r>
              <a:rPr lang="en-US" sz="1400" dirty="0" smtClean="0">
                <a:solidFill>
                  <a:schemeClr val="accent1">
                    <a:lumMod val="75000"/>
                  </a:schemeClr>
                </a:solidFill>
                <a:latin typeface="Courier New" pitchFamily="49" charset="0"/>
                <a:cs typeface="Courier New" pitchFamily="49" charset="0"/>
              </a:rPr>
              <a:t>			            </a:t>
            </a:r>
            <a:r>
              <a:rPr lang="en-US" sz="1400" b="1" dirty="0">
                <a:solidFill>
                  <a:schemeClr val="accent1">
                    <a:lumMod val="75000"/>
                  </a:schemeClr>
                </a:solidFill>
                <a:latin typeface="Courier New" pitchFamily="49" charset="0"/>
                <a:cs typeface="Courier New" pitchFamily="49" charset="0"/>
              </a:rPr>
              <a:t>WHERE</a:t>
            </a:r>
            <a:r>
              <a:rPr lang="en-US" sz="1400" dirty="0" smtClean="0">
                <a:solidFill>
                  <a:schemeClr val="accent1">
                    <a:lumMod val="75000"/>
                  </a:schemeClr>
                </a:solidFill>
                <a:latin typeface="Courier New" pitchFamily="49" charset="0"/>
                <a:cs typeface="Courier New" pitchFamily="49" charset="0"/>
              </a:rPr>
              <a:t> </a:t>
            </a:r>
            <a:r>
              <a:rPr lang="en-US" sz="1400" b="1" dirty="0">
                <a:solidFill>
                  <a:schemeClr val="accent6">
                    <a:lumMod val="75000"/>
                  </a:schemeClr>
                </a:solidFill>
                <a:latin typeface="Courier New" pitchFamily="49" charset="0"/>
                <a:cs typeface="Courier New" pitchFamily="49" charset="0"/>
              </a:rPr>
              <a:t>country</a:t>
            </a:r>
            <a:r>
              <a:rPr lang="en-US" sz="1400" dirty="0">
                <a:solidFill>
                  <a:schemeClr val="accent1">
                    <a:lumMod val="75000"/>
                  </a:schemeClr>
                </a:solidFill>
                <a:latin typeface="Courier New" pitchFamily="49" charset="0"/>
                <a:cs typeface="Courier New" pitchFamily="49" charset="0"/>
              </a:rPr>
              <a:t> = </a:t>
            </a:r>
            <a:r>
              <a:rPr lang="en-US" sz="1400" b="1" dirty="0">
                <a:solidFill>
                  <a:schemeClr val="accent1">
                    <a:lumMod val="75000"/>
                  </a:schemeClr>
                </a:solidFill>
                <a:latin typeface="Courier New" pitchFamily="49" charset="0"/>
                <a:cs typeface="Courier New" pitchFamily="49" charset="0"/>
              </a:rPr>
              <a:t>'USA</a:t>
            </a:r>
            <a:r>
              <a:rPr lang="en-US" sz="1400" dirty="0">
                <a:solidFill>
                  <a:schemeClr val="accent1">
                    <a:lumMod val="75000"/>
                  </a:schemeClr>
                </a:solidFill>
                <a:latin typeface="Courier New" pitchFamily="49" charset="0"/>
                <a:cs typeface="Courier New" pitchFamily="49" charset="0"/>
              </a:rPr>
              <a:t>');</a:t>
            </a:r>
          </a:p>
          <a:p>
            <a:pPr>
              <a:buNone/>
            </a:pPr>
            <a:endParaRPr lang="en-US" dirty="0"/>
          </a:p>
          <a:p>
            <a:endParaRPr lang="en-US" dirty="0"/>
          </a:p>
        </p:txBody>
      </p:sp>
      <p:sp>
        <p:nvSpPr>
          <p:cNvPr id="2" name="Title 1"/>
          <p:cNvSpPr>
            <a:spLocks noGrp="1"/>
          </p:cNvSpPr>
          <p:nvPr>
            <p:ph type="title"/>
          </p:nvPr>
        </p:nvSpPr>
        <p:spPr>
          <a:xfrm>
            <a:off x="1303020" y="0"/>
            <a:ext cx="7658100" cy="844063"/>
          </a:xfrm>
          <a:noFill/>
          <a:ln>
            <a:noFill/>
          </a:ln>
        </p:spPr>
        <p:txBody>
          <a:bodyPr anchor="ctr"/>
          <a:lstStyle/>
          <a:p>
            <a:r>
              <a:rPr lang="en-US" sz="3200" dirty="0" err="1" smtClean="0"/>
              <a:t>Subquery</a:t>
            </a:r>
            <a:r>
              <a:rPr lang="en-US" sz="3200" dirty="0" smtClean="0"/>
              <a:t>: INSERT </a:t>
            </a:r>
            <a:r>
              <a:rPr lang="en-US" sz="3200" dirty="0"/>
              <a:t>Statement (Contd.)</a:t>
            </a:r>
          </a:p>
        </p:txBody>
      </p:sp>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17</a:t>
            </a:fld>
            <a:endParaRPr lang="en-US" sz="1400" dirty="0"/>
          </a:p>
        </p:txBody>
      </p:sp>
    </p:spTree>
    <p:extLst>
      <p:ext uri="{BB962C8B-B14F-4D97-AF65-F5344CB8AC3E}">
        <p14:creationId xmlns:p14="http://schemas.microsoft.com/office/powerpoint/2010/main" val="1650941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10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10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10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1000"/>
                                        <p:tgtEl>
                                          <p:spTgt spid="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1000"/>
                                        <p:tgtEl>
                                          <p:spTgt spid="3">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1000"/>
                                        <p:tgtEl>
                                          <p:spTgt spid="3">
                                            <p:txEl>
                                              <p:pRg st="11" end="11"/>
                                            </p:txEl>
                                          </p:spTgt>
                                        </p:tgtEl>
                                      </p:cBhvr>
                                    </p:animEffect>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1000"/>
                                        <p:tgtEl>
                                          <p:spTgt spid="3">
                                            <p:txEl>
                                              <p:pRg st="13" end="13"/>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1000"/>
                                        <p:tgtEl>
                                          <p:spTgt spid="3">
                                            <p:txEl>
                                              <p:pRg st="14" end="14"/>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5" end="15"/>
                                            </p:txEl>
                                          </p:spTgt>
                                        </p:tgtEl>
                                        <p:attrNameLst>
                                          <p:attrName>style.visibility</p:attrName>
                                        </p:attrNameLst>
                                      </p:cBhvr>
                                      <p:to>
                                        <p:strVal val="visible"/>
                                      </p:to>
                                    </p:set>
                                    <p:animEffect transition="in" filter="fade">
                                      <p:cBhvr>
                                        <p:cTn id="50" dur="1000"/>
                                        <p:tgtEl>
                                          <p:spTgt spid="3">
                                            <p:txEl>
                                              <p:pRg st="15" end="15"/>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6" end="16"/>
                                            </p:txEl>
                                          </p:spTgt>
                                        </p:tgtEl>
                                        <p:attrNameLst>
                                          <p:attrName>style.visibility</p:attrName>
                                        </p:attrNameLst>
                                      </p:cBhvr>
                                      <p:to>
                                        <p:strVal val="visible"/>
                                      </p:to>
                                    </p:set>
                                    <p:animEffect transition="in" filter="fade">
                                      <p:cBhvr>
                                        <p:cTn id="53" dur="1000"/>
                                        <p:tgtEl>
                                          <p:spTgt spid="3">
                                            <p:txEl>
                                              <p:pRg st="16" end="16"/>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
                                            <p:txEl>
                                              <p:pRg st="17" end="17"/>
                                            </p:txEl>
                                          </p:spTgt>
                                        </p:tgtEl>
                                        <p:attrNameLst>
                                          <p:attrName>style.visibility</p:attrName>
                                        </p:attrNameLst>
                                      </p:cBhvr>
                                      <p:to>
                                        <p:strVal val="visible"/>
                                      </p:to>
                                    </p:set>
                                    <p:animEffect transition="in" filter="fade">
                                      <p:cBhvr>
                                        <p:cTn id="56" dur="10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a:ln>
            <a:noFill/>
          </a:ln>
        </p:spPr>
        <p:txBody>
          <a:bodyPr anchor="ctr"/>
          <a:lstStyle/>
          <a:p>
            <a:r>
              <a:rPr lang="en-US" sz="3600" dirty="0"/>
              <a:t>Scenario</a:t>
            </a:r>
          </a:p>
        </p:txBody>
      </p:sp>
      <p:sp>
        <p:nvSpPr>
          <p:cNvPr id="7" name="Rectangle 6"/>
          <p:cNvSpPr/>
          <p:nvPr/>
        </p:nvSpPr>
        <p:spPr>
          <a:xfrm>
            <a:off x="228600" y="5410200"/>
            <a:ext cx="8686800" cy="615462"/>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chemeClr val="tx1"/>
                </a:solidFill>
              </a:rPr>
              <a:t>Let us </a:t>
            </a:r>
            <a:r>
              <a:rPr lang="en-US" dirty="0">
                <a:solidFill>
                  <a:schemeClr val="tx1"/>
                </a:solidFill>
              </a:rPr>
              <a:t>use </a:t>
            </a:r>
            <a:r>
              <a:rPr lang="en-US" dirty="0" smtClean="0">
                <a:solidFill>
                  <a:schemeClr val="tx1"/>
                </a:solidFill>
              </a:rPr>
              <a:t>a Sub-query </a:t>
            </a:r>
            <a:r>
              <a:rPr lang="en-US" dirty="0">
                <a:solidFill>
                  <a:schemeClr val="tx1"/>
                </a:solidFill>
              </a:rPr>
              <a:t>with </a:t>
            </a:r>
            <a:r>
              <a:rPr lang="en-US" dirty="0" smtClean="0">
                <a:solidFill>
                  <a:schemeClr val="tx1"/>
                </a:solidFill>
              </a:rPr>
              <a:t>the UPDATE </a:t>
            </a:r>
            <a:r>
              <a:rPr lang="en-US" dirty="0">
                <a:solidFill>
                  <a:schemeClr val="tx1"/>
                </a:solidFill>
              </a:rPr>
              <a:t>statement to meet </a:t>
            </a:r>
            <a:r>
              <a:rPr lang="en-US" dirty="0" smtClean="0">
                <a:solidFill>
                  <a:schemeClr val="tx1"/>
                </a:solidFill>
              </a:rPr>
              <a:t>Tim’s </a:t>
            </a:r>
            <a:r>
              <a:rPr lang="en-US" dirty="0">
                <a:solidFill>
                  <a:schemeClr val="tx1"/>
                </a:solidFill>
              </a:rPr>
              <a:t>requirement</a:t>
            </a:r>
            <a:r>
              <a:rPr lang="en-US" dirty="0" smtClean="0">
                <a:solidFill>
                  <a:schemeClr val="tx1"/>
                </a:solidFill>
              </a:rPr>
              <a:t>. </a:t>
            </a:r>
            <a:endParaRPr lang="en-US" dirty="0">
              <a:solidFill>
                <a:schemeClr val="tx1"/>
              </a:solidFill>
            </a:endParaRPr>
          </a:p>
        </p:txBody>
      </p:sp>
      <p:pic>
        <p:nvPicPr>
          <p:cNvPr id="8" name="Picture 7"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228600" y="1524000"/>
            <a:ext cx="1845039" cy="34152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ular Callout 8"/>
          <p:cNvSpPr/>
          <p:nvPr/>
        </p:nvSpPr>
        <p:spPr>
          <a:xfrm>
            <a:off x="2743200" y="1447800"/>
            <a:ext cx="3962400" cy="1905000"/>
          </a:xfrm>
          <a:prstGeom prst="wedgeRoundRectCallout">
            <a:avLst>
              <a:gd name="adj1" fmla="val -77152"/>
              <a:gd name="adj2" fmla="val 40680"/>
              <a:gd name="adj3" fmla="val 16667"/>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solidFill>
                  <a:schemeClr val="bg1"/>
                </a:solidFill>
              </a:rPr>
              <a:t>I want to update values in ‘addressLine2’ column of </a:t>
            </a:r>
            <a:r>
              <a:rPr lang="en-US" dirty="0" err="1">
                <a:solidFill>
                  <a:schemeClr val="bg1"/>
                </a:solidFill>
              </a:rPr>
              <a:t>USA_Offices</a:t>
            </a:r>
            <a:r>
              <a:rPr lang="en-US" dirty="0">
                <a:solidFill>
                  <a:schemeClr val="bg1"/>
                </a:solidFill>
              </a:rPr>
              <a:t> to ‘Suite 327</a:t>
            </a:r>
            <a:r>
              <a:rPr lang="en-US" dirty="0" smtClean="0">
                <a:solidFill>
                  <a:schemeClr val="bg1"/>
                </a:solidFill>
              </a:rPr>
              <a:t>’. This can be done only to the records which has the </a:t>
            </a:r>
            <a:r>
              <a:rPr lang="en-US" dirty="0">
                <a:solidFill>
                  <a:schemeClr val="bg1"/>
                </a:solidFill>
              </a:rPr>
              <a:t>‘city’ </a:t>
            </a:r>
            <a:r>
              <a:rPr lang="en-US" dirty="0" smtClean="0">
                <a:solidFill>
                  <a:schemeClr val="bg1"/>
                </a:solidFill>
              </a:rPr>
              <a:t>value equals to ‘Boston’  in Office tables.</a:t>
            </a:r>
            <a:endParaRPr lang="en-US" dirty="0">
              <a:solidFill>
                <a:schemeClr val="bg1"/>
              </a:solidFill>
            </a:endParaRPr>
          </a:p>
        </p:txBody>
      </p:sp>
      <p:sp>
        <p:nvSpPr>
          <p:cNvPr id="10"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18</a:t>
            </a:fld>
            <a:endParaRPr lang="en-US" sz="1400" dirty="0"/>
          </a:p>
        </p:txBody>
      </p:sp>
    </p:spTree>
    <p:extLst>
      <p:ext uri="{BB962C8B-B14F-4D97-AF65-F5344CB8AC3E}">
        <p14:creationId xmlns:p14="http://schemas.microsoft.com/office/powerpoint/2010/main" val="1756482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err="1" smtClean="0"/>
              <a:t>Subqueries</a:t>
            </a:r>
            <a:r>
              <a:rPr lang="en-US" sz="2000" dirty="0" smtClean="0"/>
              <a:t> </a:t>
            </a:r>
            <a:r>
              <a:rPr lang="en-US" sz="2000" dirty="0"/>
              <a:t>with the </a:t>
            </a:r>
            <a:r>
              <a:rPr lang="en-US" sz="2000" dirty="0" smtClean="0"/>
              <a:t>UPDATE Statement:</a:t>
            </a:r>
          </a:p>
          <a:p>
            <a:pPr lvl="1">
              <a:lnSpc>
                <a:spcPct val="120000"/>
              </a:lnSpc>
              <a:spcBef>
                <a:spcPts val="0"/>
              </a:spcBef>
              <a:buFont typeface="Calibri" pitchFamily="34" charset="0"/>
              <a:buChar char="—"/>
            </a:pPr>
            <a:r>
              <a:rPr lang="en-US" dirty="0"/>
              <a:t>The </a:t>
            </a:r>
            <a:r>
              <a:rPr lang="en-US" dirty="0" err="1" smtClean="0"/>
              <a:t>Subquery</a:t>
            </a:r>
            <a:r>
              <a:rPr lang="en-US" dirty="0" smtClean="0"/>
              <a:t> </a:t>
            </a:r>
            <a:r>
              <a:rPr lang="en-US" dirty="0"/>
              <a:t>can be used in conjunction with the UPDATE statement. Either single or multiple columns in a table can be updated when using a </a:t>
            </a:r>
            <a:r>
              <a:rPr lang="en-US" dirty="0" err="1" smtClean="0"/>
              <a:t>Subquery</a:t>
            </a:r>
            <a:r>
              <a:rPr lang="en-US" dirty="0" smtClean="0"/>
              <a:t> </a:t>
            </a:r>
            <a:r>
              <a:rPr lang="en-US" dirty="0"/>
              <a:t>with the UPDATE statement</a:t>
            </a:r>
            <a:r>
              <a:rPr lang="en-US" dirty="0" smtClean="0"/>
              <a:t>.</a:t>
            </a:r>
          </a:p>
          <a:p>
            <a:pPr>
              <a:spcBef>
                <a:spcPts val="0"/>
              </a:spcBef>
            </a:pPr>
            <a:endParaRPr lang="en-US" dirty="0"/>
          </a:p>
          <a:p>
            <a:r>
              <a:rPr lang="en-US" sz="2000" dirty="0"/>
              <a:t>The basic syntax is as follows:</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endParaRPr lang="en-US" b="1" dirty="0" smtClean="0"/>
          </a:p>
        </p:txBody>
      </p:sp>
      <p:sp>
        <p:nvSpPr>
          <p:cNvPr id="2" name="Title 1"/>
          <p:cNvSpPr>
            <a:spLocks noGrp="1"/>
          </p:cNvSpPr>
          <p:nvPr>
            <p:ph type="title"/>
          </p:nvPr>
        </p:nvSpPr>
        <p:spPr>
          <a:noFill/>
          <a:ln>
            <a:noFill/>
          </a:ln>
        </p:spPr>
        <p:txBody>
          <a:bodyPr anchor="ctr"/>
          <a:lstStyle/>
          <a:p>
            <a:r>
              <a:rPr lang="en-US" sz="3600" dirty="0" err="1" smtClean="0"/>
              <a:t>Subquery</a:t>
            </a:r>
            <a:r>
              <a:rPr lang="en-US" sz="3600" dirty="0" smtClean="0"/>
              <a:t> </a:t>
            </a:r>
            <a:r>
              <a:rPr lang="en-US" sz="3600" dirty="0"/>
              <a:t>– UPDATE Statement</a:t>
            </a:r>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209800" y="3383340"/>
            <a:ext cx="4114800" cy="156966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IN" sz="1600" dirty="0" smtClean="0">
                <a:solidFill>
                  <a:schemeClr val="tx2">
                    <a:lumMod val="75000"/>
                  </a:schemeClr>
                </a:solidFill>
                <a:latin typeface="Courier New" pitchFamily="49" charset="0"/>
                <a:cs typeface="Courier New" pitchFamily="49" charset="0"/>
              </a:rPr>
              <a:t>UPDATE</a:t>
            </a:r>
            <a:r>
              <a:rPr lang="en-IN" sz="1600" dirty="0" smtClean="0">
                <a:latin typeface="Courier New" pitchFamily="49" charset="0"/>
                <a:cs typeface="Courier New" pitchFamily="49" charset="0"/>
              </a:rPr>
              <a:t> table</a:t>
            </a:r>
          </a:p>
          <a:p>
            <a:r>
              <a:rPr lang="en-IN" sz="1600" dirty="0" smtClean="0">
                <a:solidFill>
                  <a:schemeClr val="tx2">
                    <a:lumMod val="75000"/>
                  </a:schemeClr>
                </a:solidFill>
                <a:latin typeface="Courier New" pitchFamily="49" charset="0"/>
                <a:cs typeface="Courier New" pitchFamily="49" charset="0"/>
              </a:rPr>
              <a:t>SET</a:t>
            </a:r>
            <a:r>
              <a:rPr lang="en-IN" sz="1600" dirty="0" smtClean="0">
                <a:latin typeface="Courier New" pitchFamily="49" charset="0"/>
                <a:cs typeface="Courier New" pitchFamily="49" charset="0"/>
              </a:rPr>
              <a:t> </a:t>
            </a:r>
            <a:r>
              <a:rPr lang="en-IN" sz="1600" dirty="0" err="1" smtClean="0">
                <a:latin typeface="Courier New" pitchFamily="49" charset="0"/>
                <a:cs typeface="Courier New" pitchFamily="49" charset="0"/>
              </a:rPr>
              <a:t>column_name</a:t>
            </a:r>
            <a:r>
              <a:rPr lang="en-IN" sz="1600" dirty="0" smtClean="0">
                <a:latin typeface="Courier New" pitchFamily="49" charset="0"/>
                <a:cs typeface="Courier New" pitchFamily="49" charset="0"/>
              </a:rPr>
              <a:t> = </a:t>
            </a:r>
            <a:r>
              <a:rPr lang="en-IN" sz="1600" dirty="0" err="1" smtClean="0">
                <a:latin typeface="Courier New" pitchFamily="49" charset="0"/>
                <a:cs typeface="Courier New" pitchFamily="49" charset="0"/>
              </a:rPr>
              <a:t>new_value</a:t>
            </a:r>
            <a:endParaRPr lang="en-IN" sz="1600" dirty="0" smtClean="0">
              <a:latin typeface="Courier New" pitchFamily="49" charset="0"/>
              <a:cs typeface="Courier New" pitchFamily="49" charset="0"/>
            </a:endParaRPr>
          </a:p>
          <a:p>
            <a:r>
              <a:rPr lang="en-IN" sz="1600" dirty="0" smtClean="0">
                <a:latin typeface="Courier New" pitchFamily="49" charset="0"/>
                <a:cs typeface="Courier New" pitchFamily="49" charset="0"/>
              </a:rPr>
              <a:t>[WHERE OPERATOR [VALUE]</a:t>
            </a:r>
          </a:p>
          <a:p>
            <a:pPr lvl="1"/>
            <a:r>
              <a:rPr lang="en-IN" sz="1600" dirty="0" smtClean="0">
                <a:latin typeface="Courier New" pitchFamily="49" charset="0"/>
                <a:cs typeface="Courier New" pitchFamily="49" charset="0"/>
              </a:rPr>
              <a:t>(</a:t>
            </a:r>
            <a:r>
              <a:rPr lang="en-IN" sz="1600" dirty="0" smtClean="0">
                <a:solidFill>
                  <a:schemeClr val="tx2">
                    <a:lumMod val="75000"/>
                  </a:schemeClr>
                </a:solidFill>
                <a:latin typeface="Courier New" pitchFamily="49" charset="0"/>
                <a:cs typeface="Courier New" pitchFamily="49" charset="0"/>
              </a:rPr>
              <a:t>SELECT</a:t>
            </a:r>
            <a:r>
              <a:rPr lang="en-IN" sz="1600" dirty="0" smtClean="0">
                <a:latin typeface="Courier New" pitchFamily="49" charset="0"/>
                <a:cs typeface="Courier New" pitchFamily="49" charset="0"/>
              </a:rPr>
              <a:t> </a:t>
            </a:r>
            <a:r>
              <a:rPr lang="en-IN" sz="1600" dirty="0" err="1" smtClean="0">
                <a:latin typeface="Courier New" pitchFamily="49" charset="0"/>
                <a:cs typeface="Courier New" pitchFamily="49" charset="0"/>
              </a:rPr>
              <a:t>column_name</a:t>
            </a:r>
            <a:r>
              <a:rPr lang="en-IN" sz="1600" dirty="0" smtClean="0">
                <a:solidFill>
                  <a:schemeClr val="tx2">
                    <a:lumMod val="75000"/>
                  </a:schemeClr>
                </a:solidFill>
                <a:latin typeface="Courier New" pitchFamily="49" charset="0"/>
                <a:cs typeface="Courier New" pitchFamily="49" charset="0"/>
              </a:rPr>
              <a:t> FROM </a:t>
            </a:r>
            <a:r>
              <a:rPr lang="en-IN" sz="1600" dirty="0" err="1" smtClean="0">
                <a:latin typeface="Courier New" pitchFamily="49" charset="0"/>
                <a:cs typeface="Courier New" pitchFamily="49" charset="0"/>
              </a:rPr>
              <a:t>table_name</a:t>
            </a:r>
            <a:r>
              <a:rPr lang="en-IN" sz="1600" dirty="0" smtClean="0">
                <a:latin typeface="Courier New" pitchFamily="49" charset="0"/>
                <a:cs typeface="Courier New" pitchFamily="49" charset="0"/>
              </a:rPr>
              <a:t>)</a:t>
            </a:r>
          </a:p>
          <a:p>
            <a:pPr lvl="1"/>
            <a:r>
              <a:rPr lang="en-IN" sz="1600" dirty="0" smtClean="0">
                <a:latin typeface="Courier New" pitchFamily="49" charset="0"/>
                <a:cs typeface="Courier New" pitchFamily="49" charset="0"/>
              </a:rPr>
              <a:t>[</a:t>
            </a:r>
            <a:r>
              <a:rPr lang="en-IN" sz="1600" dirty="0" smtClean="0">
                <a:solidFill>
                  <a:schemeClr val="tx2">
                    <a:lumMod val="75000"/>
                  </a:schemeClr>
                </a:solidFill>
                <a:latin typeface="Courier New" pitchFamily="49" charset="0"/>
                <a:cs typeface="Courier New" pitchFamily="49" charset="0"/>
              </a:rPr>
              <a:t>WHERE</a:t>
            </a:r>
            <a:r>
              <a:rPr lang="en-IN" sz="1600" dirty="0" smtClean="0">
                <a:latin typeface="Courier New" pitchFamily="49" charset="0"/>
                <a:cs typeface="Courier New" pitchFamily="49" charset="0"/>
              </a:rPr>
              <a:t> </a:t>
            </a:r>
            <a:r>
              <a:rPr lang="en-IN" sz="1600" dirty="0" err="1" smtClean="0">
                <a:latin typeface="Courier New" pitchFamily="49" charset="0"/>
                <a:cs typeface="Courier New" pitchFamily="49" charset="0"/>
              </a:rPr>
              <a:t>row_condition</a:t>
            </a:r>
            <a:r>
              <a:rPr lang="en-IN" sz="1600" dirty="0" smtClean="0">
                <a:latin typeface="Courier New" pitchFamily="49" charset="0"/>
                <a:cs typeface="Courier New" pitchFamily="49" charset="0"/>
              </a:rPr>
              <a:t>)];</a:t>
            </a:r>
            <a:endParaRPr lang="en-IN" sz="1600" dirty="0">
              <a:latin typeface="Courier New" pitchFamily="49" charset="0"/>
              <a:cs typeface="Courier New" pitchFamily="49" charset="0"/>
            </a:endParaRPr>
          </a:p>
        </p:txBody>
      </p:sp>
      <p:sp>
        <p:nvSpPr>
          <p:cNvPr id="10"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19</a:t>
            </a:fld>
            <a:endParaRPr lang="en-US" sz="1400" dirty="0"/>
          </a:p>
        </p:txBody>
      </p:sp>
      <p:sp>
        <p:nvSpPr>
          <p:cNvPr id="4" name="Rounded Rectangle 3"/>
          <p:cNvSpPr/>
          <p:nvPr/>
        </p:nvSpPr>
        <p:spPr>
          <a:xfrm>
            <a:off x="381000" y="5562600"/>
            <a:ext cx="8458200" cy="5334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b="1" dirty="0"/>
              <a:t>Note: </a:t>
            </a:r>
            <a:r>
              <a:rPr lang="en-US" dirty="0"/>
              <a:t>We will use the same new table created earlier, </a:t>
            </a:r>
            <a:r>
              <a:rPr lang="en-US" dirty="0" err="1"/>
              <a:t>USA_Offices</a:t>
            </a:r>
            <a:r>
              <a:rPr lang="en-US" dirty="0"/>
              <a:t> and Offices table. </a:t>
            </a:r>
          </a:p>
        </p:txBody>
      </p:sp>
    </p:spTree>
    <p:extLst>
      <p:ext uri="{BB962C8B-B14F-4D97-AF65-F5344CB8AC3E}">
        <p14:creationId xmlns:p14="http://schemas.microsoft.com/office/powerpoint/2010/main" val="11872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sp>
        <p:nvSpPr>
          <p:cNvPr id="9" name="Text Box 7"/>
          <p:cNvSpPr txBox="1">
            <a:spLocks noChangeArrowheads="1"/>
          </p:cNvSpPr>
          <p:nvPr/>
        </p:nvSpPr>
        <p:spPr bwMode="auto">
          <a:xfrm>
            <a:off x="5109725" y="3124200"/>
            <a:ext cx="1138675" cy="336550"/>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Questions</a:t>
            </a:r>
          </a:p>
        </p:txBody>
      </p:sp>
      <p:sp>
        <p:nvSpPr>
          <p:cNvPr id="18" name="Text Box 16"/>
          <p:cNvSpPr txBox="1">
            <a:spLocks noChangeArrowheads="1"/>
          </p:cNvSpPr>
          <p:nvPr/>
        </p:nvSpPr>
        <p:spPr bwMode="auto">
          <a:xfrm>
            <a:off x="654701" y="5452646"/>
            <a:ext cx="1754188"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2" cstate="print"/>
          <a:srcRect/>
          <a:stretch>
            <a:fillRect/>
          </a:stretch>
        </p:blipFill>
        <p:spPr bwMode="auto">
          <a:xfrm>
            <a:off x="1094030" y="4318045"/>
            <a:ext cx="838889" cy="1015955"/>
          </a:xfrm>
          <a:prstGeom prst="rect">
            <a:avLst/>
          </a:prstGeom>
          <a:noFill/>
          <a:ln w="9525" algn="ctr">
            <a:noFill/>
            <a:miter lim="800000"/>
            <a:headEnd/>
            <a:tailEnd/>
          </a:ln>
        </p:spPr>
      </p:pic>
      <p:pic>
        <p:nvPicPr>
          <p:cNvPr id="4119" name="Picture 29"/>
          <p:cNvPicPr>
            <a:picLocks noChangeAspect="1" noChangeArrowheads="1"/>
          </p:cNvPicPr>
          <p:nvPr/>
        </p:nvPicPr>
        <p:blipFill>
          <a:blip r:embed="rId3" cstate="print"/>
          <a:srcRect/>
          <a:stretch>
            <a:fillRect/>
          </a:stretch>
        </p:blipFill>
        <p:spPr bwMode="auto">
          <a:xfrm>
            <a:off x="7086600" y="4122060"/>
            <a:ext cx="1081088" cy="1135740"/>
          </a:xfrm>
          <a:prstGeom prst="rect">
            <a:avLst/>
          </a:prstGeom>
          <a:noFill/>
          <a:ln w="9525" algn="ctr">
            <a:noFill/>
            <a:miter lim="800000"/>
            <a:headEnd/>
            <a:tailEnd/>
          </a:ln>
        </p:spPr>
      </p:pic>
      <p:sp>
        <p:nvSpPr>
          <p:cNvPr id="31" name="Text Box 14"/>
          <p:cNvSpPr txBox="1">
            <a:spLocks noChangeArrowheads="1"/>
          </p:cNvSpPr>
          <p:nvPr/>
        </p:nvSpPr>
        <p:spPr bwMode="auto">
          <a:xfrm>
            <a:off x="2969170" y="3124200"/>
            <a:ext cx="1145630"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latin typeface="+mn-lt"/>
              </a:rPr>
              <a:t>Reference</a:t>
            </a:r>
            <a:endParaRPr lang="en-US" sz="1600" dirty="0">
              <a:latin typeface="+mn-lt"/>
            </a:endParaRPr>
          </a:p>
        </p:txBody>
      </p:sp>
      <p:sp>
        <p:nvSpPr>
          <p:cNvPr id="27" name="Text Box 18"/>
          <p:cNvSpPr txBox="1">
            <a:spLocks noChangeArrowheads="1"/>
          </p:cNvSpPr>
          <p:nvPr/>
        </p:nvSpPr>
        <p:spPr bwMode="auto">
          <a:xfrm>
            <a:off x="6529688" y="5410200"/>
            <a:ext cx="2192882"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Test Your Understanding</a:t>
            </a:r>
          </a:p>
        </p:txBody>
      </p:sp>
      <p:pic>
        <p:nvPicPr>
          <p:cNvPr id="25" name="Picture 9"/>
          <p:cNvPicPr>
            <a:picLocks noChangeAspect="1" noChangeArrowheads="1"/>
          </p:cNvPicPr>
          <p:nvPr/>
        </p:nvPicPr>
        <p:blipFill>
          <a:blip r:embed="rId4" cstate="print"/>
          <a:srcRect/>
          <a:stretch>
            <a:fillRect/>
          </a:stretch>
        </p:blipFill>
        <p:spPr bwMode="auto">
          <a:xfrm>
            <a:off x="2971800" y="1828800"/>
            <a:ext cx="1143000" cy="1143000"/>
          </a:xfrm>
          <a:prstGeom prst="rect">
            <a:avLst/>
          </a:prstGeom>
          <a:noFill/>
          <a:ln w="9525" algn="ctr">
            <a:noFill/>
            <a:miter lim="800000"/>
            <a:headEnd/>
            <a:tailEnd/>
          </a:ln>
        </p:spPr>
      </p:pic>
      <p:sp>
        <p:nvSpPr>
          <p:cNvPr id="23" name="Title 1"/>
          <p:cNvSpPr>
            <a:spLocks noGrp="1"/>
          </p:cNvSpPr>
          <p:nvPr>
            <p:ph type="title"/>
          </p:nvPr>
        </p:nvSpPr>
        <p:spPr>
          <a:xfrm>
            <a:off x="1303020" y="-152400"/>
            <a:ext cx="8298180" cy="1143000"/>
          </a:xfrm>
        </p:spPr>
        <p:txBody>
          <a:bodyPr/>
          <a:lstStyle/>
          <a:p>
            <a:r>
              <a:rPr lang="en-US" sz="3600" dirty="0" smtClean="0"/>
              <a:t>Icons Used</a:t>
            </a:r>
            <a:endParaRPr lang="en-US" sz="3600" dirty="0"/>
          </a:p>
        </p:txBody>
      </p:sp>
      <p:pic>
        <p:nvPicPr>
          <p:cNvPr id="24" name="Picture 23" descr="http://t2.gstatic.com/images?q=tbn:ANd9GcTq6Gw3TUbGqr1NfzAlLJNRtI_NL4uDHS0wJZ6Pn9ByRZwZ7-wEOQ"/>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t="11924" b="14527"/>
          <a:stretch/>
        </p:blipFill>
        <p:spPr bwMode="auto">
          <a:xfrm>
            <a:off x="2619921" y="4243552"/>
            <a:ext cx="1723758" cy="1014248"/>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14"/>
          <p:cNvSpPr txBox="1">
            <a:spLocks noChangeArrowheads="1"/>
          </p:cNvSpPr>
          <p:nvPr/>
        </p:nvSpPr>
        <p:spPr bwMode="auto">
          <a:xfrm>
            <a:off x="2952341" y="5410200"/>
            <a:ext cx="1295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sz="1600" dirty="0" smtClean="0">
                <a:latin typeface="+mn-lt"/>
              </a:rPr>
              <a:t>Lend A Hand</a:t>
            </a:r>
            <a:endParaRPr lang="en-US" sz="1600" dirty="0">
              <a:latin typeface="+mn-lt"/>
            </a:endParaRPr>
          </a:p>
        </p:txBody>
      </p:sp>
      <p:sp>
        <p:nvSpPr>
          <p:cNvPr id="30" name="Text Box 14"/>
          <p:cNvSpPr txBox="1">
            <a:spLocks noChangeArrowheads="1"/>
          </p:cNvSpPr>
          <p:nvPr/>
        </p:nvSpPr>
        <p:spPr bwMode="auto">
          <a:xfrm>
            <a:off x="444391" y="3124200"/>
            <a:ext cx="2047875"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latin typeface="+mn-lt"/>
              </a:rPr>
              <a:t>Hands-on </a:t>
            </a:r>
            <a:r>
              <a:rPr lang="en-US" sz="1600" dirty="0">
                <a:latin typeface="+mn-lt"/>
              </a:rPr>
              <a:t>Exercise</a:t>
            </a:r>
          </a:p>
        </p:txBody>
      </p:sp>
      <p:pic>
        <p:nvPicPr>
          <p:cNvPr id="33" name="Picture 32"/>
          <p:cNvPicPr>
            <a:picLocks noChangeAspect="1" noChangeArrowheads="1"/>
          </p:cNvPicPr>
          <p:nvPr/>
        </p:nvPicPr>
        <p:blipFill>
          <a:blip r:embed="rId7" cstate="print"/>
          <a:srcRect/>
          <a:stretch>
            <a:fillRect/>
          </a:stretch>
        </p:blipFill>
        <p:spPr bwMode="auto">
          <a:xfrm>
            <a:off x="831438" y="1752600"/>
            <a:ext cx="1364074" cy="1264730"/>
          </a:xfrm>
          <a:prstGeom prst="rect">
            <a:avLst/>
          </a:prstGeom>
          <a:noFill/>
          <a:ln w="9525" algn="ctr">
            <a:noFill/>
            <a:miter lim="800000"/>
            <a:headEnd/>
            <a:tailEnd/>
          </a:ln>
        </p:spPr>
      </p:pic>
      <p:sp>
        <p:nvSpPr>
          <p:cNvPr id="37" name="Text Box 14"/>
          <p:cNvSpPr txBox="1">
            <a:spLocks noChangeArrowheads="1"/>
          </p:cNvSpPr>
          <p:nvPr/>
        </p:nvSpPr>
        <p:spPr bwMode="auto">
          <a:xfrm>
            <a:off x="6858000" y="3124200"/>
            <a:ext cx="1676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sz="1600" dirty="0" smtClean="0">
                <a:latin typeface="+mn-lt"/>
              </a:rPr>
              <a:t>Points To Ponder</a:t>
            </a:r>
            <a:endParaRPr lang="en-US" sz="1600" dirty="0">
              <a:latin typeface="+mn-lt"/>
            </a:endParaRPr>
          </a:p>
        </p:txBody>
      </p:sp>
      <p:pic>
        <p:nvPicPr>
          <p:cNvPr id="38" name="Picture 37" descr="http://t2.gstatic.com/images?q=tbn:ANd9GcTfD2kqrLbbP4SCEky63amKn0MHHD2pb6asclslqC_5LJNYRepLwA"/>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55400" y="1676400"/>
            <a:ext cx="1095375" cy="1218798"/>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C:\Users\161895.CTS\AppData\Local\Microsoft\Windows\Temporary Internet Files\Content.Outlook\9ZMHTED3\actions_view_pim_tasks.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92305" y="4230305"/>
            <a:ext cx="1027495" cy="1027495"/>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24"/>
          <p:cNvSpPr txBox="1"/>
          <p:nvPr/>
        </p:nvSpPr>
        <p:spPr>
          <a:xfrm>
            <a:off x="5029200" y="5410200"/>
            <a:ext cx="1127675"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Summary</a:t>
            </a:r>
            <a:endParaRPr lang="en-US" dirty="0" smtClean="0"/>
          </a:p>
        </p:txBody>
      </p:sp>
      <p:pic>
        <p:nvPicPr>
          <p:cNvPr id="42" name="Picture 41"/>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4976776" y="1676400"/>
            <a:ext cx="1278376" cy="1308917"/>
          </a:xfrm>
          <a:prstGeom prst="rect">
            <a:avLst/>
          </a:prstGeom>
          <a:noFill/>
          <a:ln>
            <a:noFill/>
          </a:ln>
        </p:spPr>
      </p:pic>
      <p:sp>
        <p:nvSpPr>
          <p:cNvPr id="26"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2</a:t>
            </a:r>
            <a:endParaRPr lang="en-US" sz="1400" dirty="0"/>
          </a:p>
        </p:txBody>
      </p:sp>
    </p:spTree>
    <p:extLst>
      <p:ext uri="{BB962C8B-B14F-4D97-AF65-F5344CB8AC3E}">
        <p14:creationId xmlns:p14="http://schemas.microsoft.com/office/powerpoint/2010/main" val="743204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20000"/>
              </a:lnSpc>
              <a:spcBef>
                <a:spcPts val="0"/>
              </a:spcBef>
            </a:pPr>
            <a:r>
              <a:rPr lang="en-US" sz="2000" dirty="0" smtClean="0"/>
              <a:t>Using a Sub-query </a:t>
            </a:r>
            <a:r>
              <a:rPr lang="en-US" sz="2000" dirty="0"/>
              <a:t>with </a:t>
            </a:r>
            <a:r>
              <a:rPr lang="en-US" sz="2000" dirty="0" smtClean="0"/>
              <a:t>the UPDATE statement</a:t>
            </a:r>
            <a:r>
              <a:rPr lang="en-US" sz="2000" dirty="0"/>
              <a:t>:</a:t>
            </a:r>
            <a:endParaRPr lang="en-US" sz="2000" dirty="0" smtClean="0"/>
          </a:p>
          <a:p>
            <a:pPr lvl="1">
              <a:lnSpc>
                <a:spcPct val="120000"/>
              </a:lnSpc>
              <a:spcBef>
                <a:spcPts val="0"/>
              </a:spcBef>
              <a:buFont typeface="Calibri" pitchFamily="34" charset="0"/>
              <a:buChar char="—"/>
            </a:pPr>
            <a:r>
              <a:rPr lang="en-US" dirty="0" smtClean="0"/>
              <a:t>Let </a:t>
            </a:r>
            <a:r>
              <a:rPr lang="en-US" dirty="0"/>
              <a:t>us see, how we can </a:t>
            </a:r>
            <a:r>
              <a:rPr lang="en-US" dirty="0" smtClean="0"/>
              <a:t>update values in ‘addressLine2’ column of </a:t>
            </a:r>
            <a:r>
              <a:rPr lang="en-US" dirty="0" err="1" smtClean="0"/>
              <a:t>USA_Offices</a:t>
            </a:r>
            <a:r>
              <a:rPr lang="en-US" dirty="0" smtClean="0"/>
              <a:t> to ‘Suite 327’ if the ‘city’ value of these records appear in the those records of Office tables where city value is ‘Boston’.</a:t>
            </a:r>
            <a:endParaRPr lang="en-US" b="1" dirty="0"/>
          </a:p>
          <a:p>
            <a:pPr>
              <a:lnSpc>
                <a:spcPct val="120000"/>
              </a:lnSpc>
              <a:spcBef>
                <a:spcPts val="0"/>
              </a:spcBef>
            </a:pPr>
            <a:endParaRPr lang="en-US" b="1" dirty="0">
              <a:solidFill>
                <a:schemeClr val="accent1">
                  <a:lumMod val="75000"/>
                </a:schemeClr>
              </a:solidFill>
            </a:endParaRPr>
          </a:p>
          <a:p>
            <a:pPr marL="800100" lvl="2" indent="0">
              <a:lnSpc>
                <a:spcPct val="120000"/>
              </a:lnSpc>
              <a:spcBef>
                <a:spcPts val="0"/>
              </a:spcBef>
              <a:buNone/>
            </a:pPr>
            <a:r>
              <a:rPr lang="en-US" dirty="0" smtClean="0">
                <a:solidFill>
                  <a:schemeClr val="accent1">
                    <a:lumMod val="75000"/>
                  </a:schemeClr>
                </a:solidFill>
                <a:latin typeface="Courier New" pitchFamily="49" charset="0"/>
                <a:cs typeface="Courier New" pitchFamily="49" charset="0"/>
              </a:rPr>
              <a:t>UPDATE </a:t>
            </a:r>
            <a:r>
              <a:rPr lang="en-US" dirty="0" err="1">
                <a:solidFill>
                  <a:schemeClr val="accent6">
                    <a:lumMod val="75000"/>
                  </a:schemeClr>
                </a:solidFill>
                <a:latin typeface="Courier New" pitchFamily="49" charset="0"/>
                <a:cs typeface="Courier New" pitchFamily="49" charset="0"/>
              </a:rPr>
              <a:t>USA_Offices</a:t>
            </a:r>
            <a:endParaRPr lang="en-US" dirty="0">
              <a:solidFill>
                <a:schemeClr val="accent6">
                  <a:lumMod val="75000"/>
                </a:schemeClr>
              </a:solidFill>
              <a:latin typeface="Courier New" pitchFamily="49" charset="0"/>
              <a:cs typeface="Courier New" pitchFamily="49" charset="0"/>
            </a:endParaRPr>
          </a:p>
          <a:p>
            <a:pPr marL="800100" lvl="2" indent="0">
              <a:lnSpc>
                <a:spcPct val="120000"/>
              </a:lnSpc>
              <a:spcBef>
                <a:spcPts val="0"/>
              </a:spcBef>
              <a:buNone/>
            </a:pPr>
            <a:r>
              <a:rPr lang="en-US" dirty="0">
                <a:solidFill>
                  <a:schemeClr val="accent1">
                    <a:lumMod val="75000"/>
                  </a:schemeClr>
                </a:solidFill>
                <a:latin typeface="Courier New" pitchFamily="49" charset="0"/>
                <a:cs typeface="Courier New" pitchFamily="49" charset="0"/>
              </a:rPr>
              <a:t>     SET </a:t>
            </a:r>
            <a:r>
              <a:rPr lang="en-US" dirty="0">
                <a:solidFill>
                  <a:schemeClr val="accent6">
                    <a:lumMod val="75000"/>
                  </a:schemeClr>
                </a:solidFill>
                <a:latin typeface="Courier New" pitchFamily="49" charset="0"/>
                <a:cs typeface="Courier New" pitchFamily="49" charset="0"/>
              </a:rPr>
              <a:t>addressLine2 = 'Suite 327'</a:t>
            </a:r>
          </a:p>
          <a:p>
            <a:pPr marL="800100" lvl="2" indent="0">
              <a:lnSpc>
                <a:spcPct val="120000"/>
              </a:lnSpc>
              <a:spcBef>
                <a:spcPts val="0"/>
              </a:spcBef>
              <a:buNone/>
            </a:pPr>
            <a:r>
              <a:rPr lang="en-US" dirty="0">
                <a:solidFill>
                  <a:schemeClr val="accent1">
                    <a:lumMod val="75000"/>
                  </a:schemeClr>
                </a:solidFill>
                <a:latin typeface="Courier New" pitchFamily="49" charset="0"/>
                <a:cs typeface="Courier New" pitchFamily="49" charset="0"/>
              </a:rPr>
              <a:t>     </a:t>
            </a:r>
            <a:r>
              <a:rPr lang="en-US" dirty="0" smtClean="0">
                <a:solidFill>
                  <a:schemeClr val="accent1">
                    <a:lumMod val="75000"/>
                  </a:schemeClr>
                </a:solidFill>
                <a:latin typeface="Courier New" pitchFamily="49" charset="0"/>
                <a:cs typeface="Courier New" pitchFamily="49" charset="0"/>
              </a:rPr>
              <a:t> WHERE </a:t>
            </a:r>
            <a:r>
              <a:rPr lang="en-US" dirty="0">
                <a:solidFill>
                  <a:schemeClr val="accent6">
                    <a:lumMod val="75000"/>
                  </a:schemeClr>
                </a:solidFill>
                <a:latin typeface="Courier New" pitchFamily="49" charset="0"/>
                <a:cs typeface="Courier New" pitchFamily="49" charset="0"/>
              </a:rPr>
              <a:t>city</a:t>
            </a:r>
            <a:r>
              <a:rPr lang="en-US" dirty="0">
                <a:solidFill>
                  <a:schemeClr val="accent1">
                    <a:lumMod val="75000"/>
                  </a:schemeClr>
                </a:solidFill>
                <a:latin typeface="Courier New" pitchFamily="49" charset="0"/>
                <a:cs typeface="Courier New" pitchFamily="49" charset="0"/>
              </a:rPr>
              <a:t> IN (SELECT </a:t>
            </a:r>
            <a:r>
              <a:rPr lang="en-US" dirty="0">
                <a:solidFill>
                  <a:schemeClr val="accent6">
                    <a:lumMod val="75000"/>
                  </a:schemeClr>
                </a:solidFill>
                <a:latin typeface="Courier New" pitchFamily="49" charset="0"/>
                <a:cs typeface="Courier New" pitchFamily="49" charset="0"/>
              </a:rPr>
              <a:t>city </a:t>
            </a:r>
            <a:r>
              <a:rPr lang="en-US" dirty="0">
                <a:solidFill>
                  <a:schemeClr val="accent1">
                    <a:lumMod val="75000"/>
                  </a:schemeClr>
                </a:solidFill>
                <a:latin typeface="Courier New" pitchFamily="49" charset="0"/>
                <a:cs typeface="Courier New" pitchFamily="49" charset="0"/>
              </a:rPr>
              <a:t>FROM </a:t>
            </a:r>
            <a:r>
              <a:rPr lang="en-US" dirty="0">
                <a:solidFill>
                  <a:schemeClr val="accent6">
                    <a:lumMod val="75000"/>
                  </a:schemeClr>
                </a:solidFill>
                <a:latin typeface="Courier New" pitchFamily="49" charset="0"/>
                <a:cs typeface="Courier New" pitchFamily="49" charset="0"/>
              </a:rPr>
              <a:t>Offices</a:t>
            </a:r>
          </a:p>
          <a:p>
            <a:pPr marL="800100" lvl="2" indent="0">
              <a:lnSpc>
                <a:spcPct val="120000"/>
              </a:lnSpc>
              <a:spcBef>
                <a:spcPts val="0"/>
              </a:spcBef>
              <a:buNone/>
            </a:pPr>
            <a:r>
              <a:rPr lang="en-US" dirty="0">
                <a:solidFill>
                  <a:schemeClr val="accent1">
                    <a:lumMod val="75000"/>
                  </a:schemeClr>
                </a:solidFill>
                <a:latin typeface="Courier New" pitchFamily="49" charset="0"/>
                <a:cs typeface="Courier New" pitchFamily="49" charset="0"/>
              </a:rPr>
              <a:t>                   </a:t>
            </a:r>
            <a:r>
              <a:rPr lang="en-US" dirty="0" smtClean="0">
                <a:solidFill>
                  <a:schemeClr val="accent1">
                    <a:lumMod val="75000"/>
                  </a:schemeClr>
                </a:solidFill>
                <a:latin typeface="Courier New" pitchFamily="49" charset="0"/>
                <a:cs typeface="Courier New" pitchFamily="49" charset="0"/>
              </a:rPr>
              <a:t>	WHERE </a:t>
            </a:r>
            <a:r>
              <a:rPr lang="en-US" dirty="0">
                <a:solidFill>
                  <a:schemeClr val="accent6">
                    <a:lumMod val="75000"/>
                  </a:schemeClr>
                </a:solidFill>
                <a:latin typeface="Courier New" pitchFamily="49" charset="0"/>
                <a:cs typeface="Courier New" pitchFamily="49" charset="0"/>
              </a:rPr>
              <a:t>city </a:t>
            </a:r>
            <a:r>
              <a:rPr lang="en-US" dirty="0" smtClean="0">
                <a:solidFill>
                  <a:schemeClr val="accent1">
                    <a:lumMod val="75000"/>
                  </a:schemeClr>
                </a:solidFill>
                <a:latin typeface="Courier New" pitchFamily="49" charset="0"/>
                <a:cs typeface="Courier New" pitchFamily="49" charset="0"/>
              </a:rPr>
              <a:t>LIKE </a:t>
            </a:r>
            <a:r>
              <a:rPr lang="en-US" dirty="0">
                <a:solidFill>
                  <a:schemeClr val="accent6">
                    <a:lumMod val="75000"/>
                  </a:schemeClr>
                </a:solidFill>
                <a:latin typeface="Courier New" pitchFamily="49" charset="0"/>
                <a:cs typeface="Courier New" pitchFamily="49" charset="0"/>
              </a:rPr>
              <a:t>'%Boston%');</a:t>
            </a:r>
          </a:p>
        </p:txBody>
      </p:sp>
      <p:sp>
        <p:nvSpPr>
          <p:cNvPr id="2" name="Title 1"/>
          <p:cNvSpPr>
            <a:spLocks noGrp="1"/>
          </p:cNvSpPr>
          <p:nvPr>
            <p:ph type="title"/>
          </p:nvPr>
        </p:nvSpPr>
        <p:spPr>
          <a:xfrm>
            <a:off x="1303020" y="0"/>
            <a:ext cx="7840980" cy="844063"/>
          </a:xfrm>
          <a:noFill/>
          <a:ln>
            <a:noFill/>
          </a:ln>
        </p:spPr>
        <p:txBody>
          <a:bodyPr anchor="ctr"/>
          <a:lstStyle/>
          <a:p>
            <a:r>
              <a:rPr lang="en-US" sz="3200" dirty="0" smtClean="0">
                <a:solidFill>
                  <a:schemeClr val="bg1"/>
                </a:solidFill>
              </a:rPr>
              <a:t>Sub-query</a:t>
            </a:r>
            <a:r>
              <a:rPr lang="en-US" sz="3200" dirty="0">
                <a:solidFill>
                  <a:schemeClr val="bg1"/>
                </a:solidFill>
              </a:rPr>
              <a:t>:</a:t>
            </a:r>
            <a:r>
              <a:rPr lang="en-US" sz="3200" dirty="0" smtClean="0">
                <a:solidFill>
                  <a:schemeClr val="bg1"/>
                </a:solidFill>
              </a:rPr>
              <a:t> </a:t>
            </a:r>
            <a:r>
              <a:rPr lang="en-US" sz="3200" dirty="0">
                <a:solidFill>
                  <a:schemeClr val="bg1"/>
                </a:solidFill>
              </a:rPr>
              <a:t>UPDATE Statement (Contd.)</a:t>
            </a:r>
          </a:p>
        </p:txBody>
      </p:sp>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20</a:t>
            </a:fld>
            <a:endParaRPr lang="en-US" sz="1400" dirty="0"/>
          </a:p>
        </p:txBody>
      </p:sp>
    </p:spTree>
    <p:extLst>
      <p:ext uri="{BB962C8B-B14F-4D97-AF65-F5344CB8AC3E}">
        <p14:creationId xmlns:p14="http://schemas.microsoft.com/office/powerpoint/2010/main" val="3400438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10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a:ln>
            <a:noFill/>
          </a:ln>
        </p:spPr>
        <p:txBody>
          <a:bodyPr anchor="ctr"/>
          <a:lstStyle/>
          <a:p>
            <a:r>
              <a:rPr lang="en-US" sz="3600" dirty="0"/>
              <a:t>Scenario</a:t>
            </a:r>
          </a:p>
        </p:txBody>
      </p:sp>
      <p:sp>
        <p:nvSpPr>
          <p:cNvPr id="7" name="Rectangle 6"/>
          <p:cNvSpPr/>
          <p:nvPr/>
        </p:nvSpPr>
        <p:spPr>
          <a:xfrm>
            <a:off x="228600" y="5410200"/>
            <a:ext cx="8686800" cy="615462"/>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chemeClr val="tx1"/>
                </a:solidFill>
              </a:rPr>
              <a:t>Let us use a Sub-query </a:t>
            </a:r>
            <a:r>
              <a:rPr lang="en-US" dirty="0">
                <a:solidFill>
                  <a:schemeClr val="tx1"/>
                </a:solidFill>
              </a:rPr>
              <a:t>with </a:t>
            </a:r>
            <a:r>
              <a:rPr lang="en-US" dirty="0" smtClean="0">
                <a:solidFill>
                  <a:schemeClr val="tx1"/>
                </a:solidFill>
              </a:rPr>
              <a:t>the DELETE </a:t>
            </a:r>
            <a:r>
              <a:rPr lang="en-US" dirty="0">
                <a:solidFill>
                  <a:schemeClr val="tx1"/>
                </a:solidFill>
              </a:rPr>
              <a:t>statement to meet </a:t>
            </a:r>
            <a:r>
              <a:rPr lang="en-US" dirty="0" smtClean="0">
                <a:solidFill>
                  <a:schemeClr val="tx1"/>
                </a:solidFill>
              </a:rPr>
              <a:t>Tim’s </a:t>
            </a:r>
            <a:r>
              <a:rPr lang="en-US" dirty="0">
                <a:solidFill>
                  <a:schemeClr val="tx1"/>
                </a:solidFill>
              </a:rPr>
              <a:t>requirement</a:t>
            </a:r>
            <a:r>
              <a:rPr lang="en-US" dirty="0" smtClean="0">
                <a:solidFill>
                  <a:schemeClr val="tx1"/>
                </a:solidFill>
              </a:rPr>
              <a:t>.</a:t>
            </a:r>
            <a:endParaRPr lang="en-US" dirty="0">
              <a:solidFill>
                <a:schemeClr val="tx1"/>
              </a:solidFill>
            </a:endParaRPr>
          </a:p>
        </p:txBody>
      </p:sp>
      <p:pic>
        <p:nvPicPr>
          <p:cNvPr id="8" name="Picture 7"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228600" y="1524000"/>
            <a:ext cx="1845039" cy="34152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ular Callout 8"/>
          <p:cNvSpPr/>
          <p:nvPr/>
        </p:nvSpPr>
        <p:spPr>
          <a:xfrm>
            <a:off x="2743200" y="1447800"/>
            <a:ext cx="3657600" cy="1905000"/>
          </a:xfrm>
          <a:prstGeom prst="wedgeRoundRectCallout">
            <a:avLst>
              <a:gd name="adj1" fmla="val -77152"/>
              <a:gd name="adj2" fmla="val 40680"/>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solidFill>
                <a:schemeClr val="tx1"/>
              </a:solidFill>
            </a:endParaRPr>
          </a:p>
          <a:p>
            <a:pPr algn="ctr"/>
            <a:r>
              <a:rPr lang="en-US" dirty="0">
                <a:solidFill>
                  <a:schemeClr val="tx1"/>
                </a:solidFill>
              </a:rPr>
              <a:t>I want to delete records from </a:t>
            </a:r>
            <a:r>
              <a:rPr lang="en-US" dirty="0" err="1">
                <a:solidFill>
                  <a:schemeClr val="tx1"/>
                </a:solidFill>
              </a:rPr>
              <a:t>USA_Offices</a:t>
            </a:r>
            <a:r>
              <a:rPr lang="en-US" dirty="0">
                <a:solidFill>
                  <a:schemeClr val="tx1"/>
                </a:solidFill>
              </a:rPr>
              <a:t> where the values in city column of </a:t>
            </a:r>
            <a:r>
              <a:rPr lang="en-US" dirty="0" err="1">
                <a:solidFill>
                  <a:schemeClr val="tx1"/>
                </a:solidFill>
              </a:rPr>
              <a:t>USA_Offices</a:t>
            </a:r>
            <a:r>
              <a:rPr lang="en-US" dirty="0">
                <a:solidFill>
                  <a:schemeClr val="tx1"/>
                </a:solidFill>
              </a:rPr>
              <a:t> appear in the values in city column of Offices for ‘NY’ state.</a:t>
            </a:r>
          </a:p>
          <a:p>
            <a:pPr algn="ctr"/>
            <a:endParaRPr lang="en-US" dirty="0">
              <a:solidFill>
                <a:schemeClr val="tx1"/>
              </a:solidFill>
            </a:endParaRPr>
          </a:p>
        </p:txBody>
      </p:sp>
      <p:sp>
        <p:nvSpPr>
          <p:cNvPr id="10"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21</a:t>
            </a:fld>
            <a:endParaRPr lang="en-US" sz="1400" dirty="0"/>
          </a:p>
        </p:txBody>
      </p:sp>
    </p:spTree>
    <p:extLst>
      <p:ext uri="{BB962C8B-B14F-4D97-AF65-F5344CB8AC3E}">
        <p14:creationId xmlns:p14="http://schemas.microsoft.com/office/powerpoint/2010/main" val="286448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Sub-queries </a:t>
            </a:r>
            <a:r>
              <a:rPr lang="en-US" sz="2000" dirty="0"/>
              <a:t>with the </a:t>
            </a:r>
            <a:r>
              <a:rPr lang="en-US" sz="2000" dirty="0" smtClean="0"/>
              <a:t>DELETE Statement:</a:t>
            </a:r>
          </a:p>
          <a:p>
            <a:pPr lvl="1">
              <a:buFont typeface="Calibri" pitchFamily="34" charset="0"/>
              <a:buChar char="—"/>
            </a:pPr>
            <a:r>
              <a:rPr lang="en-US" dirty="0"/>
              <a:t>The </a:t>
            </a:r>
            <a:r>
              <a:rPr lang="en-US" dirty="0" smtClean="0"/>
              <a:t>Sub-query </a:t>
            </a:r>
            <a:r>
              <a:rPr lang="en-US" dirty="0"/>
              <a:t>can be used in conjunction with the DELETE statement like </a:t>
            </a:r>
            <a:r>
              <a:rPr lang="en-US" dirty="0" smtClean="0"/>
              <a:t>with any </a:t>
            </a:r>
            <a:r>
              <a:rPr lang="en-US" dirty="0"/>
              <a:t>other statements mentioned before</a:t>
            </a:r>
            <a:r>
              <a:rPr lang="en-US" dirty="0" smtClean="0"/>
              <a:t>.</a:t>
            </a:r>
          </a:p>
          <a:p>
            <a:pPr marL="0" indent="0">
              <a:buNone/>
            </a:pPr>
            <a:endParaRPr lang="en-US" dirty="0" smtClean="0"/>
          </a:p>
          <a:p>
            <a:r>
              <a:rPr lang="en-US" dirty="0" smtClean="0"/>
              <a:t>The </a:t>
            </a:r>
            <a:r>
              <a:rPr lang="en-US" dirty="0"/>
              <a:t>basic syntax is as follows</a:t>
            </a:r>
            <a:r>
              <a:rPr lang="en-US" dirty="0" smtClean="0"/>
              <a:t>:</a:t>
            </a:r>
          </a:p>
          <a:p>
            <a:pPr marL="0" indent="0">
              <a:buNone/>
            </a:pPr>
            <a:endParaRPr lang="en-US" dirty="0" smtClean="0"/>
          </a:p>
          <a:p>
            <a:pPr marL="0" indent="0">
              <a:buNone/>
            </a:pPr>
            <a:endParaRPr lang="en-US"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smtClean="0"/>
          </a:p>
          <a:p>
            <a:pPr marL="0" indent="0">
              <a:buNone/>
            </a:pPr>
            <a:endParaRPr lang="en-US" dirty="0"/>
          </a:p>
        </p:txBody>
      </p:sp>
      <p:sp>
        <p:nvSpPr>
          <p:cNvPr id="2" name="Title 1"/>
          <p:cNvSpPr>
            <a:spLocks noGrp="1"/>
          </p:cNvSpPr>
          <p:nvPr>
            <p:ph type="title"/>
          </p:nvPr>
        </p:nvSpPr>
        <p:spPr>
          <a:noFill/>
          <a:ln>
            <a:noFill/>
          </a:ln>
        </p:spPr>
        <p:txBody>
          <a:bodyPr anchor="ctr"/>
          <a:lstStyle/>
          <a:p>
            <a:r>
              <a:rPr lang="en-US" sz="3600" dirty="0" smtClean="0"/>
              <a:t>Sub-query: </a:t>
            </a:r>
            <a:r>
              <a:rPr lang="en-US" sz="3600" dirty="0"/>
              <a:t>DELETE Statement</a:t>
            </a:r>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514600" y="2971800"/>
            <a:ext cx="3657600" cy="132343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sz="1600" dirty="0" smtClean="0">
                <a:solidFill>
                  <a:schemeClr val="tx2">
                    <a:lumMod val="75000"/>
                  </a:schemeClr>
                </a:solidFill>
                <a:latin typeface="Courier New" pitchFamily="49" charset="0"/>
                <a:cs typeface="Courier New" pitchFamily="49" charset="0"/>
              </a:rPr>
              <a:t>DELETE FROM </a:t>
            </a:r>
            <a:r>
              <a:rPr lang="en-IN" sz="1600" dirty="0" err="1" smtClean="0">
                <a:latin typeface="Courier New" pitchFamily="49" charset="0"/>
                <a:cs typeface="Courier New" pitchFamily="49" charset="0"/>
              </a:rPr>
              <a:t>table_name</a:t>
            </a:r>
            <a:endParaRPr lang="en-IN" sz="1600" dirty="0" smtClean="0">
              <a:latin typeface="Courier New" pitchFamily="49" charset="0"/>
              <a:cs typeface="Courier New" pitchFamily="49" charset="0"/>
            </a:endParaRPr>
          </a:p>
          <a:p>
            <a:r>
              <a:rPr lang="en-IN" sz="1600" dirty="0" smtClean="0">
                <a:latin typeface="Courier New" pitchFamily="49" charset="0"/>
                <a:cs typeface="Courier New" pitchFamily="49" charset="0"/>
              </a:rPr>
              <a:t>[WHERE OPERATOR [VALUE]</a:t>
            </a:r>
          </a:p>
          <a:p>
            <a:pPr lvl="1"/>
            <a:r>
              <a:rPr lang="en-IN" sz="1600" dirty="0" smtClean="0">
                <a:latin typeface="Courier New" pitchFamily="49" charset="0"/>
                <a:cs typeface="Courier New" pitchFamily="49" charset="0"/>
              </a:rPr>
              <a:t>(</a:t>
            </a:r>
            <a:r>
              <a:rPr lang="en-IN" sz="1600" dirty="0" smtClean="0">
                <a:solidFill>
                  <a:schemeClr val="tx2">
                    <a:lumMod val="75000"/>
                  </a:schemeClr>
                </a:solidFill>
                <a:latin typeface="Courier New" pitchFamily="49" charset="0"/>
                <a:cs typeface="Courier New" pitchFamily="49" charset="0"/>
              </a:rPr>
              <a:t>SELECT</a:t>
            </a:r>
            <a:r>
              <a:rPr lang="en-IN" sz="1600" dirty="0" smtClean="0">
                <a:latin typeface="Courier New" pitchFamily="49" charset="0"/>
                <a:cs typeface="Courier New" pitchFamily="49" charset="0"/>
              </a:rPr>
              <a:t> </a:t>
            </a:r>
            <a:r>
              <a:rPr lang="en-IN" sz="1600" dirty="0" err="1" smtClean="0">
                <a:latin typeface="Courier New" pitchFamily="49" charset="0"/>
                <a:cs typeface="Courier New" pitchFamily="49" charset="0"/>
              </a:rPr>
              <a:t>column_name</a:t>
            </a:r>
            <a:endParaRPr lang="en-IN" sz="1600" dirty="0" smtClean="0">
              <a:latin typeface="Courier New" pitchFamily="49" charset="0"/>
              <a:cs typeface="Courier New" pitchFamily="49" charset="0"/>
            </a:endParaRPr>
          </a:p>
          <a:p>
            <a:pPr lvl="1"/>
            <a:r>
              <a:rPr lang="en-IN" sz="1600" dirty="0" smtClean="0">
                <a:solidFill>
                  <a:schemeClr val="tx2">
                    <a:lumMod val="75000"/>
                  </a:schemeClr>
                </a:solidFill>
                <a:latin typeface="Courier New" pitchFamily="49" charset="0"/>
                <a:cs typeface="Courier New" pitchFamily="49" charset="0"/>
              </a:rPr>
              <a:t>FROM</a:t>
            </a:r>
            <a:r>
              <a:rPr lang="en-IN" sz="1600" dirty="0" smtClean="0">
                <a:latin typeface="Courier New" pitchFamily="49" charset="0"/>
                <a:cs typeface="Courier New" pitchFamily="49" charset="0"/>
              </a:rPr>
              <a:t> </a:t>
            </a:r>
            <a:r>
              <a:rPr lang="en-IN" sz="1600" dirty="0" err="1" smtClean="0">
                <a:latin typeface="Courier New" pitchFamily="49" charset="0"/>
                <a:cs typeface="Courier New" pitchFamily="49" charset="0"/>
              </a:rPr>
              <a:t>table_name</a:t>
            </a:r>
            <a:r>
              <a:rPr lang="en-IN" sz="1600" dirty="0" smtClean="0">
                <a:latin typeface="Courier New" pitchFamily="49" charset="0"/>
                <a:cs typeface="Courier New" pitchFamily="49" charset="0"/>
              </a:rPr>
              <a:t>)</a:t>
            </a:r>
          </a:p>
          <a:p>
            <a:pPr lvl="1"/>
            <a:r>
              <a:rPr lang="en-IN" sz="1600" dirty="0" smtClean="0">
                <a:latin typeface="Courier New" pitchFamily="49" charset="0"/>
                <a:cs typeface="Courier New" pitchFamily="49" charset="0"/>
              </a:rPr>
              <a:t>[</a:t>
            </a:r>
            <a:r>
              <a:rPr lang="en-IN" sz="1600" dirty="0" smtClean="0">
                <a:solidFill>
                  <a:schemeClr val="tx2">
                    <a:lumMod val="75000"/>
                  </a:schemeClr>
                </a:solidFill>
                <a:latin typeface="Courier New" pitchFamily="49" charset="0"/>
                <a:cs typeface="Courier New" pitchFamily="49" charset="0"/>
              </a:rPr>
              <a:t>WHERE</a:t>
            </a:r>
            <a:r>
              <a:rPr lang="en-IN" sz="1600" dirty="0" smtClean="0">
                <a:latin typeface="Courier New" pitchFamily="49" charset="0"/>
                <a:cs typeface="Courier New" pitchFamily="49" charset="0"/>
              </a:rPr>
              <a:t>) ];</a:t>
            </a:r>
            <a:endParaRPr lang="en-IN" sz="1600" dirty="0">
              <a:latin typeface="Courier New" pitchFamily="49" charset="0"/>
              <a:cs typeface="Courier New" pitchFamily="49" charset="0"/>
            </a:endParaRPr>
          </a:p>
        </p:txBody>
      </p:sp>
      <p:sp>
        <p:nvSpPr>
          <p:cNvPr id="8"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22</a:t>
            </a:fld>
            <a:endParaRPr lang="en-US" sz="1400" dirty="0"/>
          </a:p>
        </p:txBody>
      </p:sp>
      <p:sp>
        <p:nvSpPr>
          <p:cNvPr id="4" name="Rounded Rectangle 3"/>
          <p:cNvSpPr/>
          <p:nvPr/>
        </p:nvSpPr>
        <p:spPr>
          <a:xfrm>
            <a:off x="381000" y="5257800"/>
            <a:ext cx="8229600" cy="8382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b="1" dirty="0"/>
              <a:t>Note: </a:t>
            </a:r>
            <a:r>
              <a:rPr lang="en-US" dirty="0"/>
              <a:t>We will use the same new table created earlier, </a:t>
            </a:r>
            <a:r>
              <a:rPr lang="en-US" dirty="0" err="1"/>
              <a:t>USA_Offices</a:t>
            </a:r>
            <a:r>
              <a:rPr lang="en-US" dirty="0"/>
              <a:t> and Offices table. </a:t>
            </a:r>
          </a:p>
        </p:txBody>
      </p:sp>
    </p:spTree>
    <p:extLst>
      <p:ext uri="{BB962C8B-B14F-4D97-AF65-F5344CB8AC3E}">
        <p14:creationId xmlns:p14="http://schemas.microsoft.com/office/powerpoint/2010/main" val="1907014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childTnLst>
                                </p:cTn>
                              </p:par>
                            </p:childTnLst>
                          </p:cTn>
                        </p:par>
                        <p:par>
                          <p:cTn id="20" fill="hold">
                            <p:stCondLst>
                              <p:cond delay="4000"/>
                            </p:stCondLst>
                            <p:childTnLst>
                              <p:par>
                                <p:cTn id="21" presetID="42" presetClass="entr" presetSubtype="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anim calcmode="lin" valueType="num">
                                      <p:cBhvr>
                                        <p:cTn id="24" dur="1000" fill="hold"/>
                                        <p:tgtEl>
                                          <p:spTgt spid="4"/>
                                        </p:tgtEl>
                                        <p:attrNameLst>
                                          <p:attrName>ppt_x</p:attrName>
                                        </p:attrNameLst>
                                      </p:cBhvr>
                                      <p:tavLst>
                                        <p:tav tm="0">
                                          <p:val>
                                            <p:strVal val="#ppt_x"/>
                                          </p:val>
                                        </p:tav>
                                        <p:tav tm="100000">
                                          <p:val>
                                            <p:strVal val="#ppt_x"/>
                                          </p:val>
                                        </p:tav>
                                      </p:tavLst>
                                    </p:anim>
                                    <p:anim calcmode="lin" valueType="num">
                                      <p:cBhvr>
                                        <p:cTn id="2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Using </a:t>
            </a:r>
            <a:r>
              <a:rPr lang="en-US" sz="2000" dirty="0"/>
              <a:t>a </a:t>
            </a:r>
            <a:r>
              <a:rPr lang="en-US" sz="2000" dirty="0" err="1"/>
              <a:t>Subquery</a:t>
            </a:r>
            <a:r>
              <a:rPr lang="en-US" sz="2000" dirty="0"/>
              <a:t> </a:t>
            </a:r>
            <a:r>
              <a:rPr lang="en-US" sz="2000" dirty="0"/>
              <a:t>with </a:t>
            </a:r>
            <a:r>
              <a:rPr lang="en-US" sz="2000" dirty="0"/>
              <a:t>the </a:t>
            </a:r>
            <a:r>
              <a:rPr lang="en-US" sz="2000" dirty="0" smtClean="0"/>
              <a:t>DELETE statement</a:t>
            </a:r>
            <a:r>
              <a:rPr lang="en-US" sz="2000" dirty="0"/>
              <a:t>:</a:t>
            </a:r>
            <a:endParaRPr lang="en-US" sz="2000" dirty="0" smtClean="0"/>
          </a:p>
          <a:p>
            <a:pPr lvl="1">
              <a:buFont typeface="Calibri" pitchFamily="34" charset="0"/>
              <a:buChar char="—"/>
            </a:pPr>
            <a:r>
              <a:rPr lang="en-US" dirty="0" smtClean="0"/>
              <a:t>Let </a:t>
            </a:r>
            <a:r>
              <a:rPr lang="en-US" dirty="0"/>
              <a:t>us see, how we </a:t>
            </a:r>
            <a:r>
              <a:rPr lang="en-US" dirty="0" smtClean="0"/>
              <a:t>can delete records from </a:t>
            </a:r>
            <a:r>
              <a:rPr lang="en-US" dirty="0" err="1" smtClean="0"/>
              <a:t>USA_Offices</a:t>
            </a:r>
            <a:r>
              <a:rPr lang="en-US" dirty="0" smtClean="0"/>
              <a:t> where the values in ‘city’ column of </a:t>
            </a:r>
            <a:r>
              <a:rPr lang="en-US" dirty="0" err="1" smtClean="0"/>
              <a:t>USA_Offices</a:t>
            </a:r>
            <a:r>
              <a:rPr lang="en-US" dirty="0" smtClean="0"/>
              <a:t> appear in the values in city column of Offices for ‘NY’ state.</a:t>
            </a:r>
          </a:p>
          <a:p>
            <a:pPr marL="0" indent="0">
              <a:buNone/>
            </a:pPr>
            <a:endParaRPr lang="en-US" b="1" dirty="0">
              <a:solidFill>
                <a:schemeClr val="accent1">
                  <a:lumMod val="75000"/>
                </a:schemeClr>
              </a:solidFill>
            </a:endParaRPr>
          </a:p>
          <a:p>
            <a:pPr marL="400050" lvl="1" indent="0">
              <a:buNone/>
            </a:pPr>
            <a:r>
              <a:rPr lang="en-US" dirty="0">
                <a:solidFill>
                  <a:schemeClr val="accent1">
                    <a:lumMod val="75000"/>
                  </a:schemeClr>
                </a:solidFill>
                <a:latin typeface="Courier New" pitchFamily="49" charset="0"/>
                <a:cs typeface="Courier New" pitchFamily="49" charset="0"/>
              </a:rPr>
              <a:t>DELETE FROM </a:t>
            </a:r>
            <a:r>
              <a:rPr lang="en-US" dirty="0" err="1">
                <a:solidFill>
                  <a:schemeClr val="accent6">
                    <a:lumMod val="75000"/>
                  </a:schemeClr>
                </a:solidFill>
                <a:latin typeface="Courier New" pitchFamily="49" charset="0"/>
                <a:cs typeface="Courier New" pitchFamily="49" charset="0"/>
              </a:rPr>
              <a:t>USA_Offices</a:t>
            </a:r>
            <a:endParaRPr lang="en-US" dirty="0">
              <a:solidFill>
                <a:schemeClr val="accent6">
                  <a:lumMod val="75000"/>
                </a:schemeClr>
              </a:solidFill>
              <a:latin typeface="Courier New" pitchFamily="49" charset="0"/>
              <a:cs typeface="Courier New" pitchFamily="49" charset="0"/>
            </a:endParaRPr>
          </a:p>
          <a:p>
            <a:pPr marL="400050" lvl="1" indent="0">
              <a:buNone/>
            </a:pPr>
            <a:r>
              <a:rPr lang="en-US" dirty="0">
                <a:solidFill>
                  <a:schemeClr val="accent1">
                    <a:lumMod val="75000"/>
                  </a:schemeClr>
                </a:solidFill>
                <a:latin typeface="Courier New" pitchFamily="49" charset="0"/>
                <a:cs typeface="Courier New" pitchFamily="49" charset="0"/>
              </a:rPr>
              <a:t>	WHERE </a:t>
            </a:r>
            <a:r>
              <a:rPr lang="en-US" dirty="0">
                <a:solidFill>
                  <a:schemeClr val="accent6">
                    <a:lumMod val="75000"/>
                  </a:schemeClr>
                </a:solidFill>
                <a:latin typeface="Courier New" pitchFamily="49" charset="0"/>
                <a:cs typeface="Courier New" pitchFamily="49" charset="0"/>
              </a:rPr>
              <a:t>city</a:t>
            </a:r>
            <a:r>
              <a:rPr lang="en-US" dirty="0">
                <a:solidFill>
                  <a:schemeClr val="accent1">
                    <a:lumMod val="75000"/>
                  </a:schemeClr>
                </a:solidFill>
                <a:latin typeface="Courier New" pitchFamily="49" charset="0"/>
                <a:cs typeface="Courier New" pitchFamily="49" charset="0"/>
              </a:rPr>
              <a:t> IN (SELECT </a:t>
            </a:r>
            <a:r>
              <a:rPr lang="en-US" dirty="0">
                <a:solidFill>
                  <a:schemeClr val="accent6">
                    <a:lumMod val="75000"/>
                  </a:schemeClr>
                </a:solidFill>
                <a:latin typeface="Courier New" pitchFamily="49" charset="0"/>
                <a:cs typeface="Courier New" pitchFamily="49" charset="0"/>
              </a:rPr>
              <a:t>city</a:t>
            </a:r>
            <a:r>
              <a:rPr lang="en-US" dirty="0">
                <a:solidFill>
                  <a:schemeClr val="accent1">
                    <a:lumMod val="75000"/>
                  </a:schemeClr>
                </a:solidFill>
                <a:latin typeface="Courier New" pitchFamily="49" charset="0"/>
                <a:cs typeface="Courier New" pitchFamily="49" charset="0"/>
              </a:rPr>
              <a:t> FROM </a:t>
            </a:r>
            <a:r>
              <a:rPr lang="en-US" dirty="0">
                <a:solidFill>
                  <a:schemeClr val="accent6">
                    <a:lumMod val="75000"/>
                  </a:schemeClr>
                </a:solidFill>
                <a:latin typeface="Courier New" pitchFamily="49" charset="0"/>
                <a:cs typeface="Courier New" pitchFamily="49" charset="0"/>
              </a:rPr>
              <a:t>Offices</a:t>
            </a:r>
          </a:p>
          <a:p>
            <a:pPr marL="400050" lvl="1" indent="0">
              <a:buNone/>
            </a:pPr>
            <a:r>
              <a:rPr lang="en-US" dirty="0">
                <a:solidFill>
                  <a:schemeClr val="accent1">
                    <a:lumMod val="75000"/>
                  </a:schemeClr>
                </a:solidFill>
                <a:latin typeface="Courier New" pitchFamily="49" charset="0"/>
                <a:cs typeface="Courier New" pitchFamily="49" charset="0"/>
              </a:rPr>
              <a:t>				WHERE </a:t>
            </a:r>
            <a:r>
              <a:rPr lang="en-US" dirty="0">
                <a:solidFill>
                  <a:schemeClr val="accent6">
                    <a:lumMod val="75000"/>
                  </a:schemeClr>
                </a:solidFill>
                <a:latin typeface="Courier New" pitchFamily="49" charset="0"/>
                <a:cs typeface="Courier New" pitchFamily="49" charset="0"/>
              </a:rPr>
              <a:t>state</a:t>
            </a:r>
            <a:r>
              <a:rPr lang="en-US" dirty="0">
                <a:solidFill>
                  <a:schemeClr val="accent1">
                    <a:lumMod val="75000"/>
                  </a:schemeClr>
                </a:solidFill>
                <a:latin typeface="Courier New" pitchFamily="49" charset="0"/>
                <a:cs typeface="Courier New" pitchFamily="49" charset="0"/>
              </a:rPr>
              <a:t> LIKE </a:t>
            </a:r>
            <a:r>
              <a:rPr lang="en-US" dirty="0">
                <a:solidFill>
                  <a:schemeClr val="accent6">
                    <a:lumMod val="75000"/>
                  </a:schemeClr>
                </a:solidFill>
                <a:latin typeface="Courier New" pitchFamily="49" charset="0"/>
                <a:cs typeface="Courier New" pitchFamily="49" charset="0"/>
              </a:rPr>
              <a:t>'%NY</a:t>
            </a:r>
            <a:r>
              <a:rPr lang="en-US" dirty="0" smtClean="0">
                <a:solidFill>
                  <a:schemeClr val="accent6">
                    <a:lumMod val="75000"/>
                  </a:schemeClr>
                </a:solidFill>
                <a:latin typeface="Courier New" pitchFamily="49" charset="0"/>
                <a:cs typeface="Courier New" pitchFamily="49" charset="0"/>
              </a:rPr>
              <a:t>%</a:t>
            </a:r>
            <a:r>
              <a:rPr lang="en-US" dirty="0" smtClean="0">
                <a:solidFill>
                  <a:schemeClr val="accent1">
                    <a:lumMod val="75000"/>
                  </a:schemeClr>
                </a:solidFill>
                <a:latin typeface="Courier New" pitchFamily="49" charset="0"/>
                <a:cs typeface="Courier New" pitchFamily="49" charset="0"/>
              </a:rPr>
              <a:t>');</a:t>
            </a:r>
            <a:endParaRPr lang="en-US" dirty="0">
              <a:solidFill>
                <a:schemeClr val="accent1">
                  <a:lumMod val="75000"/>
                </a:schemeClr>
              </a:solidFill>
              <a:latin typeface="Courier New" pitchFamily="49" charset="0"/>
              <a:cs typeface="Courier New" pitchFamily="49" charset="0"/>
            </a:endParaRPr>
          </a:p>
        </p:txBody>
      </p:sp>
      <p:sp>
        <p:nvSpPr>
          <p:cNvPr id="2" name="Title 1"/>
          <p:cNvSpPr>
            <a:spLocks noGrp="1"/>
          </p:cNvSpPr>
          <p:nvPr>
            <p:ph type="title"/>
          </p:nvPr>
        </p:nvSpPr>
        <p:spPr>
          <a:noFill/>
          <a:ln>
            <a:noFill/>
          </a:ln>
        </p:spPr>
        <p:txBody>
          <a:bodyPr anchor="ctr"/>
          <a:lstStyle/>
          <a:p>
            <a:r>
              <a:rPr lang="en-US" dirty="0" err="1" smtClean="0"/>
              <a:t>Subquery</a:t>
            </a:r>
            <a:r>
              <a:rPr lang="en-US" dirty="0" smtClean="0"/>
              <a:t> </a:t>
            </a:r>
            <a:r>
              <a:rPr lang="en-US" dirty="0"/>
              <a:t>– DELETE Statement (Contd.)</a:t>
            </a:r>
          </a:p>
        </p:txBody>
      </p:sp>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23</a:t>
            </a:fld>
            <a:endParaRPr lang="en-US" sz="1400" dirty="0"/>
          </a:p>
        </p:txBody>
      </p:sp>
    </p:spTree>
    <p:extLst>
      <p:ext uri="{BB962C8B-B14F-4D97-AF65-F5344CB8AC3E}">
        <p14:creationId xmlns:p14="http://schemas.microsoft.com/office/powerpoint/2010/main" val="2273801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a:ln>
            <a:noFill/>
          </a:ln>
        </p:spPr>
        <p:txBody>
          <a:bodyPr anchor="ctr"/>
          <a:lstStyle/>
          <a:p>
            <a:r>
              <a:rPr lang="en-US" sz="3600" dirty="0"/>
              <a:t>Scenario</a:t>
            </a:r>
          </a:p>
        </p:txBody>
      </p:sp>
      <p:sp>
        <p:nvSpPr>
          <p:cNvPr id="7" name="Rectangle 6"/>
          <p:cNvSpPr/>
          <p:nvPr/>
        </p:nvSpPr>
        <p:spPr>
          <a:xfrm>
            <a:off x="228600" y="5257800"/>
            <a:ext cx="8686800" cy="767862"/>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chemeClr val="tx1"/>
                </a:solidFill>
              </a:rPr>
              <a:t>Let us understand </a:t>
            </a:r>
            <a:r>
              <a:rPr lang="en-US" dirty="0">
                <a:solidFill>
                  <a:schemeClr val="tx1"/>
                </a:solidFill>
              </a:rPr>
              <a:t>the different types of </a:t>
            </a:r>
            <a:r>
              <a:rPr lang="en-US" dirty="0" smtClean="0">
                <a:solidFill>
                  <a:schemeClr val="tx1"/>
                </a:solidFill>
              </a:rPr>
              <a:t>Sub-queries </a:t>
            </a:r>
            <a:r>
              <a:rPr lang="en-US" dirty="0">
                <a:solidFill>
                  <a:schemeClr val="tx1"/>
                </a:solidFill>
              </a:rPr>
              <a:t>– Scalar, Single </a:t>
            </a:r>
            <a:r>
              <a:rPr lang="en-US" dirty="0" smtClean="0">
                <a:solidFill>
                  <a:schemeClr val="tx1"/>
                </a:solidFill>
              </a:rPr>
              <a:t>Row, </a:t>
            </a:r>
            <a:r>
              <a:rPr lang="en-US" dirty="0">
                <a:solidFill>
                  <a:schemeClr val="tx1"/>
                </a:solidFill>
              </a:rPr>
              <a:t>and Multiple Row.</a:t>
            </a:r>
          </a:p>
          <a:p>
            <a:pPr algn="ctr"/>
            <a:r>
              <a:rPr lang="en-US" dirty="0">
                <a:solidFill>
                  <a:schemeClr val="tx1"/>
                </a:solidFill>
              </a:rPr>
              <a:t>Let’s use </a:t>
            </a:r>
            <a:r>
              <a:rPr lang="en-US" dirty="0" smtClean="0">
                <a:solidFill>
                  <a:schemeClr val="tx1"/>
                </a:solidFill>
              </a:rPr>
              <a:t>a scalar Sub-query </a:t>
            </a:r>
            <a:r>
              <a:rPr lang="en-US" dirty="0">
                <a:solidFill>
                  <a:schemeClr val="tx1"/>
                </a:solidFill>
              </a:rPr>
              <a:t>to meet the above requirement given by </a:t>
            </a:r>
            <a:r>
              <a:rPr lang="en-US" dirty="0" smtClean="0">
                <a:solidFill>
                  <a:schemeClr val="tx1"/>
                </a:solidFill>
              </a:rPr>
              <a:t>Tim.</a:t>
            </a:r>
            <a:endParaRPr lang="en-US" dirty="0">
              <a:solidFill>
                <a:schemeClr val="tx1"/>
              </a:solidFill>
            </a:endParaRPr>
          </a:p>
        </p:txBody>
      </p:sp>
      <p:pic>
        <p:nvPicPr>
          <p:cNvPr id="8" name="Picture 7"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228600" y="1524000"/>
            <a:ext cx="1845039" cy="34152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ular Callout 8"/>
          <p:cNvSpPr/>
          <p:nvPr/>
        </p:nvSpPr>
        <p:spPr>
          <a:xfrm>
            <a:off x="2743200" y="1447800"/>
            <a:ext cx="3810000" cy="1905000"/>
          </a:xfrm>
          <a:prstGeom prst="wedgeRoundRectCallout">
            <a:avLst>
              <a:gd name="adj1" fmla="val -77152"/>
              <a:gd name="adj2" fmla="val 40680"/>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solidFill>
                  <a:schemeClr val="tx1"/>
                </a:solidFill>
              </a:rPr>
              <a:t>I want to display </a:t>
            </a:r>
            <a:r>
              <a:rPr lang="en-US" dirty="0" smtClean="0">
                <a:solidFill>
                  <a:schemeClr val="tx1"/>
                </a:solidFill>
              </a:rPr>
              <a:t>customer Number</a:t>
            </a:r>
            <a:r>
              <a:rPr lang="en-US" dirty="0">
                <a:solidFill>
                  <a:schemeClr val="tx1"/>
                </a:solidFill>
              </a:rPr>
              <a:t>, </a:t>
            </a:r>
            <a:r>
              <a:rPr lang="en-US" dirty="0" smtClean="0">
                <a:solidFill>
                  <a:schemeClr val="tx1"/>
                </a:solidFill>
              </a:rPr>
              <a:t>check Number</a:t>
            </a:r>
            <a:r>
              <a:rPr lang="en-US" dirty="0">
                <a:solidFill>
                  <a:schemeClr val="tx1"/>
                </a:solidFill>
              </a:rPr>
              <a:t>, amount for those customers whose have paid amount more than the average amount paid by the customers.</a:t>
            </a:r>
          </a:p>
        </p:txBody>
      </p:sp>
      <p:sp>
        <p:nvSpPr>
          <p:cNvPr id="10"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24</a:t>
            </a:fld>
            <a:endParaRPr lang="en-US" sz="1400" dirty="0"/>
          </a:p>
        </p:txBody>
      </p:sp>
    </p:spTree>
    <p:extLst>
      <p:ext uri="{BB962C8B-B14F-4D97-AF65-F5344CB8AC3E}">
        <p14:creationId xmlns:p14="http://schemas.microsoft.com/office/powerpoint/2010/main" val="3234122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Scalar Sub-query:</a:t>
            </a:r>
          </a:p>
          <a:p>
            <a:pPr lvl="1">
              <a:lnSpc>
                <a:spcPct val="120000"/>
              </a:lnSpc>
              <a:spcBef>
                <a:spcPts val="0"/>
              </a:spcBef>
              <a:buFont typeface="Calibri" pitchFamily="34" charset="0"/>
              <a:buChar char="—"/>
            </a:pPr>
            <a:r>
              <a:rPr lang="en-US" dirty="0"/>
              <a:t>A scalar </a:t>
            </a:r>
            <a:r>
              <a:rPr lang="en-US" dirty="0" smtClean="0"/>
              <a:t>Sub-query </a:t>
            </a:r>
            <a:r>
              <a:rPr lang="en-US" dirty="0"/>
              <a:t>returns a variable like a number, date, or string. </a:t>
            </a:r>
            <a:endParaRPr lang="en-US" dirty="0" smtClean="0"/>
          </a:p>
          <a:p>
            <a:pPr lvl="1">
              <a:lnSpc>
                <a:spcPct val="120000"/>
              </a:lnSpc>
              <a:spcBef>
                <a:spcPts val="0"/>
              </a:spcBef>
              <a:buFont typeface="Calibri" pitchFamily="34" charset="0"/>
              <a:buChar char="—"/>
            </a:pPr>
            <a:r>
              <a:rPr lang="en-US" dirty="0" smtClean="0"/>
              <a:t>A </a:t>
            </a:r>
            <a:r>
              <a:rPr lang="en-US" dirty="0"/>
              <a:t>scalar </a:t>
            </a:r>
            <a:r>
              <a:rPr lang="en-US" dirty="0" smtClean="0"/>
              <a:t>Sub-query </a:t>
            </a:r>
            <a:r>
              <a:rPr lang="en-US" dirty="0"/>
              <a:t>returns only one column for a single row and is also known as </a:t>
            </a:r>
            <a:r>
              <a:rPr lang="en-US" dirty="0" smtClean="0"/>
              <a:t>an </a:t>
            </a:r>
            <a:r>
              <a:rPr lang="en-US" dirty="0"/>
              <a:t>SQL expression. You can use a scalar </a:t>
            </a:r>
            <a:r>
              <a:rPr lang="en-US" dirty="0" smtClean="0"/>
              <a:t>Sub-query in:</a:t>
            </a:r>
          </a:p>
          <a:p>
            <a:pPr marL="1257300" lvl="4" indent="-285750">
              <a:lnSpc>
                <a:spcPct val="120000"/>
              </a:lnSpc>
              <a:spcBef>
                <a:spcPts val="0"/>
              </a:spcBef>
              <a:buFont typeface="Arial" pitchFamily="34" charset="0"/>
              <a:buChar char="•"/>
            </a:pPr>
            <a:r>
              <a:rPr lang="en-US" dirty="0"/>
              <a:t>the WHERE clause of a </a:t>
            </a:r>
            <a:r>
              <a:rPr lang="en-US" dirty="0" smtClean="0"/>
              <a:t>SELECT</a:t>
            </a:r>
            <a:endParaRPr lang="en-US" dirty="0"/>
          </a:p>
          <a:p>
            <a:pPr marL="1257300" lvl="4" indent="-285750">
              <a:lnSpc>
                <a:spcPct val="120000"/>
              </a:lnSpc>
              <a:spcBef>
                <a:spcPts val="0"/>
              </a:spcBef>
              <a:buFont typeface="Arial" pitchFamily="34" charset="0"/>
              <a:buChar char="•"/>
            </a:pPr>
            <a:r>
              <a:rPr lang="en-US" dirty="0" smtClean="0"/>
              <a:t>the VALUES </a:t>
            </a:r>
            <a:r>
              <a:rPr lang="en-US" dirty="0"/>
              <a:t>clause of an INSERT </a:t>
            </a:r>
            <a:r>
              <a:rPr lang="en-US" dirty="0" smtClean="0"/>
              <a:t>statement </a:t>
            </a:r>
          </a:p>
          <a:p>
            <a:pPr marL="1257300" lvl="4" indent="-285750">
              <a:lnSpc>
                <a:spcPct val="120000"/>
              </a:lnSpc>
              <a:spcBef>
                <a:spcPts val="0"/>
              </a:spcBef>
              <a:buFont typeface="Arial" pitchFamily="34" charset="0"/>
              <a:buChar char="•"/>
            </a:pPr>
            <a:r>
              <a:rPr lang="en-US" dirty="0" smtClean="0"/>
              <a:t>the </a:t>
            </a:r>
            <a:r>
              <a:rPr lang="en-US" dirty="0"/>
              <a:t>SET or WHERE </a:t>
            </a:r>
            <a:r>
              <a:rPr lang="en-US" dirty="0" smtClean="0"/>
              <a:t>clauses of </a:t>
            </a:r>
            <a:r>
              <a:rPr lang="en-US" dirty="0"/>
              <a:t>an </a:t>
            </a:r>
            <a:r>
              <a:rPr lang="en-US" dirty="0" smtClean="0"/>
              <a:t>UPDATE </a:t>
            </a:r>
          </a:p>
          <a:p>
            <a:pPr marL="1257300" lvl="4" indent="-285750">
              <a:lnSpc>
                <a:spcPct val="120000"/>
              </a:lnSpc>
              <a:spcBef>
                <a:spcPts val="0"/>
              </a:spcBef>
              <a:buFont typeface="Arial" pitchFamily="34" charset="0"/>
              <a:buChar char="•"/>
            </a:pPr>
            <a:r>
              <a:rPr lang="en-US" dirty="0" smtClean="0"/>
              <a:t>the </a:t>
            </a:r>
            <a:r>
              <a:rPr lang="en-US" dirty="0"/>
              <a:t>WHERE clause of a DELETE </a:t>
            </a:r>
            <a:r>
              <a:rPr lang="en-US" dirty="0" smtClean="0"/>
              <a:t>statement</a:t>
            </a:r>
          </a:p>
          <a:p>
            <a:pPr marL="0" lvl="2" indent="0">
              <a:buNone/>
            </a:pPr>
            <a:endParaRPr lang="en-US" b="1" dirty="0" smtClean="0"/>
          </a:p>
          <a:p>
            <a:pPr marL="342900" lvl="2" indent="-342900"/>
            <a:r>
              <a:rPr lang="en-US" sz="2000" dirty="0"/>
              <a:t>Example:</a:t>
            </a:r>
          </a:p>
          <a:p>
            <a:pPr marL="400050" lvl="1" indent="0">
              <a:buNone/>
            </a:pPr>
            <a:r>
              <a:rPr lang="en-US" dirty="0">
                <a:solidFill>
                  <a:schemeClr val="accent1">
                    <a:lumMod val="75000"/>
                  </a:schemeClr>
                </a:solidFill>
                <a:latin typeface="Courier New" pitchFamily="49" charset="0"/>
                <a:cs typeface="Courier New" pitchFamily="49" charset="0"/>
              </a:rPr>
              <a:t>SELECT </a:t>
            </a:r>
            <a:r>
              <a:rPr lang="en-US" dirty="0" err="1">
                <a:solidFill>
                  <a:schemeClr val="accent6">
                    <a:lumMod val="75000"/>
                  </a:schemeClr>
                </a:solidFill>
                <a:latin typeface="Courier New" pitchFamily="49" charset="0"/>
                <a:cs typeface="Courier New" pitchFamily="49" charset="0"/>
              </a:rPr>
              <a:t>customerNumber</a:t>
            </a:r>
            <a:r>
              <a:rPr lang="en-US" dirty="0">
                <a:solidFill>
                  <a:schemeClr val="accent6">
                    <a:lumMod val="75000"/>
                  </a:schemeClr>
                </a:solidFill>
                <a:latin typeface="Courier New" pitchFamily="49" charset="0"/>
                <a:cs typeface="Courier New" pitchFamily="49" charset="0"/>
              </a:rPr>
              <a:t>, </a:t>
            </a:r>
            <a:r>
              <a:rPr lang="en-US" dirty="0" err="1">
                <a:solidFill>
                  <a:schemeClr val="accent6">
                    <a:lumMod val="75000"/>
                  </a:schemeClr>
                </a:solidFill>
                <a:latin typeface="Courier New" pitchFamily="49" charset="0"/>
                <a:cs typeface="Courier New" pitchFamily="49" charset="0"/>
              </a:rPr>
              <a:t>checkNumber</a:t>
            </a:r>
            <a:r>
              <a:rPr lang="en-US" dirty="0">
                <a:solidFill>
                  <a:schemeClr val="accent6">
                    <a:lumMod val="75000"/>
                  </a:schemeClr>
                </a:solidFill>
                <a:latin typeface="Courier New" pitchFamily="49" charset="0"/>
                <a:cs typeface="Courier New" pitchFamily="49" charset="0"/>
              </a:rPr>
              <a:t>, amount </a:t>
            </a:r>
            <a:endParaRPr lang="en-US" dirty="0" smtClean="0">
              <a:solidFill>
                <a:schemeClr val="accent6">
                  <a:lumMod val="75000"/>
                </a:schemeClr>
              </a:solidFill>
              <a:latin typeface="Courier New" pitchFamily="49" charset="0"/>
              <a:cs typeface="Courier New" pitchFamily="49" charset="0"/>
            </a:endParaRPr>
          </a:p>
          <a:p>
            <a:pPr marL="400050" lvl="1" indent="0">
              <a:buNone/>
            </a:pPr>
            <a:r>
              <a:rPr lang="en-US" dirty="0" smtClean="0">
                <a:solidFill>
                  <a:schemeClr val="accent1">
                    <a:lumMod val="75000"/>
                  </a:schemeClr>
                </a:solidFill>
                <a:latin typeface="Courier New" pitchFamily="49" charset="0"/>
                <a:cs typeface="Courier New" pitchFamily="49" charset="0"/>
              </a:rPr>
              <a:t>FROM </a:t>
            </a:r>
            <a:r>
              <a:rPr lang="en-US" dirty="0">
                <a:solidFill>
                  <a:schemeClr val="accent6">
                    <a:lumMod val="75000"/>
                  </a:schemeClr>
                </a:solidFill>
                <a:latin typeface="Courier New" pitchFamily="49" charset="0"/>
                <a:cs typeface="Courier New" pitchFamily="49" charset="0"/>
              </a:rPr>
              <a:t>payments</a:t>
            </a:r>
          </a:p>
          <a:p>
            <a:pPr marL="400050" lvl="1" indent="0">
              <a:buNone/>
            </a:pPr>
            <a:r>
              <a:rPr lang="en-US" dirty="0">
                <a:solidFill>
                  <a:schemeClr val="accent1">
                    <a:lumMod val="75000"/>
                  </a:schemeClr>
                </a:solidFill>
                <a:latin typeface="Courier New" pitchFamily="49" charset="0"/>
                <a:cs typeface="Courier New" pitchFamily="49" charset="0"/>
              </a:rPr>
              <a:t>WHERE </a:t>
            </a:r>
            <a:r>
              <a:rPr lang="en-US" dirty="0">
                <a:solidFill>
                  <a:schemeClr val="accent6">
                    <a:lumMod val="75000"/>
                  </a:schemeClr>
                </a:solidFill>
                <a:latin typeface="Courier New" pitchFamily="49" charset="0"/>
                <a:cs typeface="Courier New" pitchFamily="49" charset="0"/>
              </a:rPr>
              <a:t>amount</a:t>
            </a:r>
            <a:r>
              <a:rPr lang="en-US" dirty="0">
                <a:solidFill>
                  <a:schemeClr val="accent1">
                    <a:lumMod val="75000"/>
                  </a:schemeClr>
                </a:solidFill>
                <a:latin typeface="Courier New" pitchFamily="49" charset="0"/>
                <a:cs typeface="Courier New" pitchFamily="49" charset="0"/>
              </a:rPr>
              <a:t> &gt; (SELECT AVG(</a:t>
            </a:r>
            <a:r>
              <a:rPr lang="en-US" dirty="0">
                <a:solidFill>
                  <a:schemeClr val="accent6">
                    <a:lumMod val="75000"/>
                  </a:schemeClr>
                </a:solidFill>
                <a:latin typeface="Courier New" pitchFamily="49" charset="0"/>
                <a:cs typeface="Courier New" pitchFamily="49" charset="0"/>
              </a:rPr>
              <a:t>amount</a:t>
            </a:r>
            <a:r>
              <a:rPr lang="en-US" dirty="0">
                <a:solidFill>
                  <a:schemeClr val="accent1">
                    <a:lumMod val="75000"/>
                  </a:schemeClr>
                </a:solidFill>
                <a:latin typeface="Courier New" pitchFamily="49" charset="0"/>
                <a:cs typeface="Courier New" pitchFamily="49" charset="0"/>
              </a:rPr>
              <a:t>) FROM </a:t>
            </a:r>
            <a:r>
              <a:rPr lang="en-US" dirty="0">
                <a:solidFill>
                  <a:schemeClr val="accent6">
                    <a:lumMod val="75000"/>
                  </a:schemeClr>
                </a:solidFill>
                <a:latin typeface="Courier New" pitchFamily="49" charset="0"/>
                <a:cs typeface="Courier New" pitchFamily="49" charset="0"/>
              </a:rPr>
              <a:t>payments</a:t>
            </a:r>
            <a:r>
              <a:rPr lang="en-US" dirty="0">
                <a:solidFill>
                  <a:schemeClr val="accent1">
                    <a:lumMod val="75000"/>
                  </a:schemeClr>
                </a:solidFill>
                <a:latin typeface="Courier New" pitchFamily="49" charset="0"/>
                <a:cs typeface="Courier New" pitchFamily="49" charset="0"/>
              </a:rPr>
              <a:t>);</a:t>
            </a:r>
          </a:p>
        </p:txBody>
      </p:sp>
      <p:sp>
        <p:nvSpPr>
          <p:cNvPr id="2" name="Title 1"/>
          <p:cNvSpPr>
            <a:spLocks noGrp="1"/>
          </p:cNvSpPr>
          <p:nvPr>
            <p:ph type="title"/>
          </p:nvPr>
        </p:nvSpPr>
        <p:spPr>
          <a:noFill/>
          <a:ln>
            <a:noFill/>
          </a:ln>
        </p:spPr>
        <p:txBody>
          <a:bodyPr anchor="ctr"/>
          <a:lstStyle/>
          <a:p>
            <a:r>
              <a:rPr lang="en-US" sz="3600" dirty="0" smtClean="0">
                <a:solidFill>
                  <a:schemeClr val="bg1"/>
                </a:solidFill>
              </a:rPr>
              <a:t>Scalar Sub-query</a:t>
            </a:r>
            <a:endParaRPr lang="en-US" sz="3600" dirty="0">
              <a:solidFill>
                <a:schemeClr val="bg1"/>
              </a:solidFill>
            </a:endParaRPr>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25</a:t>
            </a:fld>
            <a:endParaRPr lang="en-US" sz="1400" dirty="0"/>
          </a:p>
        </p:txBody>
      </p:sp>
    </p:spTree>
    <p:extLst>
      <p:ext uri="{BB962C8B-B14F-4D97-AF65-F5344CB8AC3E}">
        <p14:creationId xmlns:p14="http://schemas.microsoft.com/office/powerpoint/2010/main" val="94434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childTnLst>
                                </p:cTn>
                              </p:par>
                            </p:childTnLst>
                          </p:cTn>
                        </p:par>
                        <p:par>
                          <p:cTn id="36" fill="hold">
                            <p:stCondLst>
                              <p:cond delay="8000"/>
                            </p:stCondLst>
                            <p:childTnLst>
                              <p:par>
                                <p:cTn id="37" presetID="10" presetClass="entr" presetSubtype="0" fill="hold" grpId="0" nodeType="after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1000"/>
                                        <p:tgtEl>
                                          <p:spTgt spid="3">
                                            <p:txEl>
                                              <p:pRg st="9" end="9"/>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1000"/>
                                        <p:tgtEl>
                                          <p:spTgt spid="3">
                                            <p:txEl>
                                              <p:pRg st="10" end="1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fade">
                                      <p:cBhvr>
                                        <p:cTn id="45"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a:ln>
            <a:noFill/>
          </a:ln>
        </p:spPr>
        <p:txBody>
          <a:bodyPr anchor="ctr"/>
          <a:lstStyle/>
          <a:p>
            <a:r>
              <a:rPr lang="en-US" sz="3600" dirty="0"/>
              <a:t>Scenario</a:t>
            </a:r>
          </a:p>
        </p:txBody>
      </p:sp>
      <p:pic>
        <p:nvPicPr>
          <p:cNvPr id="8" name="Picture 7"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228600" y="1524000"/>
            <a:ext cx="1845039" cy="34152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ular Callout 8"/>
          <p:cNvSpPr/>
          <p:nvPr/>
        </p:nvSpPr>
        <p:spPr>
          <a:xfrm>
            <a:off x="2743200" y="1447800"/>
            <a:ext cx="3505200" cy="1905000"/>
          </a:xfrm>
          <a:prstGeom prst="wedgeRoundRectCallout">
            <a:avLst>
              <a:gd name="adj1" fmla="val -77152"/>
              <a:gd name="adj2" fmla="val 40680"/>
              <a:gd name="adj3" fmla="val 16667"/>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solidFill>
                  <a:schemeClr val="bg1"/>
                </a:solidFill>
              </a:rPr>
              <a:t>I want to display the </a:t>
            </a:r>
            <a:r>
              <a:rPr lang="en-US" dirty="0" smtClean="0">
                <a:solidFill>
                  <a:schemeClr val="bg1"/>
                </a:solidFill>
              </a:rPr>
              <a:t>Order Number</a:t>
            </a:r>
            <a:r>
              <a:rPr lang="en-US" dirty="0">
                <a:solidFill>
                  <a:schemeClr val="bg1"/>
                </a:solidFill>
              </a:rPr>
              <a:t> and required date for all orders whose requirement date is less than the payment date for check number 'HQ336336’.</a:t>
            </a:r>
          </a:p>
        </p:txBody>
      </p:sp>
      <p:sp>
        <p:nvSpPr>
          <p:cNvPr id="10" name="Rectangle 9"/>
          <p:cNvSpPr/>
          <p:nvPr/>
        </p:nvSpPr>
        <p:spPr>
          <a:xfrm>
            <a:off x="228600" y="5410200"/>
            <a:ext cx="8686800" cy="615462"/>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tx1"/>
                </a:solidFill>
              </a:rPr>
              <a:t>Let’s use </a:t>
            </a:r>
            <a:r>
              <a:rPr lang="en-US" dirty="0" smtClean="0">
                <a:solidFill>
                  <a:schemeClr val="tx1"/>
                </a:solidFill>
              </a:rPr>
              <a:t>a single </a:t>
            </a:r>
            <a:r>
              <a:rPr lang="en-US" dirty="0">
                <a:solidFill>
                  <a:schemeClr val="tx1"/>
                </a:solidFill>
              </a:rPr>
              <a:t>row </a:t>
            </a:r>
            <a:r>
              <a:rPr lang="en-US" dirty="0" smtClean="0">
                <a:solidFill>
                  <a:schemeClr val="tx1"/>
                </a:solidFill>
              </a:rPr>
              <a:t>Sub-query </a:t>
            </a:r>
            <a:r>
              <a:rPr lang="en-US" dirty="0">
                <a:solidFill>
                  <a:schemeClr val="tx1"/>
                </a:solidFill>
              </a:rPr>
              <a:t>to meet </a:t>
            </a:r>
            <a:r>
              <a:rPr lang="en-US" dirty="0" smtClean="0">
                <a:solidFill>
                  <a:schemeClr val="tx1"/>
                </a:solidFill>
              </a:rPr>
              <a:t>Tim’s requirement.</a:t>
            </a:r>
            <a:endParaRPr lang="en-US" dirty="0">
              <a:solidFill>
                <a:schemeClr val="tx1"/>
              </a:solidFill>
            </a:endParaRPr>
          </a:p>
        </p:txBody>
      </p:sp>
      <p:sp>
        <p:nvSpPr>
          <p:cNvPr id="7"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26</a:t>
            </a:fld>
            <a:endParaRPr lang="en-US" sz="1400" dirty="0"/>
          </a:p>
        </p:txBody>
      </p:sp>
    </p:spTree>
    <p:extLst>
      <p:ext uri="{BB962C8B-B14F-4D97-AF65-F5344CB8AC3E}">
        <p14:creationId xmlns:p14="http://schemas.microsoft.com/office/powerpoint/2010/main" val="1699305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Single </a:t>
            </a:r>
            <a:r>
              <a:rPr lang="en-US" sz="2000" dirty="0"/>
              <a:t>R</a:t>
            </a:r>
            <a:r>
              <a:rPr lang="en-US" sz="2000" dirty="0" smtClean="0"/>
              <a:t>ow Sub-query: </a:t>
            </a:r>
          </a:p>
          <a:p>
            <a:pPr lvl="1">
              <a:buFont typeface="Calibri" pitchFamily="34" charset="0"/>
              <a:buChar char="—"/>
            </a:pPr>
            <a:r>
              <a:rPr lang="en-US" dirty="0"/>
              <a:t>A single row </a:t>
            </a:r>
            <a:r>
              <a:rPr lang="en-US" dirty="0" smtClean="0"/>
              <a:t>Sub-query </a:t>
            </a:r>
            <a:r>
              <a:rPr lang="en-US" dirty="0"/>
              <a:t>returns all columns for a single row. </a:t>
            </a:r>
            <a:endParaRPr lang="en-US" dirty="0" smtClean="0"/>
          </a:p>
          <a:p>
            <a:pPr lvl="1">
              <a:buFont typeface="Calibri" pitchFamily="34" charset="0"/>
              <a:buChar char="—"/>
            </a:pPr>
            <a:r>
              <a:rPr lang="en-US" dirty="0" smtClean="0"/>
              <a:t>You </a:t>
            </a:r>
            <a:r>
              <a:rPr lang="en-US" dirty="0"/>
              <a:t>can use a single row </a:t>
            </a:r>
            <a:r>
              <a:rPr lang="en-US" dirty="0" smtClean="0"/>
              <a:t>Sub-query in:</a:t>
            </a:r>
            <a:endParaRPr lang="en-US" dirty="0"/>
          </a:p>
          <a:p>
            <a:pPr marL="1257300" lvl="4" indent="-285750">
              <a:lnSpc>
                <a:spcPct val="120000"/>
              </a:lnSpc>
              <a:spcBef>
                <a:spcPts val="0"/>
              </a:spcBef>
              <a:buFont typeface="Arial" pitchFamily="34" charset="0"/>
              <a:buChar char="•"/>
            </a:pPr>
            <a:r>
              <a:rPr lang="en-US" dirty="0"/>
              <a:t>the </a:t>
            </a:r>
            <a:r>
              <a:rPr lang="en-US" dirty="0" smtClean="0"/>
              <a:t>INSERT statement when it </a:t>
            </a:r>
            <a:r>
              <a:rPr lang="en-US" dirty="0"/>
              <a:t>provides all required values for a single </a:t>
            </a:r>
            <a:r>
              <a:rPr lang="en-US" dirty="0" smtClean="0"/>
              <a:t>        row insertion</a:t>
            </a:r>
            <a:endParaRPr lang="en-US" dirty="0"/>
          </a:p>
          <a:p>
            <a:pPr marL="1257300" lvl="4" indent="-285750">
              <a:lnSpc>
                <a:spcPct val="120000"/>
              </a:lnSpc>
              <a:spcBef>
                <a:spcPts val="0"/>
              </a:spcBef>
              <a:buFont typeface="Arial" pitchFamily="34" charset="0"/>
              <a:buChar char="•"/>
            </a:pPr>
            <a:r>
              <a:rPr lang="en-US" dirty="0"/>
              <a:t>the SET or WHERE clauses of an </a:t>
            </a:r>
            <a:r>
              <a:rPr lang="en-US" dirty="0" smtClean="0"/>
              <a:t>UPDATE </a:t>
            </a:r>
            <a:endParaRPr lang="en-US" dirty="0"/>
          </a:p>
          <a:p>
            <a:pPr marL="1257300" lvl="4" indent="-285750">
              <a:lnSpc>
                <a:spcPct val="120000"/>
              </a:lnSpc>
              <a:spcBef>
                <a:spcPts val="0"/>
              </a:spcBef>
              <a:buFont typeface="Arial" pitchFamily="34" charset="0"/>
              <a:buChar char="•"/>
            </a:pPr>
            <a:r>
              <a:rPr lang="en-US" dirty="0" smtClean="0"/>
              <a:t>the </a:t>
            </a:r>
            <a:r>
              <a:rPr lang="en-US" dirty="0"/>
              <a:t>WHERE clause of a DELETE </a:t>
            </a:r>
            <a:r>
              <a:rPr lang="en-US" dirty="0" smtClean="0"/>
              <a:t>statement</a:t>
            </a:r>
          </a:p>
          <a:p>
            <a:pPr marL="285750" lvl="1">
              <a:buFont typeface="Arial" pitchFamily="34" charset="0"/>
              <a:buChar char="•"/>
            </a:pPr>
            <a:r>
              <a:rPr lang="en-US" dirty="0"/>
              <a:t>Legal operators for row </a:t>
            </a:r>
            <a:r>
              <a:rPr lang="en-US" dirty="0" smtClean="0"/>
              <a:t>Sub-query </a:t>
            </a:r>
            <a:r>
              <a:rPr lang="en-US" dirty="0"/>
              <a:t>comparisons are</a:t>
            </a:r>
            <a:r>
              <a:rPr lang="en-US" dirty="0" smtClean="0"/>
              <a:t>: </a:t>
            </a:r>
          </a:p>
          <a:p>
            <a:pPr marL="0" lvl="1" indent="0">
              <a:buNone/>
            </a:pPr>
            <a:endParaRPr lang="en-US" b="1" dirty="0" smtClean="0"/>
          </a:p>
          <a:p>
            <a:r>
              <a:rPr lang="en-US" sz="2000" dirty="0"/>
              <a:t>Example:</a:t>
            </a:r>
          </a:p>
          <a:p>
            <a:pPr marL="800100" lvl="2" indent="0">
              <a:buNone/>
            </a:pPr>
            <a:r>
              <a:rPr lang="en-US" sz="1600" dirty="0">
                <a:solidFill>
                  <a:schemeClr val="accent1">
                    <a:lumMod val="75000"/>
                  </a:schemeClr>
                </a:solidFill>
                <a:latin typeface="Courier New" pitchFamily="49" charset="0"/>
                <a:cs typeface="Courier New" pitchFamily="49" charset="0"/>
              </a:rPr>
              <a:t>SELECT </a:t>
            </a:r>
            <a:r>
              <a:rPr lang="en-US" sz="1600" dirty="0" err="1">
                <a:solidFill>
                  <a:schemeClr val="accent6">
                    <a:lumMod val="75000"/>
                  </a:schemeClr>
                </a:solidFill>
                <a:latin typeface="Courier New" pitchFamily="49" charset="0"/>
                <a:cs typeface="Courier New" pitchFamily="49" charset="0"/>
              </a:rPr>
              <a:t>o.OrderNumber</a:t>
            </a:r>
            <a:r>
              <a:rPr lang="en-US" sz="1600" dirty="0">
                <a:solidFill>
                  <a:schemeClr val="accent6">
                    <a:lumMod val="75000"/>
                  </a:schemeClr>
                </a:solidFill>
                <a:latin typeface="Courier New" pitchFamily="49" charset="0"/>
                <a:cs typeface="Courier New" pitchFamily="49" charset="0"/>
              </a:rPr>
              <a:t>, </a:t>
            </a:r>
            <a:r>
              <a:rPr lang="en-US" sz="1600" dirty="0" err="1">
                <a:solidFill>
                  <a:schemeClr val="accent6">
                    <a:lumMod val="75000"/>
                  </a:schemeClr>
                </a:solidFill>
                <a:latin typeface="Courier New" pitchFamily="49" charset="0"/>
                <a:cs typeface="Courier New" pitchFamily="49" charset="0"/>
              </a:rPr>
              <a:t>o.requireddate</a:t>
            </a:r>
            <a:endParaRPr lang="en-US" sz="1600" dirty="0">
              <a:solidFill>
                <a:schemeClr val="accent6">
                  <a:lumMod val="75000"/>
                </a:schemeClr>
              </a:solidFill>
              <a:latin typeface="Courier New" pitchFamily="49" charset="0"/>
              <a:cs typeface="Courier New" pitchFamily="49" charset="0"/>
            </a:endParaRPr>
          </a:p>
          <a:p>
            <a:pPr marL="800100" lvl="2" indent="0">
              <a:buNone/>
            </a:pPr>
            <a:r>
              <a:rPr lang="en-US" sz="1600" dirty="0">
                <a:solidFill>
                  <a:schemeClr val="accent1">
                    <a:lumMod val="75000"/>
                  </a:schemeClr>
                </a:solidFill>
                <a:latin typeface="Courier New" pitchFamily="49" charset="0"/>
                <a:cs typeface="Courier New" pitchFamily="49" charset="0"/>
              </a:rPr>
              <a:t>FROM </a:t>
            </a:r>
            <a:r>
              <a:rPr lang="en-US" sz="1600" dirty="0">
                <a:solidFill>
                  <a:schemeClr val="accent6">
                    <a:lumMod val="75000"/>
                  </a:schemeClr>
                </a:solidFill>
                <a:latin typeface="Courier New" pitchFamily="49" charset="0"/>
                <a:cs typeface="Courier New" pitchFamily="49" charset="0"/>
              </a:rPr>
              <a:t>orders o </a:t>
            </a:r>
            <a:endParaRPr lang="en-US" sz="1600" dirty="0" smtClean="0">
              <a:solidFill>
                <a:schemeClr val="accent6">
                  <a:lumMod val="75000"/>
                </a:schemeClr>
              </a:solidFill>
              <a:latin typeface="Courier New" pitchFamily="49" charset="0"/>
              <a:cs typeface="Courier New" pitchFamily="49" charset="0"/>
            </a:endParaRPr>
          </a:p>
          <a:p>
            <a:pPr marL="800100" lvl="2" indent="0">
              <a:buNone/>
            </a:pPr>
            <a:r>
              <a:rPr lang="en-US" sz="1600" dirty="0" smtClean="0">
                <a:solidFill>
                  <a:schemeClr val="accent1">
                    <a:lumMod val="75000"/>
                  </a:schemeClr>
                </a:solidFill>
                <a:latin typeface="Courier New" pitchFamily="49" charset="0"/>
                <a:cs typeface="Courier New" pitchFamily="49" charset="0"/>
              </a:rPr>
              <a:t>WHERE</a:t>
            </a:r>
            <a:r>
              <a:rPr lang="en-US" sz="1600" dirty="0" smtClean="0">
                <a:solidFill>
                  <a:schemeClr val="accent6">
                    <a:lumMod val="75000"/>
                  </a:schemeClr>
                </a:solidFill>
                <a:latin typeface="Courier New" pitchFamily="49" charset="0"/>
                <a:cs typeface="Courier New" pitchFamily="49" charset="0"/>
              </a:rPr>
              <a:t> </a:t>
            </a:r>
            <a:r>
              <a:rPr lang="en-US" sz="1600" dirty="0" err="1">
                <a:solidFill>
                  <a:schemeClr val="accent6">
                    <a:lumMod val="75000"/>
                  </a:schemeClr>
                </a:solidFill>
                <a:latin typeface="Courier New" pitchFamily="49" charset="0"/>
                <a:cs typeface="Courier New" pitchFamily="49" charset="0"/>
              </a:rPr>
              <a:t>o.requireddate</a:t>
            </a:r>
            <a:r>
              <a:rPr lang="en-US" sz="1600" dirty="0">
                <a:solidFill>
                  <a:schemeClr val="accent6">
                    <a:lumMod val="75000"/>
                  </a:schemeClr>
                </a:solidFill>
                <a:latin typeface="Courier New" pitchFamily="49" charset="0"/>
                <a:cs typeface="Courier New" pitchFamily="49" charset="0"/>
              </a:rPr>
              <a:t> &lt; (</a:t>
            </a:r>
            <a:r>
              <a:rPr lang="en-US" sz="1600" dirty="0">
                <a:solidFill>
                  <a:schemeClr val="accent1">
                    <a:lumMod val="75000"/>
                  </a:schemeClr>
                </a:solidFill>
                <a:latin typeface="Courier New" pitchFamily="49" charset="0"/>
                <a:cs typeface="Courier New" pitchFamily="49" charset="0"/>
              </a:rPr>
              <a:t>SELECT</a:t>
            </a:r>
            <a:r>
              <a:rPr lang="en-US" sz="1600" dirty="0">
                <a:solidFill>
                  <a:schemeClr val="accent6">
                    <a:lumMod val="75000"/>
                  </a:schemeClr>
                </a:solidFill>
                <a:latin typeface="Courier New" pitchFamily="49" charset="0"/>
                <a:cs typeface="Courier New" pitchFamily="49" charset="0"/>
              </a:rPr>
              <a:t> </a:t>
            </a:r>
            <a:r>
              <a:rPr lang="en-US" sz="1600" dirty="0" err="1">
                <a:solidFill>
                  <a:schemeClr val="accent6">
                    <a:lumMod val="75000"/>
                  </a:schemeClr>
                </a:solidFill>
                <a:latin typeface="Courier New" pitchFamily="49" charset="0"/>
                <a:cs typeface="Courier New" pitchFamily="49" charset="0"/>
              </a:rPr>
              <a:t>p.paymentdate</a:t>
            </a:r>
            <a:r>
              <a:rPr lang="en-US" sz="1600" dirty="0">
                <a:solidFill>
                  <a:schemeClr val="accent6">
                    <a:lumMod val="75000"/>
                  </a:schemeClr>
                </a:solidFill>
                <a:latin typeface="Courier New" pitchFamily="49" charset="0"/>
                <a:cs typeface="Courier New" pitchFamily="49" charset="0"/>
              </a:rPr>
              <a:t> </a:t>
            </a:r>
            <a:endParaRPr lang="en-US" sz="1600" dirty="0" smtClean="0">
              <a:solidFill>
                <a:schemeClr val="accent6">
                  <a:lumMod val="75000"/>
                </a:schemeClr>
              </a:solidFill>
              <a:latin typeface="Courier New" pitchFamily="49" charset="0"/>
              <a:cs typeface="Courier New" pitchFamily="49" charset="0"/>
            </a:endParaRPr>
          </a:p>
          <a:p>
            <a:pPr marL="800100" lvl="2" indent="0">
              <a:buNone/>
            </a:pPr>
            <a:r>
              <a:rPr lang="en-US" sz="1600" dirty="0">
                <a:solidFill>
                  <a:schemeClr val="accent6">
                    <a:lumMod val="75000"/>
                  </a:schemeClr>
                </a:solidFill>
                <a:latin typeface="Courier New" pitchFamily="49" charset="0"/>
                <a:cs typeface="Courier New" pitchFamily="49" charset="0"/>
              </a:rPr>
              <a:t>	</a:t>
            </a:r>
            <a:r>
              <a:rPr lang="en-US" sz="1600" dirty="0" smtClean="0">
                <a:solidFill>
                  <a:schemeClr val="accent6">
                    <a:lumMod val="75000"/>
                  </a:schemeClr>
                </a:solidFill>
                <a:latin typeface="Courier New" pitchFamily="49" charset="0"/>
                <a:cs typeface="Courier New" pitchFamily="49" charset="0"/>
              </a:rPr>
              <a:t>		</a:t>
            </a:r>
            <a:r>
              <a:rPr lang="en-US" sz="1600" dirty="0" smtClean="0">
                <a:solidFill>
                  <a:schemeClr val="accent1">
                    <a:lumMod val="75000"/>
                  </a:schemeClr>
                </a:solidFill>
                <a:latin typeface="Courier New" pitchFamily="49" charset="0"/>
                <a:cs typeface="Courier New" pitchFamily="49" charset="0"/>
              </a:rPr>
              <a:t>FROM</a:t>
            </a:r>
            <a:r>
              <a:rPr lang="en-US" sz="1600" dirty="0" smtClean="0">
                <a:solidFill>
                  <a:schemeClr val="accent6">
                    <a:lumMod val="75000"/>
                  </a:schemeClr>
                </a:solidFill>
                <a:latin typeface="Courier New" pitchFamily="49" charset="0"/>
                <a:cs typeface="Courier New" pitchFamily="49" charset="0"/>
              </a:rPr>
              <a:t> </a:t>
            </a:r>
            <a:r>
              <a:rPr lang="en-US" sz="1600" dirty="0">
                <a:solidFill>
                  <a:schemeClr val="accent6">
                    <a:lumMod val="75000"/>
                  </a:schemeClr>
                </a:solidFill>
                <a:latin typeface="Courier New" pitchFamily="49" charset="0"/>
                <a:cs typeface="Courier New" pitchFamily="49" charset="0"/>
              </a:rPr>
              <a:t>payments p </a:t>
            </a:r>
            <a:endParaRPr lang="en-US" sz="1600" dirty="0" smtClean="0">
              <a:solidFill>
                <a:schemeClr val="accent6">
                  <a:lumMod val="75000"/>
                </a:schemeClr>
              </a:solidFill>
              <a:latin typeface="Courier New" pitchFamily="49" charset="0"/>
              <a:cs typeface="Courier New" pitchFamily="49" charset="0"/>
            </a:endParaRPr>
          </a:p>
          <a:p>
            <a:pPr marL="800100" lvl="2" indent="0">
              <a:buNone/>
            </a:pPr>
            <a:r>
              <a:rPr lang="en-US" sz="1600" dirty="0">
                <a:solidFill>
                  <a:schemeClr val="accent6">
                    <a:lumMod val="75000"/>
                  </a:schemeClr>
                </a:solidFill>
                <a:latin typeface="Courier New" pitchFamily="49" charset="0"/>
                <a:cs typeface="Courier New" pitchFamily="49" charset="0"/>
              </a:rPr>
              <a:t>	</a:t>
            </a:r>
            <a:r>
              <a:rPr lang="en-US" sz="1600" dirty="0" smtClean="0">
                <a:solidFill>
                  <a:schemeClr val="accent6">
                    <a:lumMod val="75000"/>
                  </a:schemeClr>
                </a:solidFill>
                <a:latin typeface="Courier New" pitchFamily="49" charset="0"/>
                <a:cs typeface="Courier New" pitchFamily="49" charset="0"/>
              </a:rPr>
              <a:t>		     </a:t>
            </a:r>
            <a:r>
              <a:rPr lang="en-US" sz="1600" dirty="0" smtClean="0">
                <a:solidFill>
                  <a:schemeClr val="accent1">
                    <a:lumMod val="75000"/>
                  </a:schemeClr>
                </a:solidFill>
                <a:latin typeface="Courier New" pitchFamily="49" charset="0"/>
                <a:cs typeface="Courier New" pitchFamily="49" charset="0"/>
              </a:rPr>
              <a:t>WHERE</a:t>
            </a:r>
            <a:r>
              <a:rPr lang="en-US" sz="1600" dirty="0" smtClean="0">
                <a:solidFill>
                  <a:schemeClr val="accent6">
                    <a:lumMod val="75000"/>
                  </a:schemeClr>
                </a:solidFill>
                <a:latin typeface="Courier New" pitchFamily="49" charset="0"/>
                <a:cs typeface="Courier New" pitchFamily="49" charset="0"/>
              </a:rPr>
              <a:t> </a:t>
            </a:r>
            <a:r>
              <a:rPr lang="en-US" sz="1600" dirty="0" err="1">
                <a:solidFill>
                  <a:schemeClr val="accent6">
                    <a:lumMod val="75000"/>
                  </a:schemeClr>
                </a:solidFill>
                <a:latin typeface="Courier New" pitchFamily="49" charset="0"/>
                <a:cs typeface="Courier New" pitchFamily="49" charset="0"/>
              </a:rPr>
              <a:t>p.checknumber</a:t>
            </a:r>
            <a:r>
              <a:rPr lang="en-US" sz="1600" dirty="0">
                <a:solidFill>
                  <a:schemeClr val="accent6">
                    <a:lumMod val="75000"/>
                  </a:schemeClr>
                </a:solidFill>
                <a:latin typeface="Courier New" pitchFamily="49" charset="0"/>
                <a:cs typeface="Courier New" pitchFamily="49" charset="0"/>
              </a:rPr>
              <a:t> = 'HQ336336');</a:t>
            </a:r>
          </a:p>
          <a:p>
            <a:pPr marL="0" indent="0">
              <a:buNone/>
            </a:pPr>
            <a:endParaRPr lang="en-US" dirty="0" smtClean="0"/>
          </a:p>
          <a:p>
            <a:pPr marL="0" indent="0">
              <a:buNone/>
            </a:pPr>
            <a:endParaRPr lang="en-US" dirty="0" smtClean="0"/>
          </a:p>
          <a:p>
            <a:pPr marL="0" indent="0">
              <a:buNone/>
            </a:pPr>
            <a:endParaRPr lang="en-US" dirty="0" smtClean="0"/>
          </a:p>
        </p:txBody>
      </p:sp>
      <p:sp>
        <p:nvSpPr>
          <p:cNvPr id="2" name="Title 1"/>
          <p:cNvSpPr>
            <a:spLocks noGrp="1"/>
          </p:cNvSpPr>
          <p:nvPr>
            <p:ph type="title"/>
          </p:nvPr>
        </p:nvSpPr>
        <p:spPr>
          <a:noFill/>
          <a:ln>
            <a:noFill/>
          </a:ln>
        </p:spPr>
        <p:txBody>
          <a:bodyPr anchor="ctr"/>
          <a:lstStyle/>
          <a:p>
            <a:r>
              <a:rPr lang="en-US" sz="3600" dirty="0" smtClean="0">
                <a:solidFill>
                  <a:schemeClr val="bg1"/>
                </a:solidFill>
              </a:rPr>
              <a:t>Single Row Sub-query</a:t>
            </a:r>
            <a:endParaRPr lang="en-US" sz="3600" dirty="0">
              <a:solidFill>
                <a:schemeClr val="bg1"/>
              </a:solidFill>
            </a:endParaRPr>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486400" y="3551953"/>
            <a:ext cx="2946400" cy="461665"/>
          </a:xfrm>
          <a:prstGeom prst="rect">
            <a:avLst/>
          </a:prstGeom>
          <a:noFill/>
        </p:spPr>
        <p:txBody>
          <a:bodyPr wrap="square" rtlCol="0" anchor="ctr">
            <a:spAutoFit/>
          </a:bodyPr>
          <a:lstStyle/>
          <a:p>
            <a:pPr marL="342900" lvl="1" indent="-342900" algn="ctr">
              <a:buNone/>
            </a:pPr>
            <a:r>
              <a:rPr lang="en-US" sz="2400" b="1" dirty="0" smtClean="0"/>
              <a:t>&gt;  </a:t>
            </a:r>
            <a:r>
              <a:rPr lang="en-US" sz="2400" b="1" dirty="0"/>
              <a:t>&lt; </a:t>
            </a:r>
            <a:r>
              <a:rPr lang="en-US" sz="2400" b="1" dirty="0" smtClean="0"/>
              <a:t> &gt;=  &lt;&gt;  </a:t>
            </a:r>
            <a:r>
              <a:rPr lang="en-US" sz="2400" b="1" dirty="0"/>
              <a:t>!=   </a:t>
            </a:r>
            <a:r>
              <a:rPr lang="en-US" sz="2400" b="1" dirty="0" smtClean="0">
                <a:sym typeface="Wingdings" pitchFamily="2" charset="2"/>
              </a:rPr>
              <a:t>&lt;=&gt;</a:t>
            </a:r>
            <a:endParaRPr lang="en-US" sz="2400" b="1" dirty="0"/>
          </a:p>
        </p:txBody>
      </p:sp>
      <p:sp>
        <p:nvSpPr>
          <p:cNvPr id="7"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27</a:t>
            </a:fld>
            <a:endParaRPr lang="en-US" sz="1400" dirty="0"/>
          </a:p>
        </p:txBody>
      </p:sp>
    </p:spTree>
    <p:extLst>
      <p:ext uri="{BB962C8B-B14F-4D97-AF65-F5344CB8AC3E}">
        <p14:creationId xmlns:p14="http://schemas.microsoft.com/office/powerpoint/2010/main" val="224514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childTnLst>
                                </p:cTn>
                              </p:par>
                            </p:childTnLst>
                          </p:cTn>
                        </p:par>
                        <p:par>
                          <p:cTn id="36" fill="hold">
                            <p:stCondLst>
                              <p:cond delay="8000"/>
                            </p:stCondLst>
                            <p:childTnLst>
                              <p:par>
                                <p:cTn id="37" presetID="10" presetClass="entr" presetSubtype="0" fill="hold"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0"/>
                                        <p:tgtEl>
                                          <p:spTgt spid="3">
                                            <p:txEl>
                                              <p:pRg st="8" end="8"/>
                                            </p:txEl>
                                          </p:spTgt>
                                        </p:tgtEl>
                                      </p:cBhvr>
                                    </p:animEffect>
                                  </p:childTnLst>
                                </p:cTn>
                              </p:par>
                            </p:childTnLst>
                          </p:cTn>
                        </p:par>
                        <p:par>
                          <p:cTn id="40" fill="hold">
                            <p:stCondLst>
                              <p:cond delay="9000"/>
                            </p:stCondLst>
                            <p:childTnLst>
                              <p:par>
                                <p:cTn id="41" presetID="10" presetClass="entr" presetSubtype="0" fill="hold"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1000"/>
                                        <p:tgtEl>
                                          <p:spTgt spid="3">
                                            <p:txEl>
                                              <p:pRg st="9" end="9"/>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fade">
                                      <p:cBhvr>
                                        <p:cTn id="46" dur="1000"/>
                                        <p:tgtEl>
                                          <p:spTgt spid="3">
                                            <p:txEl>
                                              <p:pRg st="10" end="10"/>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Effect transition="in" filter="fade">
                                      <p:cBhvr>
                                        <p:cTn id="49" dur="1000"/>
                                        <p:tgtEl>
                                          <p:spTgt spid="3">
                                            <p:txEl>
                                              <p:pRg st="11" end="11"/>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1000"/>
                                        <p:tgtEl>
                                          <p:spTgt spid="3">
                                            <p:txEl>
                                              <p:pRg st="12" end="12"/>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Effect transition="in" filter="fade">
                                      <p:cBhvr>
                                        <p:cTn id="55" dur="1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86800" cy="5181600"/>
          </a:xfrm>
        </p:spPr>
        <p:txBody>
          <a:bodyPr/>
          <a:lstStyle/>
          <a:p>
            <a:r>
              <a:rPr lang="en-US" sz="2000" dirty="0" smtClean="0"/>
              <a:t>Multiple </a:t>
            </a:r>
            <a:r>
              <a:rPr lang="en-US" sz="2000" dirty="0"/>
              <a:t>R</a:t>
            </a:r>
            <a:r>
              <a:rPr lang="en-US" sz="2000" dirty="0" smtClean="0"/>
              <a:t>ow Sub-query: </a:t>
            </a:r>
          </a:p>
          <a:p>
            <a:pPr marL="855663" lvl="1" indent="-398463">
              <a:buFont typeface="Calibri" pitchFamily="34" charset="0"/>
              <a:buChar char="—"/>
            </a:pPr>
            <a:r>
              <a:rPr lang="en-US" dirty="0"/>
              <a:t>A multiple row </a:t>
            </a:r>
            <a:r>
              <a:rPr lang="en-US" dirty="0" smtClean="0"/>
              <a:t>Sub-query </a:t>
            </a:r>
            <a:r>
              <a:rPr lang="en-US" dirty="0"/>
              <a:t>returns an aggregate table, which is a filtered result set of one or more columns and one or more rows. </a:t>
            </a:r>
            <a:endParaRPr lang="en-US" dirty="0" smtClean="0"/>
          </a:p>
          <a:p>
            <a:pPr marL="855663" lvl="2" indent="-398463">
              <a:spcBef>
                <a:spcPts val="0"/>
              </a:spcBef>
              <a:buFont typeface="Calibri" pitchFamily="34" charset="0"/>
              <a:buChar char="—"/>
            </a:pPr>
            <a:r>
              <a:rPr lang="en-US" dirty="0" smtClean="0"/>
              <a:t>You </a:t>
            </a:r>
            <a:r>
              <a:rPr lang="en-US" dirty="0"/>
              <a:t>can use a multiple row </a:t>
            </a:r>
            <a:r>
              <a:rPr lang="en-US" dirty="0" smtClean="0"/>
              <a:t>Sub-query </a:t>
            </a:r>
            <a:r>
              <a:rPr lang="en-US" dirty="0"/>
              <a:t>in SELECT, INSERT, UPDATE, </a:t>
            </a:r>
            <a:r>
              <a:rPr lang="en-US" dirty="0" smtClean="0"/>
              <a:t>or DELETE</a:t>
            </a:r>
            <a:r>
              <a:rPr lang="en-US" dirty="0"/>
              <a:t> statements</a:t>
            </a:r>
            <a:r>
              <a:rPr lang="en-US" dirty="0" smtClean="0"/>
              <a:t>.</a:t>
            </a:r>
          </a:p>
          <a:p>
            <a:pPr marL="855663" lvl="2" indent="-398463">
              <a:spcBef>
                <a:spcPts val="0"/>
              </a:spcBef>
              <a:buFont typeface="Calibri" pitchFamily="34" charset="0"/>
              <a:buChar char="—"/>
            </a:pPr>
            <a:r>
              <a:rPr lang="en-US" dirty="0"/>
              <a:t>A multiple row </a:t>
            </a:r>
            <a:r>
              <a:rPr lang="en-US" dirty="0" smtClean="0"/>
              <a:t>Sub-query </a:t>
            </a:r>
            <a:r>
              <a:rPr lang="en-US" dirty="0"/>
              <a:t>can replace the VALUES clause in an INSERT statement, like the single-row </a:t>
            </a:r>
            <a:r>
              <a:rPr lang="en-US" dirty="0" smtClean="0"/>
              <a:t>Sub-query </a:t>
            </a:r>
            <a:r>
              <a:rPr lang="en-US" dirty="0"/>
              <a:t>discussed earlier. </a:t>
            </a:r>
            <a:endParaRPr lang="en-US" dirty="0" smtClean="0"/>
          </a:p>
          <a:p>
            <a:pPr marL="855663" lvl="2" indent="-398463">
              <a:spcBef>
                <a:spcPts val="0"/>
              </a:spcBef>
              <a:buFont typeface="Calibri" pitchFamily="34" charset="0"/>
              <a:buChar char="—"/>
            </a:pPr>
            <a:r>
              <a:rPr lang="en-US" dirty="0" smtClean="0"/>
              <a:t>You </a:t>
            </a:r>
            <a:r>
              <a:rPr lang="en-US" dirty="0"/>
              <a:t>can </a:t>
            </a:r>
            <a:r>
              <a:rPr lang="en-US" dirty="0" smtClean="0"/>
              <a:t>put </a:t>
            </a:r>
            <a:r>
              <a:rPr lang="en-US" dirty="0"/>
              <a:t>a multiple row </a:t>
            </a:r>
            <a:r>
              <a:rPr lang="en-US" dirty="0" smtClean="0"/>
              <a:t>Sub-query </a:t>
            </a:r>
            <a:r>
              <a:rPr lang="en-US" dirty="0"/>
              <a:t>in the </a:t>
            </a:r>
            <a:r>
              <a:rPr lang="en-US" dirty="0" smtClean="0"/>
              <a:t>WHERE clause </a:t>
            </a:r>
            <a:r>
              <a:rPr lang="en-US" dirty="0"/>
              <a:t>of a SELECT, UPDATE, and DELETE </a:t>
            </a:r>
            <a:r>
              <a:rPr lang="en-US" dirty="0" smtClean="0"/>
              <a:t>statement. However, </a:t>
            </a:r>
            <a:r>
              <a:rPr lang="en-US" dirty="0"/>
              <a:t>unlike scalar and single-row </a:t>
            </a:r>
            <a:r>
              <a:rPr lang="en-US" dirty="0" smtClean="0"/>
              <a:t>Sub-queries, </a:t>
            </a:r>
            <a:r>
              <a:rPr lang="en-US" dirty="0"/>
              <a:t>multiple row </a:t>
            </a:r>
            <a:r>
              <a:rPr lang="en-US" dirty="0" smtClean="0"/>
              <a:t>Sub-queries cannot </a:t>
            </a:r>
            <a:r>
              <a:rPr lang="en-US" dirty="0"/>
              <a:t>work with the equality, =, operator. </a:t>
            </a:r>
            <a:endParaRPr lang="en-US" dirty="0" smtClean="0"/>
          </a:p>
          <a:p>
            <a:pPr marL="855663" lvl="2" indent="-398463">
              <a:spcBef>
                <a:spcPts val="0"/>
              </a:spcBef>
              <a:buFont typeface="Calibri" pitchFamily="34" charset="0"/>
              <a:buChar char="—"/>
            </a:pPr>
            <a:r>
              <a:rPr lang="en-US" dirty="0" smtClean="0"/>
              <a:t>Multiple </a:t>
            </a:r>
            <a:r>
              <a:rPr lang="en-US" dirty="0"/>
              <a:t>row </a:t>
            </a:r>
            <a:r>
              <a:rPr lang="en-US" dirty="0" smtClean="0"/>
              <a:t>Sub-queries </a:t>
            </a:r>
            <a:r>
              <a:rPr lang="en-US" dirty="0"/>
              <a:t>require either the IN operator, or and equality/inequality </a:t>
            </a:r>
            <a:r>
              <a:rPr lang="en-US" dirty="0" smtClean="0"/>
              <a:t>operator, </a:t>
            </a:r>
            <a:r>
              <a:rPr lang="en-US" dirty="0"/>
              <a:t>combined with an ALL, ANY, or </a:t>
            </a:r>
            <a:r>
              <a:rPr lang="en-US" dirty="0" smtClean="0"/>
              <a:t>SOME, IN, NOT IN</a:t>
            </a:r>
            <a:r>
              <a:rPr lang="en-US" dirty="0"/>
              <a:t> operator</a:t>
            </a:r>
            <a:r>
              <a:rPr lang="en-US" dirty="0" smtClean="0"/>
              <a:t>.</a:t>
            </a:r>
          </a:p>
          <a:p>
            <a:pPr marL="855663" lvl="2" indent="-398463">
              <a:spcBef>
                <a:spcPts val="0"/>
              </a:spcBef>
              <a:buFont typeface="Calibri" pitchFamily="34" charset="0"/>
              <a:buChar char="—"/>
            </a:pPr>
            <a:r>
              <a:rPr lang="en-US" dirty="0"/>
              <a:t>You typically use a multiple row </a:t>
            </a:r>
            <a:r>
              <a:rPr lang="en-US" dirty="0" smtClean="0"/>
              <a:t>Sub-query </a:t>
            </a:r>
            <a:r>
              <a:rPr lang="en-US" dirty="0"/>
              <a:t>when you lookup a related set of information that has more than one row. </a:t>
            </a:r>
            <a:endParaRPr lang="en-US" b="1" dirty="0"/>
          </a:p>
          <a:p>
            <a:pPr lvl="2">
              <a:buFont typeface="Wingdings" pitchFamily="2" charset="2"/>
              <a:buChar char="§"/>
            </a:pPr>
            <a:endParaRPr lang="en-US" dirty="0"/>
          </a:p>
          <a:p>
            <a:endParaRPr lang="en-US" dirty="0" smtClean="0"/>
          </a:p>
        </p:txBody>
      </p:sp>
      <p:sp>
        <p:nvSpPr>
          <p:cNvPr id="2" name="Title 1"/>
          <p:cNvSpPr>
            <a:spLocks noGrp="1"/>
          </p:cNvSpPr>
          <p:nvPr>
            <p:ph type="title"/>
          </p:nvPr>
        </p:nvSpPr>
        <p:spPr>
          <a:noFill/>
          <a:ln>
            <a:noFill/>
          </a:ln>
        </p:spPr>
        <p:txBody>
          <a:bodyPr anchor="ctr"/>
          <a:lstStyle/>
          <a:p>
            <a:r>
              <a:rPr lang="en-US" sz="3600" dirty="0">
                <a:solidFill>
                  <a:schemeClr val="bg1"/>
                </a:solidFill>
              </a:rPr>
              <a:t>Multiple Row </a:t>
            </a:r>
            <a:r>
              <a:rPr lang="en-US" sz="3600" dirty="0" smtClean="0">
                <a:solidFill>
                  <a:schemeClr val="bg1"/>
                </a:solidFill>
              </a:rPr>
              <a:t>Sub-query</a:t>
            </a:r>
            <a:endParaRPr lang="en-US" sz="3600" dirty="0">
              <a:solidFill>
                <a:schemeClr val="bg1"/>
              </a:solidFill>
            </a:endParaRPr>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28</a:t>
            </a:fld>
            <a:endParaRPr lang="en-US" sz="1400" dirty="0"/>
          </a:p>
        </p:txBody>
      </p:sp>
      <p:sp>
        <p:nvSpPr>
          <p:cNvPr id="4" name="Rounded Rectangle 3"/>
          <p:cNvSpPr/>
          <p:nvPr/>
        </p:nvSpPr>
        <p:spPr>
          <a:xfrm>
            <a:off x="609600" y="5486400"/>
            <a:ext cx="7162800" cy="71360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marL="0" lvl="1" algn="ctr"/>
            <a:r>
              <a:rPr lang="en-US" b="1" dirty="0"/>
              <a:t>Note:</a:t>
            </a:r>
            <a:r>
              <a:rPr lang="en-US" dirty="0"/>
              <a:t> All columns must return the same number of rows of data. </a:t>
            </a:r>
          </a:p>
        </p:txBody>
      </p:sp>
    </p:spTree>
    <p:extLst>
      <p:ext uri="{BB962C8B-B14F-4D97-AF65-F5344CB8AC3E}">
        <p14:creationId xmlns:p14="http://schemas.microsoft.com/office/powerpoint/2010/main" val="169951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childTnLst>
                                </p:cTn>
                              </p:par>
                            </p:childTnLst>
                          </p:cTn>
                        </p:par>
                        <p:par>
                          <p:cTn id="32" fill="hold">
                            <p:stCondLst>
                              <p:cond delay="7000"/>
                            </p:stCondLst>
                            <p:childTnLst>
                              <p:par>
                                <p:cTn id="33" presetID="42" presetClass="entr" presetSubtype="0" fill="hold" grpId="0"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a:ln>
            <a:noFill/>
          </a:ln>
        </p:spPr>
        <p:txBody>
          <a:bodyPr anchor="ctr"/>
          <a:lstStyle/>
          <a:p>
            <a:r>
              <a:rPr lang="en-US" sz="3600" dirty="0"/>
              <a:t>Scenario</a:t>
            </a:r>
          </a:p>
        </p:txBody>
      </p:sp>
      <p:pic>
        <p:nvPicPr>
          <p:cNvPr id="8" name="Picture 7"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228600" y="1524000"/>
            <a:ext cx="1845039" cy="34152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ular Callout 8"/>
          <p:cNvSpPr/>
          <p:nvPr/>
        </p:nvSpPr>
        <p:spPr>
          <a:xfrm>
            <a:off x="2743200" y="1447800"/>
            <a:ext cx="3352800" cy="1905000"/>
          </a:xfrm>
          <a:prstGeom prst="wedgeRoundRectCallout">
            <a:avLst>
              <a:gd name="adj1" fmla="val -77152"/>
              <a:gd name="adj2" fmla="val 40680"/>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solidFill>
                  <a:schemeClr val="tx1"/>
                </a:solidFill>
              </a:rPr>
              <a:t>I want to display the o</a:t>
            </a:r>
            <a:r>
              <a:rPr lang="en-US" dirty="0" smtClean="0">
                <a:solidFill>
                  <a:schemeClr val="tx1"/>
                </a:solidFill>
              </a:rPr>
              <a:t>rder number and customer number </a:t>
            </a:r>
            <a:r>
              <a:rPr lang="en-US" dirty="0">
                <a:solidFill>
                  <a:schemeClr val="tx1"/>
                </a:solidFill>
              </a:rPr>
              <a:t>from orders for all customers who have made a payment of more than 15000</a:t>
            </a:r>
            <a:r>
              <a:rPr lang="en-US" dirty="0" smtClean="0">
                <a:solidFill>
                  <a:schemeClr val="tx1"/>
                </a:solidFill>
              </a:rPr>
              <a:t>.</a:t>
            </a:r>
            <a:endParaRPr lang="en-US" dirty="0">
              <a:solidFill>
                <a:schemeClr val="tx1"/>
              </a:solidFill>
            </a:endParaRPr>
          </a:p>
        </p:txBody>
      </p:sp>
      <p:sp>
        <p:nvSpPr>
          <p:cNvPr id="10" name="Rectangle 9"/>
          <p:cNvSpPr/>
          <p:nvPr/>
        </p:nvSpPr>
        <p:spPr>
          <a:xfrm>
            <a:off x="304800" y="5410200"/>
            <a:ext cx="8610600" cy="615462"/>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chemeClr val="tx1"/>
                </a:solidFill>
              </a:rPr>
              <a:t>Let us </a:t>
            </a:r>
            <a:r>
              <a:rPr lang="en-US" dirty="0">
                <a:solidFill>
                  <a:schemeClr val="tx1"/>
                </a:solidFill>
              </a:rPr>
              <a:t>use </a:t>
            </a:r>
            <a:r>
              <a:rPr lang="en-US" dirty="0" smtClean="0">
                <a:solidFill>
                  <a:schemeClr val="tx1"/>
                </a:solidFill>
              </a:rPr>
              <a:t>a multiple </a:t>
            </a:r>
            <a:r>
              <a:rPr lang="en-US" dirty="0">
                <a:solidFill>
                  <a:schemeClr val="tx1"/>
                </a:solidFill>
              </a:rPr>
              <a:t>row </a:t>
            </a:r>
            <a:r>
              <a:rPr lang="en-US" dirty="0" smtClean="0">
                <a:solidFill>
                  <a:schemeClr val="tx1"/>
                </a:solidFill>
              </a:rPr>
              <a:t>Sub-query </a:t>
            </a:r>
            <a:r>
              <a:rPr lang="en-US" dirty="0">
                <a:solidFill>
                  <a:schemeClr val="tx1"/>
                </a:solidFill>
              </a:rPr>
              <a:t>to meet </a:t>
            </a:r>
            <a:r>
              <a:rPr lang="en-US" dirty="0" smtClean="0">
                <a:solidFill>
                  <a:schemeClr val="tx1"/>
                </a:solidFill>
              </a:rPr>
              <a:t>Tim’s requirement.</a:t>
            </a:r>
            <a:endParaRPr lang="en-US" dirty="0">
              <a:solidFill>
                <a:schemeClr val="tx1"/>
              </a:solidFill>
            </a:endParaRPr>
          </a:p>
        </p:txBody>
      </p:sp>
      <p:sp>
        <p:nvSpPr>
          <p:cNvPr id="11"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29</a:t>
            </a:fld>
            <a:endParaRPr lang="en-US" sz="1400" dirty="0"/>
          </a:p>
        </p:txBody>
      </p:sp>
    </p:spTree>
    <p:extLst>
      <p:ext uri="{BB962C8B-B14F-4D97-AF65-F5344CB8AC3E}">
        <p14:creationId xmlns:p14="http://schemas.microsoft.com/office/powerpoint/2010/main" val="150532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chor="ctr"/>
          <a:lstStyle/>
          <a:p>
            <a:r>
              <a:rPr lang="en-US" sz="3600" dirty="0"/>
              <a:t>Overview</a:t>
            </a:r>
          </a:p>
        </p:txBody>
      </p:sp>
      <p:pic>
        <p:nvPicPr>
          <p:cNvPr id="7" name="Picture 2" descr="emotions,examining,eyeballs,eyes,faces,looking,magnification,magnifying,magnifying glasses,seeing,smiles,smiley,smiley face,smiley faces,smileys,smilie,smilie face,smilie faces,smilies,smiling,smily,smily face,smily faces,smilys,symbo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654" y="2362200"/>
            <a:ext cx="2912746" cy="2912745"/>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7"/>
          <p:cNvSpPr/>
          <p:nvPr/>
        </p:nvSpPr>
        <p:spPr>
          <a:xfrm>
            <a:off x="3599543" y="2362200"/>
            <a:ext cx="4172857" cy="22860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indent="-365760"/>
            <a:r>
              <a:rPr lang="en-US" dirty="0">
                <a:solidFill>
                  <a:schemeClr val="bg1"/>
                </a:solidFill>
              </a:rPr>
              <a:t>This session will give an overview of </a:t>
            </a:r>
            <a:r>
              <a:rPr lang="en-US" dirty="0" smtClean="0">
                <a:solidFill>
                  <a:schemeClr val="bg1"/>
                </a:solidFill>
              </a:rPr>
              <a:t>Sub-queries in SQL. </a:t>
            </a:r>
            <a:endParaRPr lang="en-US" dirty="0">
              <a:solidFill>
                <a:schemeClr val="bg1"/>
              </a:solidFill>
            </a:endParaRPr>
          </a:p>
        </p:txBody>
      </p:sp>
      <p:sp>
        <p:nvSpPr>
          <p:cNvPr id="12"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3</a:t>
            </a:fld>
            <a:endParaRPr lang="en-US" sz="1400" dirty="0"/>
          </a:p>
        </p:txBody>
      </p:sp>
    </p:spTree>
    <p:extLst>
      <p:ext uri="{BB962C8B-B14F-4D97-AF65-F5344CB8AC3E}">
        <p14:creationId xmlns:p14="http://schemas.microsoft.com/office/powerpoint/2010/main" val="2245081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000" fill="hold"/>
                                        <p:tgtEl>
                                          <p:spTgt spid="7"/>
                                        </p:tgtEl>
                                        <p:attrNameLst>
                                          <p:attrName>ppt_w</p:attrName>
                                        </p:attrNameLst>
                                      </p:cBhvr>
                                      <p:tavLst>
                                        <p:tav tm="0">
                                          <p:val>
                                            <p:fltVal val="0"/>
                                          </p:val>
                                        </p:tav>
                                        <p:tav tm="100000">
                                          <p:val>
                                            <p:strVal val="#ppt_w"/>
                                          </p:val>
                                        </p:tav>
                                      </p:tavLst>
                                    </p:anim>
                                    <p:anim calcmode="lin" valueType="num">
                                      <p:cBhvr>
                                        <p:cTn id="8" dur="2000" fill="hold"/>
                                        <p:tgtEl>
                                          <p:spTgt spid="7"/>
                                        </p:tgtEl>
                                        <p:attrNameLst>
                                          <p:attrName>ppt_h</p:attrName>
                                        </p:attrNameLst>
                                      </p:cBhvr>
                                      <p:tavLst>
                                        <p:tav tm="0">
                                          <p:val>
                                            <p:fltVal val="0"/>
                                          </p:val>
                                        </p:tav>
                                        <p:tav tm="100000">
                                          <p:val>
                                            <p:strVal val="#ppt_h"/>
                                          </p:val>
                                        </p:tav>
                                      </p:tavLst>
                                    </p:anim>
                                    <p:animEffect transition="in" filter="fade">
                                      <p:cBhvr>
                                        <p:cTn id="9" dur="2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80">
                                          <p:stCondLst>
                                            <p:cond delay="0"/>
                                          </p:stCondLst>
                                        </p:cTn>
                                        <p:tgtEl>
                                          <p:spTgt spid="8"/>
                                        </p:tgtEl>
                                      </p:cBhvr>
                                    </p:animEffect>
                                    <p:anim calcmode="lin" valueType="num">
                                      <p:cBhvr>
                                        <p:cTn id="15"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0" dur="26">
                                          <p:stCondLst>
                                            <p:cond delay="650"/>
                                          </p:stCondLst>
                                        </p:cTn>
                                        <p:tgtEl>
                                          <p:spTgt spid="8"/>
                                        </p:tgtEl>
                                      </p:cBhvr>
                                      <p:to x="100000" y="60000"/>
                                    </p:animScale>
                                    <p:animScale>
                                      <p:cBhvr>
                                        <p:cTn id="21" dur="166" decel="50000">
                                          <p:stCondLst>
                                            <p:cond delay="676"/>
                                          </p:stCondLst>
                                        </p:cTn>
                                        <p:tgtEl>
                                          <p:spTgt spid="8"/>
                                        </p:tgtEl>
                                      </p:cBhvr>
                                      <p:to x="100000" y="100000"/>
                                    </p:animScale>
                                    <p:animScale>
                                      <p:cBhvr>
                                        <p:cTn id="22" dur="26">
                                          <p:stCondLst>
                                            <p:cond delay="1312"/>
                                          </p:stCondLst>
                                        </p:cTn>
                                        <p:tgtEl>
                                          <p:spTgt spid="8"/>
                                        </p:tgtEl>
                                      </p:cBhvr>
                                      <p:to x="100000" y="80000"/>
                                    </p:animScale>
                                    <p:animScale>
                                      <p:cBhvr>
                                        <p:cTn id="23" dur="166" decel="50000">
                                          <p:stCondLst>
                                            <p:cond delay="1338"/>
                                          </p:stCondLst>
                                        </p:cTn>
                                        <p:tgtEl>
                                          <p:spTgt spid="8"/>
                                        </p:tgtEl>
                                      </p:cBhvr>
                                      <p:to x="100000" y="100000"/>
                                    </p:animScale>
                                    <p:animScale>
                                      <p:cBhvr>
                                        <p:cTn id="24" dur="26">
                                          <p:stCondLst>
                                            <p:cond delay="1642"/>
                                          </p:stCondLst>
                                        </p:cTn>
                                        <p:tgtEl>
                                          <p:spTgt spid="8"/>
                                        </p:tgtEl>
                                      </p:cBhvr>
                                      <p:to x="100000" y="90000"/>
                                    </p:animScale>
                                    <p:animScale>
                                      <p:cBhvr>
                                        <p:cTn id="25" dur="166" decel="50000">
                                          <p:stCondLst>
                                            <p:cond delay="1668"/>
                                          </p:stCondLst>
                                        </p:cTn>
                                        <p:tgtEl>
                                          <p:spTgt spid="8"/>
                                        </p:tgtEl>
                                      </p:cBhvr>
                                      <p:to x="100000" y="100000"/>
                                    </p:animScale>
                                    <p:animScale>
                                      <p:cBhvr>
                                        <p:cTn id="26" dur="26">
                                          <p:stCondLst>
                                            <p:cond delay="1808"/>
                                          </p:stCondLst>
                                        </p:cTn>
                                        <p:tgtEl>
                                          <p:spTgt spid="8"/>
                                        </p:tgtEl>
                                      </p:cBhvr>
                                      <p:to x="100000" y="95000"/>
                                    </p:animScale>
                                    <p:animScale>
                                      <p:cBhvr>
                                        <p:cTn id="27"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Let</a:t>
            </a:r>
            <a:r>
              <a:rPr lang="en-US" sz="2000" dirty="0"/>
              <a:t> </a:t>
            </a:r>
            <a:r>
              <a:rPr lang="en-US" sz="2000" dirty="0" smtClean="0"/>
              <a:t>us see an example of multiple row Sub-query which use IN. </a:t>
            </a:r>
          </a:p>
          <a:p>
            <a:pPr>
              <a:buNone/>
            </a:pPr>
            <a:endParaRPr lang="en-US" dirty="0"/>
          </a:p>
          <a:p>
            <a:pPr marL="800100" lvl="2" indent="0">
              <a:buNone/>
            </a:pPr>
            <a:r>
              <a:rPr lang="en-US" dirty="0">
                <a:solidFill>
                  <a:schemeClr val="accent1">
                    <a:lumMod val="75000"/>
                  </a:schemeClr>
                </a:solidFill>
                <a:latin typeface="Courier New" pitchFamily="49" charset="0"/>
                <a:cs typeface="Courier New" pitchFamily="49" charset="0"/>
              </a:rPr>
              <a:t>SELECT </a:t>
            </a:r>
            <a:r>
              <a:rPr lang="en-US" dirty="0" err="1">
                <a:solidFill>
                  <a:schemeClr val="accent6">
                    <a:lumMod val="75000"/>
                  </a:schemeClr>
                </a:solidFill>
                <a:latin typeface="Courier New" pitchFamily="49" charset="0"/>
                <a:cs typeface="Courier New" pitchFamily="49" charset="0"/>
              </a:rPr>
              <a:t>o.OrderNumber</a:t>
            </a:r>
            <a:r>
              <a:rPr lang="en-US" dirty="0">
                <a:solidFill>
                  <a:schemeClr val="accent6">
                    <a:lumMod val="75000"/>
                  </a:schemeClr>
                </a:solidFill>
                <a:latin typeface="Courier New" pitchFamily="49" charset="0"/>
                <a:cs typeface="Courier New" pitchFamily="49" charset="0"/>
              </a:rPr>
              <a:t>, </a:t>
            </a:r>
            <a:r>
              <a:rPr lang="en-US" dirty="0" err="1">
                <a:solidFill>
                  <a:schemeClr val="accent6">
                    <a:lumMod val="75000"/>
                  </a:schemeClr>
                </a:solidFill>
                <a:latin typeface="Courier New" pitchFamily="49" charset="0"/>
                <a:cs typeface="Courier New" pitchFamily="49" charset="0"/>
              </a:rPr>
              <a:t>o.customerNumber</a:t>
            </a:r>
            <a:endParaRPr lang="en-US" dirty="0">
              <a:solidFill>
                <a:schemeClr val="accent6">
                  <a:lumMod val="75000"/>
                </a:schemeClr>
              </a:solidFill>
              <a:latin typeface="Courier New" pitchFamily="49" charset="0"/>
              <a:cs typeface="Courier New" pitchFamily="49" charset="0"/>
            </a:endParaRPr>
          </a:p>
          <a:p>
            <a:pPr marL="800100" lvl="2" indent="0">
              <a:buNone/>
            </a:pPr>
            <a:r>
              <a:rPr lang="en-US" dirty="0" smtClean="0">
                <a:solidFill>
                  <a:schemeClr val="accent1">
                    <a:lumMod val="75000"/>
                  </a:schemeClr>
                </a:solidFill>
                <a:latin typeface="Courier New" pitchFamily="49" charset="0"/>
                <a:cs typeface="Courier New" pitchFamily="49" charset="0"/>
              </a:rPr>
              <a:t>FROM </a:t>
            </a:r>
            <a:r>
              <a:rPr lang="en-US" dirty="0">
                <a:solidFill>
                  <a:schemeClr val="accent6">
                    <a:lumMod val="75000"/>
                  </a:schemeClr>
                </a:solidFill>
                <a:latin typeface="Courier New" pitchFamily="49" charset="0"/>
                <a:cs typeface="Courier New" pitchFamily="49" charset="0"/>
              </a:rPr>
              <a:t>orders o </a:t>
            </a:r>
          </a:p>
          <a:p>
            <a:pPr marL="800100" lvl="2" indent="0">
              <a:buNone/>
            </a:pPr>
            <a:r>
              <a:rPr lang="en-US" dirty="0" smtClean="0">
                <a:solidFill>
                  <a:schemeClr val="accent1">
                    <a:lumMod val="75000"/>
                  </a:schemeClr>
                </a:solidFill>
                <a:latin typeface="Courier New" pitchFamily="49" charset="0"/>
                <a:cs typeface="Courier New" pitchFamily="49" charset="0"/>
              </a:rPr>
              <a:t>WHERE </a:t>
            </a:r>
            <a:r>
              <a:rPr lang="en-US" dirty="0" err="1">
                <a:solidFill>
                  <a:schemeClr val="accent6">
                    <a:lumMod val="75000"/>
                  </a:schemeClr>
                </a:solidFill>
                <a:latin typeface="Courier New" pitchFamily="49" charset="0"/>
                <a:cs typeface="Courier New" pitchFamily="49" charset="0"/>
              </a:rPr>
              <a:t>o.customerNumber</a:t>
            </a:r>
            <a:r>
              <a:rPr lang="en-US" dirty="0">
                <a:solidFill>
                  <a:schemeClr val="accent1">
                    <a:lumMod val="75000"/>
                  </a:schemeClr>
                </a:solidFill>
                <a:latin typeface="Courier New" pitchFamily="49" charset="0"/>
                <a:cs typeface="Courier New" pitchFamily="49" charset="0"/>
              </a:rPr>
              <a:t> IN (SELECT </a:t>
            </a:r>
            <a:r>
              <a:rPr lang="en-US" dirty="0" err="1">
                <a:solidFill>
                  <a:schemeClr val="accent6">
                    <a:lumMod val="75000"/>
                  </a:schemeClr>
                </a:solidFill>
                <a:latin typeface="Courier New" pitchFamily="49" charset="0"/>
                <a:cs typeface="Courier New" pitchFamily="49" charset="0"/>
              </a:rPr>
              <a:t>p.customerNumber</a:t>
            </a:r>
            <a:r>
              <a:rPr lang="en-US" dirty="0">
                <a:solidFill>
                  <a:schemeClr val="accent1">
                    <a:lumMod val="75000"/>
                  </a:schemeClr>
                </a:solidFill>
                <a:latin typeface="Courier New" pitchFamily="49" charset="0"/>
                <a:cs typeface="Courier New" pitchFamily="49" charset="0"/>
              </a:rPr>
              <a:t> </a:t>
            </a:r>
            <a:endParaRPr lang="en-US" dirty="0" smtClean="0">
              <a:solidFill>
                <a:schemeClr val="accent1">
                  <a:lumMod val="75000"/>
                </a:schemeClr>
              </a:solidFill>
              <a:latin typeface="Courier New" pitchFamily="49" charset="0"/>
              <a:cs typeface="Courier New" pitchFamily="49" charset="0"/>
            </a:endParaRPr>
          </a:p>
          <a:p>
            <a:pPr marL="800100" lvl="2" indent="0">
              <a:buNone/>
            </a:pPr>
            <a:r>
              <a:rPr lang="en-US" dirty="0" smtClean="0">
                <a:solidFill>
                  <a:schemeClr val="accent1">
                    <a:lumMod val="75000"/>
                  </a:schemeClr>
                </a:solidFill>
                <a:latin typeface="Courier New" pitchFamily="49" charset="0"/>
                <a:cs typeface="Courier New" pitchFamily="49" charset="0"/>
              </a:rPr>
              <a:t>				FROM </a:t>
            </a:r>
            <a:r>
              <a:rPr lang="en-US" dirty="0">
                <a:solidFill>
                  <a:schemeClr val="accent6">
                    <a:lumMod val="75000"/>
                  </a:schemeClr>
                </a:solidFill>
                <a:latin typeface="Courier New" pitchFamily="49" charset="0"/>
                <a:cs typeface="Courier New" pitchFamily="49" charset="0"/>
              </a:rPr>
              <a:t>payments p</a:t>
            </a:r>
            <a:r>
              <a:rPr lang="en-US" dirty="0">
                <a:solidFill>
                  <a:schemeClr val="accent1">
                    <a:lumMod val="75000"/>
                  </a:schemeClr>
                </a:solidFill>
                <a:latin typeface="Courier New" pitchFamily="49" charset="0"/>
                <a:cs typeface="Courier New" pitchFamily="49" charset="0"/>
              </a:rPr>
              <a:t> </a:t>
            </a:r>
            <a:endParaRPr lang="en-US" dirty="0" smtClean="0">
              <a:solidFill>
                <a:schemeClr val="accent1">
                  <a:lumMod val="75000"/>
                </a:schemeClr>
              </a:solidFill>
              <a:latin typeface="Courier New" pitchFamily="49" charset="0"/>
              <a:cs typeface="Courier New" pitchFamily="49" charset="0"/>
            </a:endParaRPr>
          </a:p>
          <a:p>
            <a:pPr marL="800100" lvl="2" indent="0">
              <a:buNone/>
            </a:pPr>
            <a:r>
              <a:rPr lang="en-US" dirty="0" smtClean="0">
                <a:solidFill>
                  <a:schemeClr val="accent1">
                    <a:lumMod val="75000"/>
                  </a:schemeClr>
                </a:solidFill>
                <a:latin typeface="Courier New" pitchFamily="49" charset="0"/>
                <a:cs typeface="Courier New" pitchFamily="49" charset="0"/>
              </a:rPr>
              <a:t>					WHERE </a:t>
            </a:r>
            <a:r>
              <a:rPr lang="en-US" dirty="0" err="1">
                <a:solidFill>
                  <a:schemeClr val="accent6">
                    <a:lumMod val="75000"/>
                  </a:schemeClr>
                </a:solidFill>
                <a:latin typeface="Courier New" pitchFamily="49" charset="0"/>
                <a:cs typeface="Courier New" pitchFamily="49" charset="0"/>
              </a:rPr>
              <a:t>p.amount</a:t>
            </a:r>
            <a:r>
              <a:rPr lang="en-US" dirty="0">
                <a:solidFill>
                  <a:schemeClr val="accent6">
                    <a:lumMod val="75000"/>
                  </a:schemeClr>
                </a:solidFill>
                <a:latin typeface="Courier New" pitchFamily="49" charset="0"/>
                <a:cs typeface="Courier New" pitchFamily="49" charset="0"/>
              </a:rPr>
              <a:t>&gt;</a:t>
            </a:r>
            <a:r>
              <a:rPr lang="en-US" dirty="0">
                <a:solidFill>
                  <a:schemeClr val="accent1">
                    <a:lumMod val="75000"/>
                  </a:schemeClr>
                </a:solidFill>
                <a:latin typeface="Courier New" pitchFamily="49" charset="0"/>
                <a:cs typeface="Courier New" pitchFamily="49" charset="0"/>
              </a:rPr>
              <a:t>15000</a:t>
            </a:r>
            <a:r>
              <a:rPr lang="en-US" dirty="0" smtClean="0">
                <a:solidFill>
                  <a:schemeClr val="accent1">
                    <a:lumMod val="75000"/>
                  </a:schemeClr>
                </a:solidFill>
                <a:latin typeface="Courier New" pitchFamily="49" charset="0"/>
                <a:cs typeface="Courier New" pitchFamily="49" charset="0"/>
              </a:rPr>
              <a:t>);</a:t>
            </a:r>
            <a:endParaRPr lang="en-US" dirty="0">
              <a:solidFill>
                <a:schemeClr val="accent1">
                  <a:lumMod val="75000"/>
                </a:schemeClr>
              </a:solidFill>
              <a:latin typeface="Courier New" pitchFamily="49" charset="0"/>
              <a:cs typeface="Courier New" pitchFamily="49" charset="0"/>
            </a:endParaRPr>
          </a:p>
        </p:txBody>
      </p:sp>
      <p:sp>
        <p:nvSpPr>
          <p:cNvPr id="2" name="Title 1"/>
          <p:cNvSpPr>
            <a:spLocks noGrp="1"/>
          </p:cNvSpPr>
          <p:nvPr>
            <p:ph type="title"/>
          </p:nvPr>
        </p:nvSpPr>
        <p:spPr>
          <a:noFill/>
          <a:ln>
            <a:noFill/>
          </a:ln>
        </p:spPr>
        <p:txBody>
          <a:bodyPr anchor="ctr"/>
          <a:lstStyle/>
          <a:p>
            <a:r>
              <a:rPr lang="en-US" sz="3200" dirty="0" smtClean="0">
                <a:solidFill>
                  <a:schemeClr val="bg1"/>
                </a:solidFill>
              </a:rPr>
              <a:t>Multiple </a:t>
            </a:r>
            <a:r>
              <a:rPr lang="en-US" sz="3200" dirty="0">
                <a:solidFill>
                  <a:schemeClr val="bg1"/>
                </a:solidFill>
              </a:rPr>
              <a:t>Row </a:t>
            </a:r>
            <a:r>
              <a:rPr lang="en-US" sz="3200" dirty="0" smtClean="0">
                <a:solidFill>
                  <a:schemeClr val="bg1"/>
                </a:solidFill>
              </a:rPr>
              <a:t>Sub-query (Contd.)</a:t>
            </a:r>
            <a:endParaRPr lang="en-US" sz="3200" dirty="0">
              <a:solidFill>
                <a:schemeClr val="bg1"/>
              </a:solidFill>
            </a:endParaRPr>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30</a:t>
            </a:fld>
            <a:endParaRPr lang="en-US" sz="1400" dirty="0"/>
          </a:p>
        </p:txBody>
      </p:sp>
    </p:spTree>
    <p:extLst>
      <p:ext uri="{BB962C8B-B14F-4D97-AF65-F5344CB8AC3E}">
        <p14:creationId xmlns:p14="http://schemas.microsoft.com/office/powerpoint/2010/main" val="210877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000"/>
                                        <p:tgtEl>
                                          <p:spTgt spid="3">
                                            <p:txEl>
                                              <p:pRg st="2" end="2"/>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10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IN:</a:t>
            </a:r>
          </a:p>
          <a:p>
            <a:r>
              <a:rPr lang="en-US" sz="2000" dirty="0" smtClean="0"/>
              <a:t>ANSI Syntax: </a:t>
            </a:r>
            <a:r>
              <a:rPr lang="en-US" sz="2000" dirty="0" smtClean="0">
                <a:latin typeface="Courier New" pitchFamily="49" charset="0"/>
                <a:cs typeface="Courier New" pitchFamily="49" charset="0"/>
              </a:rPr>
              <a:t>expression </a:t>
            </a:r>
            <a:r>
              <a:rPr lang="en-US" sz="2000" dirty="0">
                <a:latin typeface="Courier New" pitchFamily="49" charset="0"/>
                <a:cs typeface="Courier New" pitchFamily="49" charset="0"/>
              </a:rPr>
              <a:t>IN </a:t>
            </a:r>
            <a:r>
              <a:rPr lang="en-US" sz="2000" dirty="0" smtClean="0">
                <a:latin typeface="Courier New" pitchFamily="49" charset="0"/>
                <a:cs typeface="Courier New" pitchFamily="49" charset="0"/>
              </a:rPr>
              <a:t>(Sub-query)</a:t>
            </a:r>
          </a:p>
          <a:p>
            <a:pPr lvl="1">
              <a:buFont typeface="Calibri" pitchFamily="34" charset="0"/>
              <a:buChar char="—"/>
            </a:pPr>
            <a:r>
              <a:rPr lang="en-US" dirty="0"/>
              <a:t>An IN </a:t>
            </a:r>
            <a:r>
              <a:rPr lang="en-US" dirty="0" smtClean="0"/>
              <a:t>Sub-query </a:t>
            </a:r>
            <a:r>
              <a:rPr lang="en-US" dirty="0"/>
              <a:t>condition is TRUE if the value of the expression matches one or more of the values from the </a:t>
            </a:r>
            <a:r>
              <a:rPr lang="en-US" dirty="0" smtClean="0"/>
              <a:t>Sub-query.</a:t>
            </a:r>
            <a:r>
              <a:rPr lang="en-US" dirty="0"/>
              <a:t> </a:t>
            </a:r>
          </a:p>
          <a:p>
            <a:endParaRPr lang="en-US" b="1" dirty="0" smtClean="0"/>
          </a:p>
          <a:p>
            <a:r>
              <a:rPr lang="en-US" sz="2000" dirty="0" smtClean="0"/>
              <a:t>NOT IN:</a:t>
            </a:r>
            <a:endParaRPr lang="en-US" sz="2000" dirty="0"/>
          </a:p>
          <a:p>
            <a:r>
              <a:rPr lang="en-US" sz="2000" dirty="0" smtClean="0"/>
              <a:t>ANSI: </a:t>
            </a:r>
            <a:r>
              <a:rPr lang="en-US" sz="2000" dirty="0" smtClean="0">
                <a:latin typeface="Courier New" pitchFamily="49" charset="0"/>
                <a:cs typeface="Courier New" pitchFamily="49" charset="0"/>
              </a:rPr>
              <a:t>expression NOT IN (Sub-query)</a:t>
            </a:r>
            <a:endParaRPr lang="en-US" sz="2000" dirty="0">
              <a:latin typeface="Courier New" pitchFamily="49" charset="0"/>
              <a:cs typeface="Courier New" pitchFamily="49" charset="0"/>
            </a:endParaRPr>
          </a:p>
          <a:p>
            <a:pPr lvl="1">
              <a:buFont typeface="Calibri" pitchFamily="34" charset="0"/>
              <a:buChar char="—"/>
            </a:pPr>
            <a:r>
              <a:rPr lang="en-US" dirty="0"/>
              <a:t>An </a:t>
            </a:r>
            <a:r>
              <a:rPr lang="en-US" dirty="0" smtClean="0"/>
              <a:t>NOT IN Sub-query </a:t>
            </a:r>
            <a:r>
              <a:rPr lang="en-US" dirty="0"/>
              <a:t>condition is TRUE if the value of the expression matches none</a:t>
            </a:r>
            <a:r>
              <a:rPr lang="en-US" dirty="0" smtClean="0"/>
              <a:t> of </a:t>
            </a:r>
            <a:r>
              <a:rPr lang="en-US" dirty="0"/>
              <a:t>the values from the </a:t>
            </a:r>
            <a:r>
              <a:rPr lang="en-US" dirty="0" smtClean="0"/>
              <a:t>Sub-query.</a:t>
            </a:r>
            <a:r>
              <a:rPr lang="en-US" dirty="0"/>
              <a:t> </a:t>
            </a:r>
            <a:endParaRPr lang="en-US" dirty="0" smtClean="0"/>
          </a:p>
        </p:txBody>
      </p:sp>
      <p:sp>
        <p:nvSpPr>
          <p:cNvPr id="2" name="Title 1"/>
          <p:cNvSpPr>
            <a:spLocks noGrp="1"/>
          </p:cNvSpPr>
          <p:nvPr>
            <p:ph type="title"/>
          </p:nvPr>
        </p:nvSpPr>
        <p:spPr>
          <a:noFill/>
          <a:ln>
            <a:noFill/>
          </a:ln>
        </p:spPr>
        <p:txBody>
          <a:bodyPr anchor="ctr"/>
          <a:lstStyle/>
          <a:p>
            <a:r>
              <a:rPr lang="en-US" sz="3200" dirty="0"/>
              <a:t>IN, NOT IN, ALL, ANY, and SOME</a:t>
            </a:r>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a:spLocks noChangeArrowheads="1"/>
          </p:cNvSpPr>
          <p:nvPr/>
        </p:nvSpPr>
        <p:spPr bwMode="auto">
          <a:xfrm>
            <a:off x="1752600" y="4350657"/>
            <a:ext cx="5867400" cy="1669143"/>
          </a:xfrm>
          <a:prstGeom prst="rect">
            <a:avLst/>
          </a:prstGeom>
          <a:ln/>
        </p:spPr>
        <p:style>
          <a:lnRef idx="1">
            <a:schemeClr val="accent6"/>
          </a:lnRef>
          <a:fillRef idx="2">
            <a:schemeClr val="accent6"/>
          </a:fillRef>
          <a:effectRef idx="1">
            <a:schemeClr val="accent6"/>
          </a:effectRef>
          <a:fontRef idx="minor">
            <a:schemeClr val="dk1"/>
          </a:fontRef>
        </p:style>
        <p:txBody>
          <a:bodyPr wrap="none" anchor="ctr"/>
          <a:lstStyle/>
          <a:p>
            <a:pPr fontAlgn="base">
              <a:lnSpc>
                <a:spcPct val="86000"/>
              </a:lnSpc>
              <a:spcBef>
                <a:spcPct val="0"/>
              </a:spcBef>
              <a:spcAft>
                <a:spcPct val="0"/>
              </a:spcAft>
              <a:buClr>
                <a:srgbClr val="000000"/>
              </a:buClr>
              <a:buSzPct val="100000"/>
            </a:pPr>
            <a:endParaRPr lang="en-US" sz="1400" dirty="0" smtClean="0"/>
          </a:p>
          <a:p>
            <a:pPr fontAlgn="base">
              <a:lnSpc>
                <a:spcPct val="86000"/>
              </a:lnSpc>
              <a:spcBef>
                <a:spcPct val="0"/>
              </a:spcBef>
              <a:spcAft>
                <a:spcPct val="0"/>
              </a:spcAft>
              <a:buClr>
                <a:srgbClr val="000000"/>
              </a:buClr>
              <a:buSzPct val="100000"/>
            </a:pPr>
            <a:endParaRPr lang="en-US" sz="1400" b="1" dirty="0" smtClean="0"/>
          </a:p>
          <a:p>
            <a:pPr fontAlgn="base">
              <a:lnSpc>
                <a:spcPct val="86000"/>
              </a:lnSpc>
              <a:spcBef>
                <a:spcPct val="0"/>
              </a:spcBef>
              <a:spcAft>
                <a:spcPct val="0"/>
              </a:spcAft>
              <a:buClr>
                <a:srgbClr val="000000"/>
              </a:buClr>
              <a:buSzPct val="100000"/>
            </a:pPr>
            <a:r>
              <a:rPr lang="en-US" sz="1400" b="1" dirty="0" smtClean="0"/>
              <a:t>Rules:</a:t>
            </a:r>
          </a:p>
          <a:p>
            <a:pPr marL="290513" indent="-290513" fontAlgn="base">
              <a:lnSpc>
                <a:spcPct val="86000"/>
              </a:lnSpc>
              <a:spcBef>
                <a:spcPct val="0"/>
              </a:spcBef>
              <a:spcAft>
                <a:spcPct val="0"/>
              </a:spcAft>
              <a:buClr>
                <a:srgbClr val="000000"/>
              </a:buClr>
              <a:buSzPct val="100000"/>
              <a:buFont typeface="Arial" pitchFamily="34" charset="0"/>
              <a:buChar char="•"/>
            </a:pPr>
            <a:r>
              <a:rPr lang="en-US" sz="1400" dirty="0"/>
              <a:t>The keyword IN is equivalent to the =ANY specification. </a:t>
            </a:r>
            <a:endParaRPr lang="en-US" sz="1400" dirty="0" smtClean="0"/>
          </a:p>
          <a:p>
            <a:pPr marL="290513" indent="-290513" fontAlgn="base">
              <a:lnSpc>
                <a:spcPct val="86000"/>
              </a:lnSpc>
              <a:spcBef>
                <a:spcPct val="0"/>
              </a:spcBef>
              <a:spcAft>
                <a:spcPct val="0"/>
              </a:spcAft>
              <a:buClr>
                <a:srgbClr val="000000"/>
              </a:buClr>
              <a:buSzPct val="100000"/>
              <a:buFont typeface="Arial" pitchFamily="34" charset="0"/>
              <a:buChar char="•"/>
            </a:pPr>
            <a:r>
              <a:rPr lang="en-US" sz="1400" dirty="0" smtClean="0"/>
              <a:t>The </a:t>
            </a:r>
            <a:r>
              <a:rPr lang="en-US" sz="1400" dirty="0"/>
              <a:t>keywords NOT IN are equivalent to the !=ALL specification</a:t>
            </a:r>
            <a:r>
              <a:rPr lang="en-US" sz="1400" dirty="0" smtClean="0"/>
              <a:t>.</a:t>
            </a:r>
          </a:p>
          <a:p>
            <a:pPr marL="290513" indent="-290513" fontAlgn="base">
              <a:lnSpc>
                <a:spcPct val="86000"/>
              </a:lnSpc>
              <a:spcBef>
                <a:spcPct val="0"/>
              </a:spcBef>
              <a:spcAft>
                <a:spcPct val="0"/>
              </a:spcAft>
              <a:buClr>
                <a:srgbClr val="000000"/>
              </a:buClr>
              <a:buSzPct val="100000"/>
              <a:buFont typeface="Arial" pitchFamily="34" charset="0"/>
              <a:buChar char="•"/>
            </a:pPr>
            <a:r>
              <a:rPr lang="en-US" sz="1400" dirty="0" smtClean="0"/>
              <a:t>Because </a:t>
            </a:r>
            <a:r>
              <a:rPr lang="en-US" sz="1400" dirty="0"/>
              <a:t>the IN </a:t>
            </a:r>
            <a:r>
              <a:rPr lang="en-US" sz="1400" dirty="0" smtClean="0"/>
              <a:t>Sub-query </a:t>
            </a:r>
            <a:r>
              <a:rPr lang="en-US" sz="1400" dirty="0"/>
              <a:t>tests for the presence of rows, duplicate </a:t>
            </a:r>
            <a:endParaRPr lang="en-US" sz="1400" dirty="0" smtClean="0"/>
          </a:p>
          <a:p>
            <a:pPr marL="290513" indent="-290513" fontAlgn="base">
              <a:lnSpc>
                <a:spcPct val="86000"/>
              </a:lnSpc>
              <a:spcBef>
                <a:spcPct val="0"/>
              </a:spcBef>
              <a:spcAft>
                <a:spcPct val="0"/>
              </a:spcAft>
              <a:buClr>
                <a:srgbClr val="000000"/>
              </a:buClr>
              <a:buSzPct val="100000"/>
            </a:pPr>
            <a:r>
              <a:rPr lang="en-US" sz="1400" dirty="0" smtClean="0"/>
              <a:t>        rows </a:t>
            </a:r>
            <a:r>
              <a:rPr lang="en-US" sz="1400" dirty="0"/>
              <a:t>in the </a:t>
            </a:r>
            <a:r>
              <a:rPr lang="en-US" sz="1400" dirty="0" smtClean="0"/>
              <a:t>Sub-query </a:t>
            </a:r>
            <a:r>
              <a:rPr lang="en-US" sz="1400" dirty="0"/>
              <a:t>results </a:t>
            </a:r>
            <a:r>
              <a:rPr lang="en-US" sz="1400" dirty="0" smtClean="0"/>
              <a:t>do </a:t>
            </a:r>
            <a:r>
              <a:rPr lang="en-US" sz="1400" dirty="0"/>
              <a:t>not affect </a:t>
            </a:r>
            <a:r>
              <a:rPr lang="en-US" sz="1400" dirty="0" smtClean="0"/>
              <a:t>the </a:t>
            </a:r>
            <a:r>
              <a:rPr lang="en-US" sz="1400" dirty="0"/>
              <a:t>results of the main query. </a:t>
            </a:r>
            <a:endParaRPr lang="en-US" sz="1400" dirty="0" smtClean="0"/>
          </a:p>
          <a:p>
            <a:pPr marL="290513" indent="-290513" fontAlgn="base">
              <a:lnSpc>
                <a:spcPct val="86000"/>
              </a:lnSpc>
              <a:spcBef>
                <a:spcPct val="0"/>
              </a:spcBef>
              <a:spcAft>
                <a:spcPct val="0"/>
              </a:spcAft>
              <a:buClr>
                <a:srgbClr val="000000"/>
              </a:buClr>
              <a:buSzPct val="100000"/>
              <a:buFont typeface="Arial" pitchFamily="34" charset="0"/>
              <a:buChar char="•"/>
            </a:pPr>
            <a:r>
              <a:rPr lang="en-US" sz="1400" dirty="0" smtClean="0"/>
              <a:t>Therefore</a:t>
            </a:r>
            <a:r>
              <a:rPr lang="en-US" sz="1400" dirty="0"/>
              <a:t>, the UNIQUE or DISTINCT </a:t>
            </a:r>
            <a:r>
              <a:rPr lang="en-US" sz="1400" dirty="0" smtClean="0"/>
              <a:t>keyword </a:t>
            </a:r>
            <a:r>
              <a:rPr lang="en-US" sz="1400" dirty="0"/>
              <a:t>in </a:t>
            </a:r>
            <a:r>
              <a:rPr lang="en-US" sz="1400" dirty="0" smtClean="0"/>
              <a:t>the Sub-query </a:t>
            </a:r>
            <a:r>
              <a:rPr lang="en-US" sz="1400" dirty="0"/>
              <a:t>has no </a:t>
            </a:r>
            <a:endParaRPr lang="en-US" sz="1400" dirty="0" smtClean="0"/>
          </a:p>
          <a:p>
            <a:pPr marL="290513" indent="-290513" fontAlgn="base">
              <a:lnSpc>
                <a:spcPct val="86000"/>
              </a:lnSpc>
              <a:spcBef>
                <a:spcPct val="0"/>
              </a:spcBef>
              <a:spcAft>
                <a:spcPct val="0"/>
              </a:spcAft>
              <a:buClr>
                <a:srgbClr val="000000"/>
              </a:buClr>
              <a:buSzPct val="100000"/>
            </a:pPr>
            <a:r>
              <a:rPr lang="en-US" sz="1400" dirty="0" smtClean="0"/>
              <a:t>       effect on the </a:t>
            </a:r>
            <a:r>
              <a:rPr lang="en-US" sz="1400" dirty="0"/>
              <a:t>query results, although </a:t>
            </a:r>
            <a:r>
              <a:rPr lang="en-US" sz="1400" dirty="0" smtClean="0"/>
              <a:t>not testing duplicates can </a:t>
            </a:r>
          </a:p>
          <a:p>
            <a:pPr marL="290513" indent="-290513" fontAlgn="base">
              <a:lnSpc>
                <a:spcPct val="86000"/>
              </a:lnSpc>
              <a:spcBef>
                <a:spcPct val="0"/>
              </a:spcBef>
              <a:spcAft>
                <a:spcPct val="0"/>
              </a:spcAft>
              <a:buClr>
                <a:srgbClr val="000000"/>
              </a:buClr>
              <a:buSzPct val="100000"/>
            </a:pPr>
            <a:r>
              <a:rPr lang="en-US" sz="1400" dirty="0" smtClean="0"/>
              <a:t>       improve query performance.</a:t>
            </a:r>
          </a:p>
          <a:p>
            <a:pPr fontAlgn="base">
              <a:lnSpc>
                <a:spcPct val="86000"/>
              </a:lnSpc>
              <a:spcBef>
                <a:spcPct val="0"/>
              </a:spcBef>
              <a:spcAft>
                <a:spcPct val="0"/>
              </a:spcAft>
              <a:buClr>
                <a:srgbClr val="000000"/>
              </a:buClr>
              <a:buSzPct val="100000"/>
            </a:pPr>
            <a:endParaRPr lang="en-US" sz="1400" dirty="0" smtClean="0"/>
          </a:p>
          <a:p>
            <a:pPr fontAlgn="base">
              <a:lnSpc>
                <a:spcPct val="86000"/>
              </a:lnSpc>
              <a:spcBef>
                <a:spcPct val="0"/>
              </a:spcBef>
              <a:spcAft>
                <a:spcPct val="0"/>
              </a:spcAft>
              <a:buClr>
                <a:srgbClr val="000000"/>
              </a:buClr>
              <a:buSzPct val="100000"/>
            </a:pPr>
            <a:endParaRPr lang="en-US" sz="1400" dirty="0"/>
          </a:p>
        </p:txBody>
      </p:sp>
      <p:pic>
        <p:nvPicPr>
          <p:cNvPr id="8" name="Picture 7" descr="http://t2.gstatic.com/images?q=tbn:ANd9GcTfD2kqrLbbP4SCEky63amKn0MHHD2pb6asclslqC_5LJNYRepLw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5429" y="4542615"/>
            <a:ext cx="1259115" cy="1400986"/>
          </a:xfrm>
          <a:prstGeom prst="rect">
            <a:avLst/>
          </a:prstGeom>
          <a:solidFill>
            <a:schemeClr val="accent3">
              <a:lumMod val="60000"/>
              <a:lumOff val="40000"/>
            </a:schemeClr>
          </a:solidFill>
          <a:extLst/>
        </p:spPr>
      </p:pic>
      <p:sp>
        <p:nvSpPr>
          <p:cNvPr id="9"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31</a:t>
            </a:fld>
            <a:endParaRPr lang="en-US" sz="1400" dirty="0"/>
          </a:p>
        </p:txBody>
      </p:sp>
    </p:spTree>
    <p:extLst>
      <p:ext uri="{BB962C8B-B14F-4D97-AF65-F5344CB8AC3E}">
        <p14:creationId xmlns:p14="http://schemas.microsoft.com/office/powerpoint/2010/main" val="2111000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1000"/>
                                        <p:tgtEl>
                                          <p:spTgt spid="3">
                                            <p:txEl>
                                              <p:pRg st="5" end="5"/>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4876800"/>
          </a:xfrm>
        </p:spPr>
        <p:txBody>
          <a:bodyPr/>
          <a:lstStyle/>
          <a:p>
            <a:r>
              <a:rPr lang="en-US" sz="2000" dirty="0" smtClean="0"/>
              <a:t>ALL:</a:t>
            </a:r>
          </a:p>
          <a:p>
            <a:r>
              <a:rPr lang="en-US" sz="2000" dirty="0" smtClean="0"/>
              <a:t>ANSI Syntax: </a:t>
            </a:r>
            <a:r>
              <a:rPr lang="en-US" dirty="0" smtClean="0">
                <a:latin typeface="Courier New" pitchFamily="49" charset="0"/>
                <a:cs typeface="Courier New" pitchFamily="49" charset="0"/>
              </a:rPr>
              <a:t>expression/operand  comparison_operator ALL (Sub-query)</a:t>
            </a:r>
          </a:p>
          <a:p>
            <a:pPr lvl="1">
              <a:spcBef>
                <a:spcPts val="0"/>
              </a:spcBef>
              <a:buFont typeface="Calibri" pitchFamily="34" charset="0"/>
              <a:buChar char="—"/>
            </a:pPr>
            <a:r>
              <a:rPr lang="en-US" dirty="0"/>
              <a:t>The ALL keyword specifies that the search condition is TRUE if the comparison is TRUE for every value that the </a:t>
            </a:r>
            <a:r>
              <a:rPr lang="en-US" dirty="0" smtClean="0"/>
              <a:t>Sub-query </a:t>
            </a:r>
            <a:r>
              <a:rPr lang="en-US" dirty="0"/>
              <a:t>returns. </a:t>
            </a:r>
            <a:endParaRPr lang="en-US" dirty="0" smtClean="0"/>
          </a:p>
          <a:p>
            <a:pPr lvl="1">
              <a:spcBef>
                <a:spcPts val="0"/>
              </a:spcBef>
              <a:buFont typeface="Calibri" pitchFamily="34" charset="0"/>
              <a:buChar char="—"/>
            </a:pPr>
            <a:r>
              <a:rPr lang="en-US" dirty="0" smtClean="0"/>
              <a:t>If </a:t>
            </a:r>
            <a:r>
              <a:rPr lang="en-US" dirty="0"/>
              <a:t>the </a:t>
            </a:r>
            <a:r>
              <a:rPr lang="en-US" dirty="0" smtClean="0"/>
              <a:t>Sub-query </a:t>
            </a:r>
            <a:r>
              <a:rPr lang="en-US" dirty="0"/>
              <a:t>returns no value, the condition is TRUE</a:t>
            </a:r>
            <a:r>
              <a:rPr lang="en-US" dirty="0" smtClean="0"/>
              <a:t>.</a:t>
            </a:r>
          </a:p>
          <a:p>
            <a:r>
              <a:rPr lang="en-US" sz="2000" dirty="0" smtClean="0"/>
              <a:t>ANY/SOME:</a:t>
            </a:r>
          </a:p>
          <a:p>
            <a:r>
              <a:rPr lang="en-US" sz="2000" dirty="0" smtClean="0"/>
              <a:t>ANSI Syntax: </a:t>
            </a:r>
            <a:r>
              <a:rPr lang="en-US" sz="1600" dirty="0" smtClean="0">
                <a:latin typeface="Courier New" pitchFamily="49" charset="0"/>
                <a:cs typeface="Courier New" pitchFamily="49" charset="0"/>
              </a:rPr>
              <a:t>expression/operand </a:t>
            </a:r>
            <a:r>
              <a:rPr lang="en-US" sz="1600" dirty="0" err="1" smtClean="0">
                <a:latin typeface="Courier New" pitchFamily="49" charset="0"/>
                <a:cs typeface="Courier New" pitchFamily="49" charset="0"/>
              </a:rPr>
              <a:t>comparison_operator</a:t>
            </a:r>
            <a:r>
              <a:rPr lang="en-US" sz="1600" dirty="0" smtClean="0">
                <a:latin typeface="Courier New" pitchFamily="49" charset="0"/>
                <a:cs typeface="Courier New" pitchFamily="49" charset="0"/>
              </a:rPr>
              <a:t> ANY (Sub-query) </a:t>
            </a:r>
          </a:p>
          <a:p>
            <a:pPr marL="0" indent="0">
              <a:buNone/>
            </a:pPr>
            <a:r>
              <a:rPr lang="en-US" sz="1600" dirty="0" smtClean="0">
                <a:latin typeface="Courier New" pitchFamily="49" charset="0"/>
                <a:cs typeface="Courier New" pitchFamily="49" charset="0"/>
              </a:rPr>
              <a:t>              expression/operand </a:t>
            </a:r>
            <a:r>
              <a:rPr lang="en-US" sz="1600" dirty="0" err="1" smtClean="0">
                <a:latin typeface="Courier New" pitchFamily="49" charset="0"/>
                <a:cs typeface="Courier New" pitchFamily="49" charset="0"/>
              </a:rPr>
              <a:t>comparison_operator</a:t>
            </a:r>
            <a:r>
              <a:rPr lang="en-US" sz="1600" dirty="0" smtClean="0">
                <a:latin typeface="Courier New" pitchFamily="49" charset="0"/>
                <a:cs typeface="Courier New" pitchFamily="49" charset="0"/>
              </a:rPr>
              <a:t> SOME (Sub-query)</a:t>
            </a:r>
          </a:p>
          <a:p>
            <a:pPr lvl="1">
              <a:spcBef>
                <a:spcPts val="0"/>
              </a:spcBef>
              <a:buFont typeface="Calibri" pitchFamily="34" charset="0"/>
              <a:buChar char="—"/>
            </a:pPr>
            <a:r>
              <a:rPr lang="en-US" dirty="0" smtClean="0"/>
              <a:t>The SOME keyword is a synonym for ANY.</a:t>
            </a:r>
          </a:p>
          <a:p>
            <a:pPr lvl="1">
              <a:spcBef>
                <a:spcPts val="0"/>
              </a:spcBef>
              <a:buFont typeface="Calibri" pitchFamily="34" charset="0"/>
              <a:buChar char="—"/>
            </a:pPr>
            <a:r>
              <a:rPr lang="en-US" dirty="0" smtClean="0"/>
              <a:t>The ANY keyword denotes that the search condition is TRUE if the comparison is TRUE for at least one of the values that is returned. If the Sub-query returns no value, the search condition is FALSE. </a:t>
            </a:r>
          </a:p>
          <a:p>
            <a:endParaRPr lang="en-US" sz="1600" dirty="0" smtClean="0"/>
          </a:p>
          <a:p>
            <a:endParaRPr lang="en-US" sz="1800" dirty="0" smtClean="0"/>
          </a:p>
        </p:txBody>
      </p:sp>
      <p:sp>
        <p:nvSpPr>
          <p:cNvPr id="2" name="Title 1"/>
          <p:cNvSpPr>
            <a:spLocks noGrp="1"/>
          </p:cNvSpPr>
          <p:nvPr>
            <p:ph type="title"/>
          </p:nvPr>
        </p:nvSpPr>
        <p:spPr>
          <a:xfrm>
            <a:off x="1303020" y="76201"/>
            <a:ext cx="7840980" cy="767862"/>
          </a:xfrm>
          <a:noFill/>
          <a:ln>
            <a:noFill/>
          </a:ln>
        </p:spPr>
        <p:txBody>
          <a:bodyPr anchor="ctr"/>
          <a:lstStyle/>
          <a:p>
            <a:r>
              <a:rPr lang="en-US" sz="3200" dirty="0"/>
              <a:t>IN, NOT IN, ALL, ANY, and SOME (Contd.)</a:t>
            </a:r>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1600199" y="5481858"/>
            <a:ext cx="5932715" cy="541571"/>
          </a:xfrm>
          <a:prstGeom prst="rect">
            <a:avLst/>
          </a:prstGeom>
          <a:ln/>
        </p:spPr>
        <p:style>
          <a:lnRef idx="1">
            <a:schemeClr val="accent6"/>
          </a:lnRef>
          <a:fillRef idx="2">
            <a:schemeClr val="accent6"/>
          </a:fillRef>
          <a:effectRef idx="1">
            <a:schemeClr val="accent6"/>
          </a:effectRef>
          <a:fontRef idx="minor">
            <a:schemeClr val="dk1"/>
          </a:fontRef>
        </p:style>
        <p:txBody>
          <a:bodyPr wrap="none" anchor="ctr"/>
          <a:lstStyle/>
          <a:p>
            <a:pPr fontAlgn="base">
              <a:lnSpc>
                <a:spcPct val="86000"/>
              </a:lnSpc>
              <a:spcBef>
                <a:spcPct val="0"/>
              </a:spcBef>
              <a:spcAft>
                <a:spcPct val="0"/>
              </a:spcAft>
              <a:buClr>
                <a:srgbClr val="000000"/>
              </a:buClr>
              <a:buSzPct val="100000"/>
            </a:pPr>
            <a:endParaRPr lang="en-US" sz="1400" dirty="0" smtClean="0"/>
          </a:p>
          <a:p>
            <a:pPr fontAlgn="base">
              <a:lnSpc>
                <a:spcPct val="86000"/>
              </a:lnSpc>
              <a:spcBef>
                <a:spcPct val="0"/>
              </a:spcBef>
              <a:spcAft>
                <a:spcPct val="0"/>
              </a:spcAft>
              <a:buClr>
                <a:srgbClr val="000000"/>
              </a:buClr>
              <a:buSzPct val="100000"/>
            </a:pPr>
            <a:endParaRPr lang="en-US" sz="1400" b="1" dirty="0" smtClean="0"/>
          </a:p>
          <a:p>
            <a:pPr fontAlgn="base">
              <a:lnSpc>
                <a:spcPct val="86000"/>
              </a:lnSpc>
              <a:spcBef>
                <a:spcPct val="0"/>
              </a:spcBef>
              <a:spcAft>
                <a:spcPct val="0"/>
              </a:spcAft>
              <a:buClr>
                <a:srgbClr val="000000"/>
              </a:buClr>
              <a:buSzPct val="100000"/>
            </a:pPr>
            <a:r>
              <a:rPr lang="en-US" sz="1400" b="1" dirty="0" smtClean="0"/>
              <a:t>Rule:</a:t>
            </a:r>
          </a:p>
          <a:p>
            <a:pPr marL="285750" indent="-285750" fontAlgn="base">
              <a:lnSpc>
                <a:spcPct val="86000"/>
              </a:lnSpc>
              <a:spcBef>
                <a:spcPct val="0"/>
              </a:spcBef>
              <a:spcAft>
                <a:spcPct val="0"/>
              </a:spcAft>
              <a:buClr>
                <a:srgbClr val="000000"/>
              </a:buClr>
              <a:buSzPct val="100000"/>
              <a:buFont typeface="Arial" pitchFamily="34" charset="0"/>
              <a:buChar char="•"/>
            </a:pPr>
            <a:r>
              <a:rPr lang="en-US" sz="1400" dirty="0"/>
              <a:t>NOT IN is an alias for &lt;&gt; ALL. Thus, these two statements are the </a:t>
            </a:r>
            <a:r>
              <a:rPr lang="en-US" sz="1400" dirty="0" smtClean="0"/>
              <a:t>same</a:t>
            </a:r>
            <a:endParaRPr lang="en-US" sz="1400" dirty="0"/>
          </a:p>
          <a:p>
            <a:pPr fontAlgn="base">
              <a:lnSpc>
                <a:spcPct val="86000"/>
              </a:lnSpc>
              <a:spcBef>
                <a:spcPct val="0"/>
              </a:spcBef>
              <a:spcAft>
                <a:spcPct val="0"/>
              </a:spcAft>
              <a:buClr>
                <a:srgbClr val="000000"/>
              </a:buClr>
              <a:buSzPct val="100000"/>
            </a:pPr>
            <a:endParaRPr lang="en-US" sz="1400" dirty="0" smtClean="0"/>
          </a:p>
          <a:p>
            <a:pPr fontAlgn="base">
              <a:lnSpc>
                <a:spcPct val="86000"/>
              </a:lnSpc>
              <a:spcBef>
                <a:spcPct val="0"/>
              </a:spcBef>
              <a:spcAft>
                <a:spcPct val="0"/>
              </a:spcAft>
              <a:buClr>
                <a:srgbClr val="000000"/>
              </a:buClr>
              <a:buSzPct val="100000"/>
            </a:pPr>
            <a:endParaRPr lang="en-US" sz="1400" dirty="0"/>
          </a:p>
        </p:txBody>
      </p:sp>
      <p:pic>
        <p:nvPicPr>
          <p:cNvPr id="10" name="Picture 9" descr="http://t2.gstatic.com/images?q=tbn:ANd9GcTfD2kqrLbbP4SCEky63amKn0MHHD2pb6asclslqC_5LJNYRepLw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 y="5173014"/>
            <a:ext cx="1145082" cy="1274104"/>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32</a:t>
            </a:fld>
            <a:endParaRPr lang="en-US" sz="1400" dirty="0"/>
          </a:p>
        </p:txBody>
      </p:sp>
    </p:spTree>
    <p:extLst>
      <p:ext uri="{BB962C8B-B14F-4D97-AF65-F5344CB8AC3E}">
        <p14:creationId xmlns:p14="http://schemas.microsoft.com/office/powerpoint/2010/main" val="834314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childTnLst>
                                </p:cTn>
                              </p:par>
                            </p:childTnLst>
                          </p:cTn>
                        </p:par>
                        <p:par>
                          <p:cTn id="36" fill="hold">
                            <p:stCondLst>
                              <p:cond delay="8000"/>
                            </p:stCondLst>
                            <p:childTnLst>
                              <p:par>
                                <p:cTn id="37" presetID="10" presetClass="entr" presetSubtype="0"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0"/>
                                        <p:tgtEl>
                                          <p:spTgt spid="3">
                                            <p:txEl>
                                              <p:pRg st="8" end="8"/>
                                            </p:txEl>
                                          </p:spTgt>
                                        </p:tgtEl>
                                      </p:cBhvr>
                                    </p:animEffect>
                                  </p:childTnLst>
                                </p:cTn>
                              </p:par>
                            </p:childTnLst>
                          </p:cTn>
                        </p:par>
                        <p:par>
                          <p:cTn id="40" fill="hold">
                            <p:stCondLst>
                              <p:cond delay="9000"/>
                            </p:stCondLst>
                            <p:childTnLst>
                              <p:par>
                                <p:cTn id="41" presetID="10" presetClass="entr" presetSubtype="0"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1000"/>
                                        <p:tgtEl>
                                          <p:spTgt spid="10"/>
                                        </p:tgtEl>
                                      </p:cBhvr>
                                    </p:animEffect>
                                  </p:childTnLst>
                                </p:cTn>
                              </p:par>
                            </p:childTnLst>
                          </p:cTn>
                        </p:par>
                        <p:par>
                          <p:cTn id="44" fill="hold">
                            <p:stCondLst>
                              <p:cond delay="10000"/>
                            </p:stCondLst>
                            <p:childTnLst>
                              <p:par>
                                <p:cTn id="45" presetID="10" presetClass="entr" presetSubtype="0"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ANSI Syntax:</a:t>
            </a:r>
          </a:p>
          <a:p>
            <a:pPr marL="800100" lvl="2" indent="0">
              <a:buNone/>
            </a:pPr>
            <a:r>
              <a:rPr lang="en-US" sz="1400" dirty="0" smtClean="0">
                <a:solidFill>
                  <a:schemeClr val="accent1">
                    <a:lumMod val="75000"/>
                  </a:schemeClr>
                </a:solidFill>
                <a:latin typeface="Courier New" pitchFamily="49" charset="0"/>
                <a:cs typeface="Courier New" pitchFamily="49" charset="0"/>
              </a:rPr>
              <a:t>SELECT</a:t>
            </a:r>
            <a:r>
              <a:rPr lang="en-US" sz="1400" dirty="0" smtClean="0">
                <a:solidFill>
                  <a:schemeClr val="accent6">
                    <a:lumMod val="75000"/>
                  </a:schemeClr>
                </a:solidFill>
                <a:latin typeface="Courier New" pitchFamily="49" charset="0"/>
                <a:cs typeface="Courier New" pitchFamily="49" charset="0"/>
              </a:rPr>
              <a:t> </a:t>
            </a:r>
            <a:r>
              <a:rPr lang="en-US" sz="1400" dirty="0">
                <a:solidFill>
                  <a:schemeClr val="accent6">
                    <a:lumMod val="75000"/>
                  </a:schemeClr>
                </a:solidFill>
                <a:latin typeface="Courier New" pitchFamily="49" charset="0"/>
                <a:cs typeface="Courier New" pitchFamily="49" charset="0"/>
              </a:rPr>
              <a:t>&lt;</a:t>
            </a:r>
            <a:r>
              <a:rPr lang="en-US" sz="1400" dirty="0" err="1">
                <a:solidFill>
                  <a:schemeClr val="accent6">
                    <a:lumMod val="75000"/>
                  </a:schemeClr>
                </a:solidFill>
                <a:latin typeface="Courier New" pitchFamily="49" charset="0"/>
                <a:cs typeface="Courier New" pitchFamily="49" charset="0"/>
              </a:rPr>
              <a:t>columnName</a:t>
            </a:r>
            <a:r>
              <a:rPr lang="en-US" sz="1400" dirty="0">
                <a:solidFill>
                  <a:schemeClr val="accent6">
                    <a:lumMod val="75000"/>
                  </a:schemeClr>
                </a:solidFill>
                <a:latin typeface="Courier New" pitchFamily="49" charset="0"/>
                <a:cs typeface="Courier New" pitchFamily="49" charset="0"/>
              </a:rPr>
              <a:t>&gt; [..,&lt;</a:t>
            </a:r>
            <a:r>
              <a:rPr lang="en-US" sz="1400" dirty="0" err="1">
                <a:solidFill>
                  <a:schemeClr val="accent6">
                    <a:lumMod val="75000"/>
                  </a:schemeClr>
                </a:solidFill>
                <a:latin typeface="Courier New" pitchFamily="49" charset="0"/>
                <a:cs typeface="Courier New" pitchFamily="49" charset="0"/>
              </a:rPr>
              <a:t>columnName</a:t>
            </a:r>
            <a:r>
              <a:rPr lang="en-US" sz="1400" dirty="0">
                <a:solidFill>
                  <a:schemeClr val="accent6">
                    <a:lumMod val="75000"/>
                  </a:schemeClr>
                </a:solidFill>
                <a:latin typeface="Courier New" pitchFamily="49" charset="0"/>
                <a:cs typeface="Courier New" pitchFamily="49" charset="0"/>
              </a:rPr>
              <a:t>&gt;]</a:t>
            </a:r>
          </a:p>
          <a:p>
            <a:pPr marL="800100" lvl="2" indent="0">
              <a:buNone/>
            </a:pPr>
            <a:r>
              <a:rPr lang="en-US" sz="1400" dirty="0">
                <a:solidFill>
                  <a:schemeClr val="accent1">
                    <a:lumMod val="75000"/>
                  </a:schemeClr>
                </a:solidFill>
                <a:latin typeface="Courier New" pitchFamily="49" charset="0"/>
                <a:cs typeface="Courier New" pitchFamily="49" charset="0"/>
              </a:rPr>
              <a:t>FROM</a:t>
            </a:r>
            <a:r>
              <a:rPr lang="en-US" sz="1400" dirty="0">
                <a:solidFill>
                  <a:schemeClr val="accent6">
                    <a:lumMod val="75000"/>
                  </a:schemeClr>
                </a:solidFill>
                <a:latin typeface="Courier New" pitchFamily="49" charset="0"/>
                <a:cs typeface="Courier New" pitchFamily="49" charset="0"/>
              </a:rPr>
              <a:t> &lt;table1&gt;</a:t>
            </a:r>
          </a:p>
          <a:p>
            <a:pPr marL="800100" lvl="2" indent="0">
              <a:buNone/>
            </a:pPr>
            <a:r>
              <a:rPr lang="en-US" sz="1400" dirty="0">
                <a:solidFill>
                  <a:schemeClr val="accent1">
                    <a:lumMod val="75000"/>
                  </a:schemeClr>
                </a:solidFill>
                <a:latin typeface="Courier New" pitchFamily="49" charset="0"/>
                <a:cs typeface="Courier New" pitchFamily="49" charset="0"/>
              </a:rPr>
              <a:t>WHERE</a:t>
            </a:r>
            <a:r>
              <a:rPr lang="en-US" sz="1400" dirty="0">
                <a:solidFill>
                  <a:schemeClr val="accent6">
                    <a:lumMod val="75000"/>
                  </a:schemeClr>
                </a:solidFill>
                <a:latin typeface="Courier New" pitchFamily="49" charset="0"/>
                <a:cs typeface="Courier New" pitchFamily="49" charset="0"/>
              </a:rPr>
              <a:t> &lt;</a:t>
            </a:r>
            <a:r>
              <a:rPr lang="en-US" sz="1400" dirty="0" err="1">
                <a:solidFill>
                  <a:schemeClr val="accent6">
                    <a:lumMod val="75000"/>
                  </a:schemeClr>
                </a:solidFill>
                <a:latin typeface="Courier New" pitchFamily="49" charset="0"/>
                <a:cs typeface="Courier New" pitchFamily="49" charset="0"/>
              </a:rPr>
              <a:t>columnName</a:t>
            </a:r>
            <a:r>
              <a:rPr lang="en-US" sz="1400" dirty="0">
                <a:solidFill>
                  <a:schemeClr val="accent6">
                    <a:lumMod val="75000"/>
                  </a:schemeClr>
                </a:solidFill>
                <a:latin typeface="Courier New" pitchFamily="49" charset="0"/>
                <a:cs typeface="Courier New" pitchFamily="49" charset="0"/>
              </a:rPr>
              <a:t>&gt; </a:t>
            </a:r>
            <a:r>
              <a:rPr lang="en-US" sz="1400" dirty="0">
                <a:solidFill>
                  <a:schemeClr val="accent1">
                    <a:lumMod val="75000"/>
                  </a:schemeClr>
                </a:solidFill>
                <a:latin typeface="Courier New" pitchFamily="49" charset="0"/>
                <a:cs typeface="Courier New" pitchFamily="49" charset="0"/>
              </a:rPr>
              <a:t>{=|&lt;|&gt;|&lt;=|&gt;=|&lt;&gt;</a:t>
            </a:r>
            <a:r>
              <a:rPr lang="en-US" sz="1400" dirty="0">
                <a:solidFill>
                  <a:schemeClr val="accent6">
                    <a:lumMod val="75000"/>
                  </a:schemeClr>
                </a:solidFill>
                <a:latin typeface="Courier New" pitchFamily="49" charset="0"/>
                <a:cs typeface="Courier New" pitchFamily="49" charset="0"/>
              </a:rPr>
              <a:t>}</a:t>
            </a:r>
          </a:p>
          <a:p>
            <a:pPr marL="800100" lvl="2" indent="0">
              <a:buNone/>
            </a:pPr>
            <a:r>
              <a:rPr lang="en-US" sz="1400" dirty="0">
                <a:solidFill>
                  <a:schemeClr val="accent6">
                    <a:lumMod val="75000"/>
                  </a:schemeClr>
                </a:solidFill>
                <a:latin typeface="Courier New" pitchFamily="49" charset="0"/>
                <a:cs typeface="Courier New" pitchFamily="49" charset="0"/>
              </a:rPr>
              <a:t>	(</a:t>
            </a:r>
            <a:r>
              <a:rPr lang="en-US" sz="1400" dirty="0">
                <a:solidFill>
                  <a:schemeClr val="accent1">
                    <a:lumMod val="75000"/>
                  </a:schemeClr>
                </a:solidFill>
                <a:latin typeface="Courier New" pitchFamily="49" charset="0"/>
                <a:cs typeface="Courier New" pitchFamily="49" charset="0"/>
              </a:rPr>
              <a:t>SELECT</a:t>
            </a:r>
            <a:r>
              <a:rPr lang="en-US" sz="1400" dirty="0">
                <a:solidFill>
                  <a:schemeClr val="accent6">
                    <a:lumMod val="75000"/>
                  </a:schemeClr>
                </a:solidFill>
                <a:latin typeface="Courier New" pitchFamily="49" charset="0"/>
                <a:cs typeface="Courier New" pitchFamily="49" charset="0"/>
              </a:rPr>
              <a:t> </a:t>
            </a:r>
            <a:r>
              <a:rPr lang="en-US" sz="1400" dirty="0">
                <a:solidFill>
                  <a:schemeClr val="accent1">
                    <a:lumMod val="75000"/>
                  </a:schemeClr>
                </a:solidFill>
                <a:latin typeface="Courier New" pitchFamily="49" charset="0"/>
                <a:cs typeface="Courier New" pitchFamily="49" charset="0"/>
              </a:rPr>
              <a:t>{MIN|MAX|AVG} </a:t>
            </a:r>
            <a:r>
              <a:rPr lang="en-US" sz="1400" dirty="0">
                <a:solidFill>
                  <a:schemeClr val="accent6">
                    <a:lumMod val="75000"/>
                  </a:schemeClr>
                </a:solidFill>
                <a:latin typeface="Courier New" pitchFamily="49" charset="0"/>
                <a:cs typeface="Courier New" pitchFamily="49" charset="0"/>
              </a:rPr>
              <a:t>{ &lt;</a:t>
            </a:r>
            <a:r>
              <a:rPr lang="en-US" sz="1400" dirty="0" err="1">
                <a:solidFill>
                  <a:schemeClr val="accent6">
                    <a:lumMod val="75000"/>
                  </a:schemeClr>
                </a:solidFill>
                <a:latin typeface="Courier New" pitchFamily="49" charset="0"/>
                <a:cs typeface="Courier New" pitchFamily="49" charset="0"/>
              </a:rPr>
              <a:t>columnName</a:t>
            </a:r>
            <a:r>
              <a:rPr lang="en-US" sz="1400" dirty="0">
                <a:solidFill>
                  <a:schemeClr val="accent6">
                    <a:lumMod val="75000"/>
                  </a:schemeClr>
                </a:solidFill>
                <a:latin typeface="Courier New" pitchFamily="49" charset="0"/>
                <a:cs typeface="Courier New" pitchFamily="49" charset="0"/>
              </a:rPr>
              <a:t>&gt;}</a:t>
            </a:r>
          </a:p>
          <a:p>
            <a:pPr marL="800100" lvl="2" indent="0">
              <a:buNone/>
            </a:pPr>
            <a:r>
              <a:rPr lang="en-US" sz="1400" dirty="0">
                <a:solidFill>
                  <a:schemeClr val="accent6">
                    <a:lumMod val="75000"/>
                  </a:schemeClr>
                </a:solidFill>
                <a:latin typeface="Courier New" pitchFamily="49" charset="0"/>
                <a:cs typeface="Courier New" pitchFamily="49" charset="0"/>
              </a:rPr>
              <a:t>	</a:t>
            </a:r>
            <a:r>
              <a:rPr lang="en-US" sz="1400" dirty="0">
                <a:solidFill>
                  <a:schemeClr val="accent1">
                    <a:lumMod val="75000"/>
                  </a:schemeClr>
                </a:solidFill>
                <a:latin typeface="Courier New" pitchFamily="49" charset="0"/>
                <a:cs typeface="Courier New" pitchFamily="49" charset="0"/>
              </a:rPr>
              <a:t>FROM</a:t>
            </a:r>
            <a:r>
              <a:rPr lang="en-US" sz="1400" dirty="0">
                <a:solidFill>
                  <a:schemeClr val="accent6">
                    <a:lumMod val="75000"/>
                  </a:schemeClr>
                </a:solidFill>
                <a:latin typeface="Courier New" pitchFamily="49" charset="0"/>
                <a:cs typeface="Courier New" pitchFamily="49" charset="0"/>
              </a:rPr>
              <a:t> &lt;table&gt;			</a:t>
            </a:r>
            <a:r>
              <a:rPr lang="en-US" sz="1400" dirty="0">
                <a:solidFill>
                  <a:schemeClr val="accent1">
                    <a:lumMod val="75000"/>
                  </a:schemeClr>
                </a:solidFill>
                <a:latin typeface="Courier New" pitchFamily="49" charset="0"/>
                <a:cs typeface="Courier New" pitchFamily="49" charset="0"/>
              </a:rPr>
              <a:t>WHERE</a:t>
            </a:r>
            <a:r>
              <a:rPr lang="en-US" sz="1400" dirty="0">
                <a:solidFill>
                  <a:schemeClr val="accent6">
                    <a:lumMod val="75000"/>
                  </a:schemeClr>
                </a:solidFill>
                <a:latin typeface="Courier New" pitchFamily="49" charset="0"/>
                <a:cs typeface="Courier New" pitchFamily="49" charset="0"/>
              </a:rPr>
              <a:t>&lt;table1&gt;.&lt;</a:t>
            </a:r>
            <a:r>
              <a:rPr lang="en-US" sz="1400" dirty="0" err="1">
                <a:solidFill>
                  <a:schemeClr val="accent6">
                    <a:lumMod val="75000"/>
                  </a:schemeClr>
                </a:solidFill>
                <a:latin typeface="Courier New" pitchFamily="49" charset="0"/>
                <a:cs typeface="Courier New" pitchFamily="49" charset="0"/>
              </a:rPr>
              <a:t>columnName</a:t>
            </a:r>
            <a:r>
              <a:rPr lang="en-US" sz="1400" dirty="0">
                <a:solidFill>
                  <a:schemeClr val="accent6">
                    <a:lumMod val="75000"/>
                  </a:schemeClr>
                </a:solidFill>
                <a:latin typeface="Courier New" pitchFamily="49" charset="0"/>
                <a:cs typeface="Courier New" pitchFamily="49" charset="0"/>
              </a:rPr>
              <a:t>&gt;=&lt;table&gt;.&lt;</a:t>
            </a:r>
            <a:r>
              <a:rPr lang="en-US" sz="1400" dirty="0" err="1">
                <a:solidFill>
                  <a:schemeClr val="accent6">
                    <a:lumMod val="75000"/>
                  </a:schemeClr>
                </a:solidFill>
                <a:latin typeface="Courier New" pitchFamily="49" charset="0"/>
                <a:cs typeface="Courier New" pitchFamily="49" charset="0"/>
              </a:rPr>
              <a:t>columnName</a:t>
            </a:r>
            <a:r>
              <a:rPr lang="en-US" sz="1400" dirty="0">
                <a:solidFill>
                  <a:schemeClr val="accent6">
                    <a:lumMod val="75000"/>
                  </a:schemeClr>
                </a:solidFill>
                <a:latin typeface="Courier New" pitchFamily="49" charset="0"/>
                <a:cs typeface="Courier New" pitchFamily="49" charset="0"/>
              </a:rPr>
              <a:t>&gt;</a:t>
            </a:r>
          </a:p>
          <a:p>
            <a:pPr marL="800100" lvl="2" indent="0">
              <a:buNone/>
            </a:pPr>
            <a:r>
              <a:rPr lang="en-US" sz="1400" dirty="0">
                <a:solidFill>
                  <a:schemeClr val="accent6">
                    <a:lumMod val="75000"/>
                  </a:schemeClr>
                </a:solidFill>
                <a:latin typeface="Courier New" pitchFamily="49" charset="0"/>
                <a:cs typeface="Courier New" pitchFamily="49" charset="0"/>
              </a:rPr>
              <a:t>	[…</a:t>
            </a:r>
            <a:r>
              <a:rPr lang="en-US" sz="1400" dirty="0">
                <a:solidFill>
                  <a:schemeClr val="accent1">
                    <a:lumMod val="75000"/>
                  </a:schemeClr>
                </a:solidFill>
                <a:latin typeface="Courier New" pitchFamily="49" charset="0"/>
                <a:cs typeface="Courier New" pitchFamily="49" charset="0"/>
              </a:rPr>
              <a:t>AND</a:t>
            </a:r>
            <a:r>
              <a:rPr lang="en-US" sz="1400" dirty="0">
                <a:solidFill>
                  <a:schemeClr val="accent6">
                    <a:lumMod val="75000"/>
                  </a:schemeClr>
                </a:solidFill>
                <a:latin typeface="Courier New" pitchFamily="49" charset="0"/>
                <a:cs typeface="Courier New" pitchFamily="49" charset="0"/>
              </a:rPr>
              <a:t> &lt;table1&gt;.&lt;</a:t>
            </a:r>
            <a:r>
              <a:rPr lang="en-US" sz="1400" dirty="0" err="1">
                <a:solidFill>
                  <a:schemeClr val="accent6">
                    <a:lumMod val="75000"/>
                  </a:schemeClr>
                </a:solidFill>
                <a:latin typeface="Courier New" pitchFamily="49" charset="0"/>
                <a:cs typeface="Courier New" pitchFamily="49" charset="0"/>
              </a:rPr>
              <a:t>columnName</a:t>
            </a:r>
            <a:r>
              <a:rPr lang="en-US" sz="1400" dirty="0">
                <a:solidFill>
                  <a:schemeClr val="accent6">
                    <a:lumMod val="75000"/>
                  </a:schemeClr>
                </a:solidFill>
                <a:latin typeface="Courier New" pitchFamily="49" charset="0"/>
                <a:cs typeface="Courier New" pitchFamily="49" charset="0"/>
              </a:rPr>
              <a:t>&gt;=&lt;table&gt;.&lt;</a:t>
            </a:r>
            <a:r>
              <a:rPr lang="en-US" sz="1400" dirty="0" err="1">
                <a:solidFill>
                  <a:schemeClr val="accent6">
                    <a:lumMod val="75000"/>
                  </a:schemeClr>
                </a:solidFill>
                <a:latin typeface="Courier New" pitchFamily="49" charset="0"/>
                <a:cs typeface="Courier New" pitchFamily="49" charset="0"/>
              </a:rPr>
              <a:t>columnName</a:t>
            </a:r>
            <a:r>
              <a:rPr lang="en-US" sz="1400" dirty="0">
                <a:solidFill>
                  <a:schemeClr val="accent6">
                    <a:lumMod val="75000"/>
                  </a:schemeClr>
                </a:solidFill>
                <a:latin typeface="Courier New" pitchFamily="49" charset="0"/>
                <a:cs typeface="Courier New" pitchFamily="49" charset="0"/>
              </a:rPr>
              <a:t>&gt;]</a:t>
            </a:r>
          </a:p>
          <a:p>
            <a:pPr marL="800100" lvl="2" indent="0">
              <a:buNone/>
            </a:pPr>
            <a:r>
              <a:rPr lang="en-US" sz="1400" dirty="0" smtClean="0">
                <a:solidFill>
                  <a:schemeClr val="accent6">
                    <a:lumMod val="75000"/>
                  </a:schemeClr>
                </a:solidFill>
                <a:latin typeface="Courier New" pitchFamily="49" charset="0"/>
                <a:cs typeface="Courier New" pitchFamily="49" charset="0"/>
              </a:rPr>
              <a:t>);</a:t>
            </a:r>
            <a:endParaRPr lang="en-US" sz="1400" dirty="0">
              <a:latin typeface="Courier New" pitchFamily="49" charset="0"/>
              <a:cs typeface="Courier New" pitchFamily="49" charset="0"/>
            </a:endParaRPr>
          </a:p>
          <a:p>
            <a:pPr>
              <a:lnSpc>
                <a:spcPct val="120000"/>
              </a:lnSpc>
              <a:spcBef>
                <a:spcPts val="0"/>
              </a:spcBef>
            </a:pPr>
            <a:endParaRPr lang="en-US" dirty="0" smtClean="0"/>
          </a:p>
          <a:p>
            <a:r>
              <a:rPr lang="en-US" sz="2000" dirty="0"/>
              <a:t>A correlated </a:t>
            </a:r>
            <a:r>
              <a:rPr lang="en-US" sz="2000" dirty="0" smtClean="0"/>
              <a:t>Sub-query </a:t>
            </a:r>
            <a:r>
              <a:rPr lang="en-US" sz="2000" dirty="0"/>
              <a:t>is a </a:t>
            </a:r>
            <a:r>
              <a:rPr lang="en-US" sz="2000" dirty="0" smtClean="0"/>
              <a:t>Sub-query </a:t>
            </a:r>
            <a:r>
              <a:rPr lang="en-US" sz="2000" dirty="0"/>
              <a:t>that refers to a column of a table that is not in its FROM clause. The column can be in the Projection clause or in the WHERE clause. To find the table to which the queries refer, search the uncorrelated column until a correlation can be found.</a:t>
            </a:r>
          </a:p>
          <a:p>
            <a:r>
              <a:rPr lang="en-US" sz="2000" dirty="0"/>
              <a:t>In general, correlated </a:t>
            </a:r>
            <a:r>
              <a:rPr lang="en-US" sz="2000" dirty="0" smtClean="0"/>
              <a:t>Sub-queries </a:t>
            </a:r>
            <a:r>
              <a:rPr lang="en-US" sz="2000" dirty="0"/>
              <a:t>will diminish performance. Use the table name or alias in the </a:t>
            </a:r>
            <a:r>
              <a:rPr lang="en-US" sz="2000" dirty="0" smtClean="0"/>
              <a:t>Sub-query </a:t>
            </a:r>
            <a:r>
              <a:rPr lang="en-US" sz="2000" dirty="0"/>
              <a:t>so that there is no doubt as to which table the column is in.</a:t>
            </a:r>
          </a:p>
          <a:p>
            <a:pPr marL="914400" lvl="2" indent="0">
              <a:buNone/>
            </a:pPr>
            <a:endParaRPr lang="en-US" dirty="0"/>
          </a:p>
          <a:p>
            <a:endParaRPr lang="en-US" dirty="0" smtClean="0"/>
          </a:p>
        </p:txBody>
      </p:sp>
      <p:sp>
        <p:nvSpPr>
          <p:cNvPr id="2" name="Title 1"/>
          <p:cNvSpPr>
            <a:spLocks noGrp="1"/>
          </p:cNvSpPr>
          <p:nvPr>
            <p:ph type="title"/>
          </p:nvPr>
        </p:nvSpPr>
        <p:spPr>
          <a:noFill/>
          <a:ln>
            <a:noFill/>
          </a:ln>
        </p:spPr>
        <p:txBody>
          <a:bodyPr anchor="ctr"/>
          <a:lstStyle/>
          <a:p>
            <a:r>
              <a:rPr lang="en-US" sz="3600" dirty="0" smtClean="0">
                <a:solidFill>
                  <a:schemeClr val="bg1"/>
                </a:solidFill>
              </a:rPr>
              <a:t>Correlated Sub-query</a:t>
            </a:r>
            <a:endParaRPr lang="en-US" sz="3600" dirty="0">
              <a:solidFill>
                <a:schemeClr val="bg1"/>
              </a:solidFill>
            </a:endParaRPr>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33</a:t>
            </a:fld>
            <a:endParaRPr lang="en-US" sz="1400" dirty="0"/>
          </a:p>
        </p:txBody>
      </p:sp>
    </p:spTree>
    <p:extLst>
      <p:ext uri="{BB962C8B-B14F-4D97-AF65-F5344CB8AC3E}">
        <p14:creationId xmlns:p14="http://schemas.microsoft.com/office/powerpoint/2010/main" val="1454798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1000"/>
                                        <p:tgtEl>
                                          <p:spTgt spid="3">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1000"/>
                                        <p:tgtEl>
                                          <p:spTgt spid="3">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1000"/>
                                        <p:tgtEl>
                                          <p:spTgt spid="3">
                                            <p:txEl>
                                              <p:pRg st="7" end="7"/>
                                            </p:txEl>
                                          </p:spTgt>
                                        </p:tgtEl>
                                      </p:cBhvr>
                                    </p:animEffect>
                                  </p:childTnLst>
                                </p:cTn>
                              </p:par>
                            </p:childTnLst>
                          </p:cTn>
                        </p:par>
                        <p:par>
                          <p:cTn id="30" fill="hold">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1000"/>
                                        <p:tgtEl>
                                          <p:spTgt spid="3">
                                            <p:txEl>
                                              <p:pRg st="9" end="9"/>
                                            </p:txEl>
                                          </p:spTgt>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The </a:t>
            </a:r>
            <a:r>
              <a:rPr lang="en-US" sz="2000" dirty="0"/>
              <a:t>important feature of a correlated </a:t>
            </a:r>
            <a:r>
              <a:rPr lang="en-US" sz="2000" dirty="0" err="1" smtClean="0"/>
              <a:t>Subquery</a:t>
            </a:r>
            <a:r>
              <a:rPr lang="en-US" sz="2000" dirty="0" smtClean="0"/>
              <a:t> </a:t>
            </a:r>
            <a:r>
              <a:rPr lang="en-US" sz="2000" dirty="0"/>
              <a:t>is that, because it depends on a value from the outer SELECT, it must be executed repeatedly, once for every value that the outer SELECT produces</a:t>
            </a:r>
            <a:r>
              <a:rPr lang="en-US" sz="2000" dirty="0" smtClean="0"/>
              <a:t>.</a:t>
            </a:r>
          </a:p>
          <a:p>
            <a:endParaRPr lang="en-US" dirty="0" smtClean="0"/>
          </a:p>
          <a:p>
            <a:r>
              <a:rPr lang="en-US" sz="2000" dirty="0" smtClean="0"/>
              <a:t>Example:</a:t>
            </a:r>
            <a:endParaRPr lang="en-US" sz="2000" dirty="0"/>
          </a:p>
          <a:p>
            <a:pPr marL="800100" lvl="2" indent="0">
              <a:buNone/>
            </a:pPr>
            <a:r>
              <a:rPr lang="en-US" dirty="0">
                <a:solidFill>
                  <a:schemeClr val="accent1">
                    <a:lumMod val="75000"/>
                  </a:schemeClr>
                </a:solidFill>
                <a:latin typeface="Courier New" pitchFamily="49" charset="0"/>
                <a:cs typeface="Courier New" pitchFamily="49" charset="0"/>
              </a:rPr>
              <a:t>SELECT</a:t>
            </a:r>
            <a:r>
              <a:rPr lang="en-US" dirty="0">
                <a:solidFill>
                  <a:schemeClr val="accent6">
                    <a:lumMod val="75000"/>
                  </a:schemeClr>
                </a:solidFill>
                <a:latin typeface="Courier New" pitchFamily="49" charset="0"/>
                <a:cs typeface="Courier New" pitchFamily="49" charset="0"/>
              </a:rPr>
              <a:t> c1.customernumber, c1.customername</a:t>
            </a:r>
          </a:p>
          <a:p>
            <a:pPr marL="800100" lvl="2" indent="0">
              <a:buNone/>
            </a:pPr>
            <a:r>
              <a:rPr lang="en-US" dirty="0">
                <a:solidFill>
                  <a:schemeClr val="accent1">
                    <a:lumMod val="75000"/>
                  </a:schemeClr>
                </a:solidFill>
                <a:latin typeface="Courier New" pitchFamily="49" charset="0"/>
                <a:cs typeface="Courier New" pitchFamily="49" charset="0"/>
              </a:rPr>
              <a:t> FROM </a:t>
            </a:r>
            <a:r>
              <a:rPr lang="en-US" dirty="0">
                <a:solidFill>
                  <a:schemeClr val="accent6">
                    <a:lumMod val="75000"/>
                  </a:schemeClr>
                </a:solidFill>
                <a:latin typeface="Courier New" pitchFamily="49" charset="0"/>
                <a:cs typeface="Courier New" pitchFamily="49" charset="0"/>
              </a:rPr>
              <a:t>customers </a:t>
            </a:r>
            <a:r>
              <a:rPr lang="en-US" dirty="0">
                <a:solidFill>
                  <a:schemeClr val="accent1">
                    <a:lumMod val="75000"/>
                  </a:schemeClr>
                </a:solidFill>
                <a:latin typeface="Courier New" pitchFamily="49" charset="0"/>
                <a:cs typeface="Courier New" pitchFamily="49" charset="0"/>
              </a:rPr>
              <a:t>AS</a:t>
            </a:r>
            <a:r>
              <a:rPr lang="en-US" dirty="0">
                <a:solidFill>
                  <a:schemeClr val="accent6">
                    <a:lumMod val="75000"/>
                  </a:schemeClr>
                </a:solidFill>
                <a:latin typeface="Courier New" pitchFamily="49" charset="0"/>
                <a:cs typeface="Courier New" pitchFamily="49" charset="0"/>
              </a:rPr>
              <a:t> c1</a:t>
            </a:r>
          </a:p>
          <a:p>
            <a:pPr marL="800100" lvl="2" indent="0">
              <a:buNone/>
            </a:pPr>
            <a:r>
              <a:rPr lang="en-US" dirty="0">
                <a:solidFill>
                  <a:schemeClr val="accent6">
                    <a:lumMod val="75000"/>
                  </a:schemeClr>
                </a:solidFill>
                <a:latin typeface="Courier New" pitchFamily="49" charset="0"/>
                <a:cs typeface="Courier New" pitchFamily="49" charset="0"/>
              </a:rPr>
              <a:t> </a:t>
            </a:r>
            <a:r>
              <a:rPr lang="en-US" dirty="0">
                <a:solidFill>
                  <a:schemeClr val="accent1">
                    <a:lumMod val="75000"/>
                  </a:schemeClr>
                </a:solidFill>
                <a:latin typeface="Courier New" pitchFamily="49" charset="0"/>
                <a:cs typeface="Courier New" pitchFamily="49" charset="0"/>
              </a:rPr>
              <a:t>WHERE</a:t>
            </a:r>
            <a:r>
              <a:rPr lang="en-US" dirty="0">
                <a:solidFill>
                  <a:schemeClr val="accent6">
                    <a:lumMod val="75000"/>
                  </a:schemeClr>
                </a:solidFill>
                <a:latin typeface="Courier New" pitchFamily="49" charset="0"/>
                <a:cs typeface="Courier New" pitchFamily="49" charset="0"/>
              </a:rPr>
              <a:t> </a:t>
            </a:r>
            <a:r>
              <a:rPr lang="en-US" dirty="0" err="1">
                <a:solidFill>
                  <a:schemeClr val="accent6">
                    <a:lumMod val="75000"/>
                  </a:schemeClr>
                </a:solidFill>
                <a:latin typeface="Courier New" pitchFamily="49" charset="0"/>
                <a:cs typeface="Courier New" pitchFamily="49" charset="0"/>
              </a:rPr>
              <a:t>creditLimit</a:t>
            </a:r>
            <a:r>
              <a:rPr lang="en-US" dirty="0">
                <a:solidFill>
                  <a:schemeClr val="accent6">
                    <a:lumMod val="75000"/>
                  </a:schemeClr>
                </a:solidFill>
                <a:latin typeface="Courier New" pitchFamily="49" charset="0"/>
                <a:cs typeface="Courier New" pitchFamily="49" charset="0"/>
              </a:rPr>
              <a:t> &gt; (</a:t>
            </a:r>
            <a:r>
              <a:rPr lang="en-US" dirty="0">
                <a:solidFill>
                  <a:schemeClr val="accent1">
                    <a:lumMod val="75000"/>
                  </a:schemeClr>
                </a:solidFill>
                <a:latin typeface="Courier New" pitchFamily="49" charset="0"/>
                <a:cs typeface="Courier New" pitchFamily="49" charset="0"/>
              </a:rPr>
              <a:t>SELECT AVG</a:t>
            </a:r>
            <a:r>
              <a:rPr lang="en-US" dirty="0">
                <a:solidFill>
                  <a:schemeClr val="accent6">
                    <a:lumMod val="75000"/>
                  </a:schemeClr>
                </a:solidFill>
                <a:latin typeface="Courier New" pitchFamily="49" charset="0"/>
                <a:cs typeface="Courier New" pitchFamily="49" charset="0"/>
              </a:rPr>
              <a:t>(</a:t>
            </a:r>
            <a:r>
              <a:rPr lang="en-US" dirty="0" err="1">
                <a:solidFill>
                  <a:schemeClr val="accent6">
                    <a:lumMod val="75000"/>
                  </a:schemeClr>
                </a:solidFill>
                <a:latin typeface="Courier New" pitchFamily="49" charset="0"/>
                <a:cs typeface="Courier New" pitchFamily="49" charset="0"/>
              </a:rPr>
              <a:t>creditLimit</a:t>
            </a:r>
            <a:r>
              <a:rPr lang="en-US" dirty="0">
                <a:solidFill>
                  <a:schemeClr val="accent6">
                    <a:lumMod val="75000"/>
                  </a:schemeClr>
                </a:solidFill>
                <a:latin typeface="Courier New" pitchFamily="49" charset="0"/>
                <a:cs typeface="Courier New" pitchFamily="49" charset="0"/>
              </a:rPr>
              <a:t>)</a:t>
            </a:r>
          </a:p>
          <a:p>
            <a:pPr marL="800100" lvl="2" indent="0">
              <a:buNone/>
            </a:pPr>
            <a:r>
              <a:rPr lang="en-US" dirty="0">
                <a:solidFill>
                  <a:schemeClr val="accent6">
                    <a:lumMod val="75000"/>
                  </a:schemeClr>
                </a:solidFill>
                <a:latin typeface="Courier New" pitchFamily="49" charset="0"/>
                <a:cs typeface="Courier New" pitchFamily="49" charset="0"/>
              </a:rPr>
              <a:t>    </a:t>
            </a:r>
            <a:r>
              <a:rPr lang="en-US" dirty="0" smtClean="0">
                <a:solidFill>
                  <a:schemeClr val="accent6">
                    <a:lumMod val="75000"/>
                  </a:schemeClr>
                </a:solidFill>
                <a:latin typeface="Courier New" pitchFamily="49" charset="0"/>
                <a:cs typeface="Courier New" pitchFamily="49" charset="0"/>
              </a:rPr>
              <a:t>			</a:t>
            </a:r>
            <a:r>
              <a:rPr lang="en-US" dirty="0" smtClean="0">
                <a:solidFill>
                  <a:schemeClr val="accent1">
                    <a:lumMod val="75000"/>
                  </a:schemeClr>
                </a:solidFill>
                <a:latin typeface="Courier New" pitchFamily="49" charset="0"/>
                <a:cs typeface="Courier New" pitchFamily="49" charset="0"/>
              </a:rPr>
              <a:t>FROM</a:t>
            </a:r>
            <a:r>
              <a:rPr lang="en-US" dirty="0" smtClean="0">
                <a:solidFill>
                  <a:schemeClr val="accent6">
                    <a:lumMod val="75000"/>
                  </a:schemeClr>
                </a:solidFill>
                <a:latin typeface="Courier New" pitchFamily="49" charset="0"/>
                <a:cs typeface="Courier New" pitchFamily="49" charset="0"/>
              </a:rPr>
              <a:t> </a:t>
            </a:r>
            <a:r>
              <a:rPr lang="en-US" dirty="0">
                <a:solidFill>
                  <a:schemeClr val="accent6">
                    <a:lumMod val="75000"/>
                  </a:schemeClr>
                </a:solidFill>
                <a:latin typeface="Courier New" pitchFamily="49" charset="0"/>
                <a:cs typeface="Courier New" pitchFamily="49" charset="0"/>
              </a:rPr>
              <a:t>customers </a:t>
            </a:r>
            <a:r>
              <a:rPr lang="en-US" dirty="0">
                <a:solidFill>
                  <a:schemeClr val="accent1">
                    <a:lumMod val="75000"/>
                  </a:schemeClr>
                </a:solidFill>
                <a:latin typeface="Courier New" pitchFamily="49" charset="0"/>
                <a:cs typeface="Courier New" pitchFamily="49" charset="0"/>
              </a:rPr>
              <a:t>AS</a:t>
            </a:r>
            <a:r>
              <a:rPr lang="en-US" dirty="0">
                <a:solidFill>
                  <a:schemeClr val="accent6">
                    <a:lumMod val="75000"/>
                  </a:schemeClr>
                </a:solidFill>
                <a:latin typeface="Courier New" pitchFamily="49" charset="0"/>
                <a:cs typeface="Courier New" pitchFamily="49" charset="0"/>
              </a:rPr>
              <a:t> c2</a:t>
            </a:r>
          </a:p>
          <a:p>
            <a:pPr marL="800100" lvl="2" indent="0">
              <a:buNone/>
            </a:pPr>
            <a:r>
              <a:rPr lang="en-US" dirty="0">
                <a:solidFill>
                  <a:schemeClr val="accent6">
                    <a:lumMod val="75000"/>
                  </a:schemeClr>
                </a:solidFill>
                <a:latin typeface="Courier New" pitchFamily="49" charset="0"/>
                <a:cs typeface="Courier New" pitchFamily="49" charset="0"/>
              </a:rPr>
              <a:t>    </a:t>
            </a:r>
            <a:r>
              <a:rPr lang="en-US" dirty="0" smtClean="0">
                <a:solidFill>
                  <a:schemeClr val="accent6">
                    <a:lumMod val="75000"/>
                  </a:schemeClr>
                </a:solidFill>
                <a:latin typeface="Courier New" pitchFamily="49" charset="0"/>
                <a:cs typeface="Courier New" pitchFamily="49" charset="0"/>
              </a:rPr>
              <a:t>				</a:t>
            </a:r>
            <a:r>
              <a:rPr lang="en-US" dirty="0" smtClean="0">
                <a:solidFill>
                  <a:schemeClr val="accent1">
                    <a:lumMod val="75000"/>
                  </a:schemeClr>
                </a:solidFill>
                <a:latin typeface="Courier New" pitchFamily="49" charset="0"/>
                <a:cs typeface="Courier New" pitchFamily="49" charset="0"/>
              </a:rPr>
              <a:t>WHERE </a:t>
            </a:r>
            <a:r>
              <a:rPr lang="en-US" dirty="0">
                <a:solidFill>
                  <a:schemeClr val="accent6">
                    <a:lumMod val="75000"/>
                  </a:schemeClr>
                </a:solidFill>
                <a:latin typeface="Courier New" pitchFamily="49" charset="0"/>
                <a:cs typeface="Courier New" pitchFamily="49" charset="0"/>
              </a:rPr>
              <a:t>c2.city=c1.city);</a:t>
            </a:r>
            <a:endParaRPr lang="en-US" dirty="0" smtClean="0">
              <a:solidFill>
                <a:schemeClr val="accent6">
                  <a:lumMod val="75000"/>
                </a:schemeClr>
              </a:solidFill>
              <a:latin typeface="Courier New" pitchFamily="49" charset="0"/>
              <a:cs typeface="Courier New" pitchFamily="49" charset="0"/>
            </a:endParaRPr>
          </a:p>
          <a:p>
            <a:endParaRPr lang="en-US" dirty="0" smtClean="0"/>
          </a:p>
          <a:p>
            <a:endParaRPr lang="en-US" dirty="0" smtClean="0"/>
          </a:p>
          <a:p>
            <a:pPr marL="0" indent="0">
              <a:buNone/>
            </a:pPr>
            <a:endParaRPr lang="en-US" dirty="0"/>
          </a:p>
        </p:txBody>
      </p:sp>
      <p:sp>
        <p:nvSpPr>
          <p:cNvPr id="2" name="Title 1"/>
          <p:cNvSpPr>
            <a:spLocks noGrp="1"/>
          </p:cNvSpPr>
          <p:nvPr>
            <p:ph type="title"/>
          </p:nvPr>
        </p:nvSpPr>
        <p:spPr>
          <a:noFill/>
          <a:ln>
            <a:noFill/>
          </a:ln>
        </p:spPr>
        <p:txBody>
          <a:bodyPr anchor="ctr"/>
          <a:lstStyle/>
          <a:p>
            <a:r>
              <a:rPr lang="en-US" sz="3600" dirty="0" smtClean="0">
                <a:solidFill>
                  <a:schemeClr val="bg1"/>
                </a:solidFill>
              </a:rPr>
              <a:t>Correlated </a:t>
            </a:r>
            <a:r>
              <a:rPr lang="en-US" sz="3600" dirty="0" err="1" smtClean="0">
                <a:solidFill>
                  <a:schemeClr val="bg1"/>
                </a:solidFill>
              </a:rPr>
              <a:t>Subquery</a:t>
            </a:r>
            <a:r>
              <a:rPr lang="en-US" sz="3600" dirty="0" smtClean="0">
                <a:solidFill>
                  <a:schemeClr val="bg1"/>
                </a:solidFill>
              </a:rPr>
              <a:t> (Contd.)</a:t>
            </a:r>
            <a:endParaRPr lang="en-US" sz="3600" dirty="0">
              <a:solidFill>
                <a:schemeClr val="bg1"/>
              </a:solidFill>
            </a:endParaRPr>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34</a:t>
            </a:fld>
            <a:endParaRPr lang="en-US" sz="1400" dirty="0"/>
          </a:p>
        </p:txBody>
      </p:sp>
    </p:spTree>
    <p:extLst>
      <p:ext uri="{BB962C8B-B14F-4D97-AF65-F5344CB8AC3E}">
        <p14:creationId xmlns:p14="http://schemas.microsoft.com/office/powerpoint/2010/main" val="89811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000"/>
                                        <p:tgtEl>
                                          <p:spTgt spid="3">
                                            <p:txEl>
                                              <p:pRg st="2" end="2"/>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10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10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lvl="3" indent="-342900">
              <a:spcBef>
                <a:spcPts val="0"/>
              </a:spcBef>
              <a:buFont typeface="Arial" pitchFamily="34" charset="0"/>
              <a:buChar char="•"/>
            </a:pPr>
            <a:r>
              <a:rPr lang="en-US" sz="2000" dirty="0" smtClean="0"/>
              <a:t>ANSI Syntax: </a:t>
            </a:r>
          </a:p>
          <a:p>
            <a:pPr marL="742950" lvl="4" indent="-342900">
              <a:spcBef>
                <a:spcPts val="0"/>
              </a:spcBef>
              <a:buFont typeface="Courier New" pitchFamily="49" charset="0"/>
              <a:buChar char="—"/>
            </a:pPr>
            <a:r>
              <a:rPr lang="en-US" dirty="0" smtClean="0">
                <a:latin typeface="Courier New" pitchFamily="49" charset="0"/>
                <a:cs typeface="Courier New" pitchFamily="49" charset="0"/>
              </a:rPr>
              <a:t>{</a:t>
            </a:r>
            <a:r>
              <a:rPr lang="en-US" dirty="0">
                <a:latin typeface="Courier New" pitchFamily="49" charset="0"/>
                <a:cs typeface="Courier New" pitchFamily="49" charset="0"/>
              </a:rPr>
              <a:t>where | having} </a:t>
            </a:r>
            <a:r>
              <a:rPr lang="en-US" dirty="0" smtClean="0">
                <a:latin typeface="Courier New" pitchFamily="49" charset="0"/>
                <a:cs typeface="Courier New" pitchFamily="49" charset="0"/>
              </a:rPr>
              <a:t>[NOT] EXISTS </a:t>
            </a:r>
            <a:r>
              <a:rPr lang="en-US" i="1" dirty="0" smtClean="0">
                <a:latin typeface="Courier New" pitchFamily="49" charset="0"/>
                <a:cs typeface="Courier New" pitchFamily="49" charset="0"/>
              </a:rPr>
              <a:t>(Sub-query)</a:t>
            </a:r>
          </a:p>
          <a:p>
            <a:pPr marL="342900" lvl="3" indent="-342900">
              <a:spcBef>
                <a:spcPts val="0"/>
              </a:spcBef>
              <a:buFont typeface="Arial" pitchFamily="34" charset="0"/>
              <a:buChar char="•"/>
            </a:pPr>
            <a:r>
              <a:rPr lang="en-US" sz="2000" dirty="0" smtClean="0"/>
              <a:t>EXISTS </a:t>
            </a:r>
            <a:r>
              <a:rPr lang="en-US" sz="2000" dirty="0"/>
              <a:t>and NOT EXISTS are SQL conditions/functions that execute a </a:t>
            </a:r>
            <a:r>
              <a:rPr lang="en-US" sz="2000" dirty="0" smtClean="0"/>
              <a:t>Sub-query </a:t>
            </a:r>
            <a:r>
              <a:rPr lang="en-US" sz="2000" dirty="0"/>
              <a:t>and return either TRUE or FALSE depending on whether if rows were found or not. </a:t>
            </a:r>
          </a:p>
          <a:p>
            <a:pPr marL="342900" lvl="3" indent="-342900">
              <a:spcBef>
                <a:spcPts val="0"/>
              </a:spcBef>
              <a:buFont typeface="Arial" pitchFamily="34" charset="0"/>
              <a:buChar char="•"/>
            </a:pPr>
            <a:r>
              <a:rPr lang="en-US" sz="2000" dirty="0"/>
              <a:t>EXISTS can only be used in the WHERE clause of a query. The </a:t>
            </a:r>
            <a:r>
              <a:rPr lang="en-US" sz="2000" dirty="0" smtClean="0"/>
              <a:t>Sub-query </a:t>
            </a:r>
            <a:r>
              <a:rPr lang="en-US" sz="2000" dirty="0"/>
              <a:t>can refer to columns in the parent query (called a correlated </a:t>
            </a:r>
            <a:r>
              <a:rPr lang="en-US" sz="2000" dirty="0" smtClean="0"/>
              <a:t>Sub-query</a:t>
            </a:r>
            <a:r>
              <a:rPr lang="en-US" sz="2000" dirty="0"/>
              <a:t>).</a:t>
            </a:r>
          </a:p>
          <a:p>
            <a:pPr marL="342900" lvl="3" indent="-342900">
              <a:spcBef>
                <a:spcPts val="0"/>
              </a:spcBef>
              <a:buFont typeface="Arial" pitchFamily="34" charset="0"/>
              <a:buChar char="•"/>
            </a:pPr>
            <a:r>
              <a:rPr lang="en-US" sz="2000" dirty="0"/>
              <a:t>Note that EXISTS will not scan all rows in the </a:t>
            </a:r>
            <a:r>
              <a:rPr lang="en-US" sz="2000" dirty="0" smtClean="0"/>
              <a:t>Sub-query</a:t>
            </a:r>
            <a:r>
              <a:rPr lang="en-US" sz="2000" dirty="0"/>
              <a:t>, only one row is required to determine whether the outcome is TRUE or FALSE. However, NOT EXISTS must scan all rows, which may cause performance problems.	</a:t>
            </a:r>
          </a:p>
          <a:p>
            <a:pPr marL="342900" lvl="3" indent="-342900">
              <a:spcBef>
                <a:spcPts val="0"/>
              </a:spcBef>
              <a:buFont typeface="Arial" pitchFamily="34" charset="0"/>
              <a:buChar char="•"/>
            </a:pPr>
            <a:r>
              <a:rPr lang="en-US" sz="2000" dirty="0"/>
              <a:t>The </a:t>
            </a:r>
            <a:r>
              <a:rPr lang="en-US" sz="2000" dirty="0" smtClean="0"/>
              <a:t>Sub-query </a:t>
            </a:r>
            <a:r>
              <a:rPr lang="en-US" sz="2000" dirty="0"/>
              <a:t>does not actually produce any data, but returns a value of TRUE             or FALSE.</a:t>
            </a:r>
          </a:p>
          <a:p>
            <a:pPr marL="342900" lvl="3" indent="-342900">
              <a:spcBef>
                <a:spcPts val="0"/>
              </a:spcBef>
              <a:buFont typeface="Arial" pitchFamily="34" charset="0"/>
              <a:buChar char="•"/>
            </a:pPr>
            <a:r>
              <a:rPr lang="en-US" sz="2000" dirty="0"/>
              <a:t>The </a:t>
            </a:r>
            <a:r>
              <a:rPr lang="en-US" sz="2000" dirty="0" smtClean="0"/>
              <a:t>Sub-query </a:t>
            </a:r>
            <a:r>
              <a:rPr lang="en-US" sz="2000" dirty="0"/>
              <a:t>always contains a reference to a column of the table in the main query. If you use an aggregate function in an EXISTS </a:t>
            </a:r>
            <a:r>
              <a:rPr lang="en-US" sz="2000" dirty="0" smtClean="0"/>
              <a:t>Sub-query </a:t>
            </a:r>
            <a:r>
              <a:rPr lang="en-US" sz="2000" dirty="0"/>
              <a:t>that includes no HAVING clause, at least one row is always returned.</a:t>
            </a:r>
          </a:p>
        </p:txBody>
      </p:sp>
      <p:sp>
        <p:nvSpPr>
          <p:cNvPr id="2" name="Title 1"/>
          <p:cNvSpPr>
            <a:spLocks noGrp="1"/>
          </p:cNvSpPr>
          <p:nvPr>
            <p:ph type="title"/>
          </p:nvPr>
        </p:nvSpPr>
        <p:spPr>
          <a:noFill/>
          <a:ln>
            <a:noFill/>
          </a:ln>
        </p:spPr>
        <p:txBody>
          <a:bodyPr anchor="ctr"/>
          <a:lstStyle/>
          <a:p>
            <a:r>
              <a:rPr lang="en-US" sz="3600" dirty="0"/>
              <a:t>EXISTS </a:t>
            </a:r>
            <a:r>
              <a:rPr lang="en-US" sz="3600" dirty="0" smtClean="0"/>
              <a:t>and </a:t>
            </a:r>
            <a:r>
              <a:rPr lang="en-US" sz="3600" dirty="0"/>
              <a:t>NOT EXISTS</a:t>
            </a:r>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35</a:t>
            </a:fld>
            <a:endParaRPr lang="en-US" sz="1400" dirty="0"/>
          </a:p>
        </p:txBody>
      </p:sp>
    </p:spTree>
    <p:extLst>
      <p:ext uri="{BB962C8B-B14F-4D97-AF65-F5344CB8AC3E}">
        <p14:creationId xmlns:p14="http://schemas.microsoft.com/office/powerpoint/2010/main" val="2341941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1000"/>
                                        <p:tgtEl>
                                          <p:spTgt spid="3">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Below are examples which use EXISTS and NOT EXISTS with Sub-query.</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a:spcBef>
                <a:spcPts val="0"/>
              </a:spcBef>
            </a:pPr>
            <a:r>
              <a:rPr lang="en-US" sz="2000" dirty="0" smtClean="0"/>
              <a:t>The first query </a:t>
            </a:r>
            <a:r>
              <a:rPr lang="en-US" sz="2000" dirty="0"/>
              <a:t>uses EXISTS keyword in WHERE clause to return a list of </a:t>
            </a:r>
            <a:r>
              <a:rPr lang="en-US" sz="2000" dirty="0" smtClean="0"/>
              <a:t>customer numbers </a:t>
            </a:r>
            <a:r>
              <a:rPr lang="en-US" sz="2000" dirty="0"/>
              <a:t>whose </a:t>
            </a:r>
            <a:r>
              <a:rPr lang="en-US" sz="2000" dirty="0" smtClean="0"/>
              <a:t>order status is ‘Shipped’. </a:t>
            </a:r>
          </a:p>
          <a:p>
            <a:pPr>
              <a:spcBef>
                <a:spcPts val="0"/>
              </a:spcBef>
            </a:pPr>
            <a:r>
              <a:rPr lang="en-US" sz="2000" dirty="0" smtClean="0"/>
              <a:t>Note </a:t>
            </a:r>
            <a:r>
              <a:rPr lang="en-US" sz="2000" dirty="0"/>
              <a:t>that the outer query only returns a </a:t>
            </a:r>
            <a:r>
              <a:rPr lang="en-US" sz="2000" dirty="0" smtClean="0"/>
              <a:t>row where </a:t>
            </a:r>
            <a:r>
              <a:rPr lang="en-US" sz="2000" dirty="0"/>
              <a:t>the </a:t>
            </a:r>
            <a:r>
              <a:rPr lang="en-US" sz="2000" dirty="0" smtClean="0"/>
              <a:t>Sub-query </a:t>
            </a:r>
            <a:r>
              <a:rPr lang="en-US" sz="2000" dirty="0"/>
              <a:t>returns TRUE</a:t>
            </a:r>
            <a:r>
              <a:rPr lang="en-US" sz="2000" dirty="0" smtClean="0"/>
              <a:t>.</a:t>
            </a:r>
          </a:p>
          <a:p>
            <a:pPr>
              <a:spcBef>
                <a:spcPts val="0"/>
              </a:spcBef>
            </a:pPr>
            <a:r>
              <a:rPr lang="en-US" sz="2000" dirty="0" smtClean="0"/>
              <a:t>The second query </a:t>
            </a:r>
            <a:r>
              <a:rPr lang="en-US" sz="2000" dirty="0"/>
              <a:t>uses NOT EXISTS keyword in WHERE clause to return a list of </a:t>
            </a:r>
            <a:r>
              <a:rPr lang="en-US" sz="2000" dirty="0" smtClean="0"/>
              <a:t>customer numbers </a:t>
            </a:r>
            <a:r>
              <a:rPr lang="en-US" sz="2000" dirty="0"/>
              <a:t>whose </a:t>
            </a:r>
            <a:r>
              <a:rPr lang="en-US" sz="2000" dirty="0" smtClean="0"/>
              <a:t>order status is a value other than ‘Shipped’.</a:t>
            </a:r>
          </a:p>
        </p:txBody>
      </p:sp>
      <p:sp>
        <p:nvSpPr>
          <p:cNvPr id="2" name="Title 1"/>
          <p:cNvSpPr>
            <a:spLocks noGrp="1"/>
          </p:cNvSpPr>
          <p:nvPr>
            <p:ph type="title"/>
          </p:nvPr>
        </p:nvSpPr>
        <p:spPr>
          <a:noFill/>
          <a:ln>
            <a:noFill/>
          </a:ln>
        </p:spPr>
        <p:txBody>
          <a:bodyPr anchor="ctr"/>
          <a:lstStyle/>
          <a:p>
            <a:r>
              <a:rPr lang="en-US" sz="3200" dirty="0"/>
              <a:t>EXISTS </a:t>
            </a:r>
            <a:r>
              <a:rPr lang="en-US" sz="3200" dirty="0" smtClean="0"/>
              <a:t>and </a:t>
            </a:r>
            <a:r>
              <a:rPr lang="en-US" sz="3200" dirty="0"/>
              <a:t>NOT EXISTS (Contd.)</a:t>
            </a:r>
            <a:endParaRPr lang="en-IN" sz="3200" dirty="0"/>
          </a:p>
        </p:txBody>
      </p:sp>
      <p:sp>
        <p:nvSpPr>
          <p:cNvPr id="5" name="TextBox 4"/>
          <p:cNvSpPr txBox="1"/>
          <p:nvPr/>
        </p:nvSpPr>
        <p:spPr>
          <a:xfrm>
            <a:off x="4876800" y="1789599"/>
            <a:ext cx="4038600" cy="2308324"/>
          </a:xfrm>
          <a:prstGeom prst="rect">
            <a:avLst/>
          </a:prstGeom>
          <a:noFill/>
        </p:spPr>
        <p:txBody>
          <a:bodyPr wrap="square" rtlCol="0">
            <a:spAutoFit/>
          </a:bodyPr>
          <a:lstStyle/>
          <a:p>
            <a:r>
              <a:rPr lang="en-US" sz="1600" dirty="0" smtClean="0">
                <a:solidFill>
                  <a:schemeClr val="accent1">
                    <a:lumMod val="75000"/>
                  </a:schemeClr>
                </a:solidFill>
                <a:latin typeface="Courier New" pitchFamily="49" charset="0"/>
                <a:cs typeface="Courier New" pitchFamily="49" charset="0"/>
              </a:rPr>
              <a:t> SELECT </a:t>
            </a:r>
            <a:r>
              <a:rPr lang="en-US" sz="1600" dirty="0" err="1">
                <a:solidFill>
                  <a:schemeClr val="accent6">
                    <a:lumMod val="75000"/>
                  </a:schemeClr>
                </a:solidFill>
                <a:latin typeface="Courier New" pitchFamily="49" charset="0"/>
                <a:cs typeface="Courier New" pitchFamily="49" charset="0"/>
              </a:rPr>
              <a:t>customernumber</a:t>
            </a:r>
            <a:endParaRPr lang="en-US" sz="1600" dirty="0">
              <a:solidFill>
                <a:schemeClr val="accent6">
                  <a:lumMod val="75000"/>
                </a:schemeClr>
              </a:solidFill>
              <a:latin typeface="Courier New" pitchFamily="49" charset="0"/>
              <a:cs typeface="Courier New" pitchFamily="49" charset="0"/>
            </a:endParaRPr>
          </a:p>
          <a:p>
            <a:r>
              <a:rPr lang="en-US" sz="1600" dirty="0" smtClean="0">
                <a:solidFill>
                  <a:schemeClr val="accent1">
                    <a:lumMod val="75000"/>
                  </a:schemeClr>
                </a:solidFill>
                <a:latin typeface="Courier New" pitchFamily="49" charset="0"/>
                <a:cs typeface="Courier New" pitchFamily="49" charset="0"/>
              </a:rPr>
              <a:t> FROM </a:t>
            </a:r>
            <a:r>
              <a:rPr lang="en-US" sz="1600" dirty="0">
                <a:solidFill>
                  <a:schemeClr val="accent6">
                    <a:lumMod val="75000"/>
                  </a:schemeClr>
                </a:solidFill>
                <a:latin typeface="Courier New" pitchFamily="49" charset="0"/>
                <a:cs typeface="Courier New" pitchFamily="49" charset="0"/>
              </a:rPr>
              <a:t>customers</a:t>
            </a:r>
            <a:r>
              <a:rPr lang="en-US" sz="1600" dirty="0">
                <a:solidFill>
                  <a:schemeClr val="accent1">
                    <a:lumMod val="75000"/>
                  </a:schemeClr>
                </a:solidFill>
                <a:latin typeface="Courier New" pitchFamily="49" charset="0"/>
                <a:cs typeface="Courier New" pitchFamily="49" charset="0"/>
              </a:rPr>
              <a:t> AS </a:t>
            </a:r>
            <a:r>
              <a:rPr lang="en-US" sz="1600" dirty="0">
                <a:solidFill>
                  <a:schemeClr val="accent6">
                    <a:lumMod val="75000"/>
                  </a:schemeClr>
                </a:solidFill>
                <a:latin typeface="Courier New" pitchFamily="49" charset="0"/>
                <a:cs typeface="Courier New" pitchFamily="49" charset="0"/>
              </a:rPr>
              <a:t>a</a:t>
            </a:r>
          </a:p>
          <a:p>
            <a:r>
              <a:rPr lang="en-US" sz="1600" dirty="0" smtClean="0">
                <a:solidFill>
                  <a:schemeClr val="accent1">
                    <a:lumMod val="75000"/>
                  </a:schemeClr>
                </a:solidFill>
                <a:latin typeface="Courier New" pitchFamily="49" charset="0"/>
                <a:cs typeface="Courier New" pitchFamily="49" charset="0"/>
              </a:rPr>
              <a:t> WHERE </a:t>
            </a:r>
            <a:r>
              <a:rPr lang="en-US" sz="1600" dirty="0">
                <a:solidFill>
                  <a:schemeClr val="accent1">
                    <a:lumMod val="75000"/>
                  </a:schemeClr>
                </a:solidFill>
                <a:latin typeface="Courier New" pitchFamily="49" charset="0"/>
                <a:cs typeface="Courier New" pitchFamily="49" charset="0"/>
              </a:rPr>
              <a:t>NOT EXISTS</a:t>
            </a:r>
          </a:p>
          <a:p>
            <a:r>
              <a:rPr lang="en-US" sz="1600" dirty="0" smtClean="0">
                <a:solidFill>
                  <a:schemeClr val="accent1">
                    <a:lumMod val="75000"/>
                  </a:schemeClr>
                </a:solidFill>
                <a:latin typeface="Courier New" pitchFamily="49" charset="0"/>
                <a:cs typeface="Courier New" pitchFamily="49" charset="0"/>
              </a:rPr>
              <a:t>  (</a:t>
            </a:r>
            <a:endParaRPr lang="en-US" sz="1600" dirty="0">
              <a:solidFill>
                <a:schemeClr val="accent1">
                  <a:lumMod val="75000"/>
                </a:schemeClr>
              </a:solidFill>
              <a:latin typeface="Courier New" pitchFamily="49" charset="0"/>
              <a:cs typeface="Courier New" pitchFamily="49" charset="0"/>
            </a:endParaRPr>
          </a:p>
          <a:p>
            <a:r>
              <a:rPr lang="en-US" sz="1600" dirty="0">
                <a:solidFill>
                  <a:schemeClr val="accent1">
                    <a:lumMod val="75000"/>
                  </a:schemeClr>
                </a:solidFill>
                <a:latin typeface="Courier New" pitchFamily="49" charset="0"/>
                <a:cs typeface="Courier New" pitchFamily="49" charset="0"/>
              </a:rPr>
              <a:t>    SELECT * FROM </a:t>
            </a:r>
            <a:r>
              <a:rPr lang="en-US" sz="1600" dirty="0">
                <a:solidFill>
                  <a:schemeClr val="accent6">
                    <a:lumMod val="75000"/>
                  </a:schemeClr>
                </a:solidFill>
                <a:latin typeface="Courier New" pitchFamily="49" charset="0"/>
                <a:cs typeface="Courier New" pitchFamily="49" charset="0"/>
              </a:rPr>
              <a:t>orders</a:t>
            </a:r>
            <a:r>
              <a:rPr lang="en-US" sz="1600" dirty="0">
                <a:solidFill>
                  <a:schemeClr val="accent1">
                    <a:lumMod val="75000"/>
                  </a:schemeClr>
                </a:solidFill>
                <a:latin typeface="Courier New" pitchFamily="49" charset="0"/>
                <a:cs typeface="Courier New" pitchFamily="49" charset="0"/>
              </a:rPr>
              <a:t> AS </a:t>
            </a:r>
            <a:r>
              <a:rPr lang="en-US" sz="1600" dirty="0">
                <a:solidFill>
                  <a:schemeClr val="accent6">
                    <a:lumMod val="75000"/>
                  </a:schemeClr>
                </a:solidFill>
                <a:latin typeface="Courier New" pitchFamily="49" charset="0"/>
                <a:cs typeface="Courier New" pitchFamily="49" charset="0"/>
              </a:rPr>
              <a:t>b</a:t>
            </a:r>
          </a:p>
          <a:p>
            <a:r>
              <a:rPr lang="en-US" sz="1600" dirty="0">
                <a:solidFill>
                  <a:schemeClr val="accent1">
                    <a:lumMod val="75000"/>
                  </a:schemeClr>
                </a:solidFill>
                <a:latin typeface="Courier New" pitchFamily="49" charset="0"/>
                <a:cs typeface="Courier New" pitchFamily="49" charset="0"/>
              </a:rPr>
              <a:t>    WHERE </a:t>
            </a:r>
            <a:r>
              <a:rPr lang="en-US" sz="1600" dirty="0" err="1">
                <a:solidFill>
                  <a:schemeClr val="accent6">
                    <a:lumMod val="75000"/>
                  </a:schemeClr>
                </a:solidFill>
                <a:latin typeface="Courier New" pitchFamily="49" charset="0"/>
                <a:cs typeface="Courier New" pitchFamily="49" charset="0"/>
              </a:rPr>
              <a:t>a.customernumber</a:t>
            </a:r>
            <a:r>
              <a:rPr lang="en-US" sz="1600" dirty="0">
                <a:solidFill>
                  <a:schemeClr val="accent6">
                    <a:lumMod val="75000"/>
                  </a:schemeClr>
                </a:solidFill>
                <a:latin typeface="Courier New" pitchFamily="49" charset="0"/>
                <a:cs typeface="Courier New" pitchFamily="49" charset="0"/>
              </a:rPr>
              <a:t> = </a:t>
            </a:r>
            <a:endParaRPr lang="en-US" sz="1600" dirty="0" smtClean="0">
              <a:solidFill>
                <a:schemeClr val="accent6">
                  <a:lumMod val="75000"/>
                </a:schemeClr>
              </a:solidFill>
              <a:latin typeface="Courier New" pitchFamily="49" charset="0"/>
              <a:cs typeface="Courier New" pitchFamily="49" charset="0"/>
            </a:endParaRPr>
          </a:p>
          <a:p>
            <a:r>
              <a:rPr lang="en-US" sz="1600" dirty="0">
                <a:solidFill>
                  <a:schemeClr val="accent6">
                    <a:lumMod val="75000"/>
                  </a:schemeClr>
                </a:solidFill>
                <a:latin typeface="Courier New" pitchFamily="49" charset="0"/>
                <a:cs typeface="Courier New" pitchFamily="49" charset="0"/>
              </a:rPr>
              <a:t>	</a:t>
            </a:r>
            <a:r>
              <a:rPr lang="en-US" sz="1600" dirty="0" smtClean="0">
                <a:solidFill>
                  <a:schemeClr val="accent6">
                    <a:lumMod val="75000"/>
                  </a:schemeClr>
                </a:solidFill>
                <a:latin typeface="Courier New" pitchFamily="49" charset="0"/>
                <a:cs typeface="Courier New" pitchFamily="49" charset="0"/>
              </a:rPr>
              <a:t>	</a:t>
            </a:r>
            <a:r>
              <a:rPr lang="en-US" sz="1600" dirty="0" err="1" smtClean="0">
                <a:solidFill>
                  <a:schemeClr val="accent6">
                    <a:lumMod val="75000"/>
                  </a:schemeClr>
                </a:solidFill>
                <a:latin typeface="Courier New" pitchFamily="49" charset="0"/>
                <a:cs typeface="Courier New" pitchFamily="49" charset="0"/>
              </a:rPr>
              <a:t>b.customernumber</a:t>
            </a:r>
            <a:endParaRPr lang="en-US" sz="1600" dirty="0">
              <a:solidFill>
                <a:schemeClr val="accent6">
                  <a:lumMod val="75000"/>
                </a:schemeClr>
              </a:solidFill>
              <a:latin typeface="Courier New" pitchFamily="49" charset="0"/>
              <a:cs typeface="Courier New" pitchFamily="49" charset="0"/>
            </a:endParaRPr>
          </a:p>
          <a:p>
            <a:r>
              <a:rPr lang="en-US" sz="1600" dirty="0">
                <a:solidFill>
                  <a:schemeClr val="accent1">
                    <a:lumMod val="75000"/>
                  </a:schemeClr>
                </a:solidFill>
                <a:latin typeface="Courier New" pitchFamily="49" charset="0"/>
                <a:cs typeface="Courier New" pitchFamily="49" charset="0"/>
              </a:rPr>
              <a:t>    AND </a:t>
            </a:r>
            <a:r>
              <a:rPr lang="en-US" sz="1600" dirty="0">
                <a:solidFill>
                  <a:schemeClr val="accent6">
                    <a:lumMod val="75000"/>
                  </a:schemeClr>
                </a:solidFill>
                <a:latin typeface="Courier New" pitchFamily="49" charset="0"/>
                <a:cs typeface="Courier New" pitchFamily="49" charset="0"/>
              </a:rPr>
              <a:t>status </a:t>
            </a:r>
            <a:r>
              <a:rPr lang="en-US" sz="1600" dirty="0" smtClean="0">
                <a:solidFill>
                  <a:schemeClr val="accent6">
                    <a:lumMod val="75000"/>
                  </a:schemeClr>
                </a:solidFill>
                <a:latin typeface="Courier New" pitchFamily="49" charset="0"/>
                <a:cs typeface="Courier New" pitchFamily="49" charset="0"/>
              </a:rPr>
              <a:t>&lt;&gt; 'Shipped</a:t>
            </a:r>
            <a:r>
              <a:rPr lang="en-US" sz="1600" dirty="0">
                <a:solidFill>
                  <a:schemeClr val="accent6">
                    <a:lumMod val="75000"/>
                  </a:schemeClr>
                </a:solidFill>
                <a:latin typeface="Courier New" pitchFamily="49" charset="0"/>
                <a:cs typeface="Courier New" pitchFamily="49" charset="0"/>
              </a:rPr>
              <a:t>'</a:t>
            </a:r>
          </a:p>
          <a:p>
            <a:r>
              <a:rPr lang="en-US" sz="1600" dirty="0" smtClean="0">
                <a:solidFill>
                  <a:schemeClr val="accent1">
                    <a:lumMod val="75000"/>
                  </a:schemeClr>
                </a:solidFill>
                <a:latin typeface="Courier New" pitchFamily="49" charset="0"/>
                <a:cs typeface="Courier New" pitchFamily="49" charset="0"/>
              </a:rPr>
              <a:t>  );</a:t>
            </a:r>
            <a:endParaRPr lang="en-US" sz="1600" dirty="0">
              <a:solidFill>
                <a:schemeClr val="accent1">
                  <a:lumMod val="75000"/>
                </a:schemeClr>
              </a:solidFill>
              <a:latin typeface="Courier New" pitchFamily="49" charset="0"/>
              <a:cs typeface="Courier New" pitchFamily="49" charset="0"/>
            </a:endParaRPr>
          </a:p>
        </p:txBody>
      </p:sp>
      <p:sp>
        <p:nvSpPr>
          <p:cNvPr id="6" name="TextBox 5"/>
          <p:cNvSpPr txBox="1"/>
          <p:nvPr/>
        </p:nvSpPr>
        <p:spPr>
          <a:xfrm>
            <a:off x="381000" y="1806476"/>
            <a:ext cx="4191000" cy="2308324"/>
          </a:xfrm>
          <a:prstGeom prst="rect">
            <a:avLst/>
          </a:prstGeom>
          <a:noFill/>
        </p:spPr>
        <p:txBody>
          <a:bodyPr wrap="square" rtlCol="0">
            <a:spAutoFit/>
          </a:bodyPr>
          <a:lstStyle/>
          <a:p>
            <a:r>
              <a:rPr lang="en-US" sz="1600" b="1" dirty="0" smtClean="0">
                <a:solidFill>
                  <a:schemeClr val="accent1">
                    <a:lumMod val="75000"/>
                  </a:schemeClr>
                </a:solidFill>
              </a:rPr>
              <a:t> </a:t>
            </a:r>
            <a:r>
              <a:rPr lang="en-US" sz="1600" dirty="0" smtClean="0">
                <a:solidFill>
                  <a:schemeClr val="accent1">
                    <a:lumMod val="75000"/>
                  </a:schemeClr>
                </a:solidFill>
                <a:latin typeface="Courier New" pitchFamily="49" charset="0"/>
                <a:cs typeface="Courier New" pitchFamily="49" charset="0"/>
              </a:rPr>
              <a:t>SELECT </a:t>
            </a:r>
            <a:r>
              <a:rPr lang="en-US" sz="1600" dirty="0" err="1">
                <a:solidFill>
                  <a:schemeClr val="accent6">
                    <a:lumMod val="75000"/>
                  </a:schemeClr>
                </a:solidFill>
                <a:latin typeface="Courier New" pitchFamily="49" charset="0"/>
                <a:cs typeface="Courier New" pitchFamily="49" charset="0"/>
              </a:rPr>
              <a:t>customernumber</a:t>
            </a:r>
            <a:endParaRPr lang="en-US" sz="1600" dirty="0">
              <a:solidFill>
                <a:schemeClr val="accent6">
                  <a:lumMod val="75000"/>
                </a:schemeClr>
              </a:solidFill>
              <a:latin typeface="Courier New" pitchFamily="49" charset="0"/>
              <a:cs typeface="Courier New" pitchFamily="49" charset="0"/>
            </a:endParaRPr>
          </a:p>
          <a:p>
            <a:r>
              <a:rPr lang="en-US" sz="1600" dirty="0" smtClean="0">
                <a:solidFill>
                  <a:schemeClr val="accent1">
                    <a:lumMod val="75000"/>
                  </a:schemeClr>
                </a:solidFill>
                <a:latin typeface="Courier New" pitchFamily="49" charset="0"/>
                <a:cs typeface="Courier New" pitchFamily="49" charset="0"/>
              </a:rPr>
              <a:t> FROM </a:t>
            </a:r>
            <a:r>
              <a:rPr lang="en-US" sz="1600" dirty="0">
                <a:solidFill>
                  <a:schemeClr val="accent6">
                    <a:lumMod val="75000"/>
                  </a:schemeClr>
                </a:solidFill>
                <a:latin typeface="Courier New" pitchFamily="49" charset="0"/>
                <a:cs typeface="Courier New" pitchFamily="49" charset="0"/>
              </a:rPr>
              <a:t>customers</a:t>
            </a:r>
            <a:r>
              <a:rPr lang="en-US" sz="1600" dirty="0">
                <a:solidFill>
                  <a:schemeClr val="accent1">
                    <a:lumMod val="75000"/>
                  </a:schemeClr>
                </a:solidFill>
                <a:latin typeface="Courier New" pitchFamily="49" charset="0"/>
                <a:cs typeface="Courier New" pitchFamily="49" charset="0"/>
              </a:rPr>
              <a:t> AS </a:t>
            </a:r>
            <a:r>
              <a:rPr lang="en-US" sz="1600" dirty="0">
                <a:solidFill>
                  <a:schemeClr val="accent6">
                    <a:lumMod val="75000"/>
                  </a:schemeClr>
                </a:solidFill>
                <a:latin typeface="Courier New" pitchFamily="49" charset="0"/>
                <a:cs typeface="Courier New" pitchFamily="49" charset="0"/>
              </a:rPr>
              <a:t>a</a:t>
            </a:r>
          </a:p>
          <a:p>
            <a:r>
              <a:rPr lang="en-US" sz="1600" dirty="0" smtClean="0">
                <a:solidFill>
                  <a:schemeClr val="accent1">
                    <a:lumMod val="75000"/>
                  </a:schemeClr>
                </a:solidFill>
                <a:latin typeface="Courier New" pitchFamily="49" charset="0"/>
                <a:cs typeface="Courier New" pitchFamily="49" charset="0"/>
              </a:rPr>
              <a:t> WHERE </a:t>
            </a:r>
            <a:r>
              <a:rPr lang="en-US" sz="1600" dirty="0">
                <a:solidFill>
                  <a:schemeClr val="accent1">
                    <a:lumMod val="75000"/>
                  </a:schemeClr>
                </a:solidFill>
                <a:latin typeface="Courier New" pitchFamily="49" charset="0"/>
                <a:cs typeface="Courier New" pitchFamily="49" charset="0"/>
              </a:rPr>
              <a:t>EXISTS</a:t>
            </a:r>
          </a:p>
          <a:p>
            <a:r>
              <a:rPr lang="en-US" sz="1600" dirty="0" smtClean="0">
                <a:solidFill>
                  <a:schemeClr val="accent1">
                    <a:lumMod val="75000"/>
                  </a:schemeClr>
                </a:solidFill>
                <a:latin typeface="Courier New" pitchFamily="49" charset="0"/>
                <a:cs typeface="Courier New" pitchFamily="49" charset="0"/>
              </a:rPr>
              <a:t>  (</a:t>
            </a:r>
            <a:endParaRPr lang="en-US" sz="1600" dirty="0">
              <a:solidFill>
                <a:schemeClr val="accent1">
                  <a:lumMod val="75000"/>
                </a:schemeClr>
              </a:solidFill>
              <a:latin typeface="Courier New" pitchFamily="49" charset="0"/>
              <a:cs typeface="Courier New" pitchFamily="49" charset="0"/>
            </a:endParaRPr>
          </a:p>
          <a:p>
            <a:r>
              <a:rPr lang="en-US" sz="1600" dirty="0">
                <a:solidFill>
                  <a:schemeClr val="accent1">
                    <a:lumMod val="75000"/>
                  </a:schemeClr>
                </a:solidFill>
                <a:latin typeface="Courier New" pitchFamily="49" charset="0"/>
                <a:cs typeface="Courier New" pitchFamily="49" charset="0"/>
              </a:rPr>
              <a:t>   </a:t>
            </a:r>
            <a:r>
              <a:rPr lang="en-US" sz="1600" dirty="0" smtClean="0">
                <a:solidFill>
                  <a:schemeClr val="accent1">
                    <a:lumMod val="75000"/>
                  </a:schemeClr>
                </a:solidFill>
                <a:latin typeface="Courier New" pitchFamily="49" charset="0"/>
                <a:cs typeface="Courier New" pitchFamily="49" charset="0"/>
              </a:rPr>
              <a:t>SELECT </a:t>
            </a:r>
            <a:r>
              <a:rPr lang="en-US" sz="1600" dirty="0">
                <a:solidFill>
                  <a:schemeClr val="accent1">
                    <a:lumMod val="75000"/>
                  </a:schemeClr>
                </a:solidFill>
                <a:latin typeface="Courier New" pitchFamily="49" charset="0"/>
                <a:cs typeface="Courier New" pitchFamily="49" charset="0"/>
              </a:rPr>
              <a:t>* FROM </a:t>
            </a:r>
            <a:r>
              <a:rPr lang="en-US" sz="1600" dirty="0">
                <a:solidFill>
                  <a:schemeClr val="accent6">
                    <a:lumMod val="75000"/>
                  </a:schemeClr>
                </a:solidFill>
                <a:latin typeface="Courier New" pitchFamily="49" charset="0"/>
                <a:cs typeface="Courier New" pitchFamily="49" charset="0"/>
              </a:rPr>
              <a:t>orders </a:t>
            </a:r>
            <a:r>
              <a:rPr lang="en-US" sz="1600" dirty="0">
                <a:solidFill>
                  <a:schemeClr val="accent1">
                    <a:lumMod val="75000"/>
                  </a:schemeClr>
                </a:solidFill>
                <a:latin typeface="Courier New" pitchFamily="49" charset="0"/>
                <a:cs typeface="Courier New" pitchFamily="49" charset="0"/>
              </a:rPr>
              <a:t>AS </a:t>
            </a:r>
            <a:r>
              <a:rPr lang="en-US" sz="1600" dirty="0">
                <a:solidFill>
                  <a:schemeClr val="accent6">
                    <a:lumMod val="75000"/>
                  </a:schemeClr>
                </a:solidFill>
                <a:latin typeface="Courier New" pitchFamily="49" charset="0"/>
                <a:cs typeface="Courier New" pitchFamily="49" charset="0"/>
              </a:rPr>
              <a:t>b</a:t>
            </a:r>
          </a:p>
          <a:p>
            <a:r>
              <a:rPr lang="en-US" sz="1600" dirty="0">
                <a:solidFill>
                  <a:schemeClr val="accent1">
                    <a:lumMod val="75000"/>
                  </a:schemeClr>
                </a:solidFill>
                <a:latin typeface="Courier New" pitchFamily="49" charset="0"/>
                <a:cs typeface="Courier New" pitchFamily="49" charset="0"/>
              </a:rPr>
              <a:t>  </a:t>
            </a:r>
            <a:r>
              <a:rPr lang="en-US" sz="1600" dirty="0" smtClean="0">
                <a:solidFill>
                  <a:schemeClr val="accent1">
                    <a:lumMod val="75000"/>
                  </a:schemeClr>
                </a:solidFill>
                <a:latin typeface="Courier New" pitchFamily="49" charset="0"/>
                <a:cs typeface="Courier New" pitchFamily="49" charset="0"/>
              </a:rPr>
              <a:t> WHERE </a:t>
            </a:r>
            <a:r>
              <a:rPr lang="en-US" sz="1600" dirty="0" err="1">
                <a:solidFill>
                  <a:schemeClr val="accent6">
                    <a:lumMod val="75000"/>
                  </a:schemeClr>
                </a:solidFill>
                <a:latin typeface="Courier New" pitchFamily="49" charset="0"/>
                <a:cs typeface="Courier New" pitchFamily="49" charset="0"/>
              </a:rPr>
              <a:t>a.customernumber</a:t>
            </a:r>
            <a:r>
              <a:rPr lang="en-US" sz="1600" dirty="0">
                <a:solidFill>
                  <a:schemeClr val="accent6">
                    <a:lumMod val="75000"/>
                  </a:schemeClr>
                </a:solidFill>
                <a:latin typeface="Courier New" pitchFamily="49" charset="0"/>
                <a:cs typeface="Courier New" pitchFamily="49" charset="0"/>
              </a:rPr>
              <a:t> = </a:t>
            </a:r>
            <a:endParaRPr lang="en-US" sz="1600" dirty="0" smtClean="0">
              <a:solidFill>
                <a:schemeClr val="accent6">
                  <a:lumMod val="75000"/>
                </a:schemeClr>
              </a:solidFill>
              <a:latin typeface="Courier New" pitchFamily="49" charset="0"/>
              <a:cs typeface="Courier New" pitchFamily="49" charset="0"/>
            </a:endParaRPr>
          </a:p>
          <a:p>
            <a:r>
              <a:rPr lang="en-US" sz="1600" dirty="0">
                <a:solidFill>
                  <a:schemeClr val="accent6">
                    <a:lumMod val="75000"/>
                  </a:schemeClr>
                </a:solidFill>
                <a:latin typeface="Courier New" pitchFamily="49" charset="0"/>
                <a:cs typeface="Courier New" pitchFamily="49" charset="0"/>
              </a:rPr>
              <a:t>	</a:t>
            </a:r>
            <a:r>
              <a:rPr lang="en-US" sz="1600" dirty="0" smtClean="0">
                <a:solidFill>
                  <a:schemeClr val="accent6">
                    <a:lumMod val="75000"/>
                  </a:schemeClr>
                </a:solidFill>
                <a:latin typeface="Courier New" pitchFamily="49" charset="0"/>
                <a:cs typeface="Courier New" pitchFamily="49" charset="0"/>
              </a:rPr>
              <a:t>	</a:t>
            </a:r>
            <a:r>
              <a:rPr lang="en-US" sz="1600" dirty="0" err="1" smtClean="0">
                <a:solidFill>
                  <a:schemeClr val="accent6">
                    <a:lumMod val="75000"/>
                  </a:schemeClr>
                </a:solidFill>
                <a:latin typeface="Courier New" pitchFamily="49" charset="0"/>
                <a:cs typeface="Courier New" pitchFamily="49" charset="0"/>
              </a:rPr>
              <a:t>b.customernumber</a:t>
            </a:r>
            <a:endParaRPr lang="en-US" sz="1600" dirty="0" smtClean="0">
              <a:solidFill>
                <a:schemeClr val="accent6">
                  <a:lumMod val="75000"/>
                </a:schemeClr>
              </a:solidFill>
              <a:latin typeface="Courier New" pitchFamily="49" charset="0"/>
              <a:cs typeface="Courier New" pitchFamily="49" charset="0"/>
            </a:endParaRPr>
          </a:p>
          <a:p>
            <a:r>
              <a:rPr lang="en-US" sz="1600" dirty="0" smtClean="0">
                <a:solidFill>
                  <a:schemeClr val="accent1">
                    <a:lumMod val="75000"/>
                  </a:schemeClr>
                </a:solidFill>
                <a:latin typeface="Courier New" pitchFamily="49" charset="0"/>
                <a:cs typeface="Courier New" pitchFamily="49" charset="0"/>
              </a:rPr>
              <a:t>   AND </a:t>
            </a:r>
            <a:r>
              <a:rPr lang="en-US" sz="1600" dirty="0" smtClean="0">
                <a:solidFill>
                  <a:schemeClr val="accent6">
                    <a:lumMod val="75000"/>
                  </a:schemeClr>
                </a:solidFill>
                <a:latin typeface="Courier New" pitchFamily="49" charset="0"/>
                <a:cs typeface="Courier New" pitchFamily="49" charset="0"/>
              </a:rPr>
              <a:t>status ='Shipped'</a:t>
            </a:r>
          </a:p>
          <a:p>
            <a:r>
              <a:rPr lang="en-US" sz="1600" dirty="0" smtClean="0">
                <a:solidFill>
                  <a:schemeClr val="accent1">
                    <a:lumMod val="75000"/>
                  </a:schemeClr>
                </a:solidFill>
                <a:latin typeface="Courier New" pitchFamily="49" charset="0"/>
                <a:cs typeface="Courier New" pitchFamily="49" charset="0"/>
              </a:rPr>
              <a:t>  );</a:t>
            </a:r>
            <a:endParaRPr lang="en-IN" sz="1600" dirty="0">
              <a:solidFill>
                <a:schemeClr val="accent1">
                  <a:lumMod val="75000"/>
                </a:schemeClr>
              </a:solidFill>
              <a:latin typeface="Courier New" pitchFamily="49" charset="0"/>
              <a:cs typeface="Courier New" pitchFamily="49" charset="0"/>
            </a:endParaRPr>
          </a:p>
        </p:txBody>
      </p:sp>
      <p:sp>
        <p:nvSpPr>
          <p:cNvPr id="7"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36</a:t>
            </a:fld>
            <a:endParaRPr lang="en-US" sz="1400" dirty="0"/>
          </a:p>
        </p:txBody>
      </p:sp>
    </p:spTree>
    <p:extLst>
      <p:ext uri="{BB962C8B-B14F-4D97-AF65-F5344CB8AC3E}">
        <p14:creationId xmlns:p14="http://schemas.microsoft.com/office/powerpoint/2010/main" val="4075955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1000"/>
                                        <p:tgtEl>
                                          <p:spTgt spid="3">
                                            <p:txEl>
                                              <p:pRg st="9" end="9"/>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Effect transition="in" filter="fade">
                                      <p:cBhvr>
                                        <p:cTn id="23" dur="1000"/>
                                        <p:tgtEl>
                                          <p:spTgt spid="3">
                                            <p:txEl>
                                              <p:pRg st="10" end="10"/>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Effect transition="in" filter="fade">
                                      <p:cBhvr>
                                        <p:cTn id="27"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20000"/>
              </a:lnSpc>
            </a:pPr>
            <a:r>
              <a:rPr lang="en-US" sz="2000" dirty="0" smtClean="0"/>
              <a:t>Difference between Correlated and Non-correlated Sub-query:</a:t>
            </a:r>
          </a:p>
          <a:p>
            <a:pPr lvl="1">
              <a:spcBef>
                <a:spcPts val="0"/>
              </a:spcBef>
              <a:spcAft>
                <a:spcPts val="600"/>
              </a:spcAft>
              <a:buFont typeface="Calibri" pitchFamily="34" charset="0"/>
              <a:buChar char="—"/>
            </a:pPr>
            <a:r>
              <a:rPr lang="en-US" dirty="0" smtClean="0"/>
              <a:t>In case of correlated Sub-query inner query depends on outer query while in case of non correlated query inner query or Sub-query doesn't depend on outer query and run by its own.</a:t>
            </a:r>
          </a:p>
          <a:p>
            <a:pPr lvl="1">
              <a:spcBef>
                <a:spcPts val="0"/>
              </a:spcBef>
              <a:spcAft>
                <a:spcPts val="600"/>
              </a:spcAft>
              <a:buFont typeface="Calibri" pitchFamily="34" charset="0"/>
              <a:buChar char="—"/>
            </a:pPr>
            <a:r>
              <a:rPr lang="en-US" dirty="0" smtClean="0"/>
              <a:t>In case of correlated Sub-query, outer query is executed before inner query or Sub-query while in case of non </a:t>
            </a:r>
            <a:r>
              <a:rPr lang="en-US" dirty="0"/>
              <a:t>c</a:t>
            </a:r>
            <a:r>
              <a:rPr lang="en-US" dirty="0" smtClean="0"/>
              <a:t>orrelated Sub-query inner query executes before    outer query.</a:t>
            </a:r>
          </a:p>
          <a:p>
            <a:pPr lvl="1">
              <a:spcBef>
                <a:spcPts val="0"/>
              </a:spcBef>
              <a:spcAft>
                <a:spcPts val="600"/>
              </a:spcAft>
              <a:buFont typeface="Calibri" pitchFamily="34" charset="0"/>
              <a:buChar char="—"/>
            </a:pPr>
            <a:r>
              <a:rPr lang="en-US" dirty="0" smtClean="0"/>
              <a:t>Common example of correlated Sub-query is using EXISTS and NOT EXISTS keywords while non correlated query mostly use IN or NOT IN keywords.</a:t>
            </a:r>
          </a:p>
          <a:p>
            <a:pPr marL="0" indent="0">
              <a:buNone/>
            </a:pPr>
            <a:endParaRPr lang="en-US" dirty="0"/>
          </a:p>
          <a:p>
            <a:pPr marL="0" indent="0">
              <a:buNone/>
            </a:pPr>
            <a:r>
              <a:rPr lang="en-US" dirty="0"/>
              <a:t/>
            </a:r>
            <a:br>
              <a:rPr lang="en-US" dirty="0"/>
            </a:br>
            <a:r>
              <a:rPr lang="en-US" dirty="0" smtClean="0"/>
              <a:t> </a:t>
            </a:r>
          </a:p>
        </p:txBody>
      </p:sp>
      <p:sp>
        <p:nvSpPr>
          <p:cNvPr id="2" name="Title 1"/>
          <p:cNvSpPr>
            <a:spLocks noGrp="1"/>
          </p:cNvSpPr>
          <p:nvPr>
            <p:ph type="title"/>
          </p:nvPr>
        </p:nvSpPr>
        <p:spPr>
          <a:xfrm>
            <a:off x="1303020" y="0"/>
            <a:ext cx="7658100" cy="844063"/>
          </a:xfrm>
          <a:noFill/>
          <a:ln>
            <a:noFill/>
          </a:ln>
        </p:spPr>
        <p:txBody>
          <a:bodyPr anchor="ctr"/>
          <a:lstStyle/>
          <a:p>
            <a:r>
              <a:rPr lang="en-US" sz="3200" dirty="0"/>
              <a:t>Correlated vs. Non-correlated </a:t>
            </a:r>
            <a:r>
              <a:rPr lang="en-US" sz="3200" dirty="0" smtClean="0"/>
              <a:t>Sub-query</a:t>
            </a:r>
            <a:endParaRPr lang="en-US" sz="3200" dirty="0"/>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37</a:t>
            </a:fld>
            <a:endParaRPr lang="en-US" sz="1400" dirty="0"/>
          </a:p>
        </p:txBody>
      </p:sp>
    </p:spTree>
    <p:extLst>
      <p:ext uri="{BB962C8B-B14F-4D97-AF65-F5344CB8AC3E}">
        <p14:creationId xmlns:p14="http://schemas.microsoft.com/office/powerpoint/2010/main" val="3954019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a:noFill/>
          </a:ln>
        </p:spPr>
        <p:txBody>
          <a:bodyPr anchor="ctr"/>
          <a:lstStyle/>
          <a:p>
            <a:r>
              <a:rPr lang="en-US" sz="3600" dirty="0"/>
              <a:t>Any Questions?</a:t>
            </a:r>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518349" y="1612699"/>
            <a:ext cx="4339652" cy="4443328"/>
          </a:xfrm>
          <a:prstGeom prst="rect">
            <a:avLst/>
          </a:prstGeom>
          <a:noFill/>
          <a:ln>
            <a:noFill/>
          </a:ln>
        </p:spPr>
      </p:pic>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38</a:t>
            </a:fld>
            <a:endParaRPr lang="en-US" sz="1400" dirty="0"/>
          </a:p>
        </p:txBody>
      </p:sp>
    </p:spTree>
    <p:extLst>
      <p:ext uri="{BB962C8B-B14F-4D97-AF65-F5344CB8AC3E}">
        <p14:creationId xmlns:p14="http://schemas.microsoft.com/office/powerpoint/2010/main" val="496358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a:ln>
            <a:noFill/>
          </a:ln>
        </p:spPr>
        <p:txBody>
          <a:bodyPr anchor="ctr"/>
          <a:lstStyle/>
          <a:p>
            <a:r>
              <a:rPr lang="en-US" sz="3600" dirty="0"/>
              <a:t>Hands-On</a:t>
            </a:r>
          </a:p>
        </p:txBody>
      </p:sp>
      <p:pic>
        <p:nvPicPr>
          <p:cNvPr id="8" name="Picture 7" descr="http://t2.gstatic.com/images?q=tbn:ANd9GcTL1mkdoyuwr_kQ_JSoRzK49ZhvsNdgTBkXnCBFnKi-LZ3XUlKd&amp;t=1"/>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63286" y="2162628"/>
            <a:ext cx="1845039" cy="27838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ular Callout 8"/>
          <p:cNvSpPr/>
          <p:nvPr/>
        </p:nvSpPr>
        <p:spPr>
          <a:xfrm>
            <a:off x="2743200" y="2057400"/>
            <a:ext cx="2057400" cy="1219200"/>
          </a:xfrm>
          <a:prstGeom prst="wedgeRoundRectCallout">
            <a:avLst>
              <a:gd name="adj1" fmla="val -98316"/>
              <a:gd name="adj2" fmla="val 40680"/>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solidFill>
                  <a:schemeClr val="tx1"/>
                </a:solidFill>
              </a:rPr>
              <a:t>You’ve done a good job. Thanks!</a:t>
            </a:r>
          </a:p>
        </p:txBody>
      </p:sp>
      <p:sp>
        <p:nvSpPr>
          <p:cNvPr id="10" name="Rectangle 9"/>
          <p:cNvSpPr/>
          <p:nvPr/>
        </p:nvSpPr>
        <p:spPr>
          <a:xfrm>
            <a:off x="228600" y="5021943"/>
            <a:ext cx="8686800" cy="1003719"/>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tx1"/>
                </a:solidFill>
              </a:rPr>
              <a:t>Now </a:t>
            </a:r>
            <a:r>
              <a:rPr lang="en-US" dirty="0" smtClean="0">
                <a:solidFill>
                  <a:schemeClr val="tx1"/>
                </a:solidFill>
              </a:rPr>
              <a:t>that we </a:t>
            </a:r>
            <a:r>
              <a:rPr lang="en-US" dirty="0">
                <a:solidFill>
                  <a:schemeClr val="tx1"/>
                </a:solidFill>
              </a:rPr>
              <a:t>are well versed with </a:t>
            </a:r>
            <a:r>
              <a:rPr lang="en-US" dirty="0" smtClean="0">
                <a:solidFill>
                  <a:schemeClr val="tx1"/>
                </a:solidFill>
              </a:rPr>
              <a:t>Sub-queries, </a:t>
            </a:r>
            <a:r>
              <a:rPr lang="en-US" dirty="0">
                <a:solidFill>
                  <a:schemeClr val="tx1"/>
                </a:solidFill>
              </a:rPr>
              <a:t>let us help </a:t>
            </a:r>
            <a:endParaRPr lang="en-US" dirty="0" smtClean="0">
              <a:solidFill>
                <a:schemeClr val="tx1"/>
              </a:solidFill>
            </a:endParaRPr>
          </a:p>
          <a:p>
            <a:pPr algn="ctr"/>
            <a:r>
              <a:rPr lang="en-US" dirty="0" smtClean="0">
                <a:solidFill>
                  <a:schemeClr val="tx1"/>
                </a:solidFill>
              </a:rPr>
              <a:t>Tim </a:t>
            </a:r>
            <a:r>
              <a:rPr lang="en-US" dirty="0">
                <a:solidFill>
                  <a:schemeClr val="tx1"/>
                </a:solidFill>
              </a:rPr>
              <a:t>meet his </a:t>
            </a:r>
            <a:r>
              <a:rPr lang="en-US" dirty="0" smtClean="0">
                <a:solidFill>
                  <a:schemeClr val="tx1"/>
                </a:solidFill>
              </a:rPr>
              <a:t>requirements for </a:t>
            </a:r>
            <a:r>
              <a:rPr lang="en-US" dirty="0">
                <a:solidFill>
                  <a:schemeClr val="tx1"/>
                </a:solidFill>
              </a:rPr>
              <a:t>Alliance Online Feedback System.</a:t>
            </a:r>
          </a:p>
          <a:p>
            <a:pPr algn="ctr"/>
            <a:r>
              <a:rPr lang="en-US" dirty="0">
                <a:solidFill>
                  <a:schemeClr val="tx1"/>
                </a:solidFill>
              </a:rPr>
              <a:t>Please check </a:t>
            </a:r>
            <a:r>
              <a:rPr lang="en-US" dirty="0" smtClean="0">
                <a:solidFill>
                  <a:schemeClr val="tx1"/>
                </a:solidFill>
              </a:rPr>
              <a:t>Hands</a:t>
            </a:r>
            <a:r>
              <a:rPr lang="en-US" dirty="0" smtClean="0">
                <a:solidFill>
                  <a:srgbClr val="FF0000"/>
                </a:solidFill>
              </a:rPr>
              <a:t>-</a:t>
            </a:r>
            <a:r>
              <a:rPr lang="en-US" dirty="0" smtClean="0">
                <a:solidFill>
                  <a:schemeClr val="tx1"/>
                </a:solidFill>
              </a:rPr>
              <a:t>On </a:t>
            </a:r>
            <a:r>
              <a:rPr lang="en-US" dirty="0">
                <a:solidFill>
                  <a:schemeClr val="tx1"/>
                </a:solidFill>
              </a:rPr>
              <a:t>document for more details.</a:t>
            </a:r>
          </a:p>
        </p:txBody>
      </p:sp>
      <p:sp>
        <p:nvSpPr>
          <p:cNvPr id="7"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39</a:t>
            </a:fld>
            <a:endParaRPr lang="en-US" sz="1400" dirty="0"/>
          </a:p>
        </p:txBody>
      </p:sp>
    </p:spTree>
    <p:extLst>
      <p:ext uri="{BB962C8B-B14F-4D97-AF65-F5344CB8AC3E}">
        <p14:creationId xmlns:p14="http://schemas.microsoft.com/office/powerpoint/2010/main" val="342942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143000"/>
            <a:ext cx="5029200" cy="4953000"/>
          </a:xfrm>
        </p:spPr>
        <p:txBody>
          <a:bodyPr/>
          <a:lstStyle/>
          <a:p>
            <a:pPr marL="290513" indent="-290513"/>
            <a:r>
              <a:rPr lang="en-US" sz="2000" dirty="0" smtClean="0"/>
              <a:t>At the end of this session, you will be able to:</a:t>
            </a:r>
          </a:p>
          <a:p>
            <a:pPr marL="731520" lvl="1" indent="-365760">
              <a:spcBef>
                <a:spcPts val="0"/>
              </a:spcBef>
            </a:pPr>
            <a:r>
              <a:rPr lang="en-US" dirty="0" smtClean="0"/>
              <a:t>Define Sub-queries and its advantages.</a:t>
            </a:r>
            <a:endParaRPr lang="en-US" dirty="0"/>
          </a:p>
          <a:p>
            <a:pPr marL="731520" lvl="1" indent="-365760">
              <a:spcBef>
                <a:spcPts val="0"/>
              </a:spcBef>
            </a:pPr>
            <a:r>
              <a:rPr lang="en-US" dirty="0" smtClean="0"/>
              <a:t>Identify the rules </a:t>
            </a:r>
            <a:r>
              <a:rPr lang="en-US" dirty="0"/>
              <a:t>of </a:t>
            </a:r>
            <a:r>
              <a:rPr lang="en-US" dirty="0" smtClean="0"/>
              <a:t>Sub-queries.</a:t>
            </a:r>
            <a:endParaRPr lang="en-US" dirty="0"/>
          </a:p>
          <a:p>
            <a:pPr marL="731520" lvl="1" indent="-365760">
              <a:spcBef>
                <a:spcPts val="0"/>
              </a:spcBef>
            </a:pPr>
            <a:r>
              <a:rPr lang="en-US" dirty="0" smtClean="0"/>
              <a:t>Describe how </a:t>
            </a:r>
            <a:r>
              <a:rPr lang="en-US" dirty="0"/>
              <a:t>to use </a:t>
            </a:r>
            <a:r>
              <a:rPr lang="en-US" dirty="0" smtClean="0"/>
              <a:t>Sub-queries </a:t>
            </a:r>
            <a:r>
              <a:rPr lang="en-US" dirty="0"/>
              <a:t>with the SELECT, INSERT, </a:t>
            </a:r>
            <a:r>
              <a:rPr lang="en-US" dirty="0" smtClean="0"/>
              <a:t>UPDATE, and DELETE statements.</a:t>
            </a:r>
            <a:endParaRPr lang="en-US" dirty="0"/>
          </a:p>
          <a:p>
            <a:pPr marL="731520" lvl="1" indent="-365760">
              <a:spcBef>
                <a:spcPts val="0"/>
              </a:spcBef>
            </a:pPr>
            <a:r>
              <a:rPr lang="en-US" dirty="0"/>
              <a:t>Define </a:t>
            </a:r>
            <a:r>
              <a:rPr lang="en-US" dirty="0" smtClean="0"/>
              <a:t>the types </a:t>
            </a:r>
            <a:r>
              <a:rPr lang="en-US" dirty="0"/>
              <a:t>of </a:t>
            </a:r>
            <a:r>
              <a:rPr lang="en-US" dirty="0" smtClean="0"/>
              <a:t>Sub-queries. </a:t>
            </a:r>
          </a:p>
          <a:p>
            <a:pPr marL="731520" lvl="1" indent="-365760">
              <a:spcBef>
                <a:spcPts val="0"/>
              </a:spcBef>
            </a:pPr>
            <a:r>
              <a:rPr lang="en-US" dirty="0" smtClean="0"/>
              <a:t>Define the </a:t>
            </a:r>
            <a:r>
              <a:rPr lang="en-US" dirty="0"/>
              <a:t>use of IN, NOT IN, ALL, ANY, </a:t>
            </a:r>
            <a:r>
              <a:rPr lang="en-US" dirty="0" smtClean="0"/>
              <a:t>SOME, </a:t>
            </a:r>
            <a:r>
              <a:rPr lang="en-US" dirty="0"/>
              <a:t>EXISTS, </a:t>
            </a:r>
            <a:r>
              <a:rPr lang="en-US" dirty="0" smtClean="0"/>
              <a:t>and NOT EXISTS. </a:t>
            </a:r>
            <a:endParaRPr lang="en-US" dirty="0"/>
          </a:p>
          <a:p>
            <a:pPr marL="731520" lvl="1" indent="-365760">
              <a:spcBef>
                <a:spcPts val="0"/>
              </a:spcBef>
            </a:pPr>
            <a:r>
              <a:rPr lang="en-US" dirty="0" smtClean="0"/>
              <a:t>Define the </a:t>
            </a:r>
            <a:r>
              <a:rPr lang="en-US" dirty="0"/>
              <a:t>use of correlated </a:t>
            </a:r>
            <a:r>
              <a:rPr lang="en-US" dirty="0" smtClean="0"/>
              <a:t>Sub-queries.</a:t>
            </a:r>
            <a:endParaRPr lang="en-US" dirty="0"/>
          </a:p>
          <a:p>
            <a:pPr marL="731520" lvl="1" indent="-365760">
              <a:spcBef>
                <a:spcPts val="0"/>
              </a:spcBef>
            </a:pPr>
            <a:r>
              <a:rPr lang="en-US" dirty="0" smtClean="0"/>
              <a:t>Describe the </a:t>
            </a:r>
            <a:r>
              <a:rPr lang="en-US" dirty="0"/>
              <a:t>use of difference between </a:t>
            </a:r>
            <a:r>
              <a:rPr lang="en-US" dirty="0" smtClean="0"/>
              <a:t>correlated and non </a:t>
            </a:r>
            <a:r>
              <a:rPr lang="en-US" dirty="0"/>
              <a:t>correlated </a:t>
            </a:r>
            <a:r>
              <a:rPr lang="en-US" dirty="0" smtClean="0"/>
              <a:t>Sub-query.</a:t>
            </a:r>
            <a:endParaRPr lang="en-US" dirty="0"/>
          </a:p>
        </p:txBody>
      </p:sp>
      <p:sp>
        <p:nvSpPr>
          <p:cNvPr id="6" name="Title 1"/>
          <p:cNvSpPr>
            <a:spLocks noGrp="1"/>
          </p:cNvSpPr>
          <p:nvPr>
            <p:ph type="title"/>
          </p:nvPr>
        </p:nvSpPr>
        <p:spPr>
          <a:noFill/>
          <a:ln>
            <a:noFill/>
          </a:ln>
        </p:spPr>
        <p:txBody>
          <a:bodyPr anchor="ctr"/>
          <a:lstStyle/>
          <a:p>
            <a:r>
              <a:rPr lang="en-US" sz="3600" dirty="0"/>
              <a:t>Objectives</a:t>
            </a:r>
          </a:p>
        </p:txBody>
      </p:sp>
      <p:pic>
        <p:nvPicPr>
          <p:cNvPr id="10" name="Picture 2" descr="C:\Users\313869\Desktop\Untitled-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828800"/>
            <a:ext cx="3511706" cy="3574789"/>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4</a:t>
            </a:fld>
            <a:endParaRPr lang="en-US" sz="1400" dirty="0"/>
          </a:p>
        </p:txBody>
      </p:sp>
    </p:spTree>
    <p:extLst>
      <p:ext uri="{BB962C8B-B14F-4D97-AF65-F5344CB8AC3E}">
        <p14:creationId xmlns:p14="http://schemas.microsoft.com/office/powerpoint/2010/main" val="4139068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10"/>
                                        </p:tgtEl>
                                        <p:attrNameLst>
                                          <p:attrName>r</p:attrName>
                                        </p:attrNameLst>
                                      </p:cBhvr>
                                    </p:animRot>
                                  </p:childTnLst>
                                </p:cTn>
                              </p:par>
                            </p:childTnLst>
                          </p:cTn>
                        </p:par>
                        <p:par>
                          <p:cTn id="7" fill="hold">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 calcmode="lin" valueType="num">
                                      <p:cBhvr additive="base">
                                        <p:cTn id="10" dur="1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11" dur="1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par>
                          <p:cTn id="12" fill="hold">
                            <p:stCondLst>
                              <p:cond delay="3000"/>
                            </p:stCondLst>
                            <p:childTnLst>
                              <p:par>
                                <p:cTn id="13" presetID="2" presetClass="entr" presetSubtype="8"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additive="base">
                                        <p:cTn id="15" dur="10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par>
                          <p:cTn id="17" fill="hold">
                            <p:stCondLst>
                              <p:cond delay="4000"/>
                            </p:stCondLst>
                            <p:childTnLst>
                              <p:par>
                                <p:cTn id="18" presetID="2" presetClass="entr" presetSubtype="8" fill="hold" grpId="0" nodeType="after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 calcmode="lin" valueType="num">
                                      <p:cBhvr additive="base">
                                        <p:cTn id="20" dur="10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1" dur="10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par>
                          <p:cTn id="22" fill="hold">
                            <p:stCondLst>
                              <p:cond delay="5000"/>
                            </p:stCondLst>
                            <p:childTnLst>
                              <p:par>
                                <p:cTn id="23" presetID="2" presetClass="entr" presetSubtype="8" fill="hold" grpId="0"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10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par>
                          <p:cTn id="27" fill="hold">
                            <p:stCondLst>
                              <p:cond delay="6000"/>
                            </p:stCondLst>
                            <p:childTnLst>
                              <p:par>
                                <p:cTn id="28" presetID="2" presetClass="entr" presetSubtype="8" fill="hold" grpId="0" nodeType="after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 calcmode="lin" valueType="num">
                                      <p:cBhvr additive="base">
                                        <p:cTn id="30" dur="10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31" dur="10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par>
                          <p:cTn id="32" fill="hold">
                            <p:stCondLst>
                              <p:cond delay="7000"/>
                            </p:stCondLst>
                            <p:childTnLst>
                              <p:par>
                                <p:cTn id="33" presetID="2" presetClass="entr" presetSubtype="8" fill="hold" grpId="0" nodeType="after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 calcmode="lin" valueType="num">
                                      <p:cBhvr additive="base">
                                        <p:cTn id="35" dur="10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par>
                          <p:cTn id="37" fill="hold">
                            <p:stCondLst>
                              <p:cond delay="8000"/>
                            </p:stCondLst>
                            <p:childTnLst>
                              <p:par>
                                <p:cTn id="38" presetID="2" presetClass="entr" presetSubtype="8" fill="hold" grpId="0" nodeType="afterEffect">
                                  <p:stCondLst>
                                    <p:cond delay="0"/>
                                  </p:stCondLst>
                                  <p:childTnLst>
                                    <p:set>
                                      <p:cBhvr>
                                        <p:cTn id="39" dur="1" fill="hold">
                                          <p:stCondLst>
                                            <p:cond delay="0"/>
                                          </p:stCondLst>
                                        </p:cTn>
                                        <p:tgtEl>
                                          <p:spTgt spid="2">
                                            <p:txEl>
                                              <p:pRg st="6" end="6"/>
                                            </p:txEl>
                                          </p:spTgt>
                                        </p:tgtEl>
                                        <p:attrNameLst>
                                          <p:attrName>style.visibility</p:attrName>
                                        </p:attrNameLst>
                                      </p:cBhvr>
                                      <p:to>
                                        <p:strVal val="visible"/>
                                      </p:to>
                                    </p:set>
                                    <p:anim calcmode="lin" valueType="num">
                                      <p:cBhvr additive="base">
                                        <p:cTn id="40" dur="100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41" dur="10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par>
                          <p:cTn id="42" fill="hold">
                            <p:stCondLst>
                              <p:cond delay="9000"/>
                            </p:stCondLst>
                            <p:childTnLst>
                              <p:par>
                                <p:cTn id="43" presetID="2" presetClass="entr" presetSubtype="8" fill="hold" grpId="0" nodeType="afterEffect">
                                  <p:stCondLst>
                                    <p:cond delay="0"/>
                                  </p:stCondLst>
                                  <p:childTnLst>
                                    <p:set>
                                      <p:cBhvr>
                                        <p:cTn id="44" dur="1" fill="hold">
                                          <p:stCondLst>
                                            <p:cond delay="0"/>
                                          </p:stCondLst>
                                        </p:cTn>
                                        <p:tgtEl>
                                          <p:spTgt spid="2">
                                            <p:txEl>
                                              <p:pRg st="7" end="7"/>
                                            </p:txEl>
                                          </p:spTgt>
                                        </p:tgtEl>
                                        <p:attrNameLst>
                                          <p:attrName>style.visibility</p:attrName>
                                        </p:attrNameLst>
                                      </p:cBhvr>
                                      <p:to>
                                        <p:strVal val="visible"/>
                                      </p:to>
                                    </p:set>
                                    <p:anim calcmode="lin" valueType="num">
                                      <p:cBhvr additive="base">
                                        <p:cTn id="45" dur="1000" fill="hold"/>
                                        <p:tgtEl>
                                          <p:spTgt spid="2">
                                            <p:txEl>
                                              <p:pRg st="7" end="7"/>
                                            </p:txEl>
                                          </p:spTgt>
                                        </p:tgtEl>
                                        <p:attrNameLst>
                                          <p:attrName>ppt_x</p:attrName>
                                        </p:attrNameLst>
                                      </p:cBhvr>
                                      <p:tavLst>
                                        <p:tav tm="0">
                                          <p:val>
                                            <p:strVal val="0-#ppt_w/2"/>
                                          </p:val>
                                        </p:tav>
                                        <p:tav tm="100000">
                                          <p:val>
                                            <p:strVal val="#ppt_x"/>
                                          </p:val>
                                        </p:tav>
                                      </p:tavLst>
                                    </p:anim>
                                    <p:anim calcmode="lin" valueType="num">
                                      <p:cBhvr additive="base">
                                        <p:cTn id="46" dur="1000" fill="hold"/>
                                        <p:tgtEl>
                                          <p:spTgt spid="2">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143000"/>
            <a:ext cx="8382000" cy="605135"/>
          </a:xfrm>
        </p:spPr>
        <p:txBody>
          <a:bodyPr/>
          <a:lstStyle/>
          <a:p>
            <a:r>
              <a:rPr lang="en-US" dirty="0" smtClean="0">
                <a:cs typeface="Arial" pitchFamily="34" charset="0"/>
              </a:rPr>
              <a:t>Now </a:t>
            </a:r>
            <a:r>
              <a:rPr lang="en-US" dirty="0">
                <a:cs typeface="Arial" pitchFamily="34" charset="0"/>
              </a:rPr>
              <a:t>that we are well versed with commands, let’s test our understanding using </a:t>
            </a:r>
            <a:r>
              <a:rPr lang="en-US" dirty="0" smtClean="0">
                <a:cs typeface="Arial" pitchFamily="34" charset="0"/>
              </a:rPr>
              <a:t>a short </a:t>
            </a:r>
            <a:r>
              <a:rPr lang="en-US" dirty="0">
                <a:cs typeface="Arial" pitchFamily="34" charset="0"/>
              </a:rPr>
              <a:t>case </a:t>
            </a:r>
            <a:r>
              <a:rPr lang="en-US" dirty="0" smtClean="0">
                <a:cs typeface="Arial" pitchFamily="34" charset="0"/>
              </a:rPr>
              <a:t>study.   </a:t>
            </a:r>
            <a:endParaRPr lang="en-US" dirty="0">
              <a:cs typeface="Arial" pitchFamily="34" charset="0"/>
            </a:endParaRPr>
          </a:p>
          <a:p>
            <a:endParaRPr lang="en-US" dirty="0">
              <a:cs typeface="Arial" pitchFamily="34" charset="0"/>
            </a:endParaRPr>
          </a:p>
          <a:p>
            <a:pPr marL="0" indent="0">
              <a:buNone/>
            </a:pPr>
            <a:endParaRPr lang="en-US" dirty="0" smtClean="0">
              <a:cs typeface="Arial" pitchFamily="34" charset="0"/>
            </a:endParaRPr>
          </a:p>
          <a:p>
            <a:pPr marL="0" indent="0">
              <a:buNone/>
            </a:pPr>
            <a:endParaRPr lang="en-US" dirty="0"/>
          </a:p>
        </p:txBody>
      </p:sp>
      <p:sp>
        <p:nvSpPr>
          <p:cNvPr id="3" name="Title 2"/>
          <p:cNvSpPr>
            <a:spLocks noGrp="1"/>
          </p:cNvSpPr>
          <p:nvPr>
            <p:ph type="title"/>
          </p:nvPr>
        </p:nvSpPr>
        <p:spPr>
          <a:noFill/>
          <a:ln>
            <a:noFill/>
          </a:ln>
        </p:spPr>
        <p:txBody>
          <a:bodyPr anchor="ctr"/>
          <a:lstStyle/>
          <a:p>
            <a:r>
              <a:rPr lang="en-US" sz="3600" dirty="0"/>
              <a:t>Activity</a:t>
            </a:r>
          </a:p>
        </p:txBody>
      </p:sp>
      <p:sp>
        <p:nvSpPr>
          <p:cNvPr id="7" name="TextBox 6"/>
          <p:cNvSpPr txBox="1"/>
          <p:nvPr/>
        </p:nvSpPr>
        <p:spPr>
          <a:xfrm>
            <a:off x="1600200" y="1900535"/>
            <a:ext cx="6096000" cy="4616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1600" b="1" dirty="0">
                <a:solidFill>
                  <a:prstClr val="white"/>
                </a:solidFill>
                <a:latin typeface="Arial" pitchFamily="34" charset="0"/>
                <a:cs typeface="Arial" pitchFamily="34" charset="0"/>
              </a:rPr>
              <a:t>C</a:t>
            </a:r>
            <a:r>
              <a:rPr lang="en-US" sz="1600" dirty="0">
                <a:solidFill>
                  <a:prstClr val="black">
                    <a:lumMod val="65000"/>
                    <a:lumOff val="35000"/>
                  </a:prstClr>
                </a:solidFill>
                <a:latin typeface="Arial" pitchFamily="34" charset="0"/>
                <a:cs typeface="Arial" pitchFamily="34" charset="0"/>
              </a:rPr>
              <a:t>ourse </a:t>
            </a:r>
            <a:r>
              <a:rPr lang="en-US" sz="1600" b="1" dirty="0">
                <a:solidFill>
                  <a:prstClr val="white"/>
                </a:solidFill>
                <a:latin typeface="Arial" pitchFamily="34" charset="0"/>
                <a:cs typeface="Arial" pitchFamily="34" charset="0"/>
              </a:rPr>
              <a:t>M</a:t>
            </a:r>
            <a:r>
              <a:rPr lang="en-US" sz="1600" dirty="0">
                <a:solidFill>
                  <a:prstClr val="black">
                    <a:lumMod val="65000"/>
                    <a:lumOff val="35000"/>
                  </a:prstClr>
                </a:solidFill>
                <a:latin typeface="Arial" pitchFamily="34" charset="0"/>
                <a:cs typeface="Arial" pitchFamily="34" charset="0"/>
              </a:rPr>
              <a:t>anagement </a:t>
            </a:r>
            <a:r>
              <a:rPr lang="en-US" sz="1600" b="1" dirty="0">
                <a:solidFill>
                  <a:prstClr val="white"/>
                </a:solidFill>
                <a:latin typeface="Arial" pitchFamily="34" charset="0"/>
                <a:cs typeface="Arial" pitchFamily="34" charset="0"/>
              </a:rPr>
              <a:t>S</a:t>
            </a:r>
            <a:r>
              <a:rPr lang="en-US" sz="1600" dirty="0">
                <a:solidFill>
                  <a:prstClr val="black">
                    <a:lumMod val="65000"/>
                    <a:lumOff val="35000"/>
                  </a:prstClr>
                </a:solidFill>
                <a:latin typeface="Arial" pitchFamily="34" charset="0"/>
                <a:cs typeface="Arial" pitchFamily="34" charset="0"/>
              </a:rPr>
              <a:t>ystem (</a:t>
            </a:r>
            <a:r>
              <a:rPr lang="en-US" sz="1600" b="1" dirty="0">
                <a:solidFill>
                  <a:prstClr val="white"/>
                </a:solidFill>
                <a:latin typeface="Arial" pitchFamily="34" charset="0"/>
                <a:cs typeface="Arial" pitchFamily="34" charset="0"/>
              </a:rPr>
              <a:t>CMS</a:t>
            </a:r>
            <a:r>
              <a:rPr lang="en-US" sz="1600" dirty="0">
                <a:solidFill>
                  <a:prstClr val="black">
                    <a:lumMod val="65000"/>
                    <a:lumOff val="35000"/>
                  </a:prstClr>
                </a:solidFill>
                <a:latin typeface="Arial" pitchFamily="34" charset="0"/>
                <a:cs typeface="Arial" pitchFamily="34" charset="0"/>
              </a:rPr>
              <a:t>) </a:t>
            </a:r>
            <a:r>
              <a:rPr lang="en-US" sz="1600" dirty="0" smtClean="0">
                <a:solidFill>
                  <a:prstClr val="black">
                    <a:lumMod val="65000"/>
                    <a:lumOff val="35000"/>
                  </a:prstClr>
                </a:solidFill>
                <a:latin typeface="Arial" pitchFamily="34" charset="0"/>
                <a:cs typeface="Arial" pitchFamily="34" charset="0"/>
              </a:rPr>
              <a:t>	</a:t>
            </a:r>
            <a:r>
              <a:rPr lang="en-US" sz="2400" dirty="0" smtClean="0">
                <a:solidFill>
                  <a:prstClr val="white"/>
                </a:solidFill>
                <a:latin typeface="Broadway" pitchFamily="82" charset="0"/>
                <a:cs typeface="Arial" pitchFamily="34" charset="0"/>
              </a:rPr>
              <a:t>ABC</a:t>
            </a:r>
            <a:r>
              <a:rPr lang="en-US" sz="2400" dirty="0" smtClean="0">
                <a:solidFill>
                  <a:prstClr val="white"/>
                </a:solidFill>
                <a:latin typeface="Algerian" pitchFamily="82" charset="0"/>
                <a:cs typeface="Arial" pitchFamily="34" charset="0"/>
              </a:rPr>
              <a:t> </a:t>
            </a:r>
            <a:r>
              <a:rPr lang="en-US" sz="2000" dirty="0">
                <a:solidFill>
                  <a:prstClr val="white"/>
                </a:solidFill>
                <a:latin typeface="Arial" pitchFamily="34" charset="0"/>
                <a:cs typeface="Arial" pitchFamily="34" charset="0"/>
              </a:rPr>
              <a:t>University</a:t>
            </a:r>
          </a:p>
        </p:txBody>
      </p:sp>
      <p:sp>
        <p:nvSpPr>
          <p:cNvPr id="8" name="TextBox 7"/>
          <p:cNvSpPr txBox="1"/>
          <p:nvPr/>
        </p:nvSpPr>
        <p:spPr>
          <a:xfrm>
            <a:off x="457200" y="2438400"/>
            <a:ext cx="8305800" cy="3804118"/>
          </a:xfrm>
          <a:prstGeom prst="rect">
            <a:avLst/>
          </a:prstGeom>
          <a:noFill/>
        </p:spPr>
        <p:txBody>
          <a:bodyPr wrap="square" rtlCol="0">
            <a:spAutoFit/>
          </a:bodyPr>
          <a:lstStyle/>
          <a:p>
            <a:pPr marL="285750" indent="-285750">
              <a:buFont typeface="Arial" pitchFamily="34" charset="0"/>
              <a:buChar char="•"/>
            </a:pPr>
            <a:r>
              <a:rPr lang="en-US" dirty="0">
                <a:solidFill>
                  <a:prstClr val="black"/>
                </a:solidFill>
                <a:cs typeface="Arial" pitchFamily="34" charset="0"/>
              </a:rPr>
              <a:t>Case Study Scenario: </a:t>
            </a:r>
            <a:endParaRPr lang="en-US" dirty="0" smtClean="0">
              <a:solidFill>
                <a:prstClr val="black"/>
              </a:solidFill>
              <a:cs typeface="Arial" pitchFamily="34" charset="0"/>
            </a:endParaRPr>
          </a:p>
          <a:p>
            <a:pPr marL="742950" lvl="1" indent="-285750">
              <a:buFont typeface="Calibri" pitchFamily="34" charset="0"/>
              <a:buChar char="—"/>
            </a:pPr>
            <a:r>
              <a:rPr lang="en-US" dirty="0" smtClean="0">
                <a:solidFill>
                  <a:prstClr val="black"/>
                </a:solidFill>
                <a:cs typeface="Arial" pitchFamily="34" charset="0"/>
              </a:rPr>
              <a:t>This </a:t>
            </a:r>
            <a:r>
              <a:rPr lang="en-US" dirty="0">
                <a:solidFill>
                  <a:prstClr val="black"/>
                </a:solidFill>
                <a:cs typeface="Arial" pitchFamily="34" charset="0"/>
              </a:rPr>
              <a:t>case study is to develop a </a:t>
            </a:r>
            <a:r>
              <a:rPr lang="en-US" i="1" dirty="0">
                <a:solidFill>
                  <a:prstClr val="black"/>
                </a:solidFill>
                <a:cs typeface="Arial" pitchFamily="34" charset="0"/>
              </a:rPr>
              <a:t>Course Management System </a:t>
            </a:r>
            <a:r>
              <a:rPr lang="en-US" dirty="0">
                <a:solidFill>
                  <a:prstClr val="black"/>
                </a:solidFill>
                <a:cs typeface="Arial" pitchFamily="34" charset="0"/>
              </a:rPr>
              <a:t>(CMS) for ABC University. The following are the two use cases for which the database needs to be designed.</a:t>
            </a:r>
            <a:endParaRPr lang="en-US" i="1" dirty="0">
              <a:solidFill>
                <a:prstClr val="black"/>
              </a:solidFill>
              <a:cs typeface="Arial" pitchFamily="34" charset="0"/>
            </a:endParaRPr>
          </a:p>
          <a:p>
            <a:pPr marL="742950" lvl="1" indent="-285750">
              <a:lnSpc>
                <a:spcPct val="120000"/>
              </a:lnSpc>
              <a:buFont typeface="Calibri" pitchFamily="34" charset="0"/>
              <a:buChar char="—"/>
            </a:pPr>
            <a:r>
              <a:rPr lang="en-US" dirty="0">
                <a:solidFill>
                  <a:prstClr val="black"/>
                </a:solidFill>
                <a:cs typeface="Arial" pitchFamily="34" charset="0"/>
              </a:rPr>
              <a:t>Add Course </a:t>
            </a:r>
          </a:p>
          <a:p>
            <a:pPr marL="1188720" lvl="1" indent="-365760">
              <a:lnSpc>
                <a:spcPct val="120000"/>
              </a:lnSpc>
              <a:buFont typeface="Arial" pitchFamily="34" charset="0"/>
              <a:buChar char="•"/>
            </a:pPr>
            <a:r>
              <a:rPr lang="en-US" dirty="0">
                <a:solidFill>
                  <a:prstClr val="black"/>
                </a:solidFill>
                <a:cs typeface="Arial" pitchFamily="34" charset="0"/>
              </a:rPr>
              <a:t>To add the course details into the course management system.</a:t>
            </a:r>
          </a:p>
          <a:p>
            <a:pPr marL="742950" lvl="1" indent="-285750">
              <a:lnSpc>
                <a:spcPct val="120000"/>
              </a:lnSpc>
              <a:buFont typeface="Calibri" pitchFamily="34" charset="0"/>
              <a:buChar char="—"/>
            </a:pPr>
            <a:r>
              <a:rPr lang="en-US" dirty="0">
                <a:solidFill>
                  <a:prstClr val="black"/>
                </a:solidFill>
                <a:cs typeface="Arial" pitchFamily="34" charset="0"/>
              </a:rPr>
              <a:t>Retrieve Course </a:t>
            </a:r>
          </a:p>
          <a:p>
            <a:pPr marL="1188720" lvl="1" indent="-365760">
              <a:lnSpc>
                <a:spcPct val="120000"/>
              </a:lnSpc>
              <a:buFont typeface="Arial" pitchFamily="34" charset="0"/>
              <a:buChar char="•"/>
            </a:pPr>
            <a:r>
              <a:rPr lang="en-US" dirty="0">
                <a:solidFill>
                  <a:prstClr val="black"/>
                </a:solidFill>
                <a:cs typeface="Arial" pitchFamily="34" charset="0"/>
              </a:rPr>
              <a:t>Retrieve the courses stored in the system and display </a:t>
            </a:r>
            <a:r>
              <a:rPr lang="en-US" dirty="0" smtClean="0">
                <a:solidFill>
                  <a:prstClr val="black"/>
                </a:solidFill>
                <a:cs typeface="Arial" pitchFamily="34" charset="0"/>
              </a:rPr>
              <a:t>them.</a:t>
            </a:r>
          </a:p>
          <a:p>
            <a:pPr marL="285750" lvl="1" indent="-285750">
              <a:lnSpc>
                <a:spcPct val="120000"/>
              </a:lnSpc>
              <a:buFont typeface="Arial" pitchFamily="34" charset="0"/>
              <a:buChar char="•"/>
            </a:pPr>
            <a:r>
              <a:rPr lang="en-US" dirty="0" smtClean="0">
                <a:solidFill>
                  <a:prstClr val="black"/>
                </a:solidFill>
                <a:cs typeface="Arial" pitchFamily="34" charset="0"/>
              </a:rPr>
              <a:t>The </a:t>
            </a:r>
            <a:r>
              <a:rPr lang="en-US" dirty="0">
                <a:solidFill>
                  <a:prstClr val="black"/>
                </a:solidFill>
                <a:cs typeface="Arial" pitchFamily="34" charset="0"/>
              </a:rPr>
              <a:t>courses to be added will have the following attributes course code, course name, number of participants, course description, course duration, course start date, and course type.</a:t>
            </a:r>
          </a:p>
          <a:p>
            <a:endParaRPr lang="en-US" dirty="0">
              <a:solidFill>
                <a:prstClr val="black"/>
              </a:solidFill>
            </a:endParaRPr>
          </a:p>
        </p:txBody>
      </p:sp>
      <p:sp>
        <p:nvSpPr>
          <p:cNvPr id="9"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prstClr val="black"/>
                </a:solidFill>
              </a:rPr>
              <a:t>54</a:t>
            </a:r>
            <a:endParaRPr lang="en-US" sz="1400" dirty="0">
              <a:solidFill>
                <a:prstClr val="black"/>
              </a:solidFill>
            </a:endParaRPr>
          </a:p>
        </p:txBody>
      </p:sp>
    </p:spTree>
    <p:extLst>
      <p:ext uri="{BB962C8B-B14F-4D97-AF65-F5344CB8AC3E}">
        <p14:creationId xmlns:p14="http://schemas.microsoft.com/office/powerpoint/2010/main" val="3764913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animEffect transition="in" filter="fade">
                                      <p:cBhvr>
                                        <p:cTn id="23" dur="500"/>
                                        <p:tgtEl>
                                          <p:spTgt spid="8">
                                            <p:txEl>
                                              <p:pRg st="1" end="1"/>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500"/>
                                        <p:tgtEl>
                                          <p:spTgt spid="8">
                                            <p:txEl>
                                              <p:pRg st="2" end="2"/>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Effect transition="in" filter="fade">
                                      <p:cBhvr>
                                        <p:cTn id="31" dur="500"/>
                                        <p:tgtEl>
                                          <p:spTgt spid="8">
                                            <p:txEl>
                                              <p:pRg st="3" end="3"/>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animEffect transition="in" filter="fade">
                                      <p:cBhvr>
                                        <p:cTn id="35" dur="500"/>
                                        <p:tgtEl>
                                          <p:spTgt spid="8">
                                            <p:txEl>
                                              <p:pRg st="4" end="4"/>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
                                            <p:txEl>
                                              <p:pRg st="5" end="5"/>
                                            </p:txEl>
                                          </p:spTgt>
                                        </p:tgtEl>
                                        <p:attrNameLst>
                                          <p:attrName>style.visibility</p:attrName>
                                        </p:attrNameLst>
                                      </p:cBhvr>
                                      <p:to>
                                        <p:strVal val="visible"/>
                                      </p:to>
                                    </p:set>
                                    <p:animEffect transition="in" filter="fade">
                                      <p:cBhvr>
                                        <p:cTn id="39" dur="500"/>
                                        <p:tgtEl>
                                          <p:spTgt spid="8">
                                            <p:txEl>
                                              <p:pRg st="5" end="5"/>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animEffect transition="in" filter="fade">
                                      <p:cBhvr>
                                        <p:cTn id="43"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sz="2000" b="1" dirty="0">
                <a:cs typeface="Arial" pitchFamily="34" charset="0"/>
              </a:rPr>
              <a:t>Pre-Requisite: </a:t>
            </a:r>
            <a:endParaRPr lang="en-US" sz="2000" dirty="0" smtClean="0">
              <a:cs typeface="Arial" pitchFamily="34" charset="0"/>
            </a:endParaRPr>
          </a:p>
          <a:p>
            <a:pPr lvl="1">
              <a:buFont typeface="Calibri" pitchFamily="34" charset="0"/>
              <a:buChar char="—"/>
            </a:pPr>
            <a:r>
              <a:rPr lang="en-US" dirty="0" smtClean="0">
                <a:cs typeface="Arial" pitchFamily="34" charset="0"/>
              </a:rPr>
              <a:t>Insert </a:t>
            </a:r>
            <a:r>
              <a:rPr lang="en-US" dirty="0">
                <a:cs typeface="Arial" pitchFamily="34" charset="0"/>
              </a:rPr>
              <a:t>the following records </a:t>
            </a:r>
          </a:p>
          <a:p>
            <a:pPr lvl="1">
              <a:lnSpc>
                <a:spcPct val="120000"/>
              </a:lnSpc>
              <a:spcBef>
                <a:spcPts val="0"/>
              </a:spcBef>
              <a:buFont typeface="Calibri" pitchFamily="34" charset="0"/>
              <a:buChar char="—"/>
            </a:pPr>
            <a:r>
              <a:rPr lang="en-US" dirty="0" smtClean="0">
                <a:cs typeface="Arial" pitchFamily="34" charset="0"/>
              </a:rPr>
              <a:t>Add </a:t>
            </a:r>
            <a:r>
              <a:rPr lang="en-US" dirty="0">
                <a:cs typeface="Arial" pitchFamily="34" charset="0"/>
              </a:rPr>
              <a:t>two new courses in </a:t>
            </a:r>
            <a:r>
              <a:rPr lang="en-US" dirty="0" err="1">
                <a:cs typeface="Arial" pitchFamily="34" charset="0"/>
              </a:rPr>
              <a:t>course_info</a:t>
            </a:r>
            <a:r>
              <a:rPr lang="en-US" dirty="0">
                <a:cs typeface="Arial" pitchFamily="34" charset="0"/>
              </a:rPr>
              <a:t> </a:t>
            </a:r>
            <a:r>
              <a:rPr lang="en-US" dirty="0" smtClean="0">
                <a:cs typeface="Arial" pitchFamily="34" charset="0"/>
              </a:rPr>
              <a:t>table </a:t>
            </a:r>
            <a:endParaRPr lang="en-US" dirty="0">
              <a:cs typeface="Arial" pitchFamily="34" charset="0"/>
            </a:endParaRPr>
          </a:p>
          <a:p>
            <a:pPr lvl="1">
              <a:lnSpc>
                <a:spcPct val="120000"/>
              </a:lnSpc>
              <a:spcBef>
                <a:spcPts val="0"/>
              </a:spcBef>
              <a:buFont typeface="Calibri" pitchFamily="34" charset="0"/>
              <a:buChar char="—"/>
            </a:pPr>
            <a:r>
              <a:rPr lang="en-US" dirty="0" smtClean="0">
                <a:cs typeface="Arial" pitchFamily="34" charset="0"/>
              </a:rPr>
              <a:t>Add </a:t>
            </a:r>
            <a:r>
              <a:rPr lang="en-US" dirty="0">
                <a:cs typeface="Arial" pitchFamily="34" charset="0"/>
              </a:rPr>
              <a:t>the course fees for the two courses in </a:t>
            </a:r>
            <a:r>
              <a:rPr lang="en-US" dirty="0" err="1">
                <a:cs typeface="Arial" pitchFamily="34" charset="0"/>
              </a:rPr>
              <a:t>course_Fees</a:t>
            </a:r>
            <a:r>
              <a:rPr lang="en-US" dirty="0">
                <a:cs typeface="Arial" pitchFamily="34" charset="0"/>
              </a:rPr>
              <a:t> with fees amount &lt; </a:t>
            </a:r>
            <a:r>
              <a:rPr lang="en-US" dirty="0" smtClean="0">
                <a:cs typeface="Arial" pitchFamily="34" charset="0"/>
              </a:rPr>
              <a:t>1500</a:t>
            </a:r>
            <a:endParaRPr lang="en-US" dirty="0">
              <a:cs typeface="Arial" pitchFamily="34" charset="0"/>
            </a:endParaRPr>
          </a:p>
          <a:p>
            <a:pPr lvl="1">
              <a:lnSpc>
                <a:spcPct val="120000"/>
              </a:lnSpc>
              <a:spcBef>
                <a:spcPts val="0"/>
              </a:spcBef>
              <a:buFont typeface="Calibri" pitchFamily="34" charset="0"/>
              <a:buChar char="—"/>
            </a:pPr>
            <a:r>
              <a:rPr lang="en-US" dirty="0" smtClean="0">
                <a:cs typeface="Arial" pitchFamily="34" charset="0"/>
              </a:rPr>
              <a:t>Enroll </a:t>
            </a:r>
            <a:r>
              <a:rPr lang="en-US" dirty="0">
                <a:cs typeface="Arial" pitchFamily="34" charset="0"/>
              </a:rPr>
              <a:t>two students to the newly added </a:t>
            </a:r>
            <a:r>
              <a:rPr lang="en-US" dirty="0" smtClean="0">
                <a:cs typeface="Arial" pitchFamily="34" charset="0"/>
              </a:rPr>
              <a:t>courses</a:t>
            </a:r>
          </a:p>
          <a:p>
            <a:pPr marL="0" indent="0">
              <a:lnSpc>
                <a:spcPct val="120000"/>
              </a:lnSpc>
              <a:spcBef>
                <a:spcPts val="0"/>
              </a:spcBef>
              <a:buNone/>
            </a:pPr>
            <a:endParaRPr lang="en-US" dirty="0" smtClean="0">
              <a:cs typeface="Arial" pitchFamily="34" charset="0"/>
            </a:endParaRPr>
          </a:p>
          <a:p>
            <a:r>
              <a:rPr lang="en-US" sz="2000" b="1" dirty="0" smtClean="0">
                <a:cs typeface="Arial" pitchFamily="34" charset="0"/>
              </a:rPr>
              <a:t>Problem  1: </a:t>
            </a:r>
          </a:p>
          <a:p>
            <a:pPr lvl="1">
              <a:buFont typeface="Calibri" pitchFamily="34" charset="0"/>
              <a:buChar char="—"/>
            </a:pPr>
            <a:r>
              <a:rPr lang="en-US" dirty="0" smtClean="0">
                <a:cs typeface="Arial" pitchFamily="34" charset="0"/>
              </a:rPr>
              <a:t>Write </a:t>
            </a:r>
            <a:r>
              <a:rPr lang="en-US" dirty="0">
                <a:cs typeface="Arial" pitchFamily="34" charset="0"/>
              </a:rPr>
              <a:t>a query which fetches the student </a:t>
            </a:r>
            <a:r>
              <a:rPr lang="en-US" dirty="0" smtClean="0">
                <a:cs typeface="Arial" pitchFamily="34" charset="0"/>
              </a:rPr>
              <a:t>id for students </a:t>
            </a:r>
            <a:r>
              <a:rPr lang="en-US" dirty="0">
                <a:cs typeface="Arial" pitchFamily="34" charset="0"/>
              </a:rPr>
              <a:t>who </a:t>
            </a:r>
            <a:r>
              <a:rPr lang="en-US" dirty="0" smtClean="0">
                <a:cs typeface="Arial" pitchFamily="34" charset="0"/>
              </a:rPr>
              <a:t>have </a:t>
            </a:r>
            <a:r>
              <a:rPr lang="en-US" dirty="0">
                <a:cs typeface="Arial" pitchFamily="34" charset="0"/>
              </a:rPr>
              <a:t>enrolled for at </a:t>
            </a:r>
            <a:r>
              <a:rPr lang="en-US" dirty="0" smtClean="0">
                <a:cs typeface="Arial" pitchFamily="34" charset="0"/>
              </a:rPr>
              <a:t>least </a:t>
            </a:r>
            <a:r>
              <a:rPr lang="en-US" dirty="0">
                <a:cs typeface="Arial" pitchFamily="34" charset="0"/>
              </a:rPr>
              <a:t>one course whose fees is less than 1500</a:t>
            </a:r>
            <a:r>
              <a:rPr lang="en-US" dirty="0" smtClean="0">
                <a:cs typeface="Arial" pitchFamily="34" charset="0"/>
              </a:rPr>
              <a:t>.</a:t>
            </a:r>
          </a:p>
          <a:p>
            <a:pPr marL="0" indent="0">
              <a:buNone/>
            </a:pPr>
            <a:endParaRPr lang="en-US" dirty="0">
              <a:cs typeface="Arial" pitchFamily="34" charset="0"/>
            </a:endParaRPr>
          </a:p>
          <a:p>
            <a:pPr>
              <a:defRPr/>
            </a:pPr>
            <a:r>
              <a:rPr lang="en-US" sz="2000" b="1" dirty="0" smtClean="0">
                <a:cs typeface="Arial" pitchFamily="34" charset="0"/>
              </a:rPr>
              <a:t>Problem </a:t>
            </a:r>
            <a:r>
              <a:rPr lang="en-US" sz="2000" b="1" dirty="0">
                <a:cs typeface="Arial" pitchFamily="34" charset="0"/>
              </a:rPr>
              <a:t>2:</a:t>
            </a:r>
            <a:r>
              <a:rPr lang="en-US" sz="2000" dirty="0">
                <a:cs typeface="Arial" pitchFamily="34" charset="0"/>
              </a:rPr>
              <a:t> </a:t>
            </a:r>
            <a:endParaRPr lang="en-US" sz="2000" dirty="0" smtClean="0">
              <a:cs typeface="Arial" pitchFamily="34" charset="0"/>
            </a:endParaRPr>
          </a:p>
          <a:p>
            <a:pPr lvl="1">
              <a:buFont typeface="Calibri" pitchFamily="34" charset="0"/>
              <a:buChar char="—"/>
              <a:defRPr/>
            </a:pPr>
            <a:r>
              <a:rPr lang="en-US" dirty="0" smtClean="0">
                <a:cs typeface="Arial" pitchFamily="34" charset="0"/>
              </a:rPr>
              <a:t>Write </a:t>
            </a:r>
            <a:r>
              <a:rPr lang="en-US" dirty="0">
                <a:cs typeface="Arial" pitchFamily="34" charset="0"/>
              </a:rPr>
              <a:t>a query which fetches the student id and student </a:t>
            </a:r>
            <a:r>
              <a:rPr lang="en-US" dirty="0" smtClean="0">
                <a:cs typeface="Arial" pitchFamily="34" charset="0"/>
              </a:rPr>
              <a:t>name for students </a:t>
            </a:r>
            <a:r>
              <a:rPr lang="en-US" dirty="0">
                <a:cs typeface="Arial" pitchFamily="34" charset="0"/>
              </a:rPr>
              <a:t>who </a:t>
            </a:r>
            <a:r>
              <a:rPr lang="en-US" dirty="0" smtClean="0">
                <a:cs typeface="Arial" pitchFamily="34" charset="0"/>
              </a:rPr>
              <a:t>have enrolled </a:t>
            </a:r>
            <a:r>
              <a:rPr lang="en-US" dirty="0">
                <a:cs typeface="Arial" pitchFamily="34" charset="0"/>
              </a:rPr>
              <a:t>for at least </a:t>
            </a:r>
            <a:r>
              <a:rPr lang="en-US" dirty="0" smtClean="0">
                <a:cs typeface="Arial" pitchFamily="34" charset="0"/>
              </a:rPr>
              <a:t>one </a:t>
            </a:r>
            <a:r>
              <a:rPr lang="en-US" dirty="0">
                <a:cs typeface="Arial" pitchFamily="34" charset="0"/>
              </a:rPr>
              <a:t>course whose fees is less than 1500</a:t>
            </a:r>
            <a:r>
              <a:rPr lang="en-US" dirty="0" smtClean="0">
                <a:cs typeface="Arial" pitchFamily="34" charset="0"/>
              </a:rPr>
              <a:t>.</a:t>
            </a:r>
          </a:p>
          <a:p>
            <a:pPr marL="0" indent="0">
              <a:buNone/>
              <a:defRPr/>
            </a:pPr>
            <a:endParaRPr lang="en-US" dirty="0">
              <a:cs typeface="Arial" pitchFamily="34" charset="0"/>
            </a:endParaRPr>
          </a:p>
          <a:p>
            <a:pPr marL="0" lvl="0" indent="0">
              <a:buNone/>
              <a:defRPr/>
            </a:pPr>
            <a:endParaRPr lang="en-US" dirty="0">
              <a:cs typeface="Arial" pitchFamily="34" charset="0"/>
            </a:endParaRPr>
          </a:p>
          <a:p>
            <a:pPr marL="0" indent="0">
              <a:buNone/>
            </a:pPr>
            <a:endParaRPr lang="en-US" dirty="0"/>
          </a:p>
        </p:txBody>
      </p:sp>
      <p:sp>
        <p:nvSpPr>
          <p:cNvPr id="3" name="Title 2"/>
          <p:cNvSpPr>
            <a:spLocks noGrp="1"/>
          </p:cNvSpPr>
          <p:nvPr>
            <p:ph type="title"/>
          </p:nvPr>
        </p:nvSpPr>
        <p:spPr>
          <a:noFill/>
          <a:ln>
            <a:noFill/>
          </a:ln>
        </p:spPr>
        <p:txBody>
          <a:bodyPr anchor="ctr"/>
          <a:lstStyle/>
          <a:p>
            <a:r>
              <a:rPr lang="en-US" sz="3600" dirty="0"/>
              <a:t>Lend a Hand</a:t>
            </a:r>
          </a:p>
        </p:txBody>
      </p:sp>
      <p:pic>
        <p:nvPicPr>
          <p:cNvPr id="7" name="Picture 2" descr="http://t2.gstatic.com/images?q=tbn:ANd9GcTq6Gw3TUbGqr1NfzAlLJNRtI_NL4uDHS0wJZ6Pn9ByRZwZ7-wEOQ"/>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t="14619" b="13742"/>
          <a:stretch/>
        </p:blipFill>
        <p:spPr bwMode="auto">
          <a:xfrm>
            <a:off x="7577366" y="76200"/>
            <a:ext cx="1384072" cy="793230"/>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41</a:t>
            </a:fld>
            <a:endParaRPr lang="en-US" sz="1400" dirty="0"/>
          </a:p>
        </p:txBody>
      </p:sp>
    </p:spTree>
    <p:extLst>
      <p:ext uri="{BB962C8B-B14F-4D97-AF65-F5344CB8AC3E}">
        <p14:creationId xmlns:p14="http://schemas.microsoft.com/office/powerpoint/2010/main" val="1564864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fade">
                                      <p:cBhvr>
                                        <p:cTn id="11" dur="1000"/>
                                        <p:tgtEl>
                                          <p:spTgt spid="8">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1000"/>
                                        <p:tgtEl>
                                          <p:spTgt spid="8">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1000"/>
                                        <p:tgtEl>
                                          <p:spTgt spid="8">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fade">
                                      <p:cBhvr>
                                        <p:cTn id="23" dur="1000"/>
                                        <p:tgtEl>
                                          <p:spTgt spid="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xEl>
                                              <p:pRg st="6" end="6"/>
                                            </p:txEl>
                                          </p:spTgt>
                                        </p:tgtEl>
                                        <p:attrNameLst>
                                          <p:attrName>style.visibility</p:attrName>
                                        </p:attrNameLst>
                                      </p:cBhvr>
                                      <p:to>
                                        <p:strVal val="visible"/>
                                      </p:to>
                                    </p:set>
                                    <p:animEffect transition="in" filter="fade">
                                      <p:cBhvr>
                                        <p:cTn id="28" dur="1000"/>
                                        <p:tgtEl>
                                          <p:spTgt spid="8">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animEffect transition="in" filter="fade">
                                      <p:cBhvr>
                                        <p:cTn id="33" dur="1000"/>
                                        <p:tgtEl>
                                          <p:spTgt spid="8">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8">
                                            <p:txEl>
                                              <p:pRg st="9" end="9"/>
                                            </p:txEl>
                                          </p:spTgt>
                                        </p:tgtEl>
                                        <p:attrNameLst>
                                          <p:attrName>style.visibility</p:attrName>
                                        </p:attrNameLst>
                                      </p:cBhvr>
                                      <p:to>
                                        <p:strVal val="visible"/>
                                      </p:to>
                                    </p:set>
                                    <p:animEffect transition="in" filter="fade">
                                      <p:cBhvr>
                                        <p:cTn id="38" dur="1000"/>
                                        <p:tgtEl>
                                          <p:spTgt spid="8">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
                                            <p:txEl>
                                              <p:pRg st="10" end="10"/>
                                            </p:txEl>
                                          </p:spTgt>
                                        </p:tgtEl>
                                        <p:attrNameLst>
                                          <p:attrName>style.visibility</p:attrName>
                                        </p:attrNameLst>
                                      </p:cBhvr>
                                      <p:to>
                                        <p:strVal val="visible"/>
                                      </p:to>
                                    </p:set>
                                    <p:animEffect transition="in" filter="fade">
                                      <p:cBhvr>
                                        <p:cTn id="43" dur="10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b="1" dirty="0">
                <a:cs typeface="Arial" pitchFamily="34" charset="0"/>
              </a:rPr>
              <a:t>Solution </a:t>
            </a:r>
            <a:r>
              <a:rPr lang="en-US" sz="2000" b="1" dirty="0" smtClean="0">
                <a:cs typeface="Arial" pitchFamily="34" charset="0"/>
              </a:rPr>
              <a:t>1</a:t>
            </a:r>
            <a:r>
              <a:rPr lang="en-US" sz="2000" b="1" dirty="0">
                <a:cs typeface="Arial" pitchFamily="34" charset="0"/>
              </a:rPr>
              <a:t>:</a:t>
            </a:r>
          </a:p>
          <a:p>
            <a:pPr marL="862013" lvl="3" indent="0">
              <a:buNone/>
            </a:pPr>
            <a:r>
              <a:rPr lang="en-US" dirty="0">
                <a:solidFill>
                  <a:schemeClr val="tx2">
                    <a:lumMod val="60000"/>
                    <a:lumOff val="40000"/>
                  </a:schemeClr>
                </a:solidFill>
                <a:latin typeface="Courier New" pitchFamily="49" charset="0"/>
                <a:cs typeface="Courier New" pitchFamily="49" charset="0"/>
              </a:rPr>
              <a:t>SELECT</a:t>
            </a:r>
            <a:r>
              <a:rPr lang="en-US" dirty="0">
                <a:latin typeface="Courier New" pitchFamily="49" charset="0"/>
                <a:cs typeface="Courier New" pitchFamily="49" charset="0"/>
              </a:rPr>
              <a:t> </a:t>
            </a:r>
            <a:r>
              <a:rPr lang="en-US" dirty="0" err="1">
                <a:solidFill>
                  <a:schemeClr val="accent6">
                    <a:lumMod val="75000"/>
                  </a:schemeClr>
                </a:solidFill>
                <a:latin typeface="Courier New" pitchFamily="49" charset="0"/>
                <a:cs typeface="Courier New" pitchFamily="49" charset="0"/>
              </a:rPr>
              <a:t>student_id</a:t>
            </a:r>
            <a:r>
              <a:rPr lang="en-US" dirty="0">
                <a:solidFill>
                  <a:schemeClr val="accent6">
                    <a:lumMod val="75000"/>
                  </a:schemeClr>
                </a:solidFill>
                <a:latin typeface="Courier New" pitchFamily="49" charset="0"/>
                <a:cs typeface="Courier New" pitchFamily="49" charset="0"/>
              </a:rPr>
              <a:t>  </a:t>
            </a:r>
          </a:p>
          <a:p>
            <a:pPr marL="862013" lvl="3" indent="0">
              <a:buNone/>
            </a:pPr>
            <a:r>
              <a:rPr lang="en-US" dirty="0">
                <a:solidFill>
                  <a:schemeClr val="tx2">
                    <a:lumMod val="60000"/>
                    <a:lumOff val="40000"/>
                  </a:schemeClr>
                </a:solidFill>
                <a:latin typeface="Courier New" pitchFamily="49" charset="0"/>
                <a:cs typeface="Courier New" pitchFamily="49" charset="0"/>
              </a:rPr>
              <a:t>FROM </a:t>
            </a:r>
            <a:r>
              <a:rPr lang="en-US" dirty="0" err="1">
                <a:solidFill>
                  <a:schemeClr val="accent6">
                    <a:lumMod val="75000"/>
                  </a:schemeClr>
                </a:solidFill>
                <a:latin typeface="Courier New" pitchFamily="49" charset="0"/>
                <a:cs typeface="Courier New" pitchFamily="49" charset="0"/>
              </a:rPr>
              <a:t>student_courses</a:t>
            </a:r>
            <a:r>
              <a:rPr lang="en-US" dirty="0">
                <a:solidFill>
                  <a:schemeClr val="accent6">
                    <a:lumMod val="75000"/>
                  </a:schemeClr>
                </a:solidFill>
                <a:latin typeface="Courier New" pitchFamily="49" charset="0"/>
                <a:cs typeface="Courier New" pitchFamily="49" charset="0"/>
              </a:rPr>
              <a:t> </a:t>
            </a:r>
          </a:p>
          <a:p>
            <a:pPr marL="862013" lvl="3" indent="0">
              <a:buNone/>
            </a:pPr>
            <a:r>
              <a:rPr lang="en-US" dirty="0">
                <a:solidFill>
                  <a:schemeClr val="tx2">
                    <a:lumMod val="60000"/>
                    <a:lumOff val="40000"/>
                  </a:schemeClr>
                </a:solidFill>
                <a:latin typeface="Courier New" pitchFamily="49" charset="0"/>
                <a:cs typeface="Courier New" pitchFamily="49" charset="0"/>
              </a:rPr>
              <a:t>WHERE</a:t>
            </a:r>
            <a:r>
              <a:rPr lang="en-US" dirty="0">
                <a:latin typeface="Courier New" pitchFamily="49" charset="0"/>
                <a:cs typeface="Courier New" pitchFamily="49" charset="0"/>
              </a:rPr>
              <a:t> </a:t>
            </a:r>
            <a:r>
              <a:rPr lang="en-US" dirty="0" err="1">
                <a:solidFill>
                  <a:schemeClr val="accent6">
                    <a:lumMod val="75000"/>
                  </a:schemeClr>
                </a:solidFill>
                <a:latin typeface="Courier New" pitchFamily="49" charset="0"/>
                <a:cs typeface="Courier New" pitchFamily="49" charset="0"/>
              </a:rPr>
              <a:t>course_code</a:t>
            </a:r>
            <a:r>
              <a:rPr lang="en-US" dirty="0">
                <a:latin typeface="Courier New" pitchFamily="49" charset="0"/>
                <a:cs typeface="Courier New" pitchFamily="49" charset="0"/>
              </a:rPr>
              <a:t> </a:t>
            </a:r>
            <a:r>
              <a:rPr lang="en-US" dirty="0">
                <a:solidFill>
                  <a:schemeClr val="tx2">
                    <a:lumMod val="60000"/>
                    <a:lumOff val="40000"/>
                  </a:schemeClr>
                </a:solidFill>
                <a:latin typeface="Courier New" pitchFamily="49" charset="0"/>
                <a:cs typeface="Courier New" pitchFamily="49" charset="0"/>
              </a:rPr>
              <a:t>IN</a:t>
            </a:r>
            <a:r>
              <a:rPr lang="en-US" dirty="0">
                <a:latin typeface="Courier New" pitchFamily="49" charset="0"/>
                <a:cs typeface="Courier New" pitchFamily="49" charset="0"/>
              </a:rPr>
              <a:t> </a:t>
            </a:r>
            <a:r>
              <a:rPr lang="en-US" dirty="0">
                <a:solidFill>
                  <a:schemeClr val="accent6">
                    <a:lumMod val="75000"/>
                  </a:schemeClr>
                </a:solidFill>
                <a:latin typeface="Courier New" pitchFamily="49" charset="0"/>
                <a:cs typeface="Courier New" pitchFamily="49" charset="0"/>
              </a:rPr>
              <a:t>(</a:t>
            </a:r>
            <a:r>
              <a:rPr lang="en-US" dirty="0">
                <a:solidFill>
                  <a:schemeClr val="tx2">
                    <a:lumMod val="60000"/>
                    <a:lumOff val="40000"/>
                  </a:schemeClr>
                </a:solidFill>
                <a:latin typeface="Courier New" pitchFamily="49" charset="0"/>
                <a:cs typeface="Courier New" pitchFamily="49" charset="0"/>
              </a:rPr>
              <a:t>SELECT</a:t>
            </a:r>
            <a:r>
              <a:rPr lang="en-US" dirty="0">
                <a:latin typeface="Courier New" pitchFamily="49" charset="0"/>
                <a:cs typeface="Courier New" pitchFamily="49" charset="0"/>
              </a:rPr>
              <a:t> </a:t>
            </a:r>
            <a:r>
              <a:rPr lang="en-US" dirty="0" err="1">
                <a:solidFill>
                  <a:schemeClr val="accent6">
                    <a:lumMod val="75000"/>
                  </a:schemeClr>
                </a:solidFill>
                <a:latin typeface="Courier New" pitchFamily="49" charset="0"/>
                <a:cs typeface="Courier New" pitchFamily="49" charset="0"/>
              </a:rPr>
              <a:t>course_code</a:t>
            </a:r>
            <a:endParaRPr lang="en-US" dirty="0">
              <a:solidFill>
                <a:schemeClr val="accent6">
                  <a:lumMod val="75000"/>
                </a:schemeClr>
              </a:solidFill>
              <a:latin typeface="Courier New" pitchFamily="49" charset="0"/>
              <a:cs typeface="Courier New" pitchFamily="49" charset="0"/>
            </a:endParaRPr>
          </a:p>
          <a:p>
            <a:pPr marL="862013" lvl="3" indent="0">
              <a:buNone/>
            </a:pPr>
            <a:r>
              <a:rPr lang="en-US" dirty="0">
                <a:latin typeface="Courier New" pitchFamily="49" charset="0"/>
                <a:cs typeface="Courier New" pitchFamily="49" charset="0"/>
              </a:rPr>
              <a:t>				 </a:t>
            </a:r>
            <a:r>
              <a:rPr lang="en-US" dirty="0">
                <a:solidFill>
                  <a:schemeClr val="tx2">
                    <a:lumMod val="60000"/>
                    <a:lumOff val="40000"/>
                  </a:schemeClr>
                </a:solidFill>
                <a:latin typeface="Courier New" pitchFamily="49" charset="0"/>
                <a:cs typeface="Courier New" pitchFamily="49" charset="0"/>
              </a:rPr>
              <a:t> FROM </a:t>
            </a:r>
            <a:r>
              <a:rPr lang="en-US" dirty="0" err="1">
                <a:solidFill>
                  <a:schemeClr val="accent6">
                    <a:lumMod val="75000"/>
                  </a:schemeClr>
                </a:solidFill>
                <a:latin typeface="Courier New" pitchFamily="49" charset="0"/>
                <a:cs typeface="Courier New" pitchFamily="49" charset="0"/>
              </a:rPr>
              <a:t>course_fees</a:t>
            </a:r>
            <a:r>
              <a:rPr lang="en-US" dirty="0">
                <a:solidFill>
                  <a:schemeClr val="accent6">
                    <a:lumMod val="75000"/>
                  </a:schemeClr>
                </a:solidFill>
                <a:latin typeface="Courier New" pitchFamily="49" charset="0"/>
                <a:cs typeface="Courier New" pitchFamily="49" charset="0"/>
              </a:rPr>
              <a:t> </a:t>
            </a:r>
          </a:p>
          <a:p>
            <a:pPr marL="862013" lvl="3" indent="0">
              <a:buNone/>
            </a:pPr>
            <a:r>
              <a:rPr lang="en-US" dirty="0">
                <a:latin typeface="Courier New" pitchFamily="49" charset="0"/>
                <a:cs typeface="Courier New" pitchFamily="49" charset="0"/>
              </a:rPr>
              <a:t>				</a:t>
            </a:r>
            <a:r>
              <a:rPr lang="en-US" dirty="0">
                <a:solidFill>
                  <a:schemeClr val="tx2">
                    <a:lumMod val="60000"/>
                    <a:lumOff val="40000"/>
                  </a:schemeClr>
                </a:solidFill>
                <a:latin typeface="Courier New" pitchFamily="49" charset="0"/>
                <a:cs typeface="Courier New" pitchFamily="49" charset="0"/>
              </a:rPr>
              <a:t>  WHERE </a:t>
            </a:r>
            <a:r>
              <a:rPr lang="en-US" dirty="0" err="1">
                <a:solidFill>
                  <a:schemeClr val="accent6">
                    <a:lumMod val="75000"/>
                  </a:schemeClr>
                </a:solidFill>
                <a:latin typeface="Courier New" pitchFamily="49" charset="0"/>
                <a:cs typeface="Courier New" pitchFamily="49" charset="0"/>
              </a:rPr>
              <a:t>special_fees</a:t>
            </a:r>
            <a:r>
              <a:rPr lang="en-US" dirty="0">
                <a:solidFill>
                  <a:schemeClr val="accent6">
                    <a:lumMod val="75000"/>
                  </a:schemeClr>
                </a:solidFill>
                <a:latin typeface="Courier New" pitchFamily="49" charset="0"/>
                <a:cs typeface="Courier New" pitchFamily="49" charset="0"/>
              </a:rPr>
              <a:t> &lt;1500</a:t>
            </a:r>
            <a:r>
              <a:rPr lang="en-US" dirty="0" smtClean="0">
                <a:solidFill>
                  <a:schemeClr val="accent6">
                    <a:lumMod val="75000"/>
                  </a:schemeClr>
                </a:solidFill>
                <a:latin typeface="Courier New" pitchFamily="49" charset="0"/>
                <a:cs typeface="Courier New" pitchFamily="49" charset="0"/>
              </a:rPr>
              <a:t>);</a:t>
            </a:r>
            <a:endParaRPr lang="en-US" dirty="0">
              <a:solidFill>
                <a:schemeClr val="accent6">
                  <a:lumMod val="75000"/>
                </a:schemeClr>
              </a:solidFill>
              <a:latin typeface="Courier New" pitchFamily="49" charset="0"/>
              <a:cs typeface="Courier New" pitchFamily="49" charset="0"/>
            </a:endParaRPr>
          </a:p>
          <a:p>
            <a:r>
              <a:rPr lang="en-US" sz="2000" b="1" dirty="0">
                <a:cs typeface="Arial" pitchFamily="34" charset="0"/>
              </a:rPr>
              <a:t>Solution 2: </a:t>
            </a:r>
          </a:p>
          <a:p>
            <a:pPr marL="862013" lvl="3" indent="0">
              <a:buNone/>
            </a:pPr>
            <a:r>
              <a:rPr lang="en-US" dirty="0">
                <a:solidFill>
                  <a:schemeClr val="tx2">
                    <a:lumMod val="60000"/>
                    <a:lumOff val="40000"/>
                  </a:schemeClr>
                </a:solidFill>
                <a:latin typeface="Courier New" pitchFamily="49" charset="0"/>
                <a:cs typeface="Courier New" pitchFamily="49" charset="0"/>
              </a:rPr>
              <a:t>SELECT</a:t>
            </a:r>
            <a:r>
              <a:rPr lang="en-US" dirty="0">
                <a:latin typeface="Courier New" pitchFamily="49" charset="0"/>
                <a:cs typeface="Courier New" pitchFamily="49" charset="0"/>
              </a:rPr>
              <a:t> </a:t>
            </a:r>
            <a:r>
              <a:rPr lang="en-US" dirty="0" err="1">
                <a:solidFill>
                  <a:schemeClr val="accent6">
                    <a:lumMod val="75000"/>
                  </a:schemeClr>
                </a:solidFill>
                <a:latin typeface="Courier New" pitchFamily="49" charset="0"/>
                <a:cs typeface="Courier New" pitchFamily="49" charset="0"/>
              </a:rPr>
              <a:t>c.student_id</a:t>
            </a:r>
            <a:r>
              <a:rPr lang="en-US" dirty="0">
                <a:solidFill>
                  <a:schemeClr val="accent6">
                    <a:lumMod val="75000"/>
                  </a:schemeClr>
                </a:solidFill>
                <a:latin typeface="Courier New" pitchFamily="49" charset="0"/>
                <a:cs typeface="Courier New" pitchFamily="49" charset="0"/>
              </a:rPr>
              <a:t>, </a:t>
            </a:r>
            <a:r>
              <a:rPr lang="en-US" dirty="0" err="1">
                <a:solidFill>
                  <a:schemeClr val="accent6">
                    <a:lumMod val="75000"/>
                  </a:schemeClr>
                </a:solidFill>
                <a:latin typeface="Courier New" pitchFamily="49" charset="0"/>
                <a:cs typeface="Courier New" pitchFamily="49" charset="0"/>
              </a:rPr>
              <a:t>s.first_name</a:t>
            </a:r>
            <a:r>
              <a:rPr lang="en-US" dirty="0">
                <a:solidFill>
                  <a:schemeClr val="accent6">
                    <a:lumMod val="75000"/>
                  </a:schemeClr>
                </a:solidFill>
                <a:latin typeface="Courier New" pitchFamily="49" charset="0"/>
                <a:cs typeface="Courier New" pitchFamily="49" charset="0"/>
              </a:rPr>
              <a:t>  </a:t>
            </a:r>
          </a:p>
          <a:p>
            <a:pPr marL="862013" lvl="3" indent="0">
              <a:buNone/>
            </a:pPr>
            <a:r>
              <a:rPr lang="en-US" dirty="0">
                <a:solidFill>
                  <a:schemeClr val="tx2">
                    <a:lumMod val="60000"/>
                    <a:lumOff val="40000"/>
                  </a:schemeClr>
                </a:solidFill>
                <a:latin typeface="Courier New" pitchFamily="49" charset="0"/>
                <a:cs typeface="Courier New" pitchFamily="49" charset="0"/>
              </a:rPr>
              <a:t>FROM </a:t>
            </a:r>
            <a:r>
              <a:rPr lang="en-US" dirty="0" err="1">
                <a:solidFill>
                  <a:schemeClr val="accent6">
                    <a:lumMod val="75000"/>
                  </a:schemeClr>
                </a:solidFill>
                <a:latin typeface="Courier New" pitchFamily="49" charset="0"/>
                <a:cs typeface="Courier New" pitchFamily="49" charset="0"/>
              </a:rPr>
              <a:t>student_courses</a:t>
            </a:r>
            <a:r>
              <a:rPr lang="en-US" dirty="0">
                <a:solidFill>
                  <a:schemeClr val="accent6">
                    <a:lumMod val="75000"/>
                  </a:schemeClr>
                </a:solidFill>
                <a:latin typeface="Courier New" pitchFamily="49" charset="0"/>
                <a:cs typeface="Courier New" pitchFamily="49" charset="0"/>
              </a:rPr>
              <a:t> c, </a:t>
            </a:r>
            <a:r>
              <a:rPr lang="en-US" dirty="0" err="1">
                <a:solidFill>
                  <a:schemeClr val="accent6">
                    <a:lumMod val="75000"/>
                  </a:schemeClr>
                </a:solidFill>
                <a:latin typeface="Courier New" pitchFamily="49" charset="0"/>
                <a:cs typeface="Courier New" pitchFamily="49" charset="0"/>
              </a:rPr>
              <a:t>student_info</a:t>
            </a:r>
            <a:r>
              <a:rPr lang="en-US" dirty="0">
                <a:solidFill>
                  <a:schemeClr val="accent6">
                    <a:lumMod val="75000"/>
                  </a:schemeClr>
                </a:solidFill>
                <a:latin typeface="Courier New" pitchFamily="49" charset="0"/>
                <a:cs typeface="Courier New" pitchFamily="49" charset="0"/>
              </a:rPr>
              <a:t> s </a:t>
            </a:r>
          </a:p>
          <a:p>
            <a:pPr marL="862013" lvl="3" indent="0">
              <a:buNone/>
            </a:pPr>
            <a:r>
              <a:rPr lang="en-US" dirty="0">
                <a:solidFill>
                  <a:schemeClr val="tx2">
                    <a:lumMod val="60000"/>
                    <a:lumOff val="40000"/>
                  </a:schemeClr>
                </a:solidFill>
                <a:latin typeface="Courier New" pitchFamily="49" charset="0"/>
                <a:cs typeface="Courier New" pitchFamily="49" charset="0"/>
              </a:rPr>
              <a:t>WHERE</a:t>
            </a:r>
            <a:r>
              <a:rPr lang="en-US" dirty="0">
                <a:latin typeface="Courier New" pitchFamily="49" charset="0"/>
                <a:cs typeface="Courier New" pitchFamily="49" charset="0"/>
              </a:rPr>
              <a:t> </a:t>
            </a:r>
            <a:r>
              <a:rPr lang="en-US" dirty="0" err="1">
                <a:solidFill>
                  <a:schemeClr val="accent6">
                    <a:lumMod val="75000"/>
                  </a:schemeClr>
                </a:solidFill>
                <a:latin typeface="Courier New" pitchFamily="49" charset="0"/>
                <a:cs typeface="Courier New" pitchFamily="49" charset="0"/>
              </a:rPr>
              <a:t>s.student_id</a:t>
            </a:r>
            <a:r>
              <a:rPr lang="en-US" dirty="0">
                <a:solidFill>
                  <a:schemeClr val="accent6">
                    <a:lumMod val="75000"/>
                  </a:schemeClr>
                </a:solidFill>
                <a:latin typeface="Courier New" pitchFamily="49" charset="0"/>
                <a:cs typeface="Courier New" pitchFamily="49" charset="0"/>
              </a:rPr>
              <a:t> = </a:t>
            </a:r>
            <a:r>
              <a:rPr lang="en-US" dirty="0" err="1">
                <a:solidFill>
                  <a:schemeClr val="accent6">
                    <a:lumMod val="75000"/>
                  </a:schemeClr>
                </a:solidFill>
                <a:latin typeface="Courier New" pitchFamily="49" charset="0"/>
                <a:cs typeface="Courier New" pitchFamily="49" charset="0"/>
              </a:rPr>
              <a:t>c.student_id</a:t>
            </a:r>
            <a:r>
              <a:rPr lang="en-US" dirty="0">
                <a:solidFill>
                  <a:schemeClr val="accent6">
                    <a:lumMod val="75000"/>
                  </a:schemeClr>
                </a:solidFill>
                <a:latin typeface="Courier New" pitchFamily="49" charset="0"/>
                <a:cs typeface="Courier New" pitchFamily="49" charset="0"/>
              </a:rPr>
              <a:t> </a:t>
            </a:r>
          </a:p>
          <a:p>
            <a:pPr marL="862013" lvl="3" indent="0">
              <a:buNone/>
            </a:pPr>
            <a:r>
              <a:rPr lang="en-US" dirty="0">
                <a:latin typeface="Courier New" pitchFamily="49" charset="0"/>
                <a:cs typeface="Courier New" pitchFamily="49" charset="0"/>
              </a:rPr>
              <a:t>	</a:t>
            </a:r>
            <a:r>
              <a:rPr lang="en-US" dirty="0">
                <a:solidFill>
                  <a:schemeClr val="tx2">
                    <a:lumMod val="60000"/>
                    <a:lumOff val="40000"/>
                  </a:schemeClr>
                </a:solidFill>
                <a:latin typeface="Courier New" pitchFamily="49" charset="0"/>
                <a:cs typeface="Courier New" pitchFamily="49" charset="0"/>
              </a:rPr>
              <a:t>	AND </a:t>
            </a:r>
            <a:r>
              <a:rPr lang="en-US" dirty="0" err="1">
                <a:solidFill>
                  <a:schemeClr val="accent6">
                    <a:lumMod val="75000"/>
                  </a:schemeClr>
                </a:solidFill>
                <a:latin typeface="Courier New" pitchFamily="49" charset="0"/>
                <a:cs typeface="Courier New" pitchFamily="49" charset="0"/>
              </a:rPr>
              <a:t>course_code</a:t>
            </a:r>
            <a:r>
              <a:rPr lang="en-US" dirty="0">
                <a:latin typeface="Courier New" pitchFamily="49" charset="0"/>
                <a:cs typeface="Courier New" pitchFamily="49" charset="0"/>
              </a:rPr>
              <a:t> </a:t>
            </a:r>
            <a:r>
              <a:rPr lang="en-US" dirty="0">
                <a:solidFill>
                  <a:schemeClr val="tx2">
                    <a:lumMod val="60000"/>
                    <a:lumOff val="40000"/>
                  </a:schemeClr>
                </a:solidFill>
                <a:latin typeface="Courier New" pitchFamily="49" charset="0"/>
                <a:cs typeface="Courier New" pitchFamily="49" charset="0"/>
              </a:rPr>
              <a:t>IN </a:t>
            </a:r>
          </a:p>
          <a:p>
            <a:pPr marL="862013" lvl="3" indent="0">
              <a:buNone/>
            </a:pPr>
            <a:r>
              <a:rPr lang="en-US" dirty="0">
                <a:solidFill>
                  <a:schemeClr val="tx2">
                    <a:lumMod val="60000"/>
                    <a:lumOff val="40000"/>
                  </a:schemeClr>
                </a:solidFill>
                <a:latin typeface="Courier New" pitchFamily="49" charset="0"/>
                <a:cs typeface="Courier New" pitchFamily="49" charset="0"/>
              </a:rPr>
              <a:t>				</a:t>
            </a:r>
            <a:r>
              <a:rPr lang="en-US" dirty="0">
                <a:solidFill>
                  <a:schemeClr val="accent6">
                    <a:lumMod val="75000"/>
                  </a:schemeClr>
                </a:solidFill>
                <a:latin typeface="Courier New" pitchFamily="49" charset="0"/>
                <a:cs typeface="Courier New" pitchFamily="49" charset="0"/>
              </a:rPr>
              <a:t>(</a:t>
            </a:r>
            <a:r>
              <a:rPr lang="en-US" dirty="0">
                <a:solidFill>
                  <a:schemeClr val="tx2">
                    <a:lumMod val="60000"/>
                    <a:lumOff val="40000"/>
                  </a:schemeClr>
                </a:solidFill>
                <a:latin typeface="Courier New" pitchFamily="49" charset="0"/>
                <a:cs typeface="Courier New" pitchFamily="49" charset="0"/>
              </a:rPr>
              <a:t>SELECT</a:t>
            </a:r>
            <a:r>
              <a:rPr lang="en-US" dirty="0">
                <a:latin typeface="Courier New" pitchFamily="49" charset="0"/>
                <a:cs typeface="Courier New" pitchFamily="49" charset="0"/>
              </a:rPr>
              <a:t> </a:t>
            </a:r>
            <a:r>
              <a:rPr lang="en-US" dirty="0" err="1">
                <a:solidFill>
                  <a:schemeClr val="accent6">
                    <a:lumMod val="75000"/>
                  </a:schemeClr>
                </a:solidFill>
                <a:latin typeface="Courier New" pitchFamily="49" charset="0"/>
                <a:cs typeface="Courier New" pitchFamily="49" charset="0"/>
              </a:rPr>
              <a:t>course_code</a:t>
            </a:r>
            <a:r>
              <a:rPr lang="en-US" dirty="0">
                <a:solidFill>
                  <a:schemeClr val="accent6">
                    <a:lumMod val="75000"/>
                  </a:schemeClr>
                </a:solidFill>
                <a:latin typeface="Courier New" pitchFamily="49" charset="0"/>
                <a:cs typeface="Courier New" pitchFamily="49" charset="0"/>
              </a:rPr>
              <a:t> </a:t>
            </a:r>
          </a:p>
          <a:p>
            <a:pPr marL="862013" lvl="3" indent="0">
              <a:buNone/>
            </a:pPr>
            <a:r>
              <a:rPr lang="en-US" dirty="0">
                <a:latin typeface="Courier New" pitchFamily="49" charset="0"/>
                <a:cs typeface="Courier New" pitchFamily="49" charset="0"/>
              </a:rPr>
              <a:t>				</a:t>
            </a:r>
            <a:r>
              <a:rPr lang="en-US" dirty="0">
                <a:solidFill>
                  <a:schemeClr val="tx2">
                    <a:lumMod val="60000"/>
                    <a:lumOff val="40000"/>
                  </a:schemeClr>
                </a:solidFill>
                <a:latin typeface="Courier New" pitchFamily="49" charset="0"/>
                <a:cs typeface="Courier New" pitchFamily="49" charset="0"/>
              </a:rPr>
              <a:t> FROM </a:t>
            </a:r>
            <a:r>
              <a:rPr lang="en-US" dirty="0" err="1">
                <a:solidFill>
                  <a:schemeClr val="accent6">
                    <a:lumMod val="75000"/>
                  </a:schemeClr>
                </a:solidFill>
                <a:latin typeface="Courier New" pitchFamily="49" charset="0"/>
                <a:cs typeface="Courier New" pitchFamily="49" charset="0"/>
              </a:rPr>
              <a:t>course_fees</a:t>
            </a:r>
            <a:r>
              <a:rPr lang="en-US" dirty="0">
                <a:latin typeface="Courier New" pitchFamily="49" charset="0"/>
                <a:cs typeface="Courier New" pitchFamily="49" charset="0"/>
              </a:rPr>
              <a:t> </a:t>
            </a:r>
          </a:p>
          <a:p>
            <a:pPr marL="862013" lvl="3" indent="0">
              <a:buNone/>
            </a:pPr>
            <a:r>
              <a:rPr lang="en-US" dirty="0">
                <a:latin typeface="Courier New" pitchFamily="49" charset="0"/>
                <a:cs typeface="Courier New" pitchFamily="49" charset="0"/>
              </a:rPr>
              <a:t>				 </a:t>
            </a:r>
            <a:r>
              <a:rPr lang="en-US" dirty="0">
                <a:solidFill>
                  <a:schemeClr val="tx2">
                    <a:lumMod val="60000"/>
                    <a:lumOff val="40000"/>
                  </a:schemeClr>
                </a:solidFill>
                <a:latin typeface="Courier New" pitchFamily="49" charset="0"/>
                <a:cs typeface="Courier New" pitchFamily="49" charset="0"/>
              </a:rPr>
              <a:t>WHERE</a:t>
            </a:r>
            <a:r>
              <a:rPr lang="en-US" dirty="0">
                <a:latin typeface="Courier New" pitchFamily="49" charset="0"/>
                <a:cs typeface="Courier New" pitchFamily="49" charset="0"/>
              </a:rPr>
              <a:t> </a:t>
            </a:r>
            <a:r>
              <a:rPr lang="en-US" dirty="0" err="1">
                <a:solidFill>
                  <a:schemeClr val="accent6">
                    <a:lumMod val="75000"/>
                  </a:schemeClr>
                </a:solidFill>
                <a:latin typeface="Courier New" pitchFamily="49" charset="0"/>
                <a:cs typeface="Courier New" pitchFamily="49" charset="0"/>
              </a:rPr>
              <a:t>special_fees</a:t>
            </a:r>
            <a:r>
              <a:rPr lang="en-US" dirty="0">
                <a:solidFill>
                  <a:schemeClr val="accent6">
                    <a:lumMod val="75000"/>
                  </a:schemeClr>
                </a:solidFill>
                <a:latin typeface="Courier New" pitchFamily="49" charset="0"/>
                <a:cs typeface="Courier New" pitchFamily="49" charset="0"/>
              </a:rPr>
              <a:t> &lt;1500</a:t>
            </a:r>
            <a:r>
              <a:rPr lang="en-US" dirty="0" smtClean="0">
                <a:solidFill>
                  <a:schemeClr val="accent6">
                    <a:lumMod val="75000"/>
                  </a:schemeClr>
                </a:solidFill>
                <a:latin typeface="Courier New" pitchFamily="49" charset="0"/>
                <a:cs typeface="Courier New" pitchFamily="49" charset="0"/>
              </a:rPr>
              <a:t>);</a:t>
            </a:r>
            <a:endParaRPr lang="en-US" dirty="0">
              <a:solidFill>
                <a:schemeClr val="accent6">
                  <a:lumMod val="75000"/>
                </a:schemeClr>
              </a:solidFill>
              <a:latin typeface="Courier New" pitchFamily="49" charset="0"/>
              <a:cs typeface="Courier New" pitchFamily="49" charset="0"/>
            </a:endParaRPr>
          </a:p>
          <a:p>
            <a:pPr lvl="1"/>
            <a:endParaRPr lang="en-US" dirty="0"/>
          </a:p>
        </p:txBody>
      </p:sp>
      <p:sp>
        <p:nvSpPr>
          <p:cNvPr id="2" name="Title 1"/>
          <p:cNvSpPr>
            <a:spLocks noGrp="1"/>
          </p:cNvSpPr>
          <p:nvPr>
            <p:ph type="title"/>
          </p:nvPr>
        </p:nvSpPr>
        <p:spPr>
          <a:noFill/>
          <a:ln>
            <a:noFill/>
          </a:ln>
        </p:spPr>
        <p:txBody>
          <a:bodyPr anchor="ctr"/>
          <a:lstStyle/>
          <a:p>
            <a:r>
              <a:rPr lang="en-US" sz="3600" dirty="0"/>
              <a:t>Lend a Hand - Solution</a:t>
            </a:r>
          </a:p>
        </p:txBody>
      </p:sp>
      <p:pic>
        <p:nvPicPr>
          <p:cNvPr id="5" name="Picture 2" descr="http://t2.gstatic.com/images?q=tbn:ANd9GcTq6Gw3TUbGqr1NfzAlLJNRtI_NL4uDHS0wJZ6Pn9ByRZwZ7-wEOQ"/>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t="14619" b="13742"/>
          <a:stretch/>
        </p:blipFill>
        <p:spPr bwMode="auto">
          <a:xfrm>
            <a:off x="7577366" y="76200"/>
            <a:ext cx="1384072" cy="79323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42</a:t>
            </a:fld>
            <a:endParaRPr lang="en-US" sz="1400" dirty="0"/>
          </a:p>
        </p:txBody>
      </p:sp>
    </p:spTree>
    <p:extLst>
      <p:ext uri="{BB962C8B-B14F-4D97-AF65-F5344CB8AC3E}">
        <p14:creationId xmlns:p14="http://schemas.microsoft.com/office/powerpoint/2010/main" val="289123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10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10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10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1000"/>
                                        <p:tgtEl>
                                          <p:spTgt spid="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1000"/>
                                        <p:tgtEl>
                                          <p:spTgt spid="3">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fade">
                                      <p:cBhvr>
                                        <p:cTn id="50" dur="1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p:spPr>
        <p:txBody>
          <a:bodyPr anchor="ctr"/>
          <a:lstStyle/>
          <a:p>
            <a:r>
              <a:rPr lang="en-US" sz="3600" dirty="0"/>
              <a:t>Check Your Understanding</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9411" y="1828800"/>
            <a:ext cx="2756389" cy="3481755"/>
          </a:xfrm>
          <a:prstGeom prst="rect">
            <a:avLst/>
          </a:prstGeom>
        </p:spPr>
      </p:pic>
      <p:pic>
        <p:nvPicPr>
          <p:cNvPr id="9" name="Picture 29"/>
          <p:cNvPicPr>
            <a:picLocks noChangeAspect="1" noChangeArrowheads="1"/>
          </p:cNvPicPr>
          <p:nvPr/>
        </p:nvPicPr>
        <p:blipFill>
          <a:blip r:embed="rId3" cstate="print"/>
          <a:srcRect/>
          <a:stretch>
            <a:fillRect/>
          </a:stretch>
        </p:blipFill>
        <p:spPr bwMode="auto">
          <a:xfrm>
            <a:off x="8153400" y="76200"/>
            <a:ext cx="782659" cy="762000"/>
          </a:xfrm>
          <a:prstGeom prst="rect">
            <a:avLst/>
          </a:prstGeom>
          <a:noFill/>
          <a:ln w="9525" algn="ctr">
            <a:noFill/>
            <a:miter lim="800000"/>
            <a:headEnd/>
            <a:tailEnd/>
          </a:ln>
          <a:effectLst>
            <a:outerShdw blurRad="50800" dist="38100" dir="2700000" algn="tl" rotWithShape="0">
              <a:prstClr val="black">
                <a:alpha val="40000"/>
              </a:prstClr>
            </a:outerShdw>
          </a:effectLst>
        </p:spPr>
      </p:pic>
      <p:graphicFrame>
        <p:nvGraphicFramePr>
          <p:cNvPr id="10" name="Content Placeholder 11"/>
          <p:cNvGraphicFramePr>
            <a:graphicFrameLocks noGrp="1"/>
          </p:cNvGraphicFramePr>
          <p:nvPr>
            <p:ph sz="half" idx="1"/>
            <p:extLst>
              <p:ext uri="{D42A27DB-BD31-4B8C-83A1-F6EECF244321}">
                <p14:modId xmlns:p14="http://schemas.microsoft.com/office/powerpoint/2010/main" val="217970261"/>
              </p:ext>
            </p:extLst>
          </p:nvPr>
        </p:nvGraphicFramePr>
        <p:xfrm>
          <a:off x="381000" y="1295400"/>
          <a:ext cx="5168411" cy="47894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43</a:t>
            </a:fld>
            <a:endParaRPr lang="en-US" sz="1400" dirty="0"/>
          </a:p>
        </p:txBody>
      </p:sp>
    </p:spTree>
    <p:extLst>
      <p:ext uri="{BB962C8B-B14F-4D97-AF65-F5344CB8AC3E}">
        <p14:creationId xmlns:p14="http://schemas.microsoft.com/office/powerpoint/2010/main" val="102403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graphicEl>
                                              <a:dgm id="{49F47FBC-D6B6-4828-808B-818E19AD7010}"/>
                                            </p:graphicEl>
                                          </p:spTgt>
                                        </p:tgtEl>
                                        <p:attrNameLst>
                                          <p:attrName>style.visibility</p:attrName>
                                        </p:attrNameLst>
                                      </p:cBhvr>
                                      <p:to>
                                        <p:strVal val="visible"/>
                                      </p:to>
                                    </p:set>
                                    <p:animEffect transition="in" filter="fade">
                                      <p:cBhvr>
                                        <p:cTn id="12" dur="2000"/>
                                        <p:tgtEl>
                                          <p:spTgt spid="10">
                                            <p:graphicEl>
                                              <a:dgm id="{49F47FBC-D6B6-4828-808B-818E19AD701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graphicEl>
                                              <a:dgm id="{3C15786C-D805-48BC-ACC7-4B378F906B3A}"/>
                                            </p:graphicEl>
                                          </p:spTgt>
                                        </p:tgtEl>
                                        <p:attrNameLst>
                                          <p:attrName>style.visibility</p:attrName>
                                        </p:attrNameLst>
                                      </p:cBhvr>
                                      <p:to>
                                        <p:strVal val="visible"/>
                                      </p:to>
                                    </p:set>
                                    <p:animEffect transition="in" filter="fade">
                                      <p:cBhvr>
                                        <p:cTn id="17" dur="2000"/>
                                        <p:tgtEl>
                                          <p:spTgt spid="10">
                                            <p:graphicEl>
                                              <a:dgm id="{3C15786C-D805-48BC-ACC7-4B378F906B3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graphicEl>
                                              <a:dgm id="{2FD28A3D-84CF-4C43-80E4-EB225D92D828}"/>
                                            </p:graphicEl>
                                          </p:spTgt>
                                        </p:tgtEl>
                                        <p:attrNameLst>
                                          <p:attrName>style.visibility</p:attrName>
                                        </p:attrNameLst>
                                      </p:cBhvr>
                                      <p:to>
                                        <p:strVal val="visible"/>
                                      </p:to>
                                    </p:set>
                                    <p:animEffect transition="in" filter="fade">
                                      <p:cBhvr>
                                        <p:cTn id="22" dur="2000"/>
                                        <p:tgtEl>
                                          <p:spTgt spid="10">
                                            <p:graphicEl>
                                              <a:dgm id="{2FD28A3D-84CF-4C43-80E4-EB225D92D828}"/>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graphicEl>
                                              <a:dgm id="{BBF0E649-FEF0-4F19-A866-413032E54443}"/>
                                            </p:graphicEl>
                                          </p:spTgt>
                                        </p:tgtEl>
                                        <p:attrNameLst>
                                          <p:attrName>style.visibility</p:attrName>
                                        </p:attrNameLst>
                                      </p:cBhvr>
                                      <p:to>
                                        <p:strVal val="visible"/>
                                      </p:to>
                                    </p:set>
                                    <p:animEffect transition="in" filter="fade">
                                      <p:cBhvr>
                                        <p:cTn id="27" dur="2000"/>
                                        <p:tgtEl>
                                          <p:spTgt spid="10">
                                            <p:graphicEl>
                                              <a:dgm id="{BBF0E649-FEF0-4F19-A866-413032E54443}"/>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graphicEl>
                                              <a:dgm id="{42408E13-2DBA-4429-9C35-1A5323D0A61C}"/>
                                            </p:graphicEl>
                                          </p:spTgt>
                                        </p:tgtEl>
                                        <p:attrNameLst>
                                          <p:attrName>style.visibility</p:attrName>
                                        </p:attrNameLst>
                                      </p:cBhvr>
                                      <p:to>
                                        <p:strVal val="visible"/>
                                      </p:to>
                                    </p:set>
                                    <p:animEffect transition="in" filter="fade">
                                      <p:cBhvr>
                                        <p:cTn id="32" dur="2000"/>
                                        <p:tgtEl>
                                          <p:spTgt spid="10">
                                            <p:graphicEl>
                                              <a:dgm id="{42408E13-2DBA-4429-9C35-1A5323D0A61C}"/>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graphicEl>
                                              <a:dgm id="{BD7A2AD7-DE6F-4F89-B022-F0F17D631E79}"/>
                                            </p:graphicEl>
                                          </p:spTgt>
                                        </p:tgtEl>
                                        <p:attrNameLst>
                                          <p:attrName>style.visibility</p:attrName>
                                        </p:attrNameLst>
                                      </p:cBhvr>
                                      <p:to>
                                        <p:strVal val="visible"/>
                                      </p:to>
                                    </p:set>
                                    <p:animEffect transition="in" filter="fade">
                                      <p:cBhvr>
                                        <p:cTn id="37" dur="2000"/>
                                        <p:tgtEl>
                                          <p:spTgt spid="10">
                                            <p:graphicEl>
                                              <a:dgm id="{BD7A2AD7-DE6F-4F89-B022-F0F17D631E79}"/>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graphicEl>
                                              <a:dgm id="{89E745AA-3278-43CE-A50A-174B31F6445D}"/>
                                            </p:graphicEl>
                                          </p:spTgt>
                                        </p:tgtEl>
                                        <p:attrNameLst>
                                          <p:attrName>style.visibility</p:attrName>
                                        </p:attrNameLst>
                                      </p:cBhvr>
                                      <p:to>
                                        <p:strVal val="visible"/>
                                      </p:to>
                                    </p:set>
                                    <p:animEffect transition="in" filter="fade">
                                      <p:cBhvr>
                                        <p:cTn id="42" dur="2000"/>
                                        <p:tgtEl>
                                          <p:spTgt spid="10">
                                            <p:graphicEl>
                                              <a:dgm id="{89E745AA-3278-43CE-A50A-174B31F6445D}"/>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graphicEl>
                                              <a:dgm id="{E5B4E82A-DFE6-43A9-83BB-6A937AF39038}"/>
                                            </p:graphicEl>
                                          </p:spTgt>
                                        </p:tgtEl>
                                        <p:attrNameLst>
                                          <p:attrName>style.visibility</p:attrName>
                                        </p:attrNameLst>
                                      </p:cBhvr>
                                      <p:to>
                                        <p:strVal val="visible"/>
                                      </p:to>
                                    </p:set>
                                    <p:animEffect transition="in" filter="fade">
                                      <p:cBhvr>
                                        <p:cTn id="47" dur="2000"/>
                                        <p:tgtEl>
                                          <p:spTgt spid="10">
                                            <p:graphicEl>
                                              <a:dgm id="{E5B4E82A-DFE6-43A9-83BB-6A937AF39038}"/>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
                                            <p:graphicEl>
                                              <a:dgm id="{CE681F95-2BDB-4401-8E0A-12511D1D405E}"/>
                                            </p:graphicEl>
                                          </p:spTgt>
                                        </p:tgtEl>
                                        <p:attrNameLst>
                                          <p:attrName>style.visibility</p:attrName>
                                        </p:attrNameLst>
                                      </p:cBhvr>
                                      <p:to>
                                        <p:strVal val="visible"/>
                                      </p:to>
                                    </p:set>
                                    <p:animEffect transition="in" filter="fade">
                                      <p:cBhvr>
                                        <p:cTn id="52" dur="2000"/>
                                        <p:tgtEl>
                                          <p:spTgt spid="10">
                                            <p:graphicEl>
                                              <a:dgm id="{CE681F95-2BDB-4401-8E0A-12511D1D405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112837"/>
            <a:ext cx="4876800" cy="5244420"/>
          </a:xfrm>
        </p:spPr>
        <p:txBody>
          <a:bodyPr/>
          <a:lstStyle/>
          <a:p>
            <a:pPr>
              <a:spcBef>
                <a:spcPts val="0"/>
              </a:spcBef>
            </a:pPr>
            <a:r>
              <a:rPr lang="en-US" sz="2000" dirty="0" smtClean="0"/>
              <a:t>The key points covered in this chapter are:</a:t>
            </a:r>
            <a:endParaRPr lang="en-US" sz="2000" dirty="0"/>
          </a:p>
          <a:p>
            <a:pPr marL="750887" lvl="1">
              <a:spcBef>
                <a:spcPts val="0"/>
              </a:spcBef>
              <a:spcAft>
                <a:spcPts val="600"/>
              </a:spcAft>
            </a:pPr>
            <a:r>
              <a:rPr lang="en-US" dirty="0" smtClean="0"/>
              <a:t>The advantage of a Sub-query is that it allows queries </a:t>
            </a:r>
            <a:r>
              <a:rPr lang="en-US" dirty="0"/>
              <a:t>that are structured </a:t>
            </a:r>
            <a:r>
              <a:rPr lang="en-US" dirty="0" smtClean="0"/>
              <a:t>in order to isolate </a:t>
            </a:r>
            <a:r>
              <a:rPr lang="en-US" dirty="0"/>
              <a:t>each part </a:t>
            </a:r>
            <a:r>
              <a:rPr lang="en-US" dirty="0" smtClean="0"/>
              <a:t>of </a:t>
            </a:r>
            <a:r>
              <a:rPr lang="en-US" dirty="0"/>
              <a:t>a statement. </a:t>
            </a:r>
            <a:endParaRPr lang="en-US" dirty="0" smtClean="0"/>
          </a:p>
          <a:p>
            <a:pPr marL="750887" lvl="1">
              <a:spcBef>
                <a:spcPts val="0"/>
              </a:spcBef>
              <a:spcAft>
                <a:spcPts val="600"/>
              </a:spcAft>
            </a:pPr>
            <a:r>
              <a:rPr lang="en-US" dirty="0" smtClean="0"/>
              <a:t>Sub-queries </a:t>
            </a:r>
            <a:r>
              <a:rPr lang="en-US" dirty="0"/>
              <a:t>must be enclosed within parentheses</a:t>
            </a:r>
            <a:r>
              <a:rPr lang="en-US" dirty="0" smtClean="0"/>
              <a:t>.</a:t>
            </a:r>
          </a:p>
          <a:p>
            <a:pPr lvl="1" indent="-365760">
              <a:spcBef>
                <a:spcPts val="0"/>
              </a:spcBef>
              <a:spcAft>
                <a:spcPts val="600"/>
              </a:spcAft>
              <a:defRPr/>
            </a:pPr>
            <a:r>
              <a:rPr lang="en-US" dirty="0" smtClean="0"/>
              <a:t>The different types of Sub-queries are </a:t>
            </a:r>
            <a:r>
              <a:rPr lang="en-US" dirty="0"/>
              <a:t>scalar </a:t>
            </a:r>
            <a:r>
              <a:rPr lang="en-US" dirty="0" smtClean="0"/>
              <a:t>Sub-query, </a:t>
            </a:r>
            <a:r>
              <a:rPr lang="en-US" dirty="0"/>
              <a:t>single row </a:t>
            </a:r>
            <a:br>
              <a:rPr lang="en-US" dirty="0"/>
            </a:br>
            <a:r>
              <a:rPr lang="en-US" dirty="0" smtClean="0"/>
              <a:t>Sub-query, and </a:t>
            </a:r>
            <a:r>
              <a:rPr lang="en-US" dirty="0"/>
              <a:t>multiple row </a:t>
            </a:r>
            <a:r>
              <a:rPr lang="en-US" dirty="0" smtClean="0"/>
              <a:t>Sub-query.</a:t>
            </a:r>
            <a:endParaRPr lang="en-US" dirty="0"/>
          </a:p>
          <a:p>
            <a:pPr lvl="1" indent="-365760">
              <a:spcBef>
                <a:spcPts val="0"/>
              </a:spcBef>
              <a:spcAft>
                <a:spcPts val="600"/>
              </a:spcAft>
              <a:defRPr/>
            </a:pPr>
            <a:r>
              <a:rPr lang="en-US" dirty="0" smtClean="0"/>
              <a:t>EXISTS </a:t>
            </a:r>
            <a:r>
              <a:rPr lang="en-US" dirty="0"/>
              <a:t>and NOT EXISTS are SQL </a:t>
            </a:r>
            <a:r>
              <a:rPr lang="en-US" dirty="0" smtClean="0"/>
              <a:t>conditions that </a:t>
            </a:r>
            <a:r>
              <a:rPr lang="en-US" dirty="0"/>
              <a:t>executes a </a:t>
            </a:r>
            <a:r>
              <a:rPr lang="en-US" dirty="0" smtClean="0"/>
              <a:t>Sub-query </a:t>
            </a:r>
            <a:r>
              <a:rPr lang="en-US" dirty="0"/>
              <a:t>and return either TRUE or FALSE depending on whether if rows were found or not</a:t>
            </a:r>
            <a:r>
              <a:rPr lang="en-US" dirty="0" smtClean="0"/>
              <a:t>.</a:t>
            </a:r>
            <a:endParaRPr lang="en-US" dirty="0"/>
          </a:p>
          <a:p>
            <a:endParaRPr lang="en-US" sz="1600" dirty="0"/>
          </a:p>
        </p:txBody>
      </p:sp>
      <p:sp>
        <p:nvSpPr>
          <p:cNvPr id="6" name="Title 1"/>
          <p:cNvSpPr>
            <a:spLocks noGrp="1"/>
          </p:cNvSpPr>
          <p:nvPr>
            <p:ph type="title"/>
          </p:nvPr>
        </p:nvSpPr>
        <p:spPr>
          <a:noFill/>
          <a:ln>
            <a:noFill/>
          </a:ln>
        </p:spPr>
        <p:txBody>
          <a:bodyPr anchor="ctr"/>
          <a:lstStyle/>
          <a:p>
            <a:r>
              <a:rPr lang="en-US" sz="3600" dirty="0"/>
              <a:t>Summary</a:t>
            </a:r>
          </a:p>
        </p:txBody>
      </p:sp>
      <p:pic>
        <p:nvPicPr>
          <p:cNvPr id="8" name="Picture 3" descr="C:\Users\313869\Desktop\02.png"/>
          <p:cNvPicPr>
            <a:picLocks noChangeAspect="1" noChangeArrowheads="1"/>
          </p:cNvPicPr>
          <p:nvPr/>
        </p:nvPicPr>
        <p:blipFill rotWithShape="1">
          <a:blip r:embed="rId2">
            <a:extLst>
              <a:ext uri="{28A0092B-C50C-407E-A947-70E740481C1C}">
                <a14:useLocalDpi xmlns:a14="http://schemas.microsoft.com/office/drawing/2010/main" val="0"/>
              </a:ext>
            </a:extLst>
          </a:blip>
          <a:srcRect l="6369" t="7655" r="4355" b="5882"/>
          <a:stretch/>
        </p:blipFill>
        <p:spPr bwMode="auto">
          <a:xfrm>
            <a:off x="5181600" y="1875824"/>
            <a:ext cx="3507707" cy="345817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7200" y="0"/>
            <a:ext cx="896143" cy="89614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44</a:t>
            </a:fld>
            <a:endParaRPr lang="en-US" sz="1400" dirty="0"/>
          </a:p>
        </p:txBody>
      </p:sp>
    </p:spTree>
    <p:extLst>
      <p:ext uri="{BB962C8B-B14F-4D97-AF65-F5344CB8AC3E}">
        <p14:creationId xmlns:p14="http://schemas.microsoft.com/office/powerpoint/2010/main" val="147585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8"/>
                                        </p:tgtEl>
                                        <p:attrNameLst>
                                          <p:attrName>r</p:attrName>
                                        </p:attrNameLst>
                                      </p:cBhvr>
                                    </p:animRot>
                                  </p:childTnLst>
                                </p:cTn>
                              </p:par>
                            </p:childTnLst>
                          </p:cTn>
                        </p:par>
                        <p:par>
                          <p:cTn id="7" fill="hold">
                            <p:stCondLst>
                              <p:cond delay="2000"/>
                            </p:stCondLst>
                            <p:childTnLst>
                              <p:par>
                                <p:cTn id="8" presetID="2" presetClass="entr" presetSubtype="8" fill="hold" nodeType="after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 calcmode="lin" valueType="num">
                                      <p:cBhvr additive="base">
                                        <p:cTn id="10" dur="1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11" dur="1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par>
                          <p:cTn id="12" fill="hold">
                            <p:stCondLst>
                              <p:cond delay="3000"/>
                            </p:stCondLst>
                            <p:childTnLst>
                              <p:par>
                                <p:cTn id="13" presetID="2" presetClass="entr" presetSubtype="8" fill="hold"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additive="base">
                                        <p:cTn id="15" dur="10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par>
                          <p:cTn id="17" fill="hold">
                            <p:stCondLst>
                              <p:cond delay="4000"/>
                            </p:stCondLst>
                            <p:childTnLst>
                              <p:par>
                                <p:cTn id="18" presetID="2" presetClass="entr" presetSubtype="8" fill="hold" nodeType="after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 calcmode="lin" valueType="num">
                                      <p:cBhvr additive="base">
                                        <p:cTn id="20" dur="10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1" dur="10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par>
                          <p:cTn id="22" fill="hold">
                            <p:stCondLst>
                              <p:cond delay="5000"/>
                            </p:stCondLst>
                            <p:childTnLst>
                              <p:par>
                                <p:cTn id="23" presetID="2" presetClass="entr" presetSubtype="8" fill="hold"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10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par>
                          <p:cTn id="27" fill="hold">
                            <p:stCondLst>
                              <p:cond delay="6000"/>
                            </p:stCondLst>
                            <p:childTnLst>
                              <p:par>
                                <p:cTn id="28" presetID="2" presetClass="entr" presetSubtype="8" fill="hold" nodeType="after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 calcmode="lin" valueType="num">
                                      <p:cBhvr additive="base">
                                        <p:cTn id="30" dur="10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31" dur="10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defRPr/>
            </a:pPr>
            <a:r>
              <a:rPr lang="en-US" b="1" dirty="0" err="1" smtClean="0"/>
              <a:t>Weblinks</a:t>
            </a:r>
            <a:r>
              <a:rPr lang="en-US" b="1" dirty="0" smtClean="0"/>
              <a:t>:</a:t>
            </a:r>
          </a:p>
          <a:p>
            <a:pPr lvl="1">
              <a:buFont typeface="Calibri" pitchFamily="34" charset="0"/>
              <a:buChar char="—"/>
              <a:defRPr/>
            </a:pPr>
            <a:r>
              <a:rPr lang="en-US" dirty="0" smtClean="0"/>
              <a:t>http</a:t>
            </a:r>
            <a:r>
              <a:rPr lang="en-US" dirty="0"/>
              <a:t>://</a:t>
            </a:r>
            <a:r>
              <a:rPr lang="en-US" dirty="0" smtClean="0"/>
              <a:t>en.wikipedia.org/wiki/SQL#Subqueries</a:t>
            </a:r>
          </a:p>
        </p:txBody>
      </p:sp>
      <p:sp>
        <p:nvSpPr>
          <p:cNvPr id="3" name="Title 2"/>
          <p:cNvSpPr>
            <a:spLocks noGrp="1"/>
          </p:cNvSpPr>
          <p:nvPr>
            <p:ph type="title"/>
          </p:nvPr>
        </p:nvSpPr>
        <p:spPr>
          <a:noFill/>
          <a:ln>
            <a:noFill/>
          </a:ln>
        </p:spPr>
        <p:txBody>
          <a:bodyPr anchor="ctr"/>
          <a:lstStyle/>
          <a:p>
            <a:r>
              <a:rPr lang="en-US" sz="3600" dirty="0"/>
              <a:t>Source</a:t>
            </a:r>
          </a:p>
        </p:txBody>
      </p:sp>
      <p:sp>
        <p:nvSpPr>
          <p:cNvPr id="8" name="Text Box 4"/>
          <p:cNvSpPr txBox="1">
            <a:spLocks noChangeArrowheads="1"/>
          </p:cNvSpPr>
          <p:nvPr/>
        </p:nvSpPr>
        <p:spPr bwMode="auto">
          <a:xfrm>
            <a:off x="228600" y="4773265"/>
            <a:ext cx="8732838" cy="954107"/>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wrap="square" anchor="ctr">
            <a:spAutoFit/>
          </a:bodyPr>
          <a:lstStyle/>
          <a:p>
            <a:pPr algn="just" eaLnBrk="0" hangingPunct="0"/>
            <a:r>
              <a:rPr lang="en-US" sz="1400" b="1" dirty="0"/>
              <a:t>Disclaimer: </a:t>
            </a:r>
            <a:r>
              <a:rPr lang="en-US" sz="1400" dirty="0"/>
              <a:t>Parts of the content of this course </a:t>
            </a:r>
            <a:r>
              <a:rPr lang="en-US" sz="1400" dirty="0" smtClean="0"/>
              <a:t>are </a:t>
            </a:r>
            <a:r>
              <a:rPr lang="en-US" sz="1400" dirty="0"/>
              <a:t>based on the materials available from the w</a:t>
            </a:r>
            <a:r>
              <a:rPr lang="en-US" sz="1400" dirty="0" smtClean="0"/>
              <a:t>ebsites </a:t>
            </a:r>
            <a:r>
              <a:rPr lang="en-US" sz="1400" dirty="0"/>
              <a:t>and books listed above. The materials that can be accessed from </a:t>
            </a:r>
            <a:r>
              <a:rPr lang="en-US" sz="1400" dirty="0" smtClean="0"/>
              <a:t>the linked </a:t>
            </a:r>
            <a:r>
              <a:rPr lang="en-US" sz="1400" dirty="0"/>
              <a:t>sites are not maintained by Cognizant Academy and we are not responsible for the contents thereof. All trademarks, service marks, and trade names in this course are the marks of the respective owner(s).</a:t>
            </a:r>
          </a:p>
        </p:txBody>
      </p:sp>
      <p:pic>
        <p:nvPicPr>
          <p:cNvPr id="7" name="Picture 6"/>
          <p:cNvPicPr>
            <a:picLocks noChangeAspect="1" noChangeArrowheads="1"/>
          </p:cNvPicPr>
          <p:nvPr/>
        </p:nvPicPr>
        <p:blipFill>
          <a:blip r:embed="rId2" cstate="print"/>
          <a:srcRect/>
          <a:stretch>
            <a:fillRect/>
          </a:stretch>
        </p:blipFill>
        <p:spPr bwMode="auto">
          <a:xfrm>
            <a:off x="8001000" y="0"/>
            <a:ext cx="914400" cy="914400"/>
          </a:xfrm>
          <a:prstGeom prst="rect">
            <a:avLst/>
          </a:prstGeom>
          <a:noFill/>
          <a:ln w="9525" algn="ctr">
            <a:noFill/>
            <a:miter lim="800000"/>
            <a:headEnd/>
            <a:tailEnd/>
          </a:ln>
        </p:spPr>
      </p:pic>
      <p:sp>
        <p:nvSpPr>
          <p:cNvPr id="9"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45</a:t>
            </a:fld>
            <a:endParaRPr lang="en-US" sz="1400" dirty="0"/>
          </a:p>
        </p:txBody>
      </p:sp>
    </p:spTree>
    <p:extLst>
      <p:ext uri="{BB962C8B-B14F-4D97-AF65-F5344CB8AC3E}">
        <p14:creationId xmlns:p14="http://schemas.microsoft.com/office/powerpoint/2010/main" val="157270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000"/>
                                        <p:tgtEl>
                                          <p:spTgt spid="2">
                                            <p:txEl>
                                              <p:pRg st="1" end="1"/>
                                            </p:txEl>
                                          </p:spTgt>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4"/>
          <p:cNvGraphicFramePr>
            <a:graphicFrameLocks noGrp="1"/>
          </p:cNvGraphicFramePr>
          <p:nvPr>
            <p:ph idx="1"/>
            <p:extLst>
              <p:ext uri="{D42A27DB-BD31-4B8C-83A1-F6EECF244321}">
                <p14:modId xmlns:p14="http://schemas.microsoft.com/office/powerpoint/2010/main" val="4228053210"/>
              </p:ext>
            </p:extLst>
          </p:nvPr>
        </p:nvGraphicFramePr>
        <p:xfrm>
          <a:off x="228600" y="1295400"/>
          <a:ext cx="8686802" cy="3054355"/>
        </p:xfrm>
        <a:graphic>
          <a:graphicData uri="http://schemas.openxmlformats.org/drawingml/2006/table">
            <a:tbl>
              <a:tblPr firstRow="1" firstCol="1" bandRow="1">
                <a:tableStyleId>{5C22544A-7EE6-4342-B048-85BDC9FD1C3A}</a:tableStyleId>
              </a:tblPr>
              <a:tblGrid>
                <a:gridCol w="1672403"/>
                <a:gridCol w="1518667"/>
                <a:gridCol w="1909814"/>
                <a:gridCol w="1866655"/>
                <a:gridCol w="1719263"/>
              </a:tblGrid>
              <a:tr h="711554">
                <a:tc>
                  <a:txBody>
                    <a:bodyPr/>
                    <a:lstStyle/>
                    <a:p>
                      <a:pPr marL="0" marR="0" algn="ctr">
                        <a:spcBef>
                          <a:spcPts val="0"/>
                        </a:spcBef>
                        <a:spcAft>
                          <a:spcPts val="0"/>
                        </a:spcAft>
                      </a:pPr>
                      <a:r>
                        <a:rPr lang="en-US" sz="2000" dirty="0">
                          <a:effectLst/>
                        </a:rPr>
                        <a:t>Version Number</a:t>
                      </a:r>
                      <a:endParaRPr lang="en-US" sz="2000" dirty="0">
                        <a:effectLst/>
                        <a:latin typeface="Calibri"/>
                        <a:ea typeface="Calibri"/>
                      </a:endParaRPr>
                    </a:p>
                  </a:txBody>
                  <a:tcPr marL="76648" marR="76648" marT="0" marB="0" anchor="ctr"/>
                </a:tc>
                <a:tc gridSpan="4">
                  <a:txBody>
                    <a:bodyPr/>
                    <a:lstStyle/>
                    <a:p>
                      <a:pPr marL="0" marR="0" algn="ctr">
                        <a:spcBef>
                          <a:spcPts val="0"/>
                        </a:spcBef>
                        <a:spcAft>
                          <a:spcPts val="0"/>
                        </a:spcAft>
                      </a:pPr>
                      <a:r>
                        <a:rPr lang="en-US" sz="2000" dirty="0">
                          <a:effectLst/>
                        </a:rPr>
                        <a:t>Changes made</a:t>
                      </a:r>
                      <a:endParaRPr lang="en-US" sz="2000" dirty="0">
                        <a:effectLst/>
                        <a:latin typeface="Calibri"/>
                        <a:ea typeface="Calibri"/>
                      </a:endParaRPr>
                    </a:p>
                  </a:txBody>
                  <a:tcPr marL="76648" marR="76648" marT="0" marB="0" anchor="ctr"/>
                </a:tc>
                <a:tc hMerge="1">
                  <a:txBody>
                    <a:bodyPr/>
                    <a:lstStyle/>
                    <a:p>
                      <a:endParaRPr lang="en-US"/>
                    </a:p>
                  </a:txBody>
                  <a:tcPr/>
                </a:tc>
                <a:tc hMerge="1">
                  <a:txBody>
                    <a:bodyPr/>
                    <a:lstStyle/>
                    <a:p>
                      <a:endParaRPr lang="en-US"/>
                    </a:p>
                  </a:txBody>
                  <a:tcPr/>
                </a:tc>
                <a:tc hMerge="1">
                  <a:txBody>
                    <a:bodyPr/>
                    <a:lstStyle/>
                    <a:p>
                      <a:endParaRPr lang="en-US"/>
                    </a:p>
                  </a:txBody>
                  <a:tcPr/>
                </a:tc>
              </a:tr>
              <a:tr h="507646">
                <a:tc>
                  <a:txBody>
                    <a:bodyPr/>
                    <a:lstStyle/>
                    <a:p>
                      <a:pPr marL="0" marR="0" algn="ctr">
                        <a:spcBef>
                          <a:spcPts val="0"/>
                        </a:spcBef>
                        <a:spcAft>
                          <a:spcPts val="0"/>
                        </a:spcAft>
                      </a:pPr>
                      <a:r>
                        <a:rPr lang="en-US" sz="1800" dirty="0" smtClean="0">
                          <a:effectLst/>
                          <a:latin typeface="Calibri"/>
                          <a:ea typeface="Calibri"/>
                        </a:rPr>
                        <a:t>V1.0</a:t>
                      </a:r>
                      <a:endParaRPr lang="en-US" sz="1800" dirty="0">
                        <a:effectLst/>
                        <a:latin typeface="Calibri"/>
                        <a:ea typeface="Calibri"/>
                      </a:endParaRPr>
                    </a:p>
                  </a:txBody>
                  <a:tcPr marL="76648" marR="76648" marT="0" marB="0" anchor="ctr"/>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lumMod val="65000"/>
                              <a:lumOff val="35000"/>
                            </a:schemeClr>
                          </a:solidFill>
                          <a:latin typeface="+mn-lt"/>
                          <a:ea typeface="+mn-ea"/>
                          <a:cs typeface="+mn-cs"/>
                        </a:rPr>
                        <a:t>Initial Version</a:t>
                      </a:r>
                    </a:p>
                  </a:txBody>
                  <a:tcPr marL="76648" marR="76648" marT="0" marB="0" anchor="ctr"/>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r>
              <a:tr h="5040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effectLst/>
                        </a:rPr>
                        <a:t>V1.1</a:t>
                      </a:r>
                      <a:endParaRPr lang="en-US" sz="2000" dirty="0">
                        <a:effectLst/>
                        <a:latin typeface="Calibri"/>
                        <a:ea typeface="Calibri"/>
                      </a:endParaRPr>
                    </a:p>
                  </a:txBody>
                  <a:tcPr marL="76648" marR="76648" marT="0" marB="0" anchor="ctr"/>
                </a:tc>
                <a:tc>
                  <a:txBody>
                    <a:bodyPr/>
                    <a:lstStyle/>
                    <a:p>
                      <a:pPr marL="0" marR="0" algn="ctr" defTabSz="914400" rtl="0" eaLnBrk="1" latinLnBrk="0" hangingPunct="1">
                        <a:spcBef>
                          <a:spcPts val="0"/>
                        </a:spcBef>
                        <a:spcAft>
                          <a:spcPts val="0"/>
                        </a:spcAft>
                      </a:pPr>
                      <a:r>
                        <a:rPr lang="en-US" sz="1800" b="1" kern="1200" dirty="0" smtClean="0">
                          <a:solidFill>
                            <a:schemeClr val="tx1">
                              <a:lumMod val="65000"/>
                              <a:lumOff val="35000"/>
                            </a:schemeClr>
                          </a:solidFill>
                          <a:latin typeface="+mn-lt"/>
                          <a:ea typeface="+mn-ea"/>
                          <a:cs typeface="+mn-cs"/>
                        </a:rPr>
                        <a:t>Slide No.</a:t>
                      </a:r>
                      <a:endParaRPr lang="en-US" sz="1800" b="1" kern="1200" dirty="0">
                        <a:solidFill>
                          <a:schemeClr val="tx1">
                            <a:lumMod val="65000"/>
                            <a:lumOff val="35000"/>
                          </a:schemeClr>
                        </a:solidFill>
                        <a:latin typeface="+mn-lt"/>
                        <a:ea typeface="+mn-ea"/>
                        <a:cs typeface="+mn-cs"/>
                      </a:endParaRPr>
                    </a:p>
                  </a:txBody>
                  <a:tcPr marL="76648" marR="76648" marT="0" marB="0" anchor="ctr"/>
                </a:tc>
                <a:tc>
                  <a:txBody>
                    <a:bodyPr/>
                    <a:lstStyle/>
                    <a:p>
                      <a:pPr marL="0" marR="0" algn="ctr"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Changed By</a:t>
                      </a:r>
                      <a:endParaRPr lang="en-US" sz="1800" b="1" kern="1200" dirty="0">
                        <a:solidFill>
                          <a:schemeClr val="tx1">
                            <a:lumMod val="65000"/>
                            <a:lumOff val="35000"/>
                          </a:schemeClr>
                        </a:solidFill>
                        <a:latin typeface="+mn-lt"/>
                        <a:ea typeface="+mn-ea"/>
                        <a:cs typeface="+mn-cs"/>
                      </a:endParaRPr>
                    </a:p>
                  </a:txBody>
                  <a:tcPr marL="76648" marR="76648" marT="0" marB="0" anchor="ctr"/>
                </a:tc>
                <a:tc>
                  <a:txBody>
                    <a:bodyPr/>
                    <a:lstStyle/>
                    <a:p>
                      <a:pPr marL="0" marR="0" algn="ctr"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Effective Date</a:t>
                      </a:r>
                      <a:endParaRPr lang="en-US" sz="1800" b="1" kern="1200" dirty="0">
                        <a:solidFill>
                          <a:schemeClr val="tx1">
                            <a:lumMod val="65000"/>
                            <a:lumOff val="35000"/>
                          </a:schemeClr>
                        </a:solidFill>
                        <a:latin typeface="+mn-lt"/>
                        <a:ea typeface="+mn-ea"/>
                        <a:cs typeface="+mn-cs"/>
                      </a:endParaRPr>
                    </a:p>
                  </a:txBody>
                  <a:tcPr marL="76648" marR="76648" marT="0" marB="0" anchor="ctr"/>
                </a:tc>
                <a:tc>
                  <a:txBody>
                    <a:bodyPr/>
                    <a:lstStyle/>
                    <a:p>
                      <a:pPr marL="0" marR="0" algn="ctr"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Changes Effected</a:t>
                      </a:r>
                      <a:endParaRPr lang="en-US" sz="1800" b="1" kern="1200" dirty="0">
                        <a:solidFill>
                          <a:schemeClr val="tx1">
                            <a:lumMod val="65000"/>
                            <a:lumOff val="35000"/>
                          </a:schemeClr>
                        </a:solidFill>
                        <a:latin typeface="+mn-lt"/>
                        <a:ea typeface="+mn-ea"/>
                        <a:cs typeface="+mn-cs"/>
                      </a:endParaRPr>
                    </a:p>
                  </a:txBody>
                  <a:tcPr marL="76648" marR="76648" marT="0" marB="0" anchor="ctr"/>
                </a:tc>
              </a:tr>
              <a:tr h="444722">
                <a:tc>
                  <a:txBody>
                    <a:bodyPr/>
                    <a:lstStyle/>
                    <a:p>
                      <a:pPr marL="0" marR="0" algn="ctr">
                        <a:spcBef>
                          <a:spcPts val="0"/>
                        </a:spcBef>
                        <a:spcAft>
                          <a:spcPts val="0"/>
                        </a:spcAft>
                      </a:pPr>
                      <a:r>
                        <a:rPr lang="en-US" sz="2000">
                          <a:effectLst/>
                        </a:rPr>
                        <a:t> </a:t>
                      </a:r>
                      <a:endParaRPr lang="en-US" sz="2000">
                        <a:effectLst/>
                        <a:latin typeface="Calibri"/>
                        <a:ea typeface="Calibri"/>
                      </a:endParaRPr>
                    </a:p>
                  </a:txBody>
                  <a:tcPr marL="76648" marR="76648" marT="0" marB="0" anchor="ctr"/>
                </a:tc>
                <a:tc>
                  <a:txBody>
                    <a:bodyPr/>
                    <a:lstStyle/>
                    <a:p>
                      <a:pPr marL="0" marR="0">
                        <a:spcBef>
                          <a:spcPts val="0"/>
                        </a:spcBef>
                        <a:spcAft>
                          <a:spcPts val="0"/>
                        </a:spcAft>
                      </a:pPr>
                      <a:r>
                        <a:rPr lang="en-US" sz="1600" dirty="0">
                          <a:solidFill>
                            <a:schemeClr val="tx1">
                              <a:lumMod val="85000"/>
                              <a:lumOff val="15000"/>
                            </a:schemeClr>
                          </a:solidFill>
                          <a:effectLst/>
                        </a:rPr>
                        <a:t> </a:t>
                      </a:r>
                      <a:r>
                        <a:rPr lang="en-US" sz="1600" dirty="0" smtClean="0">
                          <a:solidFill>
                            <a:schemeClr val="tx1">
                              <a:lumMod val="85000"/>
                              <a:lumOff val="15000"/>
                            </a:schemeClr>
                          </a:solidFill>
                          <a:effectLst/>
                        </a:rPr>
                        <a:t>1-47</a:t>
                      </a:r>
                      <a:endParaRPr lang="en-US" sz="1600" dirty="0">
                        <a:solidFill>
                          <a:schemeClr val="tx1">
                            <a:lumMod val="85000"/>
                            <a:lumOff val="15000"/>
                          </a:schemeClr>
                        </a:solidFill>
                        <a:effectLst/>
                        <a:latin typeface="Calibri"/>
                        <a:ea typeface="Calibri"/>
                      </a:endParaRPr>
                    </a:p>
                  </a:txBody>
                  <a:tcPr marL="68580" marR="68580" marT="0" marB="0"/>
                </a:tc>
                <a:tc>
                  <a:txBody>
                    <a:bodyPr/>
                    <a:lstStyle/>
                    <a:p>
                      <a:pPr marL="0" marR="0">
                        <a:spcBef>
                          <a:spcPts val="0"/>
                        </a:spcBef>
                        <a:spcAft>
                          <a:spcPts val="0"/>
                        </a:spcAft>
                      </a:pPr>
                      <a:r>
                        <a:rPr lang="en-US" sz="1600" dirty="0" smtClean="0">
                          <a:solidFill>
                            <a:schemeClr val="tx1">
                              <a:lumMod val="85000"/>
                              <a:lumOff val="15000"/>
                            </a:schemeClr>
                          </a:solidFill>
                          <a:effectLst/>
                        </a:rPr>
                        <a:t>Learning Content Team</a:t>
                      </a:r>
                    </a:p>
                    <a:p>
                      <a:pPr marL="0" marR="0">
                        <a:spcBef>
                          <a:spcPts val="0"/>
                        </a:spcBef>
                        <a:spcAft>
                          <a:spcPts val="0"/>
                        </a:spcAft>
                      </a:pPr>
                      <a:r>
                        <a:rPr lang="en-US" sz="1600" dirty="0" smtClean="0">
                          <a:solidFill>
                            <a:schemeClr val="tx1">
                              <a:lumMod val="85000"/>
                              <a:lumOff val="15000"/>
                            </a:schemeClr>
                          </a:solidFill>
                          <a:effectLst/>
                        </a:rPr>
                        <a:t>CI Team</a:t>
                      </a:r>
                    </a:p>
                    <a:p>
                      <a:pPr marL="0" marR="0">
                        <a:spcBef>
                          <a:spcPts val="0"/>
                        </a:spcBef>
                        <a:spcAft>
                          <a:spcPts val="0"/>
                        </a:spcAft>
                      </a:pPr>
                      <a:r>
                        <a:rPr lang="en-US" sz="1600" dirty="0" smtClean="0">
                          <a:solidFill>
                            <a:schemeClr val="tx1">
                              <a:lumMod val="85000"/>
                              <a:lumOff val="15000"/>
                            </a:schemeClr>
                          </a:solidFill>
                          <a:effectLst/>
                          <a:latin typeface="Calibri"/>
                          <a:ea typeface="Calibri"/>
                        </a:rPr>
                        <a:t>CATP</a:t>
                      </a:r>
                      <a:r>
                        <a:rPr lang="en-US" sz="1600" baseline="0" dirty="0" smtClean="0">
                          <a:solidFill>
                            <a:schemeClr val="tx1">
                              <a:lumMod val="85000"/>
                              <a:lumOff val="15000"/>
                            </a:schemeClr>
                          </a:solidFill>
                          <a:effectLst/>
                          <a:latin typeface="Calibri"/>
                          <a:ea typeface="Calibri"/>
                        </a:rPr>
                        <a:t> Technical Team</a:t>
                      </a:r>
                      <a:endParaRPr lang="en-US" sz="1600" dirty="0">
                        <a:solidFill>
                          <a:schemeClr val="tx1">
                            <a:lumMod val="85000"/>
                            <a:lumOff val="15000"/>
                          </a:schemeClr>
                        </a:solidFill>
                        <a:effectLst/>
                        <a:latin typeface="Calibri"/>
                        <a:ea typeface="Calibri"/>
                      </a:endParaRPr>
                    </a:p>
                  </a:txBody>
                  <a:tcPr marL="68580" marR="68580" marT="0" marB="0"/>
                </a:tc>
                <a:tc>
                  <a:txBody>
                    <a:bodyPr/>
                    <a:lstStyle/>
                    <a:p>
                      <a:pPr marL="0" marR="0">
                        <a:spcBef>
                          <a:spcPts val="0"/>
                        </a:spcBef>
                        <a:spcAft>
                          <a:spcPts val="0"/>
                        </a:spcAft>
                      </a:pPr>
                      <a:r>
                        <a:rPr lang="en-US" sz="1600" dirty="0">
                          <a:solidFill>
                            <a:schemeClr val="tx1">
                              <a:lumMod val="85000"/>
                              <a:lumOff val="15000"/>
                            </a:schemeClr>
                          </a:solidFill>
                          <a:effectLst/>
                        </a:rPr>
                        <a:t> </a:t>
                      </a:r>
                      <a:r>
                        <a:rPr lang="en-US" sz="1600" dirty="0" smtClean="0">
                          <a:solidFill>
                            <a:schemeClr val="tx1">
                              <a:lumMod val="85000"/>
                              <a:lumOff val="15000"/>
                            </a:schemeClr>
                          </a:solidFill>
                          <a:effectLst/>
                        </a:rPr>
                        <a:t>17-05-2013</a:t>
                      </a:r>
                      <a:endParaRPr lang="en-US" sz="1600" dirty="0">
                        <a:solidFill>
                          <a:schemeClr val="tx1">
                            <a:lumMod val="85000"/>
                            <a:lumOff val="15000"/>
                          </a:schemeClr>
                        </a:solidFill>
                        <a:effectLst/>
                        <a:latin typeface="Calibri"/>
                        <a:ea typeface="Calibri"/>
                      </a:endParaRPr>
                    </a:p>
                  </a:txBody>
                  <a:tcPr marL="68580" marR="68580" marT="0" marB="0"/>
                </a:tc>
                <a:tc>
                  <a:txBody>
                    <a:bodyPr/>
                    <a:lstStyle/>
                    <a:p>
                      <a:pPr marL="0" marR="0">
                        <a:spcBef>
                          <a:spcPts val="0"/>
                        </a:spcBef>
                        <a:spcAft>
                          <a:spcPts val="0"/>
                        </a:spcAft>
                      </a:pPr>
                      <a:r>
                        <a:rPr lang="en-US" sz="1600" dirty="0" smtClean="0">
                          <a:solidFill>
                            <a:schemeClr val="tx1">
                              <a:lumMod val="85000"/>
                              <a:lumOff val="15000"/>
                            </a:schemeClr>
                          </a:solidFill>
                          <a:effectLst/>
                        </a:rPr>
                        <a:t>Base-lining</a:t>
                      </a:r>
                      <a:r>
                        <a:rPr lang="en-US" sz="1600" baseline="0" dirty="0" smtClean="0">
                          <a:solidFill>
                            <a:schemeClr val="tx1">
                              <a:lumMod val="85000"/>
                              <a:lumOff val="15000"/>
                            </a:schemeClr>
                          </a:solidFill>
                          <a:effectLst/>
                        </a:rPr>
                        <a:t> content</a:t>
                      </a:r>
                      <a:endParaRPr lang="en-US" sz="1600" dirty="0">
                        <a:solidFill>
                          <a:schemeClr val="tx1">
                            <a:lumMod val="85000"/>
                            <a:lumOff val="15000"/>
                          </a:schemeClr>
                        </a:solidFill>
                        <a:effectLst/>
                        <a:latin typeface="Calibri"/>
                        <a:ea typeface="Calibri"/>
                      </a:endParaRPr>
                    </a:p>
                  </a:txBody>
                  <a:tcPr marL="68580" marR="68580" marT="0" marB="0"/>
                </a:tc>
              </a:tr>
              <a:tr h="355777">
                <a:tc>
                  <a:txBody>
                    <a:bodyPr/>
                    <a:lstStyle/>
                    <a:p>
                      <a:pPr marL="0" marR="0" algn="ctr">
                        <a:spcBef>
                          <a:spcPts val="0"/>
                        </a:spcBef>
                        <a:spcAft>
                          <a:spcPts val="0"/>
                        </a:spcAft>
                      </a:pPr>
                      <a:r>
                        <a:rPr lang="en-US" sz="1100" dirty="0">
                          <a:effectLst/>
                        </a:rPr>
                        <a:t> </a:t>
                      </a:r>
                      <a:endParaRPr lang="en-US" sz="1100" dirty="0">
                        <a:effectLst/>
                        <a:latin typeface="Calibri"/>
                        <a:ea typeface="Calibri"/>
                      </a:endParaRPr>
                    </a:p>
                  </a:txBody>
                  <a:tcPr marL="76648" marR="76648" marT="0" marB="0" anchor="ctr"/>
                </a:tc>
                <a:tc>
                  <a:txBody>
                    <a:bodyPr/>
                    <a:lstStyle/>
                    <a:p>
                      <a:pPr marL="0" marR="0" algn="ctr">
                        <a:spcBef>
                          <a:spcPts val="0"/>
                        </a:spcBef>
                        <a:spcAft>
                          <a:spcPts val="0"/>
                        </a:spcAft>
                      </a:pPr>
                      <a:r>
                        <a:rPr lang="en-US" sz="1100" dirty="0">
                          <a:effectLst/>
                        </a:rPr>
                        <a:t> </a:t>
                      </a:r>
                      <a:endParaRPr lang="en-US" sz="1100" dirty="0">
                        <a:effectLst/>
                        <a:latin typeface="Calibri"/>
                        <a:ea typeface="Calibri"/>
                      </a:endParaRPr>
                    </a:p>
                  </a:txBody>
                  <a:tcPr marL="76648" marR="76648" marT="0" marB="0" anchor="ctr"/>
                </a:tc>
                <a:tc>
                  <a:txBody>
                    <a:bodyPr/>
                    <a:lstStyle/>
                    <a:p>
                      <a:pPr marL="0" marR="0" algn="ctr">
                        <a:spcBef>
                          <a:spcPts val="0"/>
                        </a:spcBef>
                        <a:spcAft>
                          <a:spcPts val="0"/>
                        </a:spcAft>
                      </a:pPr>
                      <a:r>
                        <a:rPr lang="en-US" sz="1100" dirty="0">
                          <a:effectLst/>
                        </a:rPr>
                        <a:t> </a:t>
                      </a:r>
                      <a:endParaRPr lang="en-US" sz="1100" dirty="0">
                        <a:effectLst/>
                        <a:latin typeface="Calibri"/>
                        <a:ea typeface="Calibri"/>
                      </a:endParaRPr>
                    </a:p>
                  </a:txBody>
                  <a:tcPr marL="76648" marR="76648" marT="0" marB="0" anchor="ctr"/>
                </a:tc>
                <a:tc>
                  <a:txBody>
                    <a:bodyPr/>
                    <a:lstStyle/>
                    <a:p>
                      <a:pPr marL="0" marR="0" algn="ctr">
                        <a:spcBef>
                          <a:spcPts val="0"/>
                        </a:spcBef>
                        <a:spcAft>
                          <a:spcPts val="0"/>
                        </a:spcAft>
                      </a:pPr>
                      <a:r>
                        <a:rPr lang="en-US" sz="1100">
                          <a:effectLst/>
                        </a:rPr>
                        <a:t> </a:t>
                      </a:r>
                      <a:endParaRPr lang="en-US" sz="1100">
                        <a:effectLst/>
                        <a:latin typeface="Calibri"/>
                        <a:ea typeface="Calibri"/>
                      </a:endParaRPr>
                    </a:p>
                  </a:txBody>
                  <a:tcPr marL="76648" marR="76648" marT="0" marB="0" anchor="ctr"/>
                </a:tc>
                <a:tc>
                  <a:txBody>
                    <a:bodyPr/>
                    <a:lstStyle/>
                    <a:p>
                      <a:pPr marL="0" marR="0" algn="ctr">
                        <a:spcBef>
                          <a:spcPts val="0"/>
                        </a:spcBef>
                        <a:spcAft>
                          <a:spcPts val="0"/>
                        </a:spcAft>
                      </a:pPr>
                      <a:r>
                        <a:rPr lang="en-US" sz="1100" dirty="0">
                          <a:effectLst/>
                        </a:rPr>
                        <a:t> </a:t>
                      </a:r>
                      <a:endParaRPr lang="en-US" sz="1100" dirty="0">
                        <a:effectLst/>
                        <a:latin typeface="Calibri"/>
                        <a:ea typeface="Calibri"/>
                      </a:endParaRPr>
                    </a:p>
                  </a:txBody>
                  <a:tcPr marL="76648" marR="76648" marT="0" marB="0" anchor="ctr"/>
                </a:tc>
              </a:tr>
            </a:tbl>
          </a:graphicData>
        </a:graphic>
      </p:graphicFrame>
      <p:sp>
        <p:nvSpPr>
          <p:cNvPr id="3" name="Title 2"/>
          <p:cNvSpPr>
            <a:spLocks noGrp="1"/>
          </p:cNvSpPr>
          <p:nvPr>
            <p:ph type="title"/>
          </p:nvPr>
        </p:nvSpPr>
        <p:spPr>
          <a:noFill/>
          <a:ln>
            <a:noFill/>
          </a:ln>
        </p:spPr>
        <p:txBody>
          <a:bodyPr anchor="ctr"/>
          <a:lstStyle/>
          <a:p>
            <a:r>
              <a:rPr lang="en-US" sz="3600" dirty="0"/>
              <a:t>Change Log</a:t>
            </a:r>
          </a:p>
        </p:txBody>
      </p:sp>
      <p:sp>
        <p:nvSpPr>
          <p:cNvPr id="7" name="Rectangle 1"/>
          <p:cNvSpPr>
            <a:spLocks noChangeArrowheads="1"/>
          </p:cNvSpPr>
          <p:nvPr/>
        </p:nvSpPr>
        <p:spPr bwMode="auto">
          <a:xfrm>
            <a:off x="3321050" y="1397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46</a:t>
            </a:fld>
            <a:endParaRPr lang="en-US" sz="1400" dirty="0"/>
          </a:p>
        </p:txBody>
      </p:sp>
    </p:spTree>
    <p:extLst>
      <p:ext uri="{BB962C8B-B14F-4D97-AF65-F5344CB8AC3E}">
        <p14:creationId xmlns:p14="http://schemas.microsoft.com/office/powerpoint/2010/main" val="553987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ANSI SQL</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200" dirty="0" smtClean="0">
                <a:solidFill>
                  <a:schemeClr val="bg1"/>
                </a:solidFill>
                <a:latin typeface="Myriad Pro" pitchFamily="34" charset="0"/>
                <a:ea typeface="+mj-ea"/>
                <a:cs typeface="+mj-cs"/>
              </a:rPr>
              <a:t>You have successfully completed </a:t>
            </a:r>
            <a:r>
              <a:rPr lang="en-US" sz="2200" dirty="0">
                <a:solidFill>
                  <a:schemeClr val="bg1"/>
                </a:solidFill>
                <a:latin typeface="Myriad Pro" pitchFamily="34" charset="0"/>
                <a:ea typeface="+mj-ea"/>
                <a:cs typeface="+mj-cs"/>
              </a:rPr>
              <a:t>the session on </a:t>
            </a:r>
            <a:r>
              <a:rPr lang="en-US" sz="2200" dirty="0" smtClean="0">
                <a:solidFill>
                  <a:schemeClr val="bg1"/>
                </a:solidFill>
                <a:latin typeface="Myriad Pro" pitchFamily="34" charset="0"/>
                <a:ea typeface="+mj-ea"/>
                <a:cs typeface="+mj-cs"/>
              </a:rPr>
              <a:t>Sub-queries</a:t>
            </a:r>
            <a:endParaRPr lang="en-US" sz="2200" dirty="0">
              <a:solidFill>
                <a:schemeClr val="bg1"/>
              </a:solidFill>
              <a:latin typeface="Myriad Pro" pitchFamily="34" charset="0"/>
              <a:ea typeface="+mj-ea"/>
              <a:cs typeface="+mj-cs"/>
            </a:endParaRPr>
          </a:p>
        </p:txBody>
      </p:sp>
      <p:sp>
        <p:nvSpPr>
          <p:cNvPr id="4"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47</a:t>
            </a:fld>
            <a:endParaRPr lang="en-US" sz="1400" dirty="0"/>
          </a:p>
        </p:txBody>
      </p:sp>
    </p:spTree>
    <p:extLst>
      <p:ext uri="{BB962C8B-B14F-4D97-AF65-F5344CB8AC3E}">
        <p14:creationId xmlns:p14="http://schemas.microsoft.com/office/powerpoint/2010/main" val="99991181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82000" cy="762000"/>
          </a:xfrm>
          <a:noFill/>
          <a:ln w="9525">
            <a:noFill/>
            <a:miter lim="800000"/>
            <a:headEnd/>
            <a:tailEnd/>
          </a:ln>
        </p:spPr>
        <p:txBody>
          <a:bodyPr vert="horz" wrap="square" lIns="91440" tIns="45720" rIns="91440" bIns="45720" numCol="1" anchor="t" anchorCtr="0" compatLnSpc="1">
            <a:prstTxWarp prst="textNoShape">
              <a:avLst/>
            </a:prstTxWarp>
            <a:noAutofit/>
          </a:bodyPr>
          <a:lstStyle/>
          <a:p>
            <a:pPr marL="288925">
              <a:spcBef>
                <a:spcPts val="0"/>
              </a:spcBef>
              <a:spcAft>
                <a:spcPts val="600"/>
              </a:spcAft>
            </a:pPr>
            <a:r>
              <a:rPr lang="en-US" dirty="0"/>
              <a:t>For the complete understanding of ANSI SQL, we are going to make use of Product Management System (PMS) for ABC Traders.</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p:txBody>
      </p:sp>
      <p:sp>
        <p:nvSpPr>
          <p:cNvPr id="27" name="Title 1"/>
          <p:cNvSpPr>
            <a:spLocks noGrp="1"/>
          </p:cNvSpPr>
          <p:nvPr>
            <p:ph type="title"/>
          </p:nvPr>
        </p:nvSpPr>
        <p:spPr>
          <a:noFill/>
          <a:ln>
            <a:noFill/>
          </a:ln>
        </p:spPr>
        <p:txBody>
          <a:bodyPr anchor="ctr"/>
          <a:lstStyle/>
          <a:p>
            <a:r>
              <a:rPr lang="en-US" sz="3600" dirty="0"/>
              <a:t>Scenario</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9800"/>
            <a:ext cx="8077200" cy="781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81000" y="3352800"/>
            <a:ext cx="8305800" cy="2031325"/>
          </a:xfrm>
          <a:prstGeom prst="rect">
            <a:avLst/>
          </a:prstGeom>
          <a:noFill/>
        </p:spPr>
        <p:txBody>
          <a:bodyPr wrap="square" rtlCol="0">
            <a:spAutoFit/>
          </a:bodyPr>
          <a:lstStyle/>
          <a:p>
            <a:pPr marL="288925" indent="-285750">
              <a:buFont typeface="Arial" pitchFamily="34" charset="0"/>
              <a:buChar char="•"/>
            </a:pPr>
            <a:r>
              <a:rPr lang="en-US" dirty="0">
                <a:solidFill>
                  <a:prstClr val="black"/>
                </a:solidFill>
              </a:rPr>
              <a:t>ABC Traders is a company which buys collectable model cars, trains, trucks, </a:t>
            </a:r>
            <a:r>
              <a:rPr lang="en-US" dirty="0" smtClean="0">
                <a:solidFill>
                  <a:prstClr val="black"/>
                </a:solidFill>
              </a:rPr>
              <a:t>buses, and </a:t>
            </a:r>
            <a:r>
              <a:rPr lang="en-US" dirty="0">
                <a:solidFill>
                  <a:prstClr val="black"/>
                </a:solidFill>
              </a:rPr>
              <a:t>ships directly from manufacturers and </a:t>
            </a:r>
            <a:r>
              <a:rPr lang="en-US" dirty="0" smtClean="0">
                <a:solidFill>
                  <a:prstClr val="black"/>
                </a:solidFill>
              </a:rPr>
              <a:t>sell </a:t>
            </a:r>
            <a:r>
              <a:rPr lang="en-US" dirty="0">
                <a:solidFill>
                  <a:prstClr val="black"/>
                </a:solidFill>
              </a:rPr>
              <a:t>them to distributors across the globe. In order to manage the stocking, supply, and payment </a:t>
            </a:r>
            <a:r>
              <a:rPr lang="en-US" dirty="0" smtClean="0">
                <a:solidFill>
                  <a:prstClr val="black"/>
                </a:solidFill>
              </a:rPr>
              <a:t>transactions, </a:t>
            </a:r>
            <a:r>
              <a:rPr lang="en-US" dirty="0">
                <a:solidFill>
                  <a:prstClr val="black"/>
                </a:solidFill>
              </a:rPr>
              <a:t>the above mentioned software is </a:t>
            </a:r>
            <a:r>
              <a:rPr lang="en-US" dirty="0" smtClean="0">
                <a:solidFill>
                  <a:prstClr val="black"/>
                </a:solidFill>
              </a:rPr>
              <a:t>developed.</a:t>
            </a:r>
          </a:p>
          <a:p>
            <a:pPr marL="288925" indent="-285750">
              <a:buFont typeface="Arial" pitchFamily="34" charset="0"/>
              <a:buChar char="•"/>
            </a:pPr>
            <a:r>
              <a:rPr lang="en-US" dirty="0" smtClean="0">
                <a:solidFill>
                  <a:prstClr val="black"/>
                </a:solidFill>
              </a:rPr>
              <a:t>As </a:t>
            </a:r>
            <a:r>
              <a:rPr lang="en-US" dirty="0">
                <a:solidFill>
                  <a:prstClr val="black"/>
                </a:solidFill>
              </a:rPr>
              <a:t>per the requirement of the trading company, </a:t>
            </a:r>
            <a:r>
              <a:rPr lang="en-US" dirty="0" smtClean="0">
                <a:solidFill>
                  <a:prstClr val="black"/>
                </a:solidFill>
              </a:rPr>
              <a:t>an </a:t>
            </a:r>
            <a:r>
              <a:rPr lang="en-US" dirty="0">
                <a:solidFill>
                  <a:prstClr val="black"/>
                </a:solidFill>
              </a:rPr>
              <a:t>inventory system is developed to collect the information of the </a:t>
            </a:r>
            <a:r>
              <a:rPr lang="en-US" dirty="0" smtClean="0">
                <a:solidFill>
                  <a:prstClr val="black"/>
                </a:solidFill>
              </a:rPr>
              <a:t>products, customers, </a:t>
            </a:r>
            <a:r>
              <a:rPr lang="en-US" dirty="0">
                <a:solidFill>
                  <a:prstClr val="black"/>
                </a:solidFill>
              </a:rPr>
              <a:t>and their payment processing.</a:t>
            </a:r>
          </a:p>
          <a:p>
            <a:endParaRPr lang="en-US" dirty="0">
              <a:solidFill>
                <a:prstClr val="black"/>
              </a:solidFill>
            </a:endParaRPr>
          </a:p>
        </p:txBody>
      </p:sp>
      <p:sp>
        <p:nvSpPr>
          <p:cNvPr id="7"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prstClr val="black"/>
                </a:solidFill>
              </a:rPr>
              <a:t>5</a:t>
            </a:r>
            <a:endParaRPr lang="en-US" sz="1400" dirty="0">
              <a:solidFill>
                <a:prstClr val="black"/>
              </a:solidFill>
            </a:endParaRPr>
          </a:p>
        </p:txBody>
      </p:sp>
    </p:spTree>
    <p:extLst>
      <p:ext uri="{BB962C8B-B14F-4D97-AF65-F5344CB8AC3E}">
        <p14:creationId xmlns:p14="http://schemas.microsoft.com/office/powerpoint/2010/main" val="2706182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barn(inVertical)">
                                      <p:cBhvr>
                                        <p:cTn id="11" dur="500"/>
                                        <p:tgtEl>
                                          <p:spTgt spid="205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81000" y="1143000"/>
            <a:ext cx="8382000" cy="4946650"/>
          </a:xfrm>
        </p:spPr>
        <p:txBody>
          <a:bodyPr/>
          <a:lstStyle/>
          <a:p>
            <a:pPr marL="0" indent="-365760">
              <a:spcBef>
                <a:spcPts val="0"/>
              </a:spcBef>
            </a:pPr>
            <a:r>
              <a:rPr lang="en-US" dirty="0"/>
              <a:t>There are many entities involved in Product Management System. </a:t>
            </a:r>
          </a:p>
          <a:p>
            <a:pPr marL="0" indent="-365760">
              <a:spcBef>
                <a:spcPts val="0"/>
              </a:spcBef>
            </a:pPr>
            <a:r>
              <a:rPr lang="en-US" dirty="0" smtClean="0"/>
              <a:t>We will be dealing with PMS throughout </a:t>
            </a:r>
            <a:r>
              <a:rPr lang="en-US" dirty="0"/>
              <a:t>this </a:t>
            </a:r>
            <a:r>
              <a:rPr lang="en-US" dirty="0" smtClean="0"/>
              <a:t>session.</a:t>
            </a:r>
            <a:endParaRPr lang="en-US" dirty="0"/>
          </a:p>
          <a:p>
            <a:pPr marL="0" indent="0">
              <a:buNone/>
            </a:pPr>
            <a:endParaRPr lang="en-US" dirty="0"/>
          </a:p>
        </p:txBody>
      </p:sp>
      <p:sp>
        <p:nvSpPr>
          <p:cNvPr id="19" name="Slide Number Placeholder 18"/>
          <p:cNvSpPr>
            <a:spLocks noGrp="1"/>
          </p:cNvSpPr>
          <p:nvPr>
            <p:ph type="sldNum" sz="quarter" idx="10"/>
          </p:nvPr>
        </p:nvSpPr>
        <p:spPr/>
        <p:txBody>
          <a:bodyPr/>
          <a:lstStyle/>
          <a:p>
            <a:fld id="{47ED8886-DB3B-44F4-9A80-E6A224679F20}" type="slidenum">
              <a:rPr lang="en-US" smtClean="0">
                <a:solidFill>
                  <a:prstClr val="black"/>
                </a:solidFill>
              </a:rPr>
              <a:pPr/>
              <a:t>6</a:t>
            </a:fld>
            <a:endParaRPr lang="en-US" dirty="0">
              <a:solidFill>
                <a:prstClr val="black"/>
              </a:solidFill>
            </a:endParaRPr>
          </a:p>
        </p:txBody>
      </p:sp>
      <p:sp>
        <p:nvSpPr>
          <p:cNvPr id="8" name="Title 7"/>
          <p:cNvSpPr>
            <a:spLocks noGrp="1"/>
          </p:cNvSpPr>
          <p:nvPr>
            <p:ph type="title"/>
          </p:nvPr>
        </p:nvSpPr>
        <p:spPr>
          <a:noFill/>
          <a:ln>
            <a:noFill/>
          </a:ln>
        </p:spPr>
        <p:txBody>
          <a:bodyPr anchor="ctr"/>
          <a:lstStyle/>
          <a:p>
            <a:r>
              <a:rPr lang="en-US" sz="3600" dirty="0"/>
              <a:t>Database Tables</a:t>
            </a:r>
          </a:p>
        </p:txBody>
      </p:sp>
      <p:sp>
        <p:nvSpPr>
          <p:cNvPr id="12" name="AutoShape 2"/>
          <p:cNvSpPr>
            <a:spLocks noChangeArrowheads="1"/>
          </p:cNvSpPr>
          <p:nvPr/>
        </p:nvSpPr>
        <p:spPr bwMode="auto">
          <a:xfrm rot="5400000">
            <a:off x="1545939" y="3646836"/>
            <a:ext cx="1886999" cy="2249330"/>
          </a:xfrm>
          <a:prstGeom prst="bracePair">
            <a:avLst>
              <a:gd name="adj" fmla="val 8333"/>
            </a:avLst>
          </a:prstGeom>
          <a:solidFill>
            <a:schemeClr val="bg2">
              <a:lumMod val="50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prstClr val="white"/>
                </a:solidFill>
                <a:ea typeface="Times New Roman"/>
                <a:cs typeface="Mangal"/>
              </a:rPr>
              <a:t>Payments</a:t>
            </a:r>
          </a:p>
          <a:p>
            <a:pPr algn="ctr">
              <a:lnSpc>
                <a:spcPct val="120000"/>
              </a:lnSpc>
            </a:pPr>
            <a:r>
              <a:rPr lang="en-US" sz="1400" dirty="0">
                <a:solidFill>
                  <a:prstClr val="white"/>
                </a:solidFill>
                <a:ea typeface="Times New Roman"/>
                <a:cs typeface="Mangal"/>
              </a:rPr>
              <a:t>To maintain information of payments done, for example, payment date, amount, and so on. </a:t>
            </a:r>
          </a:p>
        </p:txBody>
      </p:sp>
      <p:sp>
        <p:nvSpPr>
          <p:cNvPr id="13" name="AutoShape 2"/>
          <p:cNvSpPr>
            <a:spLocks noChangeArrowheads="1"/>
          </p:cNvSpPr>
          <p:nvPr/>
        </p:nvSpPr>
        <p:spPr bwMode="auto">
          <a:xfrm rot="5400000">
            <a:off x="2723035" y="2093024"/>
            <a:ext cx="1842774" cy="2068515"/>
          </a:xfrm>
          <a:prstGeom prst="bracePair">
            <a:avLst>
              <a:gd name="adj" fmla="val 8333"/>
            </a:avLst>
          </a:prstGeom>
          <a:solidFill>
            <a:schemeClr val="accent3">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prstClr val="white"/>
                </a:solidFill>
                <a:ea typeface="Times New Roman"/>
                <a:cs typeface="Mangal"/>
              </a:rPr>
              <a:t>Customer</a:t>
            </a:r>
          </a:p>
          <a:p>
            <a:pPr algn="ctr">
              <a:lnSpc>
                <a:spcPct val="120000"/>
              </a:lnSpc>
            </a:pPr>
            <a:r>
              <a:rPr lang="en-US" sz="1400" dirty="0">
                <a:solidFill>
                  <a:prstClr val="white"/>
                </a:solidFill>
                <a:ea typeface="Times New Roman"/>
                <a:cs typeface="Mangal"/>
              </a:rPr>
              <a:t>To maintain customer </a:t>
            </a:r>
            <a:r>
              <a:rPr lang="en-US" sz="1400" dirty="0" smtClean="0">
                <a:solidFill>
                  <a:prstClr val="white"/>
                </a:solidFill>
                <a:ea typeface="Times New Roman"/>
                <a:cs typeface="Mangal"/>
              </a:rPr>
              <a:t>details, </a:t>
            </a:r>
            <a:r>
              <a:rPr lang="en-US" sz="1400" dirty="0">
                <a:solidFill>
                  <a:prstClr val="white"/>
                </a:solidFill>
                <a:ea typeface="Times New Roman"/>
                <a:cs typeface="Mangal"/>
              </a:rPr>
              <a:t>for example, </a:t>
            </a:r>
            <a:r>
              <a:rPr lang="en-US" sz="1400" dirty="0" smtClean="0">
                <a:solidFill>
                  <a:prstClr val="white"/>
                </a:solidFill>
                <a:ea typeface="Times New Roman"/>
                <a:cs typeface="Mangal"/>
              </a:rPr>
              <a:t>customer name</a:t>
            </a:r>
            <a:r>
              <a:rPr lang="en-US" sz="1400" dirty="0">
                <a:solidFill>
                  <a:prstClr val="white"/>
                </a:solidFill>
                <a:ea typeface="Times New Roman"/>
                <a:cs typeface="Mangal"/>
              </a:rPr>
              <a:t>, </a:t>
            </a:r>
            <a:r>
              <a:rPr lang="en-US" sz="1400" dirty="0" smtClean="0">
                <a:solidFill>
                  <a:prstClr val="white"/>
                </a:solidFill>
                <a:ea typeface="Times New Roman"/>
                <a:cs typeface="Mangal"/>
              </a:rPr>
              <a:t>address, </a:t>
            </a:r>
            <a:r>
              <a:rPr lang="en-US" sz="1400" dirty="0">
                <a:solidFill>
                  <a:prstClr val="white"/>
                </a:solidFill>
                <a:ea typeface="Times New Roman"/>
                <a:cs typeface="Mangal"/>
              </a:rPr>
              <a:t>and so on.</a:t>
            </a:r>
          </a:p>
          <a:p>
            <a:pPr algn="ctr">
              <a:lnSpc>
                <a:spcPct val="120000"/>
              </a:lnSpc>
            </a:pPr>
            <a:r>
              <a:rPr lang="en-US" sz="1300" b="1" dirty="0">
                <a:solidFill>
                  <a:prstClr val="white"/>
                </a:solidFill>
                <a:ea typeface="Times New Roman"/>
                <a:cs typeface="Mangal"/>
              </a:rPr>
              <a:t> </a:t>
            </a:r>
          </a:p>
        </p:txBody>
      </p:sp>
      <p:sp>
        <p:nvSpPr>
          <p:cNvPr id="14" name="AutoShape 2"/>
          <p:cNvSpPr>
            <a:spLocks noChangeArrowheads="1"/>
          </p:cNvSpPr>
          <p:nvPr/>
        </p:nvSpPr>
        <p:spPr bwMode="auto">
          <a:xfrm rot="5400000">
            <a:off x="3759071" y="3774311"/>
            <a:ext cx="1886998" cy="1963901"/>
          </a:xfrm>
          <a:prstGeom prst="bracePair">
            <a:avLst>
              <a:gd name="adj" fmla="val 8333"/>
            </a:avLst>
          </a:prstGeom>
          <a:solidFill>
            <a:schemeClr val="accent5">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prstClr val="white"/>
                </a:solidFill>
                <a:ea typeface="Times New Roman"/>
                <a:cs typeface="Mangal"/>
              </a:rPr>
              <a:t>Orders</a:t>
            </a:r>
          </a:p>
          <a:p>
            <a:pPr algn="ctr">
              <a:lnSpc>
                <a:spcPct val="120000"/>
              </a:lnSpc>
            </a:pPr>
            <a:r>
              <a:rPr lang="en-US" sz="1400" dirty="0">
                <a:solidFill>
                  <a:prstClr val="white"/>
                </a:solidFill>
                <a:ea typeface="Times New Roman"/>
                <a:cs typeface="Mangal"/>
              </a:rPr>
              <a:t>To maintain Orders done by customers, for example, order no, date, and so on. </a:t>
            </a:r>
          </a:p>
        </p:txBody>
      </p:sp>
      <p:sp>
        <p:nvSpPr>
          <p:cNvPr id="15" name="AutoShape 2"/>
          <p:cNvSpPr>
            <a:spLocks noChangeArrowheads="1"/>
          </p:cNvSpPr>
          <p:nvPr/>
        </p:nvSpPr>
        <p:spPr bwMode="auto">
          <a:xfrm rot="5400000">
            <a:off x="470061" y="1994914"/>
            <a:ext cx="1789427" cy="2272348"/>
          </a:xfrm>
          <a:prstGeom prst="bracePair">
            <a:avLst>
              <a:gd name="adj" fmla="val 8333"/>
            </a:avLst>
          </a:prstGeom>
          <a:solidFill>
            <a:schemeClr val="accent2">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prstClr val="white"/>
                </a:solidFill>
                <a:ea typeface="Times New Roman"/>
                <a:cs typeface="Mangal"/>
              </a:rPr>
              <a:t>Offices</a:t>
            </a:r>
            <a:r>
              <a:rPr lang="en-US" sz="1400" b="1" dirty="0">
                <a:solidFill>
                  <a:srgbClr val="0000FF"/>
                </a:solidFill>
                <a:ea typeface="Times New Roman"/>
                <a:cs typeface="Mangal"/>
              </a:rPr>
              <a:t> </a:t>
            </a:r>
          </a:p>
          <a:p>
            <a:pPr algn="ctr">
              <a:lnSpc>
                <a:spcPct val="120000"/>
              </a:lnSpc>
            </a:pPr>
            <a:r>
              <a:rPr lang="en-US" sz="1400" dirty="0">
                <a:solidFill>
                  <a:prstClr val="white"/>
                </a:solidFill>
                <a:ea typeface="Times New Roman"/>
                <a:cs typeface="Mangal"/>
              </a:rPr>
              <a:t>To maintain information of </a:t>
            </a:r>
            <a:r>
              <a:rPr lang="en-US" sz="1400" dirty="0" smtClean="0">
                <a:solidFill>
                  <a:prstClr val="white"/>
                </a:solidFill>
                <a:ea typeface="Times New Roman"/>
                <a:cs typeface="Mangal"/>
              </a:rPr>
              <a:t>offices, for example, office </a:t>
            </a:r>
            <a:r>
              <a:rPr lang="en-US" sz="1400" dirty="0">
                <a:solidFill>
                  <a:prstClr val="white"/>
                </a:solidFill>
                <a:ea typeface="Times New Roman"/>
                <a:cs typeface="Mangal"/>
              </a:rPr>
              <a:t>code, address, </a:t>
            </a:r>
            <a:r>
              <a:rPr lang="en-US" sz="1400" dirty="0" smtClean="0">
                <a:solidFill>
                  <a:prstClr val="white"/>
                </a:solidFill>
                <a:ea typeface="Times New Roman"/>
                <a:cs typeface="Mangal"/>
              </a:rPr>
              <a:t>city, and so on. </a:t>
            </a:r>
            <a:endParaRPr lang="en-US" sz="1400" dirty="0">
              <a:solidFill>
                <a:prstClr val="white"/>
              </a:solidFill>
              <a:ea typeface="Times New Roman"/>
              <a:cs typeface="Mangal"/>
            </a:endParaRPr>
          </a:p>
        </p:txBody>
      </p:sp>
      <p:sp>
        <p:nvSpPr>
          <p:cNvPr id="16" name="AutoShape 2"/>
          <p:cNvSpPr>
            <a:spLocks noChangeArrowheads="1"/>
          </p:cNvSpPr>
          <p:nvPr/>
        </p:nvSpPr>
        <p:spPr bwMode="auto">
          <a:xfrm rot="5400000">
            <a:off x="4904105" y="2102390"/>
            <a:ext cx="1789429" cy="2057400"/>
          </a:xfrm>
          <a:prstGeom prst="bracePair">
            <a:avLst>
              <a:gd name="adj" fmla="val 8333"/>
            </a:avLst>
          </a:prstGeom>
          <a:solidFill>
            <a:schemeClr val="accent6">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prstClr val="white"/>
                </a:solidFill>
                <a:ea typeface="Times New Roman"/>
                <a:cs typeface="Mangal"/>
              </a:rPr>
              <a:t>Employees</a:t>
            </a:r>
          </a:p>
          <a:p>
            <a:pPr algn="ctr">
              <a:lnSpc>
                <a:spcPct val="120000"/>
              </a:lnSpc>
            </a:pPr>
            <a:r>
              <a:rPr lang="en-US" sz="1400" b="1" dirty="0">
                <a:solidFill>
                  <a:prstClr val="white"/>
                </a:solidFill>
                <a:ea typeface="Times New Roman"/>
                <a:cs typeface="Mangal"/>
              </a:rPr>
              <a:t>To maintain employee </a:t>
            </a:r>
          </a:p>
          <a:p>
            <a:pPr algn="ctr">
              <a:lnSpc>
                <a:spcPct val="120000"/>
              </a:lnSpc>
            </a:pPr>
            <a:r>
              <a:rPr lang="en-US" sz="1400" b="1" dirty="0">
                <a:solidFill>
                  <a:prstClr val="white"/>
                </a:solidFill>
                <a:ea typeface="Times New Roman"/>
                <a:cs typeface="Mangal"/>
              </a:rPr>
              <a:t>details, for example, </a:t>
            </a:r>
            <a:r>
              <a:rPr lang="en-US" sz="1400" b="1" dirty="0" smtClean="0">
                <a:solidFill>
                  <a:prstClr val="white"/>
                </a:solidFill>
                <a:ea typeface="Times New Roman"/>
                <a:cs typeface="Mangal"/>
              </a:rPr>
              <a:t>ID,</a:t>
            </a:r>
            <a:endParaRPr lang="en-US" sz="1400" b="1" dirty="0">
              <a:solidFill>
                <a:prstClr val="white"/>
              </a:solidFill>
              <a:ea typeface="Times New Roman"/>
              <a:cs typeface="Mangal"/>
            </a:endParaRPr>
          </a:p>
          <a:p>
            <a:pPr algn="ctr">
              <a:lnSpc>
                <a:spcPct val="120000"/>
              </a:lnSpc>
            </a:pPr>
            <a:r>
              <a:rPr lang="en-US" sz="1400" b="1" dirty="0" smtClean="0">
                <a:solidFill>
                  <a:prstClr val="white"/>
                </a:solidFill>
                <a:ea typeface="Times New Roman"/>
                <a:cs typeface="Mangal"/>
              </a:rPr>
              <a:t>name, </a:t>
            </a:r>
            <a:r>
              <a:rPr lang="en-US" sz="1400" dirty="0">
                <a:solidFill>
                  <a:prstClr val="white"/>
                </a:solidFill>
                <a:ea typeface="Times New Roman"/>
                <a:cs typeface="Mangal"/>
              </a:rPr>
              <a:t>and so on</a:t>
            </a:r>
            <a:r>
              <a:rPr lang="en-US" sz="1400" b="1" dirty="0" smtClean="0">
                <a:solidFill>
                  <a:prstClr val="white"/>
                </a:solidFill>
                <a:ea typeface="Times New Roman"/>
                <a:cs typeface="Mangal"/>
              </a:rPr>
              <a:t>. </a:t>
            </a:r>
            <a:endParaRPr lang="en-US" sz="1400" b="1" dirty="0">
              <a:solidFill>
                <a:prstClr val="white"/>
              </a:solidFill>
              <a:ea typeface="Times New Roman"/>
              <a:cs typeface="Mangal"/>
            </a:endParaRPr>
          </a:p>
        </p:txBody>
      </p:sp>
      <p:sp>
        <p:nvSpPr>
          <p:cNvPr id="17" name="AutoShape 2"/>
          <p:cNvSpPr>
            <a:spLocks noChangeArrowheads="1"/>
          </p:cNvSpPr>
          <p:nvPr/>
        </p:nvSpPr>
        <p:spPr bwMode="auto">
          <a:xfrm rot="5400000">
            <a:off x="7068185" y="2071909"/>
            <a:ext cx="1789429" cy="2057400"/>
          </a:xfrm>
          <a:prstGeom prst="bracePair">
            <a:avLst>
              <a:gd name="adj" fmla="val 8333"/>
            </a:avLst>
          </a:prstGeom>
          <a:solidFill>
            <a:schemeClr val="accent4">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prstClr val="white"/>
                </a:solidFill>
                <a:ea typeface="Times New Roman"/>
                <a:cs typeface="Mangal"/>
              </a:rPr>
              <a:t>Products</a:t>
            </a:r>
          </a:p>
          <a:p>
            <a:pPr algn="ctr">
              <a:lnSpc>
                <a:spcPct val="120000"/>
              </a:lnSpc>
            </a:pPr>
            <a:r>
              <a:rPr lang="en-US" sz="1400" dirty="0">
                <a:solidFill>
                  <a:prstClr val="white"/>
                </a:solidFill>
                <a:ea typeface="Times New Roman"/>
                <a:cs typeface="Mangal"/>
              </a:rPr>
              <a:t>To maintain information of </a:t>
            </a:r>
            <a:r>
              <a:rPr lang="en-US" sz="1400" dirty="0" smtClean="0">
                <a:solidFill>
                  <a:prstClr val="white"/>
                </a:solidFill>
                <a:ea typeface="Times New Roman"/>
                <a:cs typeface="Mangal"/>
              </a:rPr>
              <a:t>products, </a:t>
            </a:r>
            <a:r>
              <a:rPr lang="en-US" sz="1400" dirty="0">
                <a:solidFill>
                  <a:prstClr val="white"/>
                </a:solidFill>
                <a:ea typeface="Times New Roman"/>
                <a:cs typeface="Mangal"/>
              </a:rPr>
              <a:t>for example, </a:t>
            </a:r>
            <a:r>
              <a:rPr lang="en-US" sz="1400" dirty="0" smtClean="0">
                <a:solidFill>
                  <a:prstClr val="white"/>
                </a:solidFill>
                <a:ea typeface="Times New Roman"/>
                <a:cs typeface="Mangal"/>
              </a:rPr>
              <a:t>product </a:t>
            </a:r>
            <a:r>
              <a:rPr lang="en-US" sz="1400" dirty="0">
                <a:solidFill>
                  <a:prstClr val="white"/>
                </a:solidFill>
                <a:ea typeface="Times New Roman"/>
                <a:cs typeface="Mangal"/>
              </a:rPr>
              <a:t>id, </a:t>
            </a:r>
            <a:r>
              <a:rPr lang="en-US" sz="1400" dirty="0" smtClean="0">
                <a:solidFill>
                  <a:prstClr val="white"/>
                </a:solidFill>
                <a:ea typeface="Times New Roman"/>
                <a:cs typeface="Mangal"/>
              </a:rPr>
              <a:t>name, </a:t>
            </a:r>
            <a:r>
              <a:rPr lang="en-US" sz="1400" dirty="0">
                <a:solidFill>
                  <a:prstClr val="white"/>
                </a:solidFill>
                <a:ea typeface="Times New Roman"/>
                <a:cs typeface="Mangal"/>
              </a:rPr>
              <a:t>and so on. </a:t>
            </a:r>
          </a:p>
        </p:txBody>
      </p:sp>
      <p:sp>
        <p:nvSpPr>
          <p:cNvPr id="18" name="AutoShape 2"/>
          <p:cNvSpPr>
            <a:spLocks noChangeArrowheads="1"/>
          </p:cNvSpPr>
          <p:nvPr/>
        </p:nvSpPr>
        <p:spPr bwMode="auto">
          <a:xfrm rot="5400000">
            <a:off x="5940143" y="3755259"/>
            <a:ext cx="1886998" cy="2032483"/>
          </a:xfrm>
          <a:prstGeom prst="bracePair">
            <a:avLst>
              <a:gd name="adj" fmla="val 8333"/>
            </a:avLst>
          </a:prstGeom>
          <a:solidFill>
            <a:srgbClr val="BC4744"/>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prstClr val="white"/>
                </a:solidFill>
                <a:ea typeface="Times New Roman"/>
                <a:cs typeface="Mangal"/>
              </a:rPr>
              <a:t>Order Details</a:t>
            </a:r>
          </a:p>
          <a:p>
            <a:pPr algn="ctr">
              <a:lnSpc>
                <a:spcPct val="120000"/>
              </a:lnSpc>
            </a:pPr>
            <a:r>
              <a:rPr lang="en-US" sz="1400" dirty="0">
                <a:solidFill>
                  <a:prstClr val="white"/>
                </a:solidFill>
                <a:ea typeface="Times New Roman"/>
                <a:cs typeface="Mangal"/>
              </a:rPr>
              <a:t>To maintain Orders done by customers, for example, order no, date, and so on. </a:t>
            </a:r>
          </a:p>
        </p:txBody>
      </p:sp>
    </p:spTree>
    <p:extLst>
      <p:ext uri="{BB962C8B-B14F-4D97-AF65-F5344CB8AC3E}">
        <p14:creationId xmlns:p14="http://schemas.microsoft.com/office/powerpoint/2010/main" val="2081073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1000"/>
                                        <p:tgtEl>
                                          <p:spTgt spid="4">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5">
                                            <p:bg/>
                                          </p:spTgt>
                                        </p:tgtEl>
                                        <p:attrNameLst>
                                          <p:attrName>style.visibility</p:attrName>
                                        </p:attrNameLst>
                                      </p:cBhvr>
                                      <p:to>
                                        <p:strVal val="visible"/>
                                      </p:to>
                                    </p:set>
                                    <p:animEffect transition="in" filter="fade">
                                      <p:cBhvr>
                                        <p:cTn id="15" dur="1000"/>
                                        <p:tgtEl>
                                          <p:spTgt spid="15">
                                            <p:bg/>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animEffect transition="in" filter="fade">
                                      <p:cBhvr>
                                        <p:cTn id="19" dur="1000"/>
                                        <p:tgtEl>
                                          <p:spTgt spid="15">
                                            <p:txEl>
                                              <p:pRg st="0" end="0"/>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15">
                                            <p:txEl>
                                              <p:pRg st="1" end="1"/>
                                            </p:txEl>
                                          </p:spTgt>
                                        </p:tgtEl>
                                        <p:attrNameLst>
                                          <p:attrName>style.visibility</p:attrName>
                                        </p:attrNameLst>
                                      </p:cBhvr>
                                      <p:to>
                                        <p:strVal val="visible"/>
                                      </p:to>
                                    </p:set>
                                    <p:animEffect transition="in" filter="fade">
                                      <p:cBhvr>
                                        <p:cTn id="23" dur="1000"/>
                                        <p:tgtEl>
                                          <p:spTgt spid="15">
                                            <p:txEl>
                                              <p:pRg st="1" end="1"/>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13">
                                            <p:bg/>
                                          </p:spTgt>
                                        </p:tgtEl>
                                        <p:attrNameLst>
                                          <p:attrName>style.visibility</p:attrName>
                                        </p:attrNameLst>
                                      </p:cBhvr>
                                      <p:to>
                                        <p:strVal val="visible"/>
                                      </p:to>
                                    </p:set>
                                    <p:animEffect transition="in" filter="fade">
                                      <p:cBhvr>
                                        <p:cTn id="27" dur="1000"/>
                                        <p:tgtEl>
                                          <p:spTgt spid="13">
                                            <p:bg/>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fade">
                                      <p:cBhvr>
                                        <p:cTn id="31" dur="1000"/>
                                        <p:tgtEl>
                                          <p:spTgt spid="13">
                                            <p:txEl>
                                              <p:pRg st="0" end="0"/>
                                            </p:txEl>
                                          </p:spTgt>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13">
                                            <p:txEl>
                                              <p:pRg st="1" end="1"/>
                                            </p:txEl>
                                          </p:spTgt>
                                        </p:tgtEl>
                                        <p:attrNameLst>
                                          <p:attrName>style.visibility</p:attrName>
                                        </p:attrNameLst>
                                      </p:cBhvr>
                                      <p:to>
                                        <p:strVal val="visible"/>
                                      </p:to>
                                    </p:set>
                                    <p:animEffect transition="in" filter="fade">
                                      <p:cBhvr>
                                        <p:cTn id="35" dur="1000"/>
                                        <p:tgtEl>
                                          <p:spTgt spid="13">
                                            <p:txEl>
                                              <p:pRg st="1" end="1"/>
                                            </p:txEl>
                                          </p:spTgt>
                                        </p:tgtEl>
                                      </p:cBhvr>
                                    </p:animEffect>
                                  </p:childTnLst>
                                </p:cTn>
                              </p:par>
                            </p:childTnLst>
                          </p:cTn>
                        </p:par>
                        <p:par>
                          <p:cTn id="36" fill="hold">
                            <p:stCondLst>
                              <p:cond delay="8000"/>
                            </p:stCondLst>
                            <p:childTnLst>
                              <p:par>
                                <p:cTn id="37" presetID="10" presetClass="entr" presetSubtype="0" fill="hold" grpId="0" nodeType="afterEffect">
                                  <p:stCondLst>
                                    <p:cond delay="0"/>
                                  </p:stCondLst>
                                  <p:childTnLst>
                                    <p:set>
                                      <p:cBhvr>
                                        <p:cTn id="38" dur="1" fill="hold">
                                          <p:stCondLst>
                                            <p:cond delay="0"/>
                                          </p:stCondLst>
                                        </p:cTn>
                                        <p:tgtEl>
                                          <p:spTgt spid="13">
                                            <p:txEl>
                                              <p:pRg st="2" end="2"/>
                                            </p:txEl>
                                          </p:spTgt>
                                        </p:tgtEl>
                                        <p:attrNameLst>
                                          <p:attrName>style.visibility</p:attrName>
                                        </p:attrNameLst>
                                      </p:cBhvr>
                                      <p:to>
                                        <p:strVal val="visible"/>
                                      </p:to>
                                    </p:set>
                                    <p:animEffect transition="in" filter="fade">
                                      <p:cBhvr>
                                        <p:cTn id="39" dur="1000"/>
                                        <p:tgtEl>
                                          <p:spTgt spid="13">
                                            <p:txEl>
                                              <p:pRg st="2" end="2"/>
                                            </p:txEl>
                                          </p:spTgt>
                                        </p:tgtEl>
                                      </p:cBhvr>
                                    </p:animEffect>
                                  </p:childTnLst>
                                </p:cTn>
                              </p:par>
                            </p:childTnLst>
                          </p:cTn>
                        </p:par>
                        <p:par>
                          <p:cTn id="40" fill="hold">
                            <p:stCondLst>
                              <p:cond delay="9000"/>
                            </p:stCondLst>
                            <p:childTnLst>
                              <p:par>
                                <p:cTn id="41" presetID="10" presetClass="entr" presetSubtype="0" fill="hold" grpId="0" nodeType="afterEffect">
                                  <p:stCondLst>
                                    <p:cond delay="0"/>
                                  </p:stCondLst>
                                  <p:childTnLst>
                                    <p:set>
                                      <p:cBhvr>
                                        <p:cTn id="42" dur="1" fill="hold">
                                          <p:stCondLst>
                                            <p:cond delay="0"/>
                                          </p:stCondLst>
                                        </p:cTn>
                                        <p:tgtEl>
                                          <p:spTgt spid="16">
                                            <p:bg/>
                                          </p:spTgt>
                                        </p:tgtEl>
                                        <p:attrNameLst>
                                          <p:attrName>style.visibility</p:attrName>
                                        </p:attrNameLst>
                                      </p:cBhvr>
                                      <p:to>
                                        <p:strVal val="visible"/>
                                      </p:to>
                                    </p:set>
                                    <p:animEffect transition="in" filter="fade">
                                      <p:cBhvr>
                                        <p:cTn id="43" dur="1000"/>
                                        <p:tgtEl>
                                          <p:spTgt spid="16">
                                            <p:bg/>
                                          </p:spTgt>
                                        </p:tgtEl>
                                      </p:cBhvr>
                                    </p:animEffect>
                                  </p:childTnLst>
                                </p:cTn>
                              </p:par>
                            </p:childTnLst>
                          </p:cTn>
                        </p:par>
                        <p:par>
                          <p:cTn id="44" fill="hold">
                            <p:stCondLst>
                              <p:cond delay="10000"/>
                            </p:stCondLst>
                            <p:childTnLst>
                              <p:par>
                                <p:cTn id="45" presetID="10" presetClass="entr" presetSubtype="0" fill="hold" grpId="0" nodeType="afterEffect">
                                  <p:stCondLst>
                                    <p:cond delay="0"/>
                                  </p:stCondLst>
                                  <p:childTnLst>
                                    <p:set>
                                      <p:cBhvr>
                                        <p:cTn id="46" dur="1" fill="hold">
                                          <p:stCondLst>
                                            <p:cond delay="0"/>
                                          </p:stCondLst>
                                        </p:cTn>
                                        <p:tgtEl>
                                          <p:spTgt spid="16">
                                            <p:txEl>
                                              <p:pRg st="0" end="0"/>
                                            </p:txEl>
                                          </p:spTgt>
                                        </p:tgtEl>
                                        <p:attrNameLst>
                                          <p:attrName>style.visibility</p:attrName>
                                        </p:attrNameLst>
                                      </p:cBhvr>
                                      <p:to>
                                        <p:strVal val="visible"/>
                                      </p:to>
                                    </p:set>
                                    <p:animEffect transition="in" filter="fade">
                                      <p:cBhvr>
                                        <p:cTn id="47" dur="1000"/>
                                        <p:tgtEl>
                                          <p:spTgt spid="16">
                                            <p:txEl>
                                              <p:pRg st="0" end="0"/>
                                            </p:txEl>
                                          </p:spTgt>
                                        </p:tgtEl>
                                      </p:cBhvr>
                                    </p:animEffect>
                                  </p:childTnLst>
                                </p:cTn>
                              </p:par>
                            </p:childTnLst>
                          </p:cTn>
                        </p:par>
                        <p:par>
                          <p:cTn id="48" fill="hold">
                            <p:stCondLst>
                              <p:cond delay="11000"/>
                            </p:stCondLst>
                            <p:childTnLst>
                              <p:par>
                                <p:cTn id="49" presetID="10" presetClass="entr" presetSubtype="0" fill="hold" grpId="0" nodeType="afterEffect">
                                  <p:stCondLst>
                                    <p:cond delay="0"/>
                                  </p:stCondLst>
                                  <p:childTnLst>
                                    <p:set>
                                      <p:cBhvr>
                                        <p:cTn id="50" dur="1" fill="hold">
                                          <p:stCondLst>
                                            <p:cond delay="0"/>
                                          </p:stCondLst>
                                        </p:cTn>
                                        <p:tgtEl>
                                          <p:spTgt spid="16">
                                            <p:txEl>
                                              <p:pRg st="1" end="1"/>
                                            </p:txEl>
                                          </p:spTgt>
                                        </p:tgtEl>
                                        <p:attrNameLst>
                                          <p:attrName>style.visibility</p:attrName>
                                        </p:attrNameLst>
                                      </p:cBhvr>
                                      <p:to>
                                        <p:strVal val="visible"/>
                                      </p:to>
                                    </p:set>
                                    <p:animEffect transition="in" filter="fade">
                                      <p:cBhvr>
                                        <p:cTn id="51" dur="1000"/>
                                        <p:tgtEl>
                                          <p:spTgt spid="16">
                                            <p:txEl>
                                              <p:pRg st="1" end="1"/>
                                            </p:txEl>
                                          </p:spTgt>
                                        </p:tgtEl>
                                      </p:cBhvr>
                                    </p:animEffect>
                                  </p:childTnLst>
                                </p:cTn>
                              </p:par>
                            </p:childTnLst>
                          </p:cTn>
                        </p:par>
                        <p:par>
                          <p:cTn id="52" fill="hold">
                            <p:stCondLst>
                              <p:cond delay="12000"/>
                            </p:stCondLst>
                            <p:childTnLst>
                              <p:par>
                                <p:cTn id="53" presetID="10" presetClass="entr" presetSubtype="0" fill="hold" grpId="0" nodeType="afterEffect">
                                  <p:stCondLst>
                                    <p:cond delay="0"/>
                                  </p:stCondLst>
                                  <p:childTnLst>
                                    <p:set>
                                      <p:cBhvr>
                                        <p:cTn id="54" dur="1" fill="hold">
                                          <p:stCondLst>
                                            <p:cond delay="0"/>
                                          </p:stCondLst>
                                        </p:cTn>
                                        <p:tgtEl>
                                          <p:spTgt spid="16">
                                            <p:txEl>
                                              <p:pRg st="2" end="2"/>
                                            </p:txEl>
                                          </p:spTgt>
                                        </p:tgtEl>
                                        <p:attrNameLst>
                                          <p:attrName>style.visibility</p:attrName>
                                        </p:attrNameLst>
                                      </p:cBhvr>
                                      <p:to>
                                        <p:strVal val="visible"/>
                                      </p:to>
                                    </p:set>
                                    <p:animEffect transition="in" filter="fade">
                                      <p:cBhvr>
                                        <p:cTn id="55" dur="1000"/>
                                        <p:tgtEl>
                                          <p:spTgt spid="16">
                                            <p:txEl>
                                              <p:pRg st="2" end="2"/>
                                            </p:txEl>
                                          </p:spTgt>
                                        </p:tgtEl>
                                      </p:cBhvr>
                                    </p:animEffect>
                                  </p:childTnLst>
                                </p:cTn>
                              </p:par>
                            </p:childTnLst>
                          </p:cTn>
                        </p:par>
                        <p:par>
                          <p:cTn id="56" fill="hold">
                            <p:stCondLst>
                              <p:cond delay="13000"/>
                            </p:stCondLst>
                            <p:childTnLst>
                              <p:par>
                                <p:cTn id="57" presetID="10" presetClass="entr" presetSubtype="0" fill="hold" grpId="0" nodeType="afterEffect">
                                  <p:stCondLst>
                                    <p:cond delay="0"/>
                                  </p:stCondLst>
                                  <p:childTnLst>
                                    <p:set>
                                      <p:cBhvr>
                                        <p:cTn id="58" dur="1" fill="hold">
                                          <p:stCondLst>
                                            <p:cond delay="0"/>
                                          </p:stCondLst>
                                        </p:cTn>
                                        <p:tgtEl>
                                          <p:spTgt spid="16">
                                            <p:txEl>
                                              <p:pRg st="3" end="3"/>
                                            </p:txEl>
                                          </p:spTgt>
                                        </p:tgtEl>
                                        <p:attrNameLst>
                                          <p:attrName>style.visibility</p:attrName>
                                        </p:attrNameLst>
                                      </p:cBhvr>
                                      <p:to>
                                        <p:strVal val="visible"/>
                                      </p:to>
                                    </p:set>
                                    <p:animEffect transition="in" filter="fade">
                                      <p:cBhvr>
                                        <p:cTn id="59" dur="1000"/>
                                        <p:tgtEl>
                                          <p:spTgt spid="16">
                                            <p:txEl>
                                              <p:pRg st="3" end="3"/>
                                            </p:txEl>
                                          </p:spTgt>
                                        </p:tgtEl>
                                      </p:cBhvr>
                                    </p:animEffect>
                                  </p:childTnLst>
                                </p:cTn>
                              </p:par>
                            </p:childTnLst>
                          </p:cTn>
                        </p:par>
                        <p:par>
                          <p:cTn id="60" fill="hold">
                            <p:stCondLst>
                              <p:cond delay="14000"/>
                            </p:stCondLst>
                            <p:childTnLst>
                              <p:par>
                                <p:cTn id="61" presetID="10" presetClass="entr" presetSubtype="0" fill="hold" grpId="0" nodeType="afterEffect">
                                  <p:stCondLst>
                                    <p:cond delay="0"/>
                                  </p:stCondLst>
                                  <p:childTnLst>
                                    <p:set>
                                      <p:cBhvr>
                                        <p:cTn id="62" dur="1" fill="hold">
                                          <p:stCondLst>
                                            <p:cond delay="0"/>
                                          </p:stCondLst>
                                        </p:cTn>
                                        <p:tgtEl>
                                          <p:spTgt spid="17">
                                            <p:bg/>
                                          </p:spTgt>
                                        </p:tgtEl>
                                        <p:attrNameLst>
                                          <p:attrName>style.visibility</p:attrName>
                                        </p:attrNameLst>
                                      </p:cBhvr>
                                      <p:to>
                                        <p:strVal val="visible"/>
                                      </p:to>
                                    </p:set>
                                    <p:animEffect transition="in" filter="fade">
                                      <p:cBhvr>
                                        <p:cTn id="63" dur="1000"/>
                                        <p:tgtEl>
                                          <p:spTgt spid="17">
                                            <p:bg/>
                                          </p:spTgt>
                                        </p:tgtEl>
                                      </p:cBhvr>
                                    </p:animEffect>
                                  </p:childTnLst>
                                </p:cTn>
                              </p:par>
                            </p:childTnLst>
                          </p:cTn>
                        </p:par>
                        <p:par>
                          <p:cTn id="64" fill="hold">
                            <p:stCondLst>
                              <p:cond delay="15000"/>
                            </p:stCondLst>
                            <p:childTnLst>
                              <p:par>
                                <p:cTn id="65" presetID="10" presetClass="entr" presetSubtype="0" fill="hold" grpId="0" nodeType="afterEffect">
                                  <p:stCondLst>
                                    <p:cond delay="0"/>
                                  </p:stCondLst>
                                  <p:childTnLst>
                                    <p:set>
                                      <p:cBhvr>
                                        <p:cTn id="66" dur="1" fill="hold">
                                          <p:stCondLst>
                                            <p:cond delay="0"/>
                                          </p:stCondLst>
                                        </p:cTn>
                                        <p:tgtEl>
                                          <p:spTgt spid="17">
                                            <p:txEl>
                                              <p:pRg st="0" end="0"/>
                                            </p:txEl>
                                          </p:spTgt>
                                        </p:tgtEl>
                                        <p:attrNameLst>
                                          <p:attrName>style.visibility</p:attrName>
                                        </p:attrNameLst>
                                      </p:cBhvr>
                                      <p:to>
                                        <p:strVal val="visible"/>
                                      </p:to>
                                    </p:set>
                                    <p:animEffect transition="in" filter="fade">
                                      <p:cBhvr>
                                        <p:cTn id="67" dur="1000"/>
                                        <p:tgtEl>
                                          <p:spTgt spid="17">
                                            <p:txEl>
                                              <p:pRg st="0" end="0"/>
                                            </p:txEl>
                                          </p:spTgt>
                                        </p:tgtEl>
                                      </p:cBhvr>
                                    </p:animEffect>
                                  </p:childTnLst>
                                </p:cTn>
                              </p:par>
                            </p:childTnLst>
                          </p:cTn>
                        </p:par>
                        <p:par>
                          <p:cTn id="68" fill="hold">
                            <p:stCondLst>
                              <p:cond delay="16000"/>
                            </p:stCondLst>
                            <p:childTnLst>
                              <p:par>
                                <p:cTn id="69" presetID="10" presetClass="entr" presetSubtype="0" fill="hold" grpId="0" nodeType="afterEffect">
                                  <p:stCondLst>
                                    <p:cond delay="0"/>
                                  </p:stCondLst>
                                  <p:childTnLst>
                                    <p:set>
                                      <p:cBhvr>
                                        <p:cTn id="70" dur="1" fill="hold">
                                          <p:stCondLst>
                                            <p:cond delay="0"/>
                                          </p:stCondLst>
                                        </p:cTn>
                                        <p:tgtEl>
                                          <p:spTgt spid="17">
                                            <p:txEl>
                                              <p:pRg st="1" end="1"/>
                                            </p:txEl>
                                          </p:spTgt>
                                        </p:tgtEl>
                                        <p:attrNameLst>
                                          <p:attrName>style.visibility</p:attrName>
                                        </p:attrNameLst>
                                      </p:cBhvr>
                                      <p:to>
                                        <p:strVal val="visible"/>
                                      </p:to>
                                    </p:set>
                                    <p:animEffect transition="in" filter="fade">
                                      <p:cBhvr>
                                        <p:cTn id="71" dur="1000"/>
                                        <p:tgtEl>
                                          <p:spTgt spid="17">
                                            <p:txEl>
                                              <p:pRg st="1" end="1"/>
                                            </p:txEl>
                                          </p:spTgt>
                                        </p:tgtEl>
                                      </p:cBhvr>
                                    </p:animEffect>
                                  </p:childTnLst>
                                </p:cTn>
                              </p:par>
                            </p:childTnLst>
                          </p:cTn>
                        </p:par>
                        <p:par>
                          <p:cTn id="72" fill="hold">
                            <p:stCondLst>
                              <p:cond delay="17000"/>
                            </p:stCondLst>
                            <p:childTnLst>
                              <p:par>
                                <p:cTn id="73" presetID="10" presetClass="entr" presetSubtype="0" fill="hold" grpId="0" nodeType="afterEffect">
                                  <p:stCondLst>
                                    <p:cond delay="0"/>
                                  </p:stCondLst>
                                  <p:childTnLst>
                                    <p:set>
                                      <p:cBhvr>
                                        <p:cTn id="74" dur="1" fill="hold">
                                          <p:stCondLst>
                                            <p:cond delay="0"/>
                                          </p:stCondLst>
                                        </p:cTn>
                                        <p:tgtEl>
                                          <p:spTgt spid="12">
                                            <p:bg/>
                                          </p:spTgt>
                                        </p:tgtEl>
                                        <p:attrNameLst>
                                          <p:attrName>style.visibility</p:attrName>
                                        </p:attrNameLst>
                                      </p:cBhvr>
                                      <p:to>
                                        <p:strVal val="visible"/>
                                      </p:to>
                                    </p:set>
                                    <p:animEffect transition="in" filter="fade">
                                      <p:cBhvr>
                                        <p:cTn id="75" dur="1000"/>
                                        <p:tgtEl>
                                          <p:spTgt spid="12">
                                            <p:bg/>
                                          </p:spTgt>
                                        </p:tgtEl>
                                      </p:cBhvr>
                                    </p:animEffect>
                                  </p:childTnLst>
                                </p:cTn>
                              </p:par>
                            </p:childTnLst>
                          </p:cTn>
                        </p:par>
                        <p:par>
                          <p:cTn id="76" fill="hold">
                            <p:stCondLst>
                              <p:cond delay="18000"/>
                            </p:stCondLst>
                            <p:childTnLst>
                              <p:par>
                                <p:cTn id="77" presetID="10" presetClass="entr" presetSubtype="0" fill="hold" grpId="0" nodeType="afterEffect">
                                  <p:stCondLst>
                                    <p:cond delay="0"/>
                                  </p:stCondLst>
                                  <p:childTnLst>
                                    <p:set>
                                      <p:cBhvr>
                                        <p:cTn id="78" dur="1" fill="hold">
                                          <p:stCondLst>
                                            <p:cond delay="0"/>
                                          </p:stCondLst>
                                        </p:cTn>
                                        <p:tgtEl>
                                          <p:spTgt spid="12">
                                            <p:txEl>
                                              <p:pRg st="0" end="0"/>
                                            </p:txEl>
                                          </p:spTgt>
                                        </p:tgtEl>
                                        <p:attrNameLst>
                                          <p:attrName>style.visibility</p:attrName>
                                        </p:attrNameLst>
                                      </p:cBhvr>
                                      <p:to>
                                        <p:strVal val="visible"/>
                                      </p:to>
                                    </p:set>
                                    <p:animEffect transition="in" filter="fade">
                                      <p:cBhvr>
                                        <p:cTn id="79" dur="1000"/>
                                        <p:tgtEl>
                                          <p:spTgt spid="12">
                                            <p:txEl>
                                              <p:pRg st="0" end="0"/>
                                            </p:txEl>
                                          </p:spTgt>
                                        </p:tgtEl>
                                      </p:cBhvr>
                                    </p:animEffect>
                                  </p:childTnLst>
                                </p:cTn>
                              </p:par>
                            </p:childTnLst>
                          </p:cTn>
                        </p:par>
                        <p:par>
                          <p:cTn id="80" fill="hold">
                            <p:stCondLst>
                              <p:cond delay="19000"/>
                            </p:stCondLst>
                            <p:childTnLst>
                              <p:par>
                                <p:cTn id="81" presetID="10" presetClass="entr" presetSubtype="0" fill="hold" grpId="0" nodeType="afterEffect">
                                  <p:stCondLst>
                                    <p:cond delay="0"/>
                                  </p:stCondLst>
                                  <p:childTnLst>
                                    <p:set>
                                      <p:cBhvr>
                                        <p:cTn id="82" dur="1" fill="hold">
                                          <p:stCondLst>
                                            <p:cond delay="0"/>
                                          </p:stCondLst>
                                        </p:cTn>
                                        <p:tgtEl>
                                          <p:spTgt spid="12">
                                            <p:txEl>
                                              <p:pRg st="1" end="1"/>
                                            </p:txEl>
                                          </p:spTgt>
                                        </p:tgtEl>
                                        <p:attrNameLst>
                                          <p:attrName>style.visibility</p:attrName>
                                        </p:attrNameLst>
                                      </p:cBhvr>
                                      <p:to>
                                        <p:strVal val="visible"/>
                                      </p:to>
                                    </p:set>
                                    <p:animEffect transition="in" filter="fade">
                                      <p:cBhvr>
                                        <p:cTn id="83" dur="1000"/>
                                        <p:tgtEl>
                                          <p:spTgt spid="12">
                                            <p:txEl>
                                              <p:pRg st="1" end="1"/>
                                            </p:txEl>
                                          </p:spTgt>
                                        </p:tgtEl>
                                      </p:cBhvr>
                                    </p:animEffect>
                                  </p:childTnLst>
                                </p:cTn>
                              </p:par>
                            </p:childTnLst>
                          </p:cTn>
                        </p:par>
                        <p:par>
                          <p:cTn id="84" fill="hold">
                            <p:stCondLst>
                              <p:cond delay="20000"/>
                            </p:stCondLst>
                            <p:childTnLst>
                              <p:par>
                                <p:cTn id="85" presetID="10" presetClass="entr" presetSubtype="0" fill="hold" grpId="0" nodeType="afterEffect">
                                  <p:stCondLst>
                                    <p:cond delay="0"/>
                                  </p:stCondLst>
                                  <p:childTnLst>
                                    <p:set>
                                      <p:cBhvr>
                                        <p:cTn id="86" dur="1" fill="hold">
                                          <p:stCondLst>
                                            <p:cond delay="0"/>
                                          </p:stCondLst>
                                        </p:cTn>
                                        <p:tgtEl>
                                          <p:spTgt spid="14">
                                            <p:bg/>
                                          </p:spTgt>
                                        </p:tgtEl>
                                        <p:attrNameLst>
                                          <p:attrName>style.visibility</p:attrName>
                                        </p:attrNameLst>
                                      </p:cBhvr>
                                      <p:to>
                                        <p:strVal val="visible"/>
                                      </p:to>
                                    </p:set>
                                    <p:animEffect transition="in" filter="fade">
                                      <p:cBhvr>
                                        <p:cTn id="87" dur="1000"/>
                                        <p:tgtEl>
                                          <p:spTgt spid="14">
                                            <p:bg/>
                                          </p:spTgt>
                                        </p:tgtEl>
                                      </p:cBhvr>
                                    </p:animEffect>
                                  </p:childTnLst>
                                </p:cTn>
                              </p:par>
                            </p:childTnLst>
                          </p:cTn>
                        </p:par>
                        <p:par>
                          <p:cTn id="88" fill="hold">
                            <p:stCondLst>
                              <p:cond delay="21000"/>
                            </p:stCondLst>
                            <p:childTnLst>
                              <p:par>
                                <p:cTn id="89" presetID="10" presetClass="entr" presetSubtype="0" fill="hold" grpId="0" nodeType="afterEffect">
                                  <p:stCondLst>
                                    <p:cond delay="0"/>
                                  </p:stCondLst>
                                  <p:childTnLst>
                                    <p:set>
                                      <p:cBhvr>
                                        <p:cTn id="90" dur="1" fill="hold">
                                          <p:stCondLst>
                                            <p:cond delay="0"/>
                                          </p:stCondLst>
                                        </p:cTn>
                                        <p:tgtEl>
                                          <p:spTgt spid="14">
                                            <p:txEl>
                                              <p:pRg st="0" end="0"/>
                                            </p:txEl>
                                          </p:spTgt>
                                        </p:tgtEl>
                                        <p:attrNameLst>
                                          <p:attrName>style.visibility</p:attrName>
                                        </p:attrNameLst>
                                      </p:cBhvr>
                                      <p:to>
                                        <p:strVal val="visible"/>
                                      </p:to>
                                    </p:set>
                                    <p:animEffect transition="in" filter="fade">
                                      <p:cBhvr>
                                        <p:cTn id="91" dur="1000"/>
                                        <p:tgtEl>
                                          <p:spTgt spid="14">
                                            <p:txEl>
                                              <p:pRg st="0" end="0"/>
                                            </p:txEl>
                                          </p:spTgt>
                                        </p:tgtEl>
                                      </p:cBhvr>
                                    </p:animEffect>
                                  </p:childTnLst>
                                </p:cTn>
                              </p:par>
                            </p:childTnLst>
                          </p:cTn>
                        </p:par>
                        <p:par>
                          <p:cTn id="92" fill="hold">
                            <p:stCondLst>
                              <p:cond delay="22000"/>
                            </p:stCondLst>
                            <p:childTnLst>
                              <p:par>
                                <p:cTn id="93" presetID="10" presetClass="entr" presetSubtype="0" fill="hold" grpId="0" nodeType="afterEffect">
                                  <p:stCondLst>
                                    <p:cond delay="0"/>
                                  </p:stCondLst>
                                  <p:childTnLst>
                                    <p:set>
                                      <p:cBhvr>
                                        <p:cTn id="94" dur="1" fill="hold">
                                          <p:stCondLst>
                                            <p:cond delay="0"/>
                                          </p:stCondLst>
                                        </p:cTn>
                                        <p:tgtEl>
                                          <p:spTgt spid="14">
                                            <p:txEl>
                                              <p:pRg st="1" end="1"/>
                                            </p:txEl>
                                          </p:spTgt>
                                        </p:tgtEl>
                                        <p:attrNameLst>
                                          <p:attrName>style.visibility</p:attrName>
                                        </p:attrNameLst>
                                      </p:cBhvr>
                                      <p:to>
                                        <p:strVal val="visible"/>
                                      </p:to>
                                    </p:set>
                                    <p:animEffect transition="in" filter="fade">
                                      <p:cBhvr>
                                        <p:cTn id="95" dur="1000"/>
                                        <p:tgtEl>
                                          <p:spTgt spid="14">
                                            <p:txEl>
                                              <p:pRg st="1" end="1"/>
                                            </p:txEl>
                                          </p:spTgt>
                                        </p:tgtEl>
                                      </p:cBhvr>
                                    </p:animEffect>
                                  </p:childTnLst>
                                </p:cTn>
                              </p:par>
                            </p:childTnLst>
                          </p:cTn>
                        </p:par>
                        <p:par>
                          <p:cTn id="96" fill="hold">
                            <p:stCondLst>
                              <p:cond delay="23000"/>
                            </p:stCondLst>
                            <p:childTnLst>
                              <p:par>
                                <p:cTn id="97" presetID="10" presetClass="entr" presetSubtype="0" fill="hold" grpId="0" nodeType="afterEffect">
                                  <p:stCondLst>
                                    <p:cond delay="0"/>
                                  </p:stCondLst>
                                  <p:childTnLst>
                                    <p:set>
                                      <p:cBhvr>
                                        <p:cTn id="98" dur="1" fill="hold">
                                          <p:stCondLst>
                                            <p:cond delay="0"/>
                                          </p:stCondLst>
                                        </p:cTn>
                                        <p:tgtEl>
                                          <p:spTgt spid="18">
                                            <p:bg/>
                                          </p:spTgt>
                                        </p:tgtEl>
                                        <p:attrNameLst>
                                          <p:attrName>style.visibility</p:attrName>
                                        </p:attrNameLst>
                                      </p:cBhvr>
                                      <p:to>
                                        <p:strVal val="visible"/>
                                      </p:to>
                                    </p:set>
                                    <p:animEffect transition="in" filter="fade">
                                      <p:cBhvr>
                                        <p:cTn id="99" dur="1000"/>
                                        <p:tgtEl>
                                          <p:spTgt spid="18">
                                            <p:bg/>
                                          </p:spTgt>
                                        </p:tgtEl>
                                      </p:cBhvr>
                                    </p:animEffect>
                                  </p:childTnLst>
                                </p:cTn>
                              </p:par>
                            </p:childTnLst>
                          </p:cTn>
                        </p:par>
                        <p:par>
                          <p:cTn id="100" fill="hold">
                            <p:stCondLst>
                              <p:cond delay="24000"/>
                            </p:stCondLst>
                            <p:childTnLst>
                              <p:par>
                                <p:cTn id="101" presetID="10" presetClass="entr" presetSubtype="0" fill="hold" grpId="0" nodeType="afterEffect">
                                  <p:stCondLst>
                                    <p:cond delay="0"/>
                                  </p:stCondLst>
                                  <p:childTnLst>
                                    <p:set>
                                      <p:cBhvr>
                                        <p:cTn id="102" dur="1" fill="hold">
                                          <p:stCondLst>
                                            <p:cond delay="0"/>
                                          </p:stCondLst>
                                        </p:cTn>
                                        <p:tgtEl>
                                          <p:spTgt spid="18">
                                            <p:txEl>
                                              <p:pRg st="0" end="0"/>
                                            </p:txEl>
                                          </p:spTgt>
                                        </p:tgtEl>
                                        <p:attrNameLst>
                                          <p:attrName>style.visibility</p:attrName>
                                        </p:attrNameLst>
                                      </p:cBhvr>
                                      <p:to>
                                        <p:strVal val="visible"/>
                                      </p:to>
                                    </p:set>
                                    <p:animEffect transition="in" filter="fade">
                                      <p:cBhvr>
                                        <p:cTn id="103" dur="1000"/>
                                        <p:tgtEl>
                                          <p:spTgt spid="18">
                                            <p:txEl>
                                              <p:pRg st="0" end="0"/>
                                            </p:txEl>
                                          </p:spTgt>
                                        </p:tgtEl>
                                      </p:cBhvr>
                                    </p:animEffect>
                                  </p:childTnLst>
                                </p:cTn>
                              </p:par>
                            </p:childTnLst>
                          </p:cTn>
                        </p:par>
                        <p:par>
                          <p:cTn id="104" fill="hold">
                            <p:stCondLst>
                              <p:cond delay="25000"/>
                            </p:stCondLst>
                            <p:childTnLst>
                              <p:par>
                                <p:cTn id="105" presetID="10" presetClass="entr" presetSubtype="0" fill="hold" grpId="0" nodeType="afterEffect">
                                  <p:stCondLst>
                                    <p:cond delay="0"/>
                                  </p:stCondLst>
                                  <p:childTnLst>
                                    <p:set>
                                      <p:cBhvr>
                                        <p:cTn id="106" dur="1" fill="hold">
                                          <p:stCondLst>
                                            <p:cond delay="0"/>
                                          </p:stCondLst>
                                        </p:cTn>
                                        <p:tgtEl>
                                          <p:spTgt spid="18">
                                            <p:txEl>
                                              <p:pRg st="1" end="1"/>
                                            </p:txEl>
                                          </p:spTgt>
                                        </p:tgtEl>
                                        <p:attrNameLst>
                                          <p:attrName>style.visibility</p:attrName>
                                        </p:attrNameLst>
                                      </p:cBhvr>
                                      <p:to>
                                        <p:strVal val="visible"/>
                                      </p:to>
                                    </p:set>
                                    <p:animEffect transition="in" filter="fade">
                                      <p:cBhvr>
                                        <p:cTn id="107" dur="10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2" grpId="0" build="p" animBg="1"/>
      <p:bldP spid="13" grpId="0" build="p" animBg="1"/>
      <p:bldP spid="14" grpId="0" build="p" animBg="1"/>
      <p:bldP spid="15" grpId="0" build="p" animBg="1"/>
      <p:bldP spid="16" grpId="0" build="p" animBg="1"/>
      <p:bldP spid="17" grpId="0" build="p" animBg="1"/>
      <p:bldP spid="18"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chor="ctr"/>
          <a:lstStyle/>
          <a:p>
            <a:r>
              <a:rPr lang="en-US" sz="3600" dirty="0"/>
              <a:t>Schema Diagram</a:t>
            </a:r>
          </a:p>
        </p:txBody>
      </p:sp>
      <p:pic>
        <p:nvPicPr>
          <p:cNvPr id="7" name="Picture 3" descr="C:\mysql\case study\ClassicModels\docs\dbschema\ClassicModelsDBSchema.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40" t="1358" r="1176" b="22555"/>
          <a:stretch/>
        </p:blipFill>
        <p:spPr bwMode="auto">
          <a:xfrm>
            <a:off x="228600" y="1295400"/>
            <a:ext cx="8654143" cy="48006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7</a:t>
            </a:fld>
            <a:endParaRPr lang="en-US" sz="1400" dirty="0"/>
          </a:p>
        </p:txBody>
      </p:sp>
    </p:spTree>
    <p:extLst>
      <p:ext uri="{BB962C8B-B14F-4D97-AF65-F5344CB8AC3E}">
        <p14:creationId xmlns:p14="http://schemas.microsoft.com/office/powerpoint/2010/main" val="2595971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a:ln>
            <a:noFill/>
          </a:ln>
        </p:spPr>
        <p:txBody>
          <a:bodyPr anchor="ctr"/>
          <a:lstStyle/>
          <a:p>
            <a:r>
              <a:rPr lang="en-US" sz="3600" dirty="0"/>
              <a:t>Scenario</a:t>
            </a:r>
          </a:p>
        </p:txBody>
      </p:sp>
      <p:sp>
        <p:nvSpPr>
          <p:cNvPr id="7" name="Rectangle 6"/>
          <p:cNvSpPr/>
          <p:nvPr/>
        </p:nvSpPr>
        <p:spPr>
          <a:xfrm>
            <a:off x="228600" y="5410200"/>
            <a:ext cx="8686800" cy="615462"/>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chemeClr val="tx1"/>
                </a:solidFill>
              </a:rPr>
              <a:t>Let us </a:t>
            </a:r>
            <a:r>
              <a:rPr lang="en-US" dirty="0">
                <a:solidFill>
                  <a:schemeClr val="tx1"/>
                </a:solidFill>
              </a:rPr>
              <a:t>use </a:t>
            </a:r>
            <a:r>
              <a:rPr lang="en-US" dirty="0" smtClean="0">
                <a:solidFill>
                  <a:schemeClr val="tx1"/>
                </a:solidFill>
              </a:rPr>
              <a:t>Sub-queries </a:t>
            </a:r>
            <a:r>
              <a:rPr lang="en-US" dirty="0">
                <a:solidFill>
                  <a:schemeClr val="tx1"/>
                </a:solidFill>
              </a:rPr>
              <a:t>to meet Tim’s</a:t>
            </a:r>
            <a:r>
              <a:rPr lang="en-US" dirty="0" smtClean="0">
                <a:solidFill>
                  <a:schemeClr val="tx1"/>
                </a:solidFill>
              </a:rPr>
              <a:t> </a:t>
            </a:r>
            <a:r>
              <a:rPr lang="en-US" dirty="0">
                <a:solidFill>
                  <a:schemeClr val="tx1"/>
                </a:solidFill>
              </a:rPr>
              <a:t>requirements..</a:t>
            </a:r>
          </a:p>
        </p:txBody>
      </p:sp>
      <p:pic>
        <p:nvPicPr>
          <p:cNvPr id="8" name="Picture 7"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228600" y="1524000"/>
            <a:ext cx="1845039" cy="34152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ular Callout 8"/>
          <p:cNvSpPr/>
          <p:nvPr/>
        </p:nvSpPr>
        <p:spPr>
          <a:xfrm>
            <a:off x="2895600" y="1143000"/>
            <a:ext cx="5029200" cy="2241029"/>
          </a:xfrm>
          <a:prstGeom prst="wedgeRoundRectCallout">
            <a:avLst>
              <a:gd name="adj1" fmla="val -73546"/>
              <a:gd name="adj2" fmla="val 42028"/>
              <a:gd name="adj3" fmla="val 16667"/>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solidFill>
                  <a:schemeClr val="bg1"/>
                </a:solidFill>
              </a:rPr>
              <a:t>Hi! I am Tim and am back a</a:t>
            </a:r>
            <a:r>
              <a:rPr lang="en-US" dirty="0" smtClean="0">
                <a:solidFill>
                  <a:schemeClr val="bg1"/>
                </a:solidFill>
              </a:rPr>
              <a:t>gain</a:t>
            </a:r>
            <a:r>
              <a:rPr lang="en-US" dirty="0">
                <a:solidFill>
                  <a:schemeClr val="bg1"/>
                </a:solidFill>
              </a:rPr>
              <a:t>!	 </a:t>
            </a:r>
          </a:p>
          <a:p>
            <a:pPr algn="ctr"/>
            <a:r>
              <a:rPr lang="en-US" dirty="0" smtClean="0">
                <a:solidFill>
                  <a:schemeClr val="bg1"/>
                </a:solidFill>
              </a:rPr>
              <a:t>Now </a:t>
            </a:r>
            <a:r>
              <a:rPr lang="en-US" dirty="0">
                <a:solidFill>
                  <a:schemeClr val="bg1"/>
                </a:solidFill>
              </a:rPr>
              <a:t>that you have created tables with constraints and used different operators, functions clauses and met my earlier requirements using Joins, I would want you to take care of some other requirements that I </a:t>
            </a:r>
            <a:r>
              <a:rPr lang="en-US" dirty="0" smtClean="0">
                <a:solidFill>
                  <a:schemeClr val="bg1"/>
                </a:solidFill>
              </a:rPr>
              <a:t>have. This </a:t>
            </a:r>
            <a:r>
              <a:rPr lang="en-US" dirty="0">
                <a:solidFill>
                  <a:schemeClr val="bg1"/>
                </a:solidFill>
              </a:rPr>
              <a:t>will need you to use a query within a </a:t>
            </a:r>
            <a:r>
              <a:rPr lang="en-US" dirty="0" smtClean="0">
                <a:solidFill>
                  <a:schemeClr val="bg1"/>
                </a:solidFill>
              </a:rPr>
              <a:t>query.</a:t>
            </a:r>
            <a:endParaRPr lang="en-US" dirty="0">
              <a:solidFill>
                <a:schemeClr val="bg1"/>
              </a:solidFill>
            </a:endParaRPr>
          </a:p>
        </p:txBody>
      </p:sp>
      <p:sp>
        <p:nvSpPr>
          <p:cNvPr id="10"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8</a:t>
            </a:fld>
            <a:endParaRPr lang="en-US" sz="1400" dirty="0"/>
          </a:p>
        </p:txBody>
      </p:sp>
    </p:spTree>
    <p:extLst>
      <p:ext uri="{BB962C8B-B14F-4D97-AF65-F5344CB8AC3E}">
        <p14:creationId xmlns:p14="http://schemas.microsoft.com/office/powerpoint/2010/main" val="2851752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p:cNvSpPr>
            <a:spLocks noGrp="1"/>
          </p:cNvSpPr>
          <p:nvPr>
            <p:ph idx="1"/>
          </p:nvPr>
        </p:nvSpPr>
        <p:spPr/>
        <p:txBody>
          <a:bodyPr/>
          <a:lstStyle/>
          <a:p>
            <a:r>
              <a:rPr lang="en-US" sz="2000" dirty="0" smtClean="0"/>
              <a:t>Have you heard about Nesting of Queries in SQL?</a:t>
            </a:r>
            <a:endParaRPr lang="en-US" sz="2000" dirty="0"/>
          </a:p>
        </p:txBody>
      </p:sp>
      <p:sp>
        <p:nvSpPr>
          <p:cNvPr id="3" name="Title 2"/>
          <p:cNvSpPr>
            <a:spLocks noGrp="1"/>
          </p:cNvSpPr>
          <p:nvPr>
            <p:ph type="title"/>
          </p:nvPr>
        </p:nvSpPr>
        <p:spPr>
          <a:noFill/>
          <a:ln>
            <a:noFill/>
          </a:ln>
        </p:spPr>
        <p:txBody>
          <a:bodyPr anchor="ctr"/>
          <a:lstStyle/>
          <a:p>
            <a:r>
              <a:rPr lang="en-US" sz="3600" dirty="0"/>
              <a:t>Do You Know?</a:t>
            </a:r>
          </a:p>
        </p:txBody>
      </p:sp>
      <p:sp>
        <p:nvSpPr>
          <p:cNvPr id="6"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9</a:t>
            </a:fld>
            <a:endParaRPr lang="en-US" sz="1400" dirty="0"/>
          </a:p>
        </p:txBody>
      </p:sp>
    </p:spTree>
    <p:extLst>
      <p:ext uri="{BB962C8B-B14F-4D97-AF65-F5344CB8AC3E}">
        <p14:creationId xmlns:p14="http://schemas.microsoft.com/office/powerpoint/2010/main" val="256417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theme/theme1.xml><?xml version="1.0" encoding="utf-8"?>
<a:theme xmlns:a="http://schemas.openxmlformats.org/drawingml/2006/main" name="1_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D9A013F7646E54987CE76DA418D5C98" ma:contentTypeVersion="0" ma:contentTypeDescription="Create a new document." ma:contentTypeScope="" ma:versionID="2787bb0130b710cee90b5ece0fe4d15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4587111D-7DFB-442C-9FE3-44380E208E2D}">
  <ds:schemaRefs>
    <ds:schemaRef ds:uri="http://schemas.microsoft.com/sharepoint/v3/contenttype/forms"/>
  </ds:schemaRefs>
</ds:datastoreItem>
</file>

<file path=customXml/itemProps2.xml><?xml version="1.0" encoding="utf-8"?>
<ds:datastoreItem xmlns:ds="http://schemas.openxmlformats.org/officeDocument/2006/customXml" ds:itemID="{AE44ED9E-921D-4793-B4E9-FEB21008A8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7C481EB-8F30-4DBE-97E4-C47F16554C60}">
  <ds:schemaRefs>
    <ds:schemaRef ds:uri="http://schemas.microsoft.com/office/infopath/2007/PartnerControls"/>
    <ds:schemaRef ds:uri="http://schemas.microsoft.com/office/2006/metadata/properties"/>
    <ds:schemaRef ds:uri="http://schemas.microsoft.com/office/2006/documentManagement/types"/>
    <ds:schemaRef ds:uri="http://purl.org/dc/dcmitype/"/>
    <ds:schemaRef ds:uri="http://purl.org/dc/terms/"/>
    <ds:schemaRef ds:uri="http://schemas.openxmlformats.org/package/2006/metadata/core-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Theme_3</Template>
  <TotalTime>14917</TotalTime>
  <Words>2699</Words>
  <Application>Microsoft Office PowerPoint</Application>
  <PresentationFormat>On-screen Show (4:3)</PresentationFormat>
  <Paragraphs>519</Paragraphs>
  <Slides>47</Slides>
  <Notes>22</Notes>
  <HiddenSlides>0</HiddenSlides>
  <MMClips>0</MMClips>
  <ScaleCrop>false</ScaleCrop>
  <HeadingPairs>
    <vt:vector size="4" baseType="variant">
      <vt:variant>
        <vt:lpstr>Theme</vt:lpstr>
      </vt:variant>
      <vt:variant>
        <vt:i4>2</vt:i4>
      </vt:variant>
      <vt:variant>
        <vt:lpstr>Slide Titles</vt:lpstr>
      </vt:variant>
      <vt:variant>
        <vt:i4>47</vt:i4>
      </vt:variant>
    </vt:vector>
  </HeadingPairs>
  <TitlesOfParts>
    <vt:vector size="49" baseType="lpstr">
      <vt:lpstr>1_Theme_3</vt:lpstr>
      <vt:lpstr>Theme_3</vt:lpstr>
      <vt:lpstr>PowerPoint Presentation</vt:lpstr>
      <vt:lpstr>Icons Used</vt:lpstr>
      <vt:lpstr>Overview</vt:lpstr>
      <vt:lpstr>Objectives</vt:lpstr>
      <vt:lpstr>Scenario</vt:lpstr>
      <vt:lpstr>Database Tables</vt:lpstr>
      <vt:lpstr>Schema Diagram</vt:lpstr>
      <vt:lpstr>Scenario</vt:lpstr>
      <vt:lpstr>Do You Know?</vt:lpstr>
      <vt:lpstr>Question?</vt:lpstr>
      <vt:lpstr>Advantages of Sub-queries</vt:lpstr>
      <vt:lpstr>Sub-query Rules</vt:lpstr>
      <vt:lpstr>Scenario</vt:lpstr>
      <vt:lpstr>Sub-query: SELECT Statement</vt:lpstr>
      <vt:lpstr>Scenario</vt:lpstr>
      <vt:lpstr>Sub-query: INSERT Statement</vt:lpstr>
      <vt:lpstr>Subquery: INSERT Statement (Contd.)</vt:lpstr>
      <vt:lpstr>Scenario</vt:lpstr>
      <vt:lpstr>Subquery – UPDATE Statement</vt:lpstr>
      <vt:lpstr>Sub-query: UPDATE Statement (Contd.)</vt:lpstr>
      <vt:lpstr>Scenario</vt:lpstr>
      <vt:lpstr>Sub-query: DELETE Statement</vt:lpstr>
      <vt:lpstr>Subquery – DELETE Statement (Contd.)</vt:lpstr>
      <vt:lpstr>Scenario</vt:lpstr>
      <vt:lpstr>Scalar Sub-query</vt:lpstr>
      <vt:lpstr>Scenario</vt:lpstr>
      <vt:lpstr>Single Row Sub-query</vt:lpstr>
      <vt:lpstr>Multiple Row Sub-query</vt:lpstr>
      <vt:lpstr>Scenario</vt:lpstr>
      <vt:lpstr>Multiple Row Sub-query (Contd.)</vt:lpstr>
      <vt:lpstr>IN, NOT IN, ALL, ANY, and SOME</vt:lpstr>
      <vt:lpstr>IN, NOT IN, ALL, ANY, and SOME (Contd.)</vt:lpstr>
      <vt:lpstr>Correlated Sub-query</vt:lpstr>
      <vt:lpstr>Correlated Subquery (Contd.)</vt:lpstr>
      <vt:lpstr>EXISTS and NOT EXISTS</vt:lpstr>
      <vt:lpstr>EXISTS and NOT EXISTS (Contd.)</vt:lpstr>
      <vt:lpstr>Correlated vs. Non-correlated Sub-query</vt:lpstr>
      <vt:lpstr>Any Questions?</vt:lpstr>
      <vt:lpstr>Hands-On</vt:lpstr>
      <vt:lpstr>Activity</vt:lpstr>
      <vt:lpstr>Lend a Hand</vt:lpstr>
      <vt:lpstr>Lend a Hand - Solution</vt:lpstr>
      <vt:lpstr>Check Your Understanding</vt:lpstr>
      <vt:lpstr>Summary</vt:lpstr>
      <vt:lpstr>Source</vt:lpstr>
      <vt:lpstr>Change Log</vt:lpstr>
      <vt:lpstr>PowerPoint Presentation</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Subqueries</dc:title>
  <dc:creator>AssetDevelopmentTeam@cognizant.com</dc:creator>
  <cp:lastModifiedBy>332822</cp:lastModifiedBy>
  <cp:revision>821</cp:revision>
  <dcterms:created xsi:type="dcterms:W3CDTF">2011-06-15T11:24:59Z</dcterms:created>
  <dcterms:modified xsi:type="dcterms:W3CDTF">2013-05-17T12:53:30Z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0x010100AD9A013F7646E54987CE76DA418D5C98</vt:lpwstr>
  </property>
</Properties>
</file>