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5" r:id="rId4"/>
  </p:sldMasterIdLst>
  <p:notesMasterIdLst>
    <p:notesMasterId r:id="rId60"/>
  </p:notesMasterIdLst>
  <p:handoutMasterIdLst>
    <p:handoutMasterId r:id="rId61"/>
  </p:handoutMasterIdLst>
  <p:sldIdLst>
    <p:sldId id="359" r:id="rId5"/>
    <p:sldId id="267" r:id="rId6"/>
    <p:sldId id="360" r:id="rId7"/>
    <p:sldId id="270" r:id="rId8"/>
    <p:sldId id="417" r:id="rId9"/>
    <p:sldId id="424" r:id="rId10"/>
    <p:sldId id="456" r:id="rId11"/>
    <p:sldId id="443" r:id="rId12"/>
    <p:sldId id="455" r:id="rId13"/>
    <p:sldId id="444" r:id="rId14"/>
    <p:sldId id="445" r:id="rId15"/>
    <p:sldId id="458" r:id="rId16"/>
    <p:sldId id="466" r:id="rId17"/>
    <p:sldId id="446" r:id="rId18"/>
    <p:sldId id="447" r:id="rId19"/>
    <p:sldId id="448" r:id="rId20"/>
    <p:sldId id="449" r:id="rId21"/>
    <p:sldId id="450" r:id="rId22"/>
    <p:sldId id="451" r:id="rId23"/>
    <p:sldId id="457" r:id="rId24"/>
    <p:sldId id="418" r:id="rId25"/>
    <p:sldId id="419" r:id="rId26"/>
    <p:sldId id="420" r:id="rId27"/>
    <p:sldId id="421" r:id="rId28"/>
    <p:sldId id="422" r:id="rId29"/>
    <p:sldId id="459" r:id="rId30"/>
    <p:sldId id="463" r:id="rId31"/>
    <p:sldId id="425" r:id="rId32"/>
    <p:sldId id="460" r:id="rId33"/>
    <p:sldId id="429" r:id="rId34"/>
    <p:sldId id="461" r:id="rId35"/>
    <p:sldId id="426" r:id="rId36"/>
    <p:sldId id="452" r:id="rId37"/>
    <p:sldId id="462" r:id="rId38"/>
    <p:sldId id="453" r:id="rId39"/>
    <p:sldId id="427" r:id="rId40"/>
    <p:sldId id="454" r:id="rId41"/>
    <p:sldId id="464" r:id="rId42"/>
    <p:sldId id="428" r:id="rId43"/>
    <p:sldId id="465" r:id="rId44"/>
    <p:sldId id="467" r:id="rId45"/>
    <p:sldId id="416" r:id="rId46"/>
    <p:sldId id="430" r:id="rId47"/>
    <p:sldId id="431" r:id="rId48"/>
    <p:sldId id="432" r:id="rId49"/>
    <p:sldId id="433" r:id="rId50"/>
    <p:sldId id="435" r:id="rId51"/>
    <p:sldId id="442" r:id="rId52"/>
    <p:sldId id="434" r:id="rId53"/>
    <p:sldId id="436" r:id="rId54"/>
    <p:sldId id="437" r:id="rId55"/>
    <p:sldId id="439" r:id="rId56"/>
    <p:sldId id="441" r:id="rId57"/>
    <p:sldId id="440" r:id="rId58"/>
    <p:sldId id="395" r:id="rId59"/>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bGzQYOp/tyrz6SQw6oGWyA" hashData="xPLxAmp1Tm6IDJ5FcBgDvgFyp4U" cryptProvider="" algIdExt="0" algIdExtSource="" cryptProviderTypeExt="0" cryptProviderTypeExtSourc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33" clrIdx="1"/>
  <p:cmAuthor id="2" name="training" initials="t" lastIdx="1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3E0FF"/>
    <a:srgbClr val="EA3800"/>
    <a:srgbClr val="FFFF99"/>
    <a:srgbClr val="FFCCCC"/>
    <a:srgbClr val="CC3300"/>
    <a:srgbClr val="FDFDE3"/>
    <a:srgbClr val="66CCFF"/>
    <a:srgbClr val="CCCC00"/>
    <a:srgbClr val="800000"/>
    <a:srgbClr val="61356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75" autoAdjust="0"/>
  </p:normalViewPr>
  <p:slideViewPr>
    <p:cSldViewPr>
      <p:cViewPr>
        <p:scale>
          <a:sx n="60" d="100"/>
          <a:sy n="60" d="100"/>
        </p:scale>
        <p:origin x="-786"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10"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168A0744-26F4-47D4-9F4C-E131DA98514C}" type="datetimeFigureOut">
              <a:rPr lang="en-US" smtClean="0"/>
              <a:pPr/>
              <a:t>3/30/2012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AC38B2E-AD37-4376-B7AF-CE9A9A7F653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2"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_Completion_Pag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2"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localhost:8080/ActionDemo/login.jsp"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hyperlink" Target="http://localhost:8080/ActionDemo/registration.jsp"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chemeClr val="tx1"/>
                </a:solidFill>
                <a:latin typeface="Myriad Pro" pitchFamily="34" charset="0"/>
                <a:cs typeface="Arial" pitchFamily="34" charset="0"/>
              </a:rPr>
              <a:t>Advance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3200" dirty="0" smtClean="0">
                <a:solidFill>
                  <a:schemeClr val="bg1"/>
                </a:solidFill>
                <a:latin typeface="Cambria" pitchFamily="18" charset="0"/>
                <a:ea typeface="+mj-ea"/>
                <a:cs typeface="+mj-cs"/>
              </a:rPr>
              <a:t>Java Beans and JSP Actions</a:t>
            </a:r>
            <a:endParaRPr lang="en-US" sz="32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Easy steps for creating Beans using SDE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a:p>
        </p:txBody>
      </p:sp>
      <p:sp>
        <p:nvSpPr>
          <p:cNvPr id="5" name="TextBox 4"/>
          <p:cNvSpPr txBox="1"/>
          <p:nvPr/>
        </p:nvSpPr>
        <p:spPr>
          <a:xfrm>
            <a:off x="0" y="1411575"/>
            <a:ext cx="7696200" cy="2585323"/>
          </a:xfrm>
          <a:prstGeom prst="rect">
            <a:avLst/>
          </a:prstGeom>
          <a:noFill/>
        </p:spPr>
        <p:txBody>
          <a:bodyPr wrap="square" rtlCol="0">
            <a:spAutoFit/>
          </a:bodyPr>
          <a:lstStyle/>
          <a:p>
            <a:pPr>
              <a:lnSpc>
                <a:spcPct val="150000"/>
              </a:lnSpc>
            </a:pPr>
            <a:r>
              <a:rPr lang="en-US" dirty="0" smtClean="0"/>
              <a:t>Step 1</a:t>
            </a:r>
            <a:r>
              <a:rPr lang="en-US" b="0" dirty="0" smtClean="0"/>
              <a:t> : Create a class named User</a:t>
            </a:r>
          </a:p>
          <a:p>
            <a:pPr>
              <a:lnSpc>
                <a:spcPct val="150000"/>
              </a:lnSpc>
            </a:pPr>
            <a:r>
              <a:rPr lang="en-US" dirty="0" smtClean="0"/>
              <a:t>Step 2 </a:t>
            </a:r>
            <a:r>
              <a:rPr lang="en-US" b="0" dirty="0" smtClean="0"/>
              <a:t>: Declare two properties for the class</a:t>
            </a:r>
          </a:p>
          <a:p>
            <a:pPr marL="1260475" indent="-282575">
              <a:lnSpc>
                <a:spcPct val="150000"/>
              </a:lnSpc>
              <a:buFont typeface="+mj-lt"/>
              <a:buAutoNum type="arabicPeriod"/>
            </a:pPr>
            <a:r>
              <a:rPr lang="en-US" b="0" dirty="0" smtClean="0"/>
              <a:t> </a:t>
            </a:r>
            <a:r>
              <a:rPr lang="en-US" b="0" dirty="0" err="1" smtClean="0">
                <a:solidFill>
                  <a:srgbClr val="0070C0"/>
                </a:solidFill>
              </a:rPr>
              <a:t>userName</a:t>
            </a:r>
            <a:r>
              <a:rPr lang="en-US" b="0" dirty="0" smtClean="0"/>
              <a:t> – type String.</a:t>
            </a:r>
          </a:p>
          <a:p>
            <a:pPr marL="1260475" indent="-282575">
              <a:lnSpc>
                <a:spcPct val="150000"/>
              </a:lnSpc>
              <a:buFont typeface="+mj-lt"/>
              <a:buAutoNum type="arabicPeriod"/>
            </a:pPr>
            <a:r>
              <a:rPr lang="en-US" b="0" dirty="0" smtClean="0">
                <a:solidFill>
                  <a:srgbClr val="0070C0"/>
                </a:solidFill>
              </a:rPr>
              <a:t>Password</a:t>
            </a:r>
            <a:r>
              <a:rPr lang="en-US" b="0" dirty="0" smtClean="0"/>
              <a:t> - type String.</a:t>
            </a:r>
          </a:p>
          <a:p>
            <a:pPr marL="282575" indent="-282575">
              <a:lnSpc>
                <a:spcPct val="150000"/>
              </a:lnSpc>
            </a:pPr>
            <a:r>
              <a:rPr lang="en-US" dirty="0" smtClean="0"/>
              <a:t>Step 3 </a:t>
            </a:r>
            <a:r>
              <a:rPr lang="en-US" b="0" dirty="0" smtClean="0"/>
              <a:t>: Right click source </a:t>
            </a:r>
            <a:r>
              <a:rPr lang="en-US" b="0" dirty="0" smtClean="0">
                <a:sym typeface="Wingdings" pitchFamily="2" charset="2"/>
              </a:rPr>
              <a:t> </a:t>
            </a:r>
          </a:p>
          <a:p>
            <a:pPr marL="282575" indent="-282575">
              <a:lnSpc>
                <a:spcPct val="150000"/>
              </a:lnSpc>
            </a:pPr>
            <a:r>
              <a:rPr lang="en-US" b="0" dirty="0" smtClean="0">
                <a:sym typeface="Wingdings" pitchFamily="2" charset="2"/>
              </a:rPr>
              <a:t>		source generate getter and setter</a:t>
            </a:r>
            <a:endParaRPr lang="en-US" b="0" dirty="0"/>
          </a:p>
        </p:txBody>
      </p:sp>
      <p:pic>
        <p:nvPicPr>
          <p:cNvPr id="10243" name="Picture 3"/>
          <p:cNvPicPr>
            <a:picLocks noChangeAspect="1" noChangeArrowheads="1"/>
          </p:cNvPicPr>
          <p:nvPr/>
        </p:nvPicPr>
        <p:blipFill>
          <a:blip r:embed="rId2" cstate="print"/>
          <a:srcRect/>
          <a:stretch>
            <a:fillRect/>
          </a:stretch>
        </p:blipFill>
        <p:spPr bwMode="auto">
          <a:xfrm>
            <a:off x="4752101" y="1676400"/>
            <a:ext cx="4163299" cy="4572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nodeType="withEffect">
                                  <p:stCondLst>
                                    <p:cond delay="0"/>
                                  </p:stCondLst>
                                  <p:childTnLst>
                                    <p:set>
                                      <p:cBhvr>
                                        <p:cTn id="9" dur="1" fill="hold">
                                          <p:stCondLst>
                                            <p:cond delay="0"/>
                                          </p:stCondLst>
                                        </p:cTn>
                                        <p:tgtEl>
                                          <p:spTgt spid="10243"/>
                                        </p:tgtEl>
                                        <p:attrNameLst>
                                          <p:attrName>style.visibility</p:attrName>
                                        </p:attrNameLst>
                                      </p:cBhvr>
                                      <p:to>
                                        <p:strVal val="visible"/>
                                      </p:to>
                                    </p:set>
                                    <p:animEffect transition="in" filter="box(in)">
                                      <p:cBhvr>
                                        <p:cTn id="10"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Easy steps for creating Beans using SDE (Cont)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a:p>
        </p:txBody>
      </p:sp>
      <p:pic>
        <p:nvPicPr>
          <p:cNvPr id="11267" name="Picture 3"/>
          <p:cNvPicPr>
            <a:picLocks noChangeAspect="1" noChangeArrowheads="1"/>
          </p:cNvPicPr>
          <p:nvPr/>
        </p:nvPicPr>
        <p:blipFill>
          <a:blip r:embed="rId2" cstate="print"/>
          <a:srcRect/>
          <a:stretch>
            <a:fillRect/>
          </a:stretch>
        </p:blipFill>
        <p:spPr bwMode="auto">
          <a:xfrm>
            <a:off x="228600" y="1447800"/>
            <a:ext cx="4533900" cy="4800600"/>
          </a:xfrm>
          <a:prstGeom prst="rect">
            <a:avLst/>
          </a:prstGeom>
          <a:noFill/>
          <a:ln w="9525">
            <a:noFill/>
            <a:miter lim="800000"/>
            <a:headEnd/>
            <a:tailEnd/>
          </a:ln>
          <a:effectLst/>
        </p:spPr>
      </p:pic>
      <p:sp>
        <p:nvSpPr>
          <p:cNvPr id="9" name="TextBox 8"/>
          <p:cNvSpPr txBox="1"/>
          <p:nvPr/>
        </p:nvSpPr>
        <p:spPr>
          <a:xfrm>
            <a:off x="4876800" y="2810470"/>
            <a:ext cx="40386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Select the properties and the </a:t>
            </a:r>
            <a:r>
              <a:rPr lang="en-US" b="0" dirty="0" err="1" smtClean="0">
                <a:latin typeface="Arial" pitchFamily="34" charset="0"/>
                <a:cs typeface="Arial" pitchFamily="34" charset="0"/>
              </a:rPr>
              <a:t>accessor</a:t>
            </a:r>
            <a:r>
              <a:rPr lang="en-US" b="0" dirty="0" smtClean="0">
                <a:latin typeface="Arial" pitchFamily="34" charset="0"/>
                <a:cs typeface="Arial" pitchFamily="34" charset="0"/>
              </a:rPr>
              <a:t> methods to be generated and click Ok.</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Beans in JSP</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a:p>
        </p:txBody>
      </p:sp>
      <p:sp>
        <p:nvSpPr>
          <p:cNvPr id="5" name="TextBox 4"/>
          <p:cNvSpPr txBox="1"/>
          <p:nvPr/>
        </p:nvSpPr>
        <p:spPr>
          <a:xfrm>
            <a:off x="152400" y="1981200"/>
            <a:ext cx="8991600" cy="3077766"/>
          </a:xfrm>
          <a:prstGeom prst="rect">
            <a:avLst/>
          </a:prstGeom>
          <a:noFill/>
        </p:spPr>
        <p:txBody>
          <a:bodyPr wrap="square" rtlCol="0">
            <a:spAutoFit/>
          </a:bodyPr>
          <a:lstStyle/>
          <a:p>
            <a:pPr marL="393700" indent="-393700">
              <a:lnSpc>
                <a:spcPct val="150000"/>
              </a:lnSpc>
              <a:spcBef>
                <a:spcPts val="1200"/>
              </a:spcBef>
              <a:spcAft>
                <a:spcPts val="600"/>
              </a:spcAft>
              <a:buFont typeface="Wingdings" pitchFamily="2" charset="2"/>
              <a:buChar char="§"/>
            </a:pPr>
            <a:r>
              <a:rPr lang="en-US" b="0" dirty="0" smtClean="0"/>
              <a:t>Beans are used to JSP for collectively storing some information .</a:t>
            </a:r>
          </a:p>
          <a:p>
            <a:pPr marL="393700" indent="-393700">
              <a:lnSpc>
                <a:spcPct val="150000"/>
              </a:lnSpc>
              <a:spcBef>
                <a:spcPts val="1200"/>
              </a:spcBef>
              <a:spcAft>
                <a:spcPts val="600"/>
              </a:spcAft>
              <a:buFont typeface="Wingdings" pitchFamily="2" charset="2"/>
              <a:buChar char="§"/>
            </a:pPr>
            <a:r>
              <a:rPr lang="en-US" b="0" dirty="0" smtClean="0"/>
              <a:t>Beans makes transfer of data between JSP’s easier.</a:t>
            </a:r>
          </a:p>
          <a:p>
            <a:pPr marL="393700" indent="-393700">
              <a:lnSpc>
                <a:spcPct val="150000"/>
              </a:lnSpc>
              <a:spcBef>
                <a:spcPts val="1200"/>
              </a:spcBef>
              <a:spcAft>
                <a:spcPts val="600"/>
              </a:spcAft>
              <a:buFont typeface="Wingdings" pitchFamily="2" charset="2"/>
              <a:buChar char="§"/>
            </a:pPr>
            <a:r>
              <a:rPr lang="en-US" b="0" dirty="0" smtClean="0"/>
              <a:t>For example if you are handling with a registration form all the registration details can be loaded into a </a:t>
            </a:r>
            <a:r>
              <a:rPr lang="en-US" b="0" dirty="0" err="1" smtClean="0">
                <a:solidFill>
                  <a:srgbClr val="7030A0"/>
                </a:solidFill>
              </a:rPr>
              <a:t>RegistrationBean</a:t>
            </a:r>
            <a:r>
              <a:rPr lang="en-US" b="0" dirty="0" smtClean="0"/>
              <a:t> and can be transported across other components as a single object.</a:t>
            </a:r>
          </a:p>
          <a:p>
            <a:pPr marL="173038">
              <a:lnSpc>
                <a:spcPct val="150000"/>
              </a:lnSpc>
            </a:pPr>
            <a:endParaRPr lang="en-US" sz="1600" b="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Beans in JSP</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sp>
        <p:nvSpPr>
          <p:cNvPr id="5" name="TextBox 4"/>
          <p:cNvSpPr txBox="1"/>
          <p:nvPr/>
        </p:nvSpPr>
        <p:spPr>
          <a:xfrm>
            <a:off x="152400" y="1600200"/>
            <a:ext cx="8991600" cy="4247317"/>
          </a:xfrm>
          <a:prstGeom prst="rect">
            <a:avLst/>
          </a:prstGeom>
          <a:noFill/>
        </p:spPr>
        <p:txBody>
          <a:bodyPr wrap="square" rtlCol="0">
            <a:spAutoFit/>
          </a:bodyPr>
          <a:lstStyle/>
          <a:p>
            <a:pPr marL="173038">
              <a:lnSpc>
                <a:spcPct val="150000"/>
              </a:lnSpc>
            </a:pPr>
            <a:r>
              <a:rPr lang="en-US" dirty="0" smtClean="0"/>
              <a:t>How to set value to a Bean ?</a:t>
            </a:r>
          </a:p>
          <a:p>
            <a:pPr marL="173038" indent="173038">
              <a:lnSpc>
                <a:spcPct val="150000"/>
              </a:lnSpc>
            </a:pPr>
            <a:r>
              <a:rPr lang="en-US" b="0" dirty="0" smtClean="0"/>
              <a:t>Values can be set to the bean using the setter method .</a:t>
            </a:r>
          </a:p>
          <a:p>
            <a:pPr marL="173038" indent="1198563">
              <a:lnSpc>
                <a:spcPct val="150000"/>
              </a:lnSpc>
            </a:pPr>
            <a:r>
              <a:rPr lang="en-US" b="0" dirty="0" err="1" smtClean="0">
                <a:solidFill>
                  <a:srgbClr val="7030A0"/>
                </a:solidFill>
              </a:rPr>
              <a:t>userBean.setName</a:t>
            </a:r>
            <a:r>
              <a:rPr lang="en-US" b="0" dirty="0" smtClean="0">
                <a:solidFill>
                  <a:srgbClr val="7030A0"/>
                </a:solidFill>
              </a:rPr>
              <a:t>(</a:t>
            </a:r>
            <a:r>
              <a:rPr lang="en-US" b="0" dirty="0" err="1" smtClean="0">
                <a:solidFill>
                  <a:srgbClr val="7030A0"/>
                </a:solidFill>
              </a:rPr>
              <a:t>request.getParameter</a:t>
            </a:r>
            <a:r>
              <a:rPr lang="en-US" b="0" dirty="0" smtClean="0">
                <a:solidFill>
                  <a:srgbClr val="7030A0"/>
                </a:solidFill>
              </a:rPr>
              <a:t>(“name”));  </a:t>
            </a:r>
          </a:p>
          <a:p>
            <a:pPr marL="173038">
              <a:lnSpc>
                <a:spcPct val="150000"/>
              </a:lnSpc>
            </a:pPr>
            <a:r>
              <a:rPr lang="en-US" b="0" dirty="0" smtClean="0"/>
              <a:t>Reads the parameter </a:t>
            </a:r>
            <a:r>
              <a:rPr lang="en-US" dirty="0" smtClean="0">
                <a:solidFill>
                  <a:srgbClr val="00B0F0"/>
                </a:solidFill>
              </a:rPr>
              <a:t>name</a:t>
            </a:r>
            <a:r>
              <a:rPr lang="en-US" b="0" dirty="0" smtClean="0"/>
              <a:t> from the request and sets it to the property </a:t>
            </a:r>
            <a:r>
              <a:rPr lang="en-US" dirty="0" smtClean="0">
                <a:solidFill>
                  <a:srgbClr val="0070C0"/>
                </a:solidFill>
              </a:rPr>
              <a:t>name</a:t>
            </a:r>
            <a:r>
              <a:rPr lang="en-US" b="0" dirty="0" smtClean="0"/>
              <a:t> in </a:t>
            </a:r>
            <a:r>
              <a:rPr lang="en-US" b="0" dirty="0" err="1" smtClean="0">
                <a:solidFill>
                  <a:srgbClr val="7030A0"/>
                </a:solidFill>
              </a:rPr>
              <a:t>userBean</a:t>
            </a:r>
            <a:r>
              <a:rPr lang="en-US" b="0" dirty="0" smtClean="0"/>
              <a:t>.</a:t>
            </a:r>
          </a:p>
          <a:p>
            <a:pPr marL="173038">
              <a:lnSpc>
                <a:spcPct val="150000"/>
              </a:lnSpc>
            </a:pPr>
            <a:endParaRPr lang="en-US" dirty="0" smtClean="0"/>
          </a:p>
          <a:p>
            <a:pPr marL="173038">
              <a:lnSpc>
                <a:spcPct val="150000"/>
              </a:lnSpc>
            </a:pPr>
            <a:r>
              <a:rPr lang="en-US" dirty="0" smtClean="0"/>
              <a:t>How to read values from a bean ?</a:t>
            </a:r>
          </a:p>
          <a:p>
            <a:pPr marL="173038" indent="173038">
              <a:lnSpc>
                <a:spcPct val="150000"/>
              </a:lnSpc>
            </a:pPr>
            <a:r>
              <a:rPr lang="en-US" b="0" dirty="0" smtClean="0"/>
              <a:t>Values can be retrieved from a bean using the getter method .</a:t>
            </a:r>
          </a:p>
          <a:p>
            <a:pPr marL="173038" indent="1198563">
              <a:lnSpc>
                <a:spcPct val="150000"/>
              </a:lnSpc>
            </a:pPr>
            <a:r>
              <a:rPr lang="en-US" b="0" dirty="0" smtClean="0">
                <a:solidFill>
                  <a:srgbClr val="7030A0"/>
                </a:solidFill>
              </a:rPr>
              <a:t>String </a:t>
            </a:r>
            <a:r>
              <a:rPr lang="en-US" b="0" dirty="0" err="1" smtClean="0">
                <a:solidFill>
                  <a:srgbClr val="7030A0"/>
                </a:solidFill>
              </a:rPr>
              <a:t>userName</a:t>
            </a:r>
            <a:r>
              <a:rPr lang="en-US" b="0" dirty="0" smtClean="0">
                <a:solidFill>
                  <a:srgbClr val="7030A0"/>
                </a:solidFill>
              </a:rPr>
              <a:t>=</a:t>
            </a:r>
            <a:r>
              <a:rPr lang="en-US" b="0" dirty="0" err="1" smtClean="0">
                <a:solidFill>
                  <a:srgbClr val="7030A0"/>
                </a:solidFill>
              </a:rPr>
              <a:t>userBean.getName</a:t>
            </a:r>
            <a:r>
              <a:rPr lang="en-US" b="0" dirty="0" smtClean="0">
                <a:solidFill>
                  <a:srgbClr val="7030A0"/>
                </a:solidFill>
              </a:rPr>
              <a:t>();</a:t>
            </a:r>
          </a:p>
          <a:p>
            <a:pPr marL="173038">
              <a:lnSpc>
                <a:spcPct val="150000"/>
              </a:lnSpc>
            </a:pPr>
            <a:r>
              <a:rPr lang="en-US" b="0" dirty="0" smtClean="0"/>
              <a:t>Reads the property value </a:t>
            </a:r>
            <a:r>
              <a:rPr lang="en-US" dirty="0" smtClean="0">
                <a:solidFill>
                  <a:srgbClr val="0070C0"/>
                </a:solidFill>
              </a:rPr>
              <a:t>name</a:t>
            </a:r>
            <a:r>
              <a:rPr lang="en-US" b="0" dirty="0" smtClean="0"/>
              <a:t> from the bean and assigns it to a variable.</a:t>
            </a: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ox(in)">
                                      <p:cBhvr>
                                        <p:cTn id="7" dur="500"/>
                                        <p:tgtEl>
                                          <p:spTgt spid="5">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box(in)">
                                      <p:cBhvr>
                                        <p:cTn id="10" dur="500"/>
                                        <p:tgtEl>
                                          <p:spTgt spid="5">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box(in)">
                                      <p:cBhvr>
                                        <p:cTn id="13" dur="500"/>
                                        <p:tgtEl>
                                          <p:spTgt spid="5">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box(in)">
                                      <p:cBhvr>
                                        <p:cTn id="1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Using Java beans in JSP</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5" name="TextBox 4"/>
          <p:cNvSpPr txBox="1"/>
          <p:nvPr/>
        </p:nvSpPr>
        <p:spPr>
          <a:xfrm>
            <a:off x="228600" y="1600200"/>
            <a:ext cx="8610600" cy="4708981"/>
          </a:xfrm>
          <a:prstGeom prst="rect">
            <a:avLst/>
          </a:prstGeom>
          <a:noFill/>
        </p:spPr>
        <p:txBody>
          <a:bodyPr wrap="square" rtlCol="0">
            <a:spAutoFit/>
          </a:bodyPr>
          <a:lstStyle/>
          <a:p>
            <a:pPr>
              <a:lnSpc>
                <a:spcPct val="150000"/>
              </a:lnSpc>
            </a:pPr>
            <a:r>
              <a:rPr lang="en-US" sz="2000" b="0" dirty="0" smtClean="0"/>
              <a:t>In this demo we are going to familiarize how java beans are used with </a:t>
            </a:r>
            <a:r>
              <a:rPr lang="en-US" sz="2000" b="0" dirty="0" err="1" smtClean="0"/>
              <a:t>jsp</a:t>
            </a:r>
            <a:r>
              <a:rPr lang="en-US" sz="2000" b="0" dirty="0" smtClean="0"/>
              <a:t>.</a:t>
            </a:r>
          </a:p>
          <a:p>
            <a:pPr>
              <a:lnSpc>
                <a:spcPct val="150000"/>
              </a:lnSpc>
            </a:pPr>
            <a:r>
              <a:rPr lang="en-US" sz="2000" b="0" dirty="0" smtClean="0"/>
              <a:t>We are going to develop a login page and validate the credentials and redirect the response to success or error page.</a:t>
            </a:r>
          </a:p>
          <a:p>
            <a:pPr>
              <a:lnSpc>
                <a:spcPct val="150000"/>
              </a:lnSpc>
            </a:pPr>
            <a:r>
              <a:rPr lang="en-US" sz="2000" dirty="0" smtClean="0"/>
              <a:t>Components </a:t>
            </a:r>
          </a:p>
          <a:p>
            <a:pPr>
              <a:lnSpc>
                <a:spcPct val="150000"/>
              </a:lnSpc>
            </a:pPr>
            <a:r>
              <a:rPr lang="en-US" sz="2000" b="0" dirty="0" smtClean="0"/>
              <a:t>1 . </a:t>
            </a:r>
            <a:r>
              <a:rPr lang="en-US" sz="2000" dirty="0" smtClean="0"/>
              <a:t>login.jsp</a:t>
            </a:r>
            <a:r>
              <a:rPr lang="en-US" sz="2000" b="0" dirty="0" smtClean="0"/>
              <a:t> : login page</a:t>
            </a:r>
          </a:p>
          <a:p>
            <a:pPr>
              <a:lnSpc>
                <a:spcPct val="150000"/>
              </a:lnSpc>
            </a:pPr>
            <a:r>
              <a:rPr lang="en-US" sz="2000" b="0" dirty="0" smtClean="0"/>
              <a:t>2 . </a:t>
            </a:r>
            <a:r>
              <a:rPr lang="en-US" sz="2000" dirty="0" smtClean="0"/>
              <a:t>success.jsp</a:t>
            </a:r>
            <a:r>
              <a:rPr lang="en-US" sz="2000" b="0" dirty="0" smtClean="0"/>
              <a:t> : Success page</a:t>
            </a:r>
          </a:p>
          <a:p>
            <a:pPr>
              <a:lnSpc>
                <a:spcPct val="150000"/>
              </a:lnSpc>
            </a:pPr>
            <a:r>
              <a:rPr lang="en-US" sz="2000" b="0" dirty="0" smtClean="0"/>
              <a:t>3 . </a:t>
            </a:r>
            <a:r>
              <a:rPr lang="en-US" sz="2000" dirty="0" smtClean="0"/>
              <a:t>User.java</a:t>
            </a:r>
            <a:r>
              <a:rPr lang="en-US" sz="2000" b="0" dirty="0" smtClean="0"/>
              <a:t> : The user bean class.</a:t>
            </a:r>
          </a:p>
          <a:p>
            <a:pPr>
              <a:lnSpc>
                <a:spcPct val="150000"/>
              </a:lnSpc>
            </a:pPr>
            <a:r>
              <a:rPr lang="en-US" sz="2000" b="0" dirty="0" smtClean="0"/>
              <a:t>The login.jsp will validate the user name/password , create a user bean if successful redirect it to success page. Success page should access the bean properties and display it on the screen.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login.jsp</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pic>
        <p:nvPicPr>
          <p:cNvPr id="12290" name="Picture 2"/>
          <p:cNvPicPr>
            <a:picLocks noChangeAspect="1" noChangeArrowheads="1"/>
          </p:cNvPicPr>
          <p:nvPr/>
        </p:nvPicPr>
        <p:blipFill>
          <a:blip r:embed="rId2" cstate="print"/>
          <a:srcRect/>
          <a:stretch>
            <a:fillRect/>
          </a:stretch>
        </p:blipFill>
        <p:spPr bwMode="auto">
          <a:xfrm>
            <a:off x="457200" y="3124200"/>
            <a:ext cx="7610475" cy="2905125"/>
          </a:xfrm>
          <a:prstGeom prst="rect">
            <a:avLst/>
          </a:prstGeom>
          <a:noFill/>
          <a:ln w="9525">
            <a:noFill/>
            <a:miter lim="800000"/>
            <a:headEnd/>
            <a:tailEnd/>
          </a:ln>
          <a:effectLst/>
        </p:spPr>
      </p:pic>
      <p:sp>
        <p:nvSpPr>
          <p:cNvPr id="5" name="TextBox 4"/>
          <p:cNvSpPr txBox="1"/>
          <p:nvPr/>
        </p:nvSpPr>
        <p:spPr>
          <a:xfrm>
            <a:off x="304800" y="1676400"/>
            <a:ext cx="80772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0" dirty="0" smtClean="0">
                <a:latin typeface="Arial" pitchFamily="34" charset="0"/>
                <a:cs typeface="Arial" pitchFamily="34" charset="0"/>
              </a:rPr>
              <a:t>We will create a login page as shown below,</a:t>
            </a:r>
          </a:p>
          <a:p>
            <a:pPr marL="342900" indent="-342900">
              <a:buFont typeface="+mj-lt"/>
              <a:buAutoNum type="arabicPeriod"/>
            </a:pPr>
            <a:r>
              <a:rPr lang="en-US" dirty="0" smtClean="0">
                <a:latin typeface="Arial" pitchFamily="34" charset="0"/>
                <a:cs typeface="Arial" pitchFamily="34" charset="0"/>
              </a:rPr>
              <a:t>User Name </a:t>
            </a:r>
            <a:r>
              <a:rPr lang="en-US" b="0" dirty="0" smtClean="0">
                <a:latin typeface="Arial" pitchFamily="34" charset="0"/>
                <a:cs typeface="Arial" pitchFamily="34" charset="0"/>
              </a:rPr>
              <a:t>– Text Field</a:t>
            </a:r>
          </a:p>
          <a:p>
            <a:pPr marL="342900" indent="-342900">
              <a:buFont typeface="+mj-lt"/>
              <a:buAutoNum type="arabicPeriod"/>
            </a:pPr>
            <a:r>
              <a:rPr lang="en-US" dirty="0" smtClean="0">
                <a:latin typeface="Arial" pitchFamily="34" charset="0"/>
                <a:cs typeface="Arial" pitchFamily="34" charset="0"/>
              </a:rPr>
              <a:t>Password</a:t>
            </a:r>
            <a:r>
              <a:rPr lang="en-US" b="0" dirty="0" smtClean="0">
                <a:latin typeface="Arial" pitchFamily="34" charset="0"/>
                <a:cs typeface="Arial" pitchFamily="34" charset="0"/>
              </a:rPr>
              <a:t> – Password Field</a:t>
            </a:r>
          </a:p>
          <a:p>
            <a:pPr marL="342900" indent="-342900">
              <a:buFont typeface="+mj-lt"/>
              <a:buAutoNum type="arabicPeriod"/>
            </a:pPr>
            <a:r>
              <a:rPr lang="en-US" dirty="0" smtClean="0">
                <a:latin typeface="Arial" pitchFamily="34" charset="0"/>
                <a:cs typeface="Arial" pitchFamily="34" charset="0"/>
              </a:rPr>
              <a:t>Login </a:t>
            </a:r>
            <a:r>
              <a:rPr lang="en-US" b="0" dirty="0" smtClean="0">
                <a:latin typeface="Arial" pitchFamily="34" charset="0"/>
                <a:cs typeface="Arial" pitchFamily="34" charset="0"/>
              </a:rPr>
              <a:t>- Submit button</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Develop login.jsp</a:t>
            </a:r>
            <a:endParaRPr lang="en-US" sz="3200" dirty="0"/>
          </a:p>
        </p:txBody>
      </p:sp>
      <p:pic>
        <p:nvPicPr>
          <p:cNvPr id="2051" name="Picture 3"/>
          <p:cNvPicPr>
            <a:picLocks noChangeAspect="1" noChangeArrowheads="1"/>
          </p:cNvPicPr>
          <p:nvPr/>
        </p:nvPicPr>
        <p:blipFill>
          <a:blip r:embed="rId2" cstate="print"/>
          <a:srcRect/>
          <a:stretch>
            <a:fillRect/>
          </a:stretch>
        </p:blipFill>
        <p:spPr bwMode="auto">
          <a:xfrm>
            <a:off x="180975" y="1600200"/>
            <a:ext cx="5381625" cy="4678620"/>
          </a:xfrm>
          <a:prstGeom prst="rect">
            <a:avLst/>
          </a:prstGeom>
          <a:noFill/>
          <a:ln w="9525">
            <a:noFill/>
            <a:miter lim="800000"/>
            <a:headEnd/>
            <a:tailEnd/>
          </a:ln>
          <a:effectLst/>
        </p:spPr>
      </p:pic>
      <p:sp>
        <p:nvSpPr>
          <p:cNvPr id="24" name="Slide Number Placeholder 3"/>
          <p:cNvSpPr>
            <a:spLocks noGrp="1"/>
          </p:cNvSpPr>
          <p:nvPr>
            <p:ph type="sldNum" sz="quarter" idx="10"/>
          </p:nvPr>
        </p:nvSpPr>
        <p:spPr>
          <a:xfrm>
            <a:off x="8647113" y="6456363"/>
            <a:ext cx="444500" cy="320675"/>
          </a:xfrm>
        </p:spPr>
        <p:txBody>
          <a:bodyPr/>
          <a:lstStyle/>
          <a:p>
            <a:pPr>
              <a:defRPr/>
            </a:pPr>
            <a:fld id="{50EC62AF-8A58-47DB-8277-FFD1CE2A98DE}" type="slidenum">
              <a:rPr lang="en-US" smtClean="0"/>
              <a:pPr>
                <a:defRPr/>
              </a:pPr>
              <a:t>16</a:t>
            </a:fld>
            <a:endParaRPr lang="en-US"/>
          </a:p>
        </p:txBody>
      </p:sp>
      <p:sp>
        <p:nvSpPr>
          <p:cNvPr id="25" name="Right Brace 24"/>
          <p:cNvSpPr/>
          <p:nvPr/>
        </p:nvSpPr>
        <p:spPr>
          <a:xfrm>
            <a:off x="3733800" y="1905000"/>
            <a:ext cx="228600" cy="381000"/>
          </a:xfrm>
          <a:prstGeom prst="rightBrace">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4038600" y="1752600"/>
            <a:ext cx="37338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63500" lvl="1"/>
            <a:r>
              <a:rPr lang="en-US" sz="1400" b="0" dirty="0" smtClean="0">
                <a:latin typeface="Arial" pitchFamily="34" charset="0"/>
                <a:cs typeface="Arial" pitchFamily="34" charset="0"/>
              </a:rPr>
              <a:t>Sets the values to the bean using the setter methods</a:t>
            </a:r>
            <a:endParaRPr lang="en-US" sz="1400" b="0" dirty="0">
              <a:latin typeface="Arial" pitchFamily="34" charset="0"/>
              <a:cs typeface="Arial" pitchFamily="34" charset="0"/>
            </a:endParaRPr>
          </a:p>
        </p:txBody>
      </p:sp>
      <p:sp>
        <p:nvSpPr>
          <p:cNvPr id="27" name="TextBox 26"/>
          <p:cNvSpPr txBox="1"/>
          <p:nvPr/>
        </p:nvSpPr>
        <p:spPr>
          <a:xfrm>
            <a:off x="6172200" y="2590800"/>
            <a:ext cx="2667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63500" lvl="1"/>
            <a:r>
              <a:rPr lang="en-US" sz="1400" b="0" dirty="0" smtClean="0">
                <a:latin typeface="Arial" pitchFamily="34" charset="0"/>
                <a:cs typeface="Arial" pitchFamily="34" charset="0"/>
              </a:rPr>
              <a:t>Reads the values to the bean using the getter methods</a:t>
            </a:r>
            <a:endParaRPr lang="en-US" sz="1400" b="0" dirty="0">
              <a:latin typeface="Arial" pitchFamily="34" charset="0"/>
              <a:cs typeface="Arial" pitchFamily="34" charset="0"/>
            </a:endParaRPr>
          </a:p>
        </p:txBody>
      </p:sp>
      <p:sp>
        <p:nvSpPr>
          <p:cNvPr id="28" name="TextBox 27"/>
          <p:cNvSpPr txBox="1"/>
          <p:nvPr/>
        </p:nvSpPr>
        <p:spPr>
          <a:xfrm>
            <a:off x="6096000" y="3352800"/>
            <a:ext cx="28956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63500" lvl="1"/>
            <a:r>
              <a:rPr lang="en-US" sz="1400" b="0" dirty="0" smtClean="0">
                <a:latin typeface="Arial" pitchFamily="34" charset="0"/>
                <a:cs typeface="Arial" pitchFamily="34" charset="0"/>
              </a:rPr>
              <a:t>Sets the bean as a request attribute</a:t>
            </a:r>
            <a:endParaRPr lang="en-US" sz="1400" b="0" dirty="0">
              <a:latin typeface="Arial" pitchFamily="34" charset="0"/>
              <a:cs typeface="Arial" pitchFamily="34" charset="0"/>
            </a:endParaRPr>
          </a:p>
        </p:txBody>
      </p:sp>
      <p:cxnSp>
        <p:nvCxnSpPr>
          <p:cNvPr id="29" name="Straight Arrow Connector 28"/>
          <p:cNvCxnSpPr>
            <a:stCxn id="28" idx="1"/>
          </p:cNvCxnSpPr>
          <p:nvPr/>
        </p:nvCxnSpPr>
        <p:spPr>
          <a:xfrm rot="10800000">
            <a:off x="2971800" y="2895600"/>
            <a:ext cx="3124200" cy="7188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Left Brace 29"/>
          <p:cNvSpPr/>
          <p:nvPr/>
        </p:nvSpPr>
        <p:spPr>
          <a:xfrm rot="16200000">
            <a:off x="3200400" y="1981200"/>
            <a:ext cx="152400" cy="1219200"/>
          </a:xfrm>
          <a:prstGeom prst="leftBrace">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30"/>
          <p:cNvCxnSpPr>
            <a:endCxn id="30" idx="1"/>
          </p:cNvCxnSpPr>
          <p:nvPr/>
        </p:nvCxnSpPr>
        <p:spPr>
          <a:xfrm rot="10800000">
            <a:off x="3276600" y="2667000"/>
            <a:ext cx="2895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Develop user Bean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a:p>
        </p:txBody>
      </p:sp>
      <p:pic>
        <p:nvPicPr>
          <p:cNvPr id="14338" name="Picture 2"/>
          <p:cNvPicPr>
            <a:picLocks noChangeAspect="1" noChangeArrowheads="1"/>
          </p:cNvPicPr>
          <p:nvPr/>
        </p:nvPicPr>
        <p:blipFill>
          <a:blip r:embed="rId2" cstate="print"/>
          <a:srcRect/>
          <a:stretch>
            <a:fillRect/>
          </a:stretch>
        </p:blipFill>
        <p:spPr bwMode="auto">
          <a:xfrm>
            <a:off x="2514600" y="2227573"/>
            <a:ext cx="4248150" cy="3868427"/>
          </a:xfrm>
          <a:prstGeom prst="rect">
            <a:avLst/>
          </a:prstGeom>
          <a:noFill/>
          <a:ln w="9525">
            <a:noFill/>
            <a:miter lim="800000"/>
            <a:headEnd/>
            <a:tailEnd/>
          </a:ln>
          <a:effectLst/>
        </p:spPr>
      </p:pic>
      <p:sp>
        <p:nvSpPr>
          <p:cNvPr id="5" name="TextBox 4"/>
          <p:cNvSpPr txBox="1"/>
          <p:nvPr/>
        </p:nvSpPr>
        <p:spPr>
          <a:xfrm>
            <a:off x="1143000" y="1688068"/>
            <a:ext cx="6477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latin typeface="Arial" pitchFamily="34" charset="0"/>
                <a:cs typeface="Arial" pitchFamily="34" charset="0"/>
              </a:rPr>
              <a:t>Develop the user bean as mentioned below.</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Develop success.jsp</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a:p>
        </p:txBody>
      </p:sp>
      <p:pic>
        <p:nvPicPr>
          <p:cNvPr id="15364" name="Picture 4"/>
          <p:cNvPicPr>
            <a:picLocks noChangeAspect="1" noChangeArrowheads="1"/>
          </p:cNvPicPr>
          <p:nvPr/>
        </p:nvPicPr>
        <p:blipFill>
          <a:blip r:embed="rId2" cstate="print"/>
          <a:srcRect/>
          <a:stretch>
            <a:fillRect/>
          </a:stretch>
        </p:blipFill>
        <p:spPr bwMode="auto">
          <a:xfrm>
            <a:off x="304800" y="3657600"/>
            <a:ext cx="7800975" cy="2362200"/>
          </a:xfrm>
          <a:prstGeom prst="rect">
            <a:avLst/>
          </a:prstGeom>
          <a:noFill/>
          <a:ln w="9525">
            <a:noFill/>
            <a:miter lim="800000"/>
            <a:headEnd/>
            <a:tailEnd/>
          </a:ln>
          <a:effectLst/>
        </p:spPr>
      </p:pic>
      <p:sp>
        <p:nvSpPr>
          <p:cNvPr id="6" name="TextBox 5"/>
          <p:cNvSpPr txBox="1"/>
          <p:nvPr/>
        </p:nvSpPr>
        <p:spPr>
          <a:xfrm>
            <a:off x="4343400" y="4876800"/>
            <a:ext cx="40386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Reads the bean object from request and type casts it.</a:t>
            </a:r>
            <a:endParaRPr lang="en-US" sz="1400" b="0" dirty="0">
              <a:latin typeface="Arial" pitchFamily="34" charset="0"/>
              <a:cs typeface="Arial" pitchFamily="34" charset="0"/>
            </a:endParaRPr>
          </a:p>
        </p:txBody>
      </p:sp>
      <p:sp>
        <p:nvSpPr>
          <p:cNvPr id="7" name="TextBox 6"/>
          <p:cNvSpPr txBox="1"/>
          <p:nvPr/>
        </p:nvSpPr>
        <p:spPr>
          <a:xfrm>
            <a:off x="3505200" y="5562600"/>
            <a:ext cx="40386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Reads the username from the bean using getter method.</a:t>
            </a:r>
            <a:endParaRPr lang="en-US" sz="1400" b="0" dirty="0">
              <a:latin typeface="Arial" pitchFamily="34" charset="0"/>
              <a:cs typeface="Arial" pitchFamily="34" charset="0"/>
            </a:endParaRPr>
          </a:p>
        </p:txBody>
      </p:sp>
      <p:grpSp>
        <p:nvGrpSpPr>
          <p:cNvPr id="9" name="Group 8"/>
          <p:cNvGrpSpPr/>
          <p:nvPr/>
        </p:nvGrpSpPr>
        <p:grpSpPr>
          <a:xfrm>
            <a:off x="381000" y="1600200"/>
            <a:ext cx="7591425" cy="1905000"/>
            <a:chOff x="381000" y="1600200"/>
            <a:chExt cx="7591425" cy="1905000"/>
          </a:xfrm>
        </p:grpSpPr>
        <p:pic>
          <p:nvPicPr>
            <p:cNvPr id="15362" name="Picture 2"/>
            <p:cNvPicPr>
              <a:picLocks noChangeAspect="1" noChangeArrowheads="1"/>
            </p:cNvPicPr>
            <p:nvPr/>
          </p:nvPicPr>
          <p:blipFill>
            <a:blip r:embed="rId3" cstate="print"/>
            <a:srcRect/>
            <a:stretch>
              <a:fillRect/>
            </a:stretch>
          </p:blipFill>
          <p:spPr bwMode="auto">
            <a:xfrm>
              <a:off x="381000" y="1600200"/>
              <a:ext cx="7591425" cy="1905000"/>
            </a:xfrm>
            <a:prstGeom prst="rect">
              <a:avLst/>
            </a:prstGeom>
            <a:noFill/>
            <a:ln w="9525">
              <a:noFill/>
              <a:miter lim="800000"/>
              <a:headEnd/>
              <a:tailEnd/>
            </a:ln>
            <a:effectLst/>
          </p:spPr>
        </p:pic>
        <p:sp>
          <p:nvSpPr>
            <p:cNvPr id="8" name="Rectangle 7"/>
            <p:cNvSpPr/>
            <p:nvPr/>
          </p:nvSpPr>
          <p:spPr>
            <a:xfrm>
              <a:off x="457200" y="2590800"/>
              <a:ext cx="2011680" cy="27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Welcome TOM</a:t>
              </a:r>
              <a:endParaRPr lang="en-US" dirty="0">
                <a:solidFill>
                  <a:schemeClr val="tx1"/>
                </a:solidFill>
                <a:latin typeface="Verdana" pitchFamily="34" charset="0"/>
                <a:ea typeface="Verdana" pitchFamily="34" charset="0"/>
                <a:cs typeface="Verdana"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Invalid Login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pic>
        <p:nvPicPr>
          <p:cNvPr id="16386" name="Picture 2"/>
          <p:cNvPicPr>
            <a:picLocks noChangeAspect="1" noChangeArrowheads="1"/>
          </p:cNvPicPr>
          <p:nvPr/>
        </p:nvPicPr>
        <p:blipFill>
          <a:blip r:embed="rId2" cstate="print"/>
          <a:srcRect/>
          <a:stretch>
            <a:fillRect/>
          </a:stretch>
        </p:blipFill>
        <p:spPr bwMode="auto">
          <a:xfrm>
            <a:off x="762000" y="3114675"/>
            <a:ext cx="7581900" cy="2828925"/>
          </a:xfrm>
          <a:prstGeom prst="rect">
            <a:avLst/>
          </a:prstGeom>
          <a:noFill/>
          <a:ln w="9525">
            <a:noFill/>
            <a:miter lim="800000"/>
            <a:headEnd/>
            <a:tailEnd/>
          </a:ln>
          <a:effectLst/>
        </p:spPr>
      </p:pic>
      <p:sp>
        <p:nvSpPr>
          <p:cNvPr id="5" name="TextBox 4"/>
          <p:cNvSpPr txBox="1"/>
          <p:nvPr/>
        </p:nvSpPr>
        <p:spPr>
          <a:xfrm>
            <a:off x="990600" y="1828800"/>
            <a:ext cx="6477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latin typeface="Arial" pitchFamily="34" charset="0"/>
                <a:cs typeface="Arial" pitchFamily="34" charset="0"/>
              </a:rPr>
              <a:t>In case of invalid login redirect the request to login page and display the error message.</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533400" y="1778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Renjith(t-</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 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 /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January 16’th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9243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Deploy and Run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sp>
        <p:nvSpPr>
          <p:cNvPr id="5" name="TextBox 4"/>
          <p:cNvSpPr txBox="1"/>
          <p:nvPr/>
        </p:nvSpPr>
        <p:spPr>
          <a:xfrm>
            <a:off x="304800" y="1676400"/>
            <a:ext cx="8305800" cy="3831818"/>
          </a:xfrm>
          <a:prstGeom prst="rect">
            <a:avLst/>
          </a:prstGeom>
          <a:noFill/>
        </p:spPr>
        <p:txBody>
          <a:bodyPr wrap="square" rtlCol="0">
            <a:spAutoFit/>
          </a:bodyPr>
          <a:lstStyle/>
          <a:p>
            <a:pPr>
              <a:lnSpc>
                <a:spcPct val="150000"/>
              </a:lnSpc>
            </a:pPr>
            <a:r>
              <a:rPr lang="en-US" dirty="0" smtClean="0"/>
              <a:t>Step 1 :</a:t>
            </a:r>
            <a:r>
              <a:rPr lang="en-US" b="0" dirty="0" smtClean="0"/>
              <a:t> Deploy and run the application</a:t>
            </a:r>
          </a:p>
          <a:p>
            <a:pPr>
              <a:lnSpc>
                <a:spcPct val="150000"/>
              </a:lnSpc>
            </a:pPr>
            <a:r>
              <a:rPr lang="en-US" dirty="0" smtClean="0"/>
              <a:t>Step 2 : </a:t>
            </a:r>
            <a:r>
              <a:rPr lang="en-US" b="0" dirty="0" smtClean="0"/>
              <a:t>Call login.jsp from the browser</a:t>
            </a:r>
          </a:p>
          <a:p>
            <a:pPr indent="850900">
              <a:lnSpc>
                <a:spcPct val="150000"/>
              </a:lnSpc>
            </a:pPr>
            <a:r>
              <a:rPr lang="en-US" dirty="0" smtClean="0">
                <a:solidFill>
                  <a:srgbClr val="7030A0"/>
                </a:solidFill>
                <a:hlinkClick r:id="rId2"/>
              </a:rPr>
              <a:t>http://localhost:8080/ActionDemo/login.jsp</a:t>
            </a:r>
            <a:endParaRPr lang="en-US" dirty="0" smtClean="0">
              <a:solidFill>
                <a:srgbClr val="7030A0"/>
              </a:solidFill>
            </a:endParaRPr>
          </a:p>
          <a:p>
            <a:pPr>
              <a:lnSpc>
                <a:spcPct val="150000"/>
              </a:lnSpc>
            </a:pPr>
            <a:r>
              <a:rPr lang="en-US" dirty="0" smtClean="0"/>
              <a:t>Step 3 : </a:t>
            </a:r>
            <a:r>
              <a:rPr lang="en-US" b="0" dirty="0" smtClean="0"/>
              <a:t>Enter user name and password as “tom” &amp; “jerry” and click login. The success page should be displayed.</a:t>
            </a:r>
          </a:p>
          <a:p>
            <a:pPr>
              <a:lnSpc>
                <a:spcPct val="150000"/>
              </a:lnSpc>
            </a:pPr>
            <a:r>
              <a:rPr lang="en-US" dirty="0" smtClean="0"/>
              <a:t>Step 4:  </a:t>
            </a:r>
            <a:r>
              <a:rPr lang="en-US" b="0" dirty="0" smtClean="0"/>
              <a:t>Enter a invalid user name and password the control should be redirected to a error page.</a:t>
            </a:r>
          </a:p>
          <a:p>
            <a:pPr indent="850900">
              <a:lnSpc>
                <a:spcPct val="150000"/>
              </a:lnSpc>
            </a:pPr>
            <a:endParaRPr lang="en-US" dirty="0" smtClean="0">
              <a:solidFill>
                <a:srgbClr val="7030A0"/>
              </a:solidFill>
            </a:endParaRPr>
          </a:p>
          <a:p>
            <a:pPr>
              <a:lnSpc>
                <a:spcPct val="150000"/>
              </a:lnSpc>
            </a:pPr>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JSP action tag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a:p>
        </p:txBody>
      </p:sp>
      <p:sp>
        <p:nvSpPr>
          <p:cNvPr id="5" name="TextBox 4"/>
          <p:cNvSpPr txBox="1"/>
          <p:nvPr/>
        </p:nvSpPr>
        <p:spPr>
          <a:xfrm>
            <a:off x="228600" y="1447800"/>
            <a:ext cx="8686800" cy="4708981"/>
          </a:xfrm>
          <a:prstGeom prst="rect">
            <a:avLst/>
          </a:prstGeom>
          <a:noFill/>
        </p:spPr>
        <p:txBody>
          <a:bodyPr wrap="square" rtlCol="0">
            <a:spAutoFit/>
          </a:bodyPr>
          <a:lstStyle/>
          <a:p>
            <a:pPr>
              <a:lnSpc>
                <a:spcPct val="150000"/>
              </a:lnSpc>
              <a:spcBef>
                <a:spcPts val="1200"/>
              </a:spcBef>
            </a:pPr>
            <a:r>
              <a:rPr lang="en-US" sz="2000" i="1" dirty="0" smtClean="0"/>
              <a:t>JSP action tags</a:t>
            </a:r>
            <a:r>
              <a:rPr lang="en-US" sz="2000" b="0" dirty="0" smtClean="0"/>
              <a:t> are a set of predefined tags provided by the JSP container to perform some common tasks thus reducing the java code in JSP.</a:t>
            </a:r>
          </a:p>
          <a:p>
            <a:pPr>
              <a:lnSpc>
                <a:spcPct val="150000"/>
              </a:lnSpc>
              <a:spcBef>
                <a:spcPts val="1200"/>
              </a:spcBef>
            </a:pPr>
            <a:r>
              <a:rPr lang="en-US" sz="2000" dirty="0" smtClean="0"/>
              <a:t>Some of the common tasks are, </a:t>
            </a:r>
          </a:p>
          <a:p>
            <a:pPr marL="803275" indent="-346075">
              <a:lnSpc>
                <a:spcPct val="150000"/>
              </a:lnSpc>
              <a:spcBef>
                <a:spcPts val="1200"/>
              </a:spcBef>
              <a:buFont typeface="Wingdings" pitchFamily="2" charset="2"/>
              <a:buChar char="§"/>
            </a:pPr>
            <a:r>
              <a:rPr lang="en-US" sz="2000" b="0" dirty="0" smtClean="0"/>
              <a:t> Instantiate java bean object.</a:t>
            </a:r>
          </a:p>
          <a:p>
            <a:pPr marL="803275" indent="-346075">
              <a:lnSpc>
                <a:spcPct val="150000"/>
              </a:lnSpc>
              <a:spcBef>
                <a:spcPts val="1200"/>
              </a:spcBef>
              <a:buFont typeface="Wingdings" pitchFamily="2" charset="2"/>
              <a:buChar char="§"/>
            </a:pPr>
            <a:r>
              <a:rPr lang="en-US" sz="2000" b="0" dirty="0" smtClean="0"/>
              <a:t>Setting values to beans.</a:t>
            </a:r>
          </a:p>
          <a:p>
            <a:pPr marL="803275" indent="-346075">
              <a:lnSpc>
                <a:spcPct val="150000"/>
              </a:lnSpc>
              <a:spcBef>
                <a:spcPts val="1200"/>
              </a:spcBef>
              <a:buFont typeface="Wingdings" pitchFamily="2" charset="2"/>
              <a:buChar char="§"/>
            </a:pPr>
            <a:r>
              <a:rPr lang="en-US" sz="2000" b="0" dirty="0" smtClean="0"/>
              <a:t>Reading values from beans.</a:t>
            </a:r>
          </a:p>
          <a:p>
            <a:pPr marL="803275" indent="-346075">
              <a:lnSpc>
                <a:spcPct val="150000"/>
              </a:lnSpc>
              <a:spcBef>
                <a:spcPts val="1200"/>
              </a:spcBef>
              <a:buFont typeface="Wingdings" pitchFamily="2" charset="2"/>
              <a:buChar char="§"/>
            </a:pPr>
            <a:r>
              <a:rPr lang="en-US" sz="2000" b="0" dirty="0" smtClean="0"/>
              <a:t>Forward the request to another resource.</a:t>
            </a:r>
          </a:p>
          <a:p>
            <a:pPr marL="803275" indent="-346075">
              <a:lnSpc>
                <a:spcPct val="150000"/>
              </a:lnSpc>
              <a:spcBef>
                <a:spcPts val="1200"/>
              </a:spcBef>
              <a:buFont typeface="Wingdings" pitchFamily="2" charset="2"/>
              <a:buChar char="§"/>
            </a:pPr>
            <a:r>
              <a:rPr lang="en-US" sz="2000" b="0" dirty="0" smtClean="0"/>
              <a:t>Including another resource.</a:t>
            </a:r>
            <a:endParaRPr lang="en-US" sz="2000" b="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a:t>
            </a:r>
            <a:r>
              <a:rPr lang="en-US" dirty="0" smtClean="0"/>
              <a:t> action tag syntax</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a:p>
        </p:txBody>
      </p:sp>
      <p:sp>
        <p:nvSpPr>
          <p:cNvPr id="1025" name="Rectangle 1"/>
          <p:cNvSpPr>
            <a:spLocks noChangeArrowheads="1"/>
          </p:cNvSpPr>
          <p:nvPr/>
        </p:nvSpPr>
        <p:spPr bwMode="auto">
          <a:xfrm>
            <a:off x="228600" y="1473398"/>
            <a:ext cx="8610600" cy="5232202"/>
          </a:xfrm>
          <a:prstGeom prst="rect">
            <a:avLst/>
          </a:prstGeom>
          <a:noFill/>
          <a:ln w="9525">
            <a:noFill/>
            <a:miter lim="800000"/>
            <a:headEnd/>
            <a:tailEnd/>
          </a:ln>
          <a:effectLst/>
        </p:spPr>
        <p:txBody>
          <a:bodyPr vert="horz" wrap="square" lIns="0" tIns="0" rIns="91440" bIns="0" numCol="1" anchor="ctr" anchorCtr="0" compatLnSpc="1">
            <a:prstTxWarp prst="textNoShape">
              <a:avLst/>
            </a:prstTxWarp>
            <a:spAutoFit/>
          </a:bodyPr>
          <a:lstStyle/>
          <a:p>
            <a:pPr marL="346075" marR="0" lvl="0" defTabSz="914400" rtl="0" eaLnBrk="1" fontAlgn="base" latinLnBrk="0" hangingPunct="1">
              <a:lnSpc>
                <a:spcPct val="150000"/>
              </a:lnSpc>
              <a:spcBef>
                <a:spcPts val="1200"/>
              </a:spcBef>
              <a:spcAft>
                <a:spcPct val="0"/>
              </a:spcAft>
              <a:buClrTx/>
              <a:buSzTx/>
              <a:buFontTx/>
              <a:buNone/>
              <a:tabLst/>
            </a:pPr>
            <a:r>
              <a:rPr kumimoji="0" lang="en-US" sz="2000" i="0" u="none" strike="noStrike" cap="none" normalizeH="0" baseline="0" dirty="0" smtClean="0">
                <a:ln>
                  <a:noFill/>
                </a:ln>
                <a:solidFill>
                  <a:srgbClr val="00B050"/>
                </a:solidFill>
                <a:effectLst/>
              </a:rPr>
              <a:t>&lt;</a:t>
            </a:r>
            <a:r>
              <a:rPr kumimoji="0" lang="en-US" sz="2000" i="0" u="none" strike="noStrike" cap="none" normalizeH="0" baseline="0" dirty="0" err="1" smtClean="0">
                <a:ln>
                  <a:noFill/>
                </a:ln>
                <a:solidFill>
                  <a:srgbClr val="00B050"/>
                </a:solidFill>
                <a:effectLst/>
              </a:rPr>
              <a:t>jsp:</a:t>
            </a:r>
            <a:r>
              <a:rPr kumimoji="0" lang="en-US" sz="2000" i="0" u="none" strike="noStrike" cap="none" normalizeH="0" baseline="0" dirty="0" err="1" smtClean="0">
                <a:ln>
                  <a:noFill/>
                </a:ln>
                <a:solidFill>
                  <a:srgbClr val="0070C0"/>
                </a:solidFill>
                <a:effectLst/>
              </a:rPr>
              <a:t>action_name</a:t>
            </a:r>
            <a:r>
              <a:rPr kumimoji="0" lang="en-US" sz="2000" i="0" u="none" strike="noStrike" cap="none" normalizeH="0" baseline="0" dirty="0" smtClean="0">
                <a:ln>
                  <a:noFill/>
                </a:ln>
                <a:solidFill>
                  <a:schemeClr val="tx1"/>
                </a:solidFill>
                <a:effectLst/>
              </a:rPr>
              <a:t> </a:t>
            </a:r>
            <a:r>
              <a:rPr kumimoji="0" lang="en-US" sz="2000" i="0" u="none" strike="noStrike" cap="none" normalizeH="0" baseline="0" dirty="0" smtClean="0">
                <a:ln>
                  <a:noFill/>
                </a:ln>
                <a:solidFill>
                  <a:srgbClr val="C00000"/>
                </a:solidFill>
                <a:effectLst/>
              </a:rPr>
              <a:t>attribute</a:t>
            </a:r>
            <a:r>
              <a:rPr kumimoji="0" lang="en-US" sz="2000" i="0" u="none" strike="noStrike" cap="none" normalizeH="0" baseline="0" dirty="0" smtClean="0">
                <a:ln>
                  <a:noFill/>
                </a:ln>
                <a:solidFill>
                  <a:schemeClr val="tx1"/>
                </a:solidFill>
                <a:effectLst/>
              </a:rPr>
              <a:t>="</a:t>
            </a:r>
            <a:r>
              <a:rPr kumimoji="0" lang="en-US" sz="2000" i="0" u="none" strike="noStrike" cap="none" normalizeH="0" baseline="0" dirty="0" smtClean="0">
                <a:ln>
                  <a:noFill/>
                </a:ln>
                <a:solidFill>
                  <a:srgbClr val="00B0F0"/>
                </a:solidFill>
                <a:effectLst/>
              </a:rPr>
              <a:t>value</a:t>
            </a:r>
            <a:r>
              <a:rPr kumimoji="0" lang="en-US" sz="2000" i="0" u="none" strike="noStrike" cap="none" normalizeH="0" baseline="0" dirty="0" smtClean="0">
                <a:ln>
                  <a:noFill/>
                </a:ln>
                <a:solidFill>
                  <a:schemeClr val="tx1"/>
                </a:solidFill>
                <a:effectLst/>
              </a:rPr>
              <a:t>" </a:t>
            </a:r>
            <a:r>
              <a:rPr kumimoji="0" lang="en-US" sz="2000" i="0" u="none" strike="noStrike" cap="none" normalizeH="0" baseline="0" dirty="0" smtClean="0">
                <a:ln>
                  <a:noFill/>
                </a:ln>
                <a:solidFill>
                  <a:srgbClr val="00B050"/>
                </a:solidFill>
                <a:effectLst/>
              </a:rPr>
              <a:t>/&gt;</a:t>
            </a:r>
            <a:endParaRPr lang="en-US" sz="2000" dirty="0" smtClean="0">
              <a:solidFill>
                <a:srgbClr val="00B050"/>
              </a:solidFill>
            </a:endParaRPr>
          </a:p>
          <a:p>
            <a:pPr marL="393700" marR="0" lvl="0" algn="l" defTabSz="914400" rtl="0" eaLnBrk="1" fontAlgn="base" latinLnBrk="0" hangingPunct="1">
              <a:lnSpc>
                <a:spcPct val="150000"/>
              </a:lnSpc>
              <a:spcBef>
                <a:spcPts val="1200"/>
              </a:spcBef>
              <a:spcAft>
                <a:spcPct val="0"/>
              </a:spcAft>
              <a:buClrTx/>
              <a:buSzTx/>
              <a:buFontTx/>
              <a:buNone/>
              <a:tabLst/>
            </a:pPr>
            <a:r>
              <a:rPr kumimoji="0" lang="en-US" sz="2000" i="0" u="none" strike="noStrike" cap="none" normalizeH="0" baseline="0" dirty="0" smtClean="0">
                <a:ln>
                  <a:noFill/>
                </a:ln>
                <a:effectLst/>
              </a:rPr>
              <a:t>Wher</a:t>
            </a:r>
            <a:r>
              <a:rPr lang="en-US" sz="2000" dirty="0" smtClean="0"/>
              <a:t>e,</a:t>
            </a:r>
          </a:p>
          <a:p>
            <a:pPr marL="393700" marR="0" lvl="0" indent="520700" algn="l" defTabSz="914400" rtl="0" eaLnBrk="1" fontAlgn="base" latinLnBrk="0" hangingPunct="1">
              <a:lnSpc>
                <a:spcPct val="150000"/>
              </a:lnSpc>
              <a:spcBef>
                <a:spcPts val="1200"/>
              </a:spcBef>
              <a:spcAft>
                <a:spcPct val="0"/>
              </a:spcAft>
              <a:buClrTx/>
              <a:buSzTx/>
              <a:buFontTx/>
              <a:buNone/>
              <a:tabLst/>
            </a:pPr>
            <a:r>
              <a:rPr lang="en-US" sz="2000" dirty="0" err="1" smtClean="0">
                <a:solidFill>
                  <a:srgbClr val="0070C0"/>
                </a:solidFill>
              </a:rPr>
              <a:t>action_name</a:t>
            </a:r>
            <a:r>
              <a:rPr lang="en-US" sz="2000" dirty="0" smtClean="0"/>
              <a:t> : </a:t>
            </a:r>
            <a:r>
              <a:rPr lang="en-US" sz="2000" b="0" dirty="0" smtClean="0"/>
              <a:t>specifies the name of the action  to be performed</a:t>
            </a:r>
          </a:p>
          <a:p>
            <a:pPr marL="393700" marR="0" lvl="0" indent="520700" algn="l" defTabSz="914400" rtl="0" eaLnBrk="1" fontAlgn="base" latinLnBrk="0" hangingPunct="1">
              <a:lnSpc>
                <a:spcPct val="150000"/>
              </a:lnSpc>
              <a:spcBef>
                <a:spcPts val="1200"/>
              </a:spcBef>
              <a:spcAft>
                <a:spcPct val="0"/>
              </a:spcAft>
              <a:buClrTx/>
              <a:buSzTx/>
              <a:buFontTx/>
              <a:buNone/>
              <a:tabLst/>
            </a:pPr>
            <a:r>
              <a:rPr lang="en-US" sz="2000" dirty="0" smtClean="0">
                <a:solidFill>
                  <a:srgbClr val="C00000"/>
                </a:solidFill>
              </a:rPr>
              <a:t>attribute  </a:t>
            </a:r>
            <a:r>
              <a:rPr lang="en-US" sz="2000" dirty="0" smtClean="0"/>
              <a:t>:</a:t>
            </a:r>
            <a:r>
              <a:rPr lang="en-US" sz="2000" b="0" dirty="0" smtClean="0"/>
              <a:t> specifies the attributes relevant to the action.</a:t>
            </a:r>
            <a:endParaRPr lang="en-US" sz="2000" b="0" dirty="0" smtClean="0">
              <a:solidFill>
                <a:srgbClr val="C00000"/>
              </a:solidFill>
            </a:endParaRPr>
          </a:p>
          <a:p>
            <a:pPr marR="0" lvl="0" indent="393700" algn="l" defTabSz="914400" rtl="0" eaLnBrk="1" fontAlgn="base" latinLnBrk="0" hangingPunct="1">
              <a:lnSpc>
                <a:spcPct val="150000"/>
              </a:lnSpc>
              <a:spcBef>
                <a:spcPts val="1200"/>
              </a:spcBef>
              <a:spcAft>
                <a:spcPct val="0"/>
              </a:spcAft>
              <a:buClrTx/>
              <a:buSzTx/>
              <a:buFontTx/>
              <a:buNone/>
              <a:tabLst/>
            </a:pPr>
            <a:r>
              <a:rPr lang="en-US" sz="2000" dirty="0" smtClean="0"/>
              <a:t>Example:</a:t>
            </a:r>
            <a:endParaRPr lang="en-US" sz="2000" b="0" dirty="0" smtClean="0">
              <a:solidFill>
                <a:srgbClr val="C00000"/>
              </a:solidFill>
            </a:endParaRPr>
          </a:p>
          <a:p>
            <a:pPr lvl="0" indent="393700">
              <a:lnSpc>
                <a:spcPct val="150000"/>
              </a:lnSpc>
              <a:spcBef>
                <a:spcPts val="1200"/>
              </a:spcBef>
            </a:pPr>
            <a:r>
              <a:rPr lang="en-US" sz="2000" dirty="0" smtClean="0">
                <a:solidFill>
                  <a:srgbClr val="00B050"/>
                </a:solidFill>
              </a:rPr>
              <a:t>&lt;</a:t>
            </a:r>
            <a:r>
              <a:rPr lang="en-US" sz="2000" dirty="0" err="1" smtClean="0">
                <a:solidFill>
                  <a:srgbClr val="00B050"/>
                </a:solidFill>
              </a:rPr>
              <a:t>jsp:</a:t>
            </a:r>
            <a:r>
              <a:rPr lang="en-US" sz="2000" dirty="0" err="1" smtClean="0">
                <a:solidFill>
                  <a:srgbClr val="0070C0"/>
                </a:solidFill>
              </a:rPr>
              <a:t>include</a:t>
            </a:r>
            <a:r>
              <a:rPr lang="en-US" sz="2000" dirty="0" smtClean="0"/>
              <a:t> </a:t>
            </a:r>
            <a:r>
              <a:rPr lang="en-US" sz="2000" dirty="0" smtClean="0">
                <a:solidFill>
                  <a:srgbClr val="C00000"/>
                </a:solidFill>
              </a:rPr>
              <a:t>page</a:t>
            </a:r>
            <a:r>
              <a:rPr lang="en-US" sz="2000" dirty="0" smtClean="0"/>
              <a:t>=“</a:t>
            </a:r>
            <a:r>
              <a:rPr lang="en-US" sz="2000" dirty="0" smtClean="0">
                <a:solidFill>
                  <a:srgbClr val="00B0F0"/>
                </a:solidFill>
              </a:rPr>
              <a:t>myPage.jsp</a:t>
            </a:r>
            <a:r>
              <a:rPr lang="en-US" sz="2000" dirty="0" smtClean="0"/>
              <a:t>”</a:t>
            </a:r>
            <a:r>
              <a:rPr lang="en-US" sz="2000" dirty="0" smtClean="0">
                <a:solidFill>
                  <a:srgbClr val="00B050"/>
                </a:solidFill>
              </a:rPr>
              <a:t> /&gt;</a:t>
            </a:r>
          </a:p>
          <a:p>
            <a:pPr marL="393700" marR="0" lvl="0" algn="l" defTabSz="914400" rtl="0" eaLnBrk="1" fontAlgn="base" latinLnBrk="0" hangingPunct="1">
              <a:lnSpc>
                <a:spcPct val="150000"/>
              </a:lnSpc>
              <a:spcBef>
                <a:spcPts val="1200"/>
              </a:spcBef>
              <a:spcAft>
                <a:spcPct val="0"/>
              </a:spcAft>
              <a:buClrTx/>
              <a:buSzTx/>
              <a:buFontTx/>
              <a:buNone/>
              <a:tabLst/>
            </a:pPr>
            <a:r>
              <a:rPr lang="en-US" sz="2000" b="0" dirty="0" smtClean="0"/>
              <a:t>Where “</a:t>
            </a:r>
            <a:r>
              <a:rPr lang="en-US" sz="2000" dirty="0" smtClean="0">
                <a:solidFill>
                  <a:srgbClr val="0070C0"/>
                </a:solidFill>
              </a:rPr>
              <a:t>include”</a:t>
            </a:r>
            <a:r>
              <a:rPr lang="en-US" sz="2000" b="0" dirty="0" smtClean="0"/>
              <a:t> is the action and “</a:t>
            </a:r>
            <a:r>
              <a:rPr lang="en-US" sz="2000" dirty="0" smtClean="0">
                <a:solidFill>
                  <a:srgbClr val="C00000"/>
                </a:solidFill>
              </a:rPr>
              <a:t>page”</a:t>
            </a:r>
            <a:r>
              <a:rPr lang="en-US" sz="2000" b="0" dirty="0" smtClean="0"/>
              <a:t> is the attribute of the action include, this performs the include action of including a JSP page.</a:t>
            </a:r>
          </a:p>
          <a:p>
            <a:pPr marL="0" marR="0" lvl="0" indent="0" algn="l" defTabSz="914400" rtl="0" eaLnBrk="1" fontAlgn="base" latinLnBrk="0" hangingPunct="1">
              <a:lnSpc>
                <a:spcPct val="150000"/>
              </a:lnSpc>
              <a:spcBef>
                <a:spcPts val="1200"/>
              </a:spcBef>
              <a:spcAft>
                <a:spcPct val="0"/>
              </a:spcAft>
              <a:buClrTx/>
              <a:buSzTx/>
              <a:buFontTx/>
              <a:buNone/>
              <a:tabLst/>
            </a:pPr>
            <a:endParaRPr kumimoji="0" lang="en-US" sz="2000" i="0" u="none" strike="noStrike" cap="none" normalizeH="0" baseline="0" dirty="0" smtClean="0">
              <a:ln>
                <a:noFill/>
              </a:ln>
              <a:solidFill>
                <a:srgbClr val="00B050"/>
              </a:solidFill>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tags in JSP</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a:p>
        </p:txBody>
      </p:sp>
      <p:sp>
        <p:nvSpPr>
          <p:cNvPr id="9" name="TextBox 8"/>
          <p:cNvSpPr txBox="1"/>
          <p:nvPr/>
        </p:nvSpPr>
        <p:spPr>
          <a:xfrm>
            <a:off x="381000" y="1498937"/>
            <a:ext cx="7696200" cy="1015663"/>
          </a:xfrm>
          <a:prstGeom prst="rect">
            <a:avLst/>
          </a:prstGeom>
          <a:noFill/>
        </p:spPr>
        <p:txBody>
          <a:bodyPr wrap="square" rtlCol="0">
            <a:spAutoFit/>
          </a:bodyPr>
          <a:lstStyle/>
          <a:p>
            <a:pPr marL="693738" indent="-457200">
              <a:lnSpc>
                <a:spcPct val="150000"/>
              </a:lnSpc>
              <a:tabLst>
                <a:tab pos="850900" algn="l"/>
              </a:tabLst>
            </a:pPr>
            <a:r>
              <a:rPr lang="en-US" sz="2000" b="0" dirty="0" smtClean="0"/>
              <a:t>The following are the action tags available in JSP</a:t>
            </a:r>
          </a:p>
          <a:p>
            <a:pPr marL="693738" indent="-457200">
              <a:lnSpc>
                <a:spcPct val="150000"/>
              </a:lnSpc>
              <a:buFont typeface="Wingdings" pitchFamily="2" charset="2"/>
              <a:buChar char="§"/>
              <a:tabLst>
                <a:tab pos="850900" algn="l"/>
              </a:tabLst>
            </a:pPr>
            <a:endParaRPr lang="en-US" sz="2000" b="0" dirty="0"/>
          </a:p>
        </p:txBody>
      </p:sp>
      <p:grpSp>
        <p:nvGrpSpPr>
          <p:cNvPr id="12" name="Group 11"/>
          <p:cNvGrpSpPr/>
          <p:nvPr/>
        </p:nvGrpSpPr>
        <p:grpSpPr>
          <a:xfrm>
            <a:off x="1219200" y="2133600"/>
            <a:ext cx="5638800" cy="2862322"/>
            <a:chOff x="762000" y="2514601"/>
            <a:chExt cx="5638800" cy="2862322"/>
          </a:xfrm>
        </p:grpSpPr>
        <p:sp>
          <p:nvSpPr>
            <p:cNvPr id="10" name="TextBox 9"/>
            <p:cNvSpPr txBox="1"/>
            <p:nvPr/>
          </p:nvSpPr>
          <p:spPr>
            <a:xfrm>
              <a:off x="3657600" y="2514601"/>
              <a:ext cx="2743200" cy="2862322"/>
            </a:xfrm>
            <a:prstGeom prst="rect">
              <a:avLst/>
            </a:prstGeom>
            <a:solidFill>
              <a:srgbClr val="FFC000">
                <a:alpha val="30000"/>
              </a:srgbClr>
            </a:solidFill>
          </p:spPr>
          <p:txBody>
            <a:bodyPr wrap="square" rtlCol="0" anchor="ctr">
              <a:spAutoFit/>
            </a:bodyPr>
            <a:lstStyle/>
            <a:p>
              <a:pPr marL="693738" indent="-457200">
                <a:lnSpc>
                  <a:spcPct val="150000"/>
                </a:lnSpc>
                <a:buFont typeface="Wingdings" pitchFamily="2" charset="2"/>
                <a:buChar char="§"/>
                <a:tabLst>
                  <a:tab pos="850900" algn="l"/>
                </a:tabLst>
              </a:pPr>
              <a:r>
                <a:rPr lang="en-US" sz="2000" b="0" dirty="0" err="1" smtClean="0"/>
                <a:t>jsp:element</a:t>
              </a:r>
              <a:endParaRPr lang="en-US" sz="2000" b="0" dirty="0" smtClean="0"/>
            </a:p>
            <a:p>
              <a:pPr marL="693738" indent="-457200">
                <a:lnSpc>
                  <a:spcPct val="150000"/>
                </a:lnSpc>
                <a:buFont typeface="Wingdings" pitchFamily="2" charset="2"/>
                <a:buChar char="§"/>
                <a:tabLst>
                  <a:tab pos="850900" algn="l"/>
                </a:tabLst>
              </a:pPr>
              <a:r>
                <a:rPr lang="en-US" sz="2000" b="0" dirty="0" err="1" smtClean="0"/>
                <a:t>jsp:body</a:t>
              </a:r>
              <a:endParaRPr lang="en-US" sz="2000" b="0" dirty="0" smtClean="0"/>
            </a:p>
            <a:p>
              <a:pPr marL="693738" indent="-457200">
                <a:lnSpc>
                  <a:spcPct val="150000"/>
                </a:lnSpc>
                <a:buFont typeface="Wingdings" pitchFamily="2" charset="2"/>
                <a:buChar char="§"/>
                <a:tabLst>
                  <a:tab pos="850900" algn="l"/>
                </a:tabLst>
              </a:pPr>
              <a:r>
                <a:rPr lang="en-US" sz="2000" b="0" dirty="0" err="1" smtClean="0"/>
                <a:t>jsp:text</a:t>
              </a:r>
              <a:endParaRPr lang="en-US" sz="2000" b="0" dirty="0" smtClean="0"/>
            </a:p>
            <a:p>
              <a:pPr marL="693738" indent="-457200">
                <a:lnSpc>
                  <a:spcPct val="150000"/>
                </a:lnSpc>
                <a:buFont typeface="Wingdings" pitchFamily="2" charset="2"/>
                <a:buChar char="§"/>
                <a:tabLst>
                  <a:tab pos="850900" algn="l"/>
                </a:tabLst>
              </a:pPr>
              <a:r>
                <a:rPr lang="en-US" sz="2000" b="0" dirty="0" err="1" smtClean="0"/>
                <a:t>jsp:attribute</a:t>
              </a:r>
              <a:endParaRPr lang="en-US" sz="2000" b="0" dirty="0" smtClean="0"/>
            </a:p>
            <a:p>
              <a:pPr marL="693738" indent="-457200">
                <a:lnSpc>
                  <a:spcPct val="150000"/>
                </a:lnSpc>
                <a:buFont typeface="Wingdings" pitchFamily="2" charset="2"/>
                <a:buChar char="§"/>
                <a:tabLst>
                  <a:tab pos="850900" algn="l"/>
                </a:tabLst>
              </a:pPr>
              <a:r>
                <a:rPr lang="en-US" sz="2000" dirty="0" err="1" smtClean="0">
                  <a:solidFill>
                    <a:srgbClr val="7030A0"/>
                  </a:solidFill>
                </a:rPr>
                <a:t>jsp:param</a:t>
              </a:r>
              <a:endParaRPr lang="en-US" sz="2000" dirty="0" smtClean="0">
                <a:solidFill>
                  <a:srgbClr val="7030A0"/>
                </a:solidFill>
              </a:endParaRPr>
            </a:p>
            <a:p>
              <a:pPr marL="693738" indent="-457200">
                <a:lnSpc>
                  <a:spcPct val="150000"/>
                </a:lnSpc>
                <a:buFont typeface="Wingdings" pitchFamily="2" charset="2"/>
                <a:buChar char="§"/>
                <a:tabLst>
                  <a:tab pos="850900" algn="l"/>
                </a:tabLst>
              </a:pPr>
              <a:r>
                <a:rPr lang="en-US" sz="2000" b="0" dirty="0" err="1" smtClean="0"/>
                <a:t>jsp:plugin</a:t>
              </a:r>
              <a:endParaRPr lang="en-US" sz="2000" b="0" dirty="0" smtClean="0"/>
            </a:p>
          </p:txBody>
        </p:sp>
        <p:sp>
          <p:nvSpPr>
            <p:cNvPr id="11" name="TextBox 10"/>
            <p:cNvSpPr txBox="1"/>
            <p:nvPr/>
          </p:nvSpPr>
          <p:spPr>
            <a:xfrm>
              <a:off x="762000" y="2514601"/>
              <a:ext cx="2895600" cy="2862322"/>
            </a:xfrm>
            <a:prstGeom prst="rect">
              <a:avLst/>
            </a:prstGeom>
            <a:solidFill>
              <a:srgbClr val="FFC000">
                <a:alpha val="30000"/>
              </a:srgbClr>
            </a:solidFill>
          </p:spPr>
          <p:txBody>
            <a:bodyPr wrap="square" rtlCol="0" anchor="ctr">
              <a:spAutoFit/>
            </a:bodyPr>
            <a:lstStyle/>
            <a:p>
              <a:pPr marL="693738" indent="-457200">
                <a:lnSpc>
                  <a:spcPct val="150000"/>
                </a:lnSpc>
                <a:buFont typeface="Wingdings" pitchFamily="2" charset="2"/>
                <a:buChar char="§"/>
                <a:tabLst>
                  <a:tab pos="850900" algn="l"/>
                </a:tabLst>
              </a:pPr>
              <a:r>
                <a:rPr lang="en-US" sz="2000" dirty="0" err="1" smtClean="0">
                  <a:solidFill>
                    <a:srgbClr val="7030A0"/>
                  </a:solidFill>
                </a:rPr>
                <a:t>jsp:include</a:t>
              </a:r>
              <a:endParaRPr lang="en-US" sz="2000" dirty="0" smtClean="0">
                <a:solidFill>
                  <a:srgbClr val="7030A0"/>
                </a:solidFill>
              </a:endParaRPr>
            </a:p>
            <a:p>
              <a:pPr marL="693738" indent="-457200">
                <a:lnSpc>
                  <a:spcPct val="150000"/>
                </a:lnSpc>
                <a:buFont typeface="Wingdings" pitchFamily="2" charset="2"/>
                <a:buChar char="§"/>
                <a:tabLst>
                  <a:tab pos="850900" algn="l"/>
                </a:tabLst>
              </a:pPr>
              <a:r>
                <a:rPr lang="en-US" sz="2000" dirty="0" err="1" smtClean="0">
                  <a:solidFill>
                    <a:srgbClr val="7030A0"/>
                  </a:solidFill>
                </a:rPr>
                <a:t>jsp:forward</a:t>
              </a:r>
              <a:endParaRPr lang="en-US" sz="2000" dirty="0" smtClean="0">
                <a:solidFill>
                  <a:srgbClr val="7030A0"/>
                </a:solidFill>
              </a:endParaRPr>
            </a:p>
            <a:p>
              <a:pPr marL="693738" indent="-457200">
                <a:lnSpc>
                  <a:spcPct val="150000"/>
                </a:lnSpc>
                <a:buFont typeface="Wingdings" pitchFamily="2" charset="2"/>
                <a:buChar char="§"/>
                <a:tabLst>
                  <a:tab pos="850900" algn="l"/>
                </a:tabLst>
              </a:pPr>
              <a:r>
                <a:rPr lang="en-US" sz="2000" dirty="0" err="1" smtClean="0">
                  <a:solidFill>
                    <a:srgbClr val="7030A0"/>
                  </a:solidFill>
                </a:rPr>
                <a:t>jsp:usebean</a:t>
              </a:r>
              <a:endParaRPr lang="en-US" sz="2000" dirty="0" smtClean="0">
                <a:solidFill>
                  <a:srgbClr val="7030A0"/>
                </a:solidFill>
              </a:endParaRPr>
            </a:p>
            <a:p>
              <a:pPr marL="693738" indent="-457200">
                <a:lnSpc>
                  <a:spcPct val="150000"/>
                </a:lnSpc>
                <a:buFont typeface="Wingdings" pitchFamily="2" charset="2"/>
                <a:buChar char="§"/>
                <a:tabLst>
                  <a:tab pos="850900" algn="l"/>
                </a:tabLst>
              </a:pPr>
              <a:r>
                <a:rPr lang="en-US" sz="2000" dirty="0" err="1" smtClean="0">
                  <a:solidFill>
                    <a:srgbClr val="7030A0"/>
                  </a:solidFill>
                </a:rPr>
                <a:t>jsp:setProperty</a:t>
              </a:r>
              <a:endParaRPr lang="en-US" sz="2000" dirty="0" smtClean="0">
                <a:solidFill>
                  <a:srgbClr val="7030A0"/>
                </a:solidFill>
              </a:endParaRPr>
            </a:p>
            <a:p>
              <a:pPr marL="693738" indent="-457200">
                <a:lnSpc>
                  <a:spcPct val="150000"/>
                </a:lnSpc>
                <a:buFont typeface="Wingdings" pitchFamily="2" charset="2"/>
                <a:buChar char="§"/>
                <a:tabLst>
                  <a:tab pos="850900" algn="l"/>
                </a:tabLst>
              </a:pPr>
              <a:r>
                <a:rPr lang="en-US" sz="2000" dirty="0" err="1" smtClean="0">
                  <a:solidFill>
                    <a:srgbClr val="7030A0"/>
                  </a:solidFill>
                </a:rPr>
                <a:t>jsp:getProperty</a:t>
              </a:r>
              <a:endParaRPr lang="en-US" sz="2000" dirty="0" smtClean="0">
                <a:solidFill>
                  <a:srgbClr val="7030A0"/>
                </a:solidFill>
              </a:endParaRPr>
            </a:p>
            <a:p>
              <a:pPr marL="693738" indent="-457200">
                <a:lnSpc>
                  <a:spcPct val="150000"/>
                </a:lnSpc>
                <a:buFont typeface="Wingdings" pitchFamily="2" charset="2"/>
                <a:buChar char="§"/>
                <a:tabLst>
                  <a:tab pos="850900" algn="l"/>
                </a:tabLst>
              </a:pPr>
              <a:r>
                <a:rPr lang="en-US" sz="2000" b="0" dirty="0" err="1" smtClean="0"/>
                <a:t>jsp:fallback</a:t>
              </a:r>
              <a:endParaRPr lang="en-US" sz="2000" dirty="0"/>
            </a:p>
          </p:txBody>
        </p:sp>
      </p:grpSp>
      <p:sp>
        <p:nvSpPr>
          <p:cNvPr id="14" name="TextBox 13"/>
          <p:cNvSpPr txBox="1"/>
          <p:nvPr/>
        </p:nvSpPr>
        <p:spPr>
          <a:xfrm>
            <a:off x="228600" y="5334000"/>
            <a:ext cx="8534400"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lvl="1"/>
            <a:r>
              <a:rPr lang="en-US" sz="2000" b="0" dirty="0" smtClean="0">
                <a:latin typeface="Arial" pitchFamily="34" charset="0"/>
                <a:cs typeface="Arial" pitchFamily="34" charset="0"/>
              </a:rPr>
              <a:t>The highlighted ones will be covered in detail in the coming slides.</a:t>
            </a:r>
            <a:endParaRPr lang="en-US" sz="2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JSP:include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a:p>
        </p:txBody>
      </p:sp>
      <p:sp>
        <p:nvSpPr>
          <p:cNvPr id="5" name="TextBox 4"/>
          <p:cNvSpPr txBox="1"/>
          <p:nvPr/>
        </p:nvSpPr>
        <p:spPr>
          <a:xfrm>
            <a:off x="304800" y="1515070"/>
            <a:ext cx="8382000" cy="923330"/>
          </a:xfrm>
          <a:prstGeom prst="rect">
            <a:avLst/>
          </a:prstGeom>
          <a:noFill/>
        </p:spPr>
        <p:txBody>
          <a:bodyPr wrap="square" rtlCol="0">
            <a:spAutoFit/>
          </a:bodyPr>
          <a:lstStyle/>
          <a:p>
            <a:pPr marL="236538" indent="-236538">
              <a:buFont typeface="Wingdings" pitchFamily="2" charset="2"/>
              <a:buChar char="§"/>
            </a:pPr>
            <a:r>
              <a:rPr lang="en-US" b="0" dirty="0" smtClean="0"/>
              <a:t>Used for dynamically including the pages </a:t>
            </a:r>
          </a:p>
          <a:p>
            <a:pPr marL="236538" indent="-236538">
              <a:buFont typeface="Wingdings" pitchFamily="2" charset="2"/>
              <a:buChar char="§"/>
            </a:pPr>
            <a:r>
              <a:rPr lang="en-US" b="0" dirty="0" smtClean="0"/>
              <a:t>Includes the output of the included page during run time</a:t>
            </a:r>
          </a:p>
          <a:p>
            <a:pPr marL="236538" indent="-236538">
              <a:buFont typeface="Wingdings" pitchFamily="2" charset="2"/>
              <a:buChar char="§"/>
            </a:pPr>
            <a:r>
              <a:rPr lang="en-US" b="0" dirty="0" smtClean="0"/>
              <a:t>Contents of the page are not included – Only the response is included.</a:t>
            </a:r>
          </a:p>
        </p:txBody>
      </p:sp>
      <p:sp>
        <p:nvSpPr>
          <p:cNvPr id="6" name="Rectangle 5"/>
          <p:cNvSpPr/>
          <p:nvPr/>
        </p:nvSpPr>
        <p:spPr bwMode="auto">
          <a:xfrm>
            <a:off x="685800" y="5638800"/>
            <a:ext cx="1463040" cy="533400"/>
          </a:xfrm>
          <a:prstGeom prst="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latin typeface="Arial" charset="0"/>
              </a:rPr>
              <a:t>homepage.jsp</a:t>
            </a:r>
            <a:endParaRPr kumimoji="0" lang="en-US" sz="16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810000" y="5638800"/>
            <a:ext cx="201168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latin typeface="Arial" charset="0"/>
              </a:rPr>
              <a:t>homeP</a:t>
            </a:r>
            <a:r>
              <a:rPr kumimoji="0" lang="en-US" sz="1600" b="0" i="0" u="none" strike="noStrike" cap="none" normalizeH="0" baseline="0" dirty="0" smtClean="0">
                <a:ln>
                  <a:noFill/>
                </a:ln>
                <a:solidFill>
                  <a:schemeClr val="tx1"/>
                </a:solidFill>
                <a:effectLst/>
                <a:latin typeface="Arial" charset="0"/>
              </a:rPr>
              <a:t>age_jsp.java</a:t>
            </a:r>
          </a:p>
        </p:txBody>
      </p:sp>
      <p:sp>
        <p:nvSpPr>
          <p:cNvPr id="8" name="Snip Single Corner Rectangle 7"/>
          <p:cNvSpPr/>
          <p:nvPr/>
        </p:nvSpPr>
        <p:spPr bwMode="auto">
          <a:xfrm>
            <a:off x="6873240" y="5623034"/>
            <a:ext cx="1737360" cy="609600"/>
          </a:xfrm>
          <a:prstGeom prst="snip1Rect">
            <a:avLst/>
          </a:prstGeom>
          <a:solidFill>
            <a:srgbClr val="66CCFF"/>
          </a:solidFill>
          <a:ln w="9525" cap="flat" cmpd="sng" algn="ctr">
            <a:solidFill>
              <a:schemeClr val="tx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600" b="0" dirty="0" smtClean="0"/>
              <a:t>  footer_jsp.java</a:t>
            </a:r>
            <a:endParaRPr kumimoji="0" lang="en-US" sz="1600" b="0" i="0" u="none" strike="noStrike" cap="none" normalizeH="0" baseline="0" dirty="0" smtClean="0">
              <a:ln>
                <a:noFill/>
              </a:ln>
              <a:solidFill>
                <a:schemeClr val="tx1"/>
              </a:solidFill>
              <a:effectLst/>
              <a:latin typeface="Arial" charset="0"/>
            </a:endParaRPr>
          </a:p>
        </p:txBody>
      </p:sp>
      <p:pic>
        <p:nvPicPr>
          <p:cNvPr id="9" name="Picture 8" descr="index.jpeg"/>
          <p:cNvPicPr>
            <a:picLocks noChangeAspect="1"/>
          </p:cNvPicPr>
          <p:nvPr/>
        </p:nvPicPr>
        <p:blipFill>
          <a:blip r:embed="rId2" cstate="print"/>
          <a:stretch>
            <a:fillRect/>
          </a:stretch>
        </p:blipFill>
        <p:spPr>
          <a:xfrm>
            <a:off x="4219575" y="3026228"/>
            <a:ext cx="885825" cy="1012372"/>
          </a:xfrm>
          <a:prstGeom prst="rect">
            <a:avLst/>
          </a:prstGeom>
          <a:noFill/>
          <a:ln>
            <a:noFill/>
          </a:ln>
        </p:spPr>
      </p:pic>
      <p:sp>
        <p:nvSpPr>
          <p:cNvPr id="10" name="TextBox 9"/>
          <p:cNvSpPr txBox="1"/>
          <p:nvPr/>
        </p:nvSpPr>
        <p:spPr>
          <a:xfrm>
            <a:off x="2286000" y="4953000"/>
            <a:ext cx="1600200" cy="830997"/>
          </a:xfrm>
          <a:prstGeom prst="rect">
            <a:avLst/>
          </a:prstGeom>
          <a:noFill/>
        </p:spPr>
        <p:txBody>
          <a:bodyPr wrap="square" rtlCol="0">
            <a:spAutoFit/>
          </a:bodyPr>
          <a:lstStyle/>
          <a:p>
            <a:r>
              <a:rPr lang="en-US" sz="1200" dirty="0" smtClean="0"/>
              <a:t>Home page translated to homepage.java by web container.</a:t>
            </a:r>
            <a:endParaRPr lang="en-US" sz="1200" dirty="0"/>
          </a:p>
        </p:txBody>
      </p:sp>
      <p:sp>
        <p:nvSpPr>
          <p:cNvPr id="11" name="Flowchart: Connector 10"/>
          <p:cNvSpPr/>
          <p:nvPr/>
        </p:nvSpPr>
        <p:spPr bwMode="auto">
          <a:xfrm>
            <a:off x="1981200" y="5029200"/>
            <a:ext cx="304800" cy="304800"/>
          </a:xfrm>
          <a:prstGeom prst="flowChart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1</a:t>
            </a:r>
          </a:p>
        </p:txBody>
      </p:sp>
      <p:cxnSp>
        <p:nvCxnSpPr>
          <p:cNvPr id="12" name="Straight Arrow Connector 11"/>
          <p:cNvCxnSpPr/>
          <p:nvPr/>
        </p:nvCxnSpPr>
        <p:spPr bwMode="auto">
          <a:xfrm rot="5400000">
            <a:off x="4037808" y="4876800"/>
            <a:ext cx="1067592" cy="79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3" name="TextBox 12"/>
          <p:cNvSpPr txBox="1"/>
          <p:nvPr/>
        </p:nvSpPr>
        <p:spPr>
          <a:xfrm>
            <a:off x="4191000" y="4177605"/>
            <a:ext cx="228600" cy="1384995"/>
          </a:xfrm>
          <a:prstGeom prst="rect">
            <a:avLst/>
          </a:prstGeom>
          <a:noFill/>
        </p:spPr>
        <p:txBody>
          <a:bodyPr wrap="square" rtlCol="0">
            <a:spAutoFit/>
          </a:bodyPr>
          <a:lstStyle/>
          <a:p>
            <a:r>
              <a:rPr lang="en-US" sz="1200" dirty="0" smtClean="0"/>
              <a:t>R</a:t>
            </a:r>
          </a:p>
          <a:p>
            <a:r>
              <a:rPr lang="en-US" sz="1200" dirty="0" smtClean="0"/>
              <a:t>E</a:t>
            </a:r>
          </a:p>
          <a:p>
            <a:r>
              <a:rPr lang="en-US" sz="1200" dirty="0" smtClean="0"/>
              <a:t>Q</a:t>
            </a:r>
          </a:p>
          <a:p>
            <a:r>
              <a:rPr lang="en-US" sz="1200" dirty="0" smtClean="0"/>
              <a:t>U</a:t>
            </a:r>
          </a:p>
          <a:p>
            <a:r>
              <a:rPr lang="en-US" sz="1200" dirty="0" smtClean="0"/>
              <a:t>E</a:t>
            </a:r>
          </a:p>
          <a:p>
            <a:r>
              <a:rPr lang="en-US" sz="1200" dirty="0" smtClean="0"/>
              <a:t>S</a:t>
            </a:r>
          </a:p>
          <a:p>
            <a:r>
              <a:rPr lang="en-US" sz="1200" dirty="0" smtClean="0"/>
              <a:t>T</a:t>
            </a:r>
          </a:p>
        </p:txBody>
      </p:sp>
      <p:cxnSp>
        <p:nvCxnSpPr>
          <p:cNvPr id="14" name="Straight Arrow Connector 13"/>
          <p:cNvCxnSpPr/>
          <p:nvPr/>
        </p:nvCxnSpPr>
        <p:spPr bwMode="auto">
          <a:xfrm rot="16200000" flipV="1">
            <a:off x="4266805" y="4830745"/>
            <a:ext cx="1066798" cy="79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5" name="Flowchart: Connector 14"/>
          <p:cNvSpPr/>
          <p:nvPr/>
        </p:nvSpPr>
        <p:spPr bwMode="auto">
          <a:xfrm>
            <a:off x="3886200" y="4526340"/>
            <a:ext cx="304800" cy="304800"/>
          </a:xfrm>
          <a:prstGeom prst="flowChart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Arial" charset="0"/>
              </a:rPr>
              <a:t>2</a:t>
            </a:r>
            <a:endParaRPr kumimoji="0" lang="en-US" sz="1400" b="1" i="0" u="none" strike="noStrike" cap="none" normalizeH="0" baseline="0" dirty="0" smtClean="0">
              <a:ln>
                <a:noFill/>
              </a:ln>
              <a:solidFill>
                <a:schemeClr val="tx1"/>
              </a:solidFill>
              <a:effectLst/>
              <a:latin typeface="Arial" charset="0"/>
            </a:endParaRPr>
          </a:p>
        </p:txBody>
      </p:sp>
      <p:cxnSp>
        <p:nvCxnSpPr>
          <p:cNvPr id="16" name="Straight Arrow Connector 15"/>
          <p:cNvCxnSpPr>
            <a:stCxn id="7" idx="3"/>
            <a:endCxn id="8" idx="2"/>
          </p:cNvCxnSpPr>
          <p:nvPr/>
        </p:nvCxnSpPr>
        <p:spPr bwMode="auto">
          <a:xfrm>
            <a:off x="5821680" y="5905500"/>
            <a:ext cx="1051560" cy="2233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7" name="Flowchart: Connector 16"/>
          <p:cNvSpPr/>
          <p:nvPr/>
        </p:nvSpPr>
        <p:spPr bwMode="auto">
          <a:xfrm>
            <a:off x="6019800" y="5943600"/>
            <a:ext cx="304800" cy="304800"/>
          </a:xfrm>
          <a:prstGeom prst="flowChart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Arial" charset="0"/>
              </a:rPr>
              <a:t>3</a:t>
            </a:r>
            <a:endParaRPr kumimoji="0" lang="en-US" sz="1400" b="1" i="0" u="none" strike="noStrike" cap="none" normalizeH="0" baseline="0" dirty="0" smtClean="0">
              <a:ln>
                <a:noFill/>
              </a:ln>
              <a:solidFill>
                <a:schemeClr val="tx1"/>
              </a:solidFill>
              <a:effectLst/>
              <a:latin typeface="Arial" charset="0"/>
            </a:endParaRPr>
          </a:p>
        </p:txBody>
      </p:sp>
      <p:cxnSp>
        <p:nvCxnSpPr>
          <p:cNvPr id="18" name="Straight Arrow Connector 17"/>
          <p:cNvCxnSpPr/>
          <p:nvPr/>
        </p:nvCxnSpPr>
        <p:spPr bwMode="auto">
          <a:xfrm rot="10800000">
            <a:off x="5867400" y="5715000"/>
            <a:ext cx="914397" cy="1"/>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9" name="Flowchart: Connector 18"/>
          <p:cNvSpPr/>
          <p:nvPr/>
        </p:nvSpPr>
        <p:spPr bwMode="auto">
          <a:xfrm>
            <a:off x="6019800" y="5334000"/>
            <a:ext cx="304800" cy="304800"/>
          </a:xfrm>
          <a:prstGeom prst="flowChart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4</a:t>
            </a:r>
          </a:p>
        </p:txBody>
      </p:sp>
      <p:sp>
        <p:nvSpPr>
          <p:cNvPr id="20" name="Flowchart: Connector 19"/>
          <p:cNvSpPr/>
          <p:nvPr/>
        </p:nvSpPr>
        <p:spPr bwMode="auto">
          <a:xfrm>
            <a:off x="5257800" y="4343400"/>
            <a:ext cx="304800" cy="304800"/>
          </a:xfrm>
          <a:prstGeom prst="flowChart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Arial" charset="0"/>
              </a:rPr>
              <a:t>5</a:t>
            </a:r>
            <a:endParaRPr kumimoji="0" lang="en-US" sz="1400" b="1" i="0" u="none" strike="noStrike" cap="none" normalizeH="0" baseline="0" dirty="0" smtClean="0">
              <a:ln>
                <a:noFill/>
              </a:ln>
              <a:solidFill>
                <a:schemeClr val="tx1"/>
              </a:solidFill>
              <a:effectLst/>
              <a:latin typeface="Arial" charset="0"/>
            </a:endParaRPr>
          </a:p>
        </p:txBody>
      </p:sp>
      <p:sp>
        <p:nvSpPr>
          <p:cNvPr id="21" name="TextBox 20"/>
          <p:cNvSpPr txBox="1"/>
          <p:nvPr/>
        </p:nvSpPr>
        <p:spPr>
          <a:xfrm>
            <a:off x="4953000" y="4069140"/>
            <a:ext cx="228600" cy="1569660"/>
          </a:xfrm>
          <a:prstGeom prst="rect">
            <a:avLst/>
          </a:prstGeom>
          <a:noFill/>
        </p:spPr>
        <p:txBody>
          <a:bodyPr wrap="square" rtlCol="0">
            <a:spAutoFit/>
          </a:bodyPr>
          <a:lstStyle/>
          <a:p>
            <a:r>
              <a:rPr lang="en-US" sz="1200" dirty="0" smtClean="0"/>
              <a:t>R</a:t>
            </a:r>
          </a:p>
          <a:p>
            <a:r>
              <a:rPr lang="en-US" sz="1200" dirty="0" smtClean="0"/>
              <a:t>E</a:t>
            </a:r>
          </a:p>
          <a:p>
            <a:r>
              <a:rPr lang="en-US" sz="1200" dirty="0" smtClean="0"/>
              <a:t>S</a:t>
            </a:r>
          </a:p>
          <a:p>
            <a:r>
              <a:rPr lang="en-US" sz="1200" dirty="0" smtClean="0"/>
              <a:t>P</a:t>
            </a:r>
          </a:p>
          <a:p>
            <a:r>
              <a:rPr lang="en-US" sz="1200" dirty="0" smtClean="0"/>
              <a:t>O</a:t>
            </a:r>
          </a:p>
          <a:p>
            <a:r>
              <a:rPr lang="en-US" sz="1200" dirty="0" smtClean="0"/>
              <a:t>N</a:t>
            </a:r>
          </a:p>
          <a:p>
            <a:r>
              <a:rPr lang="en-US" sz="1200" dirty="0" smtClean="0"/>
              <a:t>S</a:t>
            </a:r>
          </a:p>
          <a:p>
            <a:r>
              <a:rPr lang="en-US" sz="1200" dirty="0" smtClean="0"/>
              <a:t>E</a:t>
            </a:r>
          </a:p>
        </p:txBody>
      </p:sp>
      <p:sp>
        <p:nvSpPr>
          <p:cNvPr id="22" name="Rounded Rectangle 21"/>
          <p:cNvSpPr/>
          <p:nvPr/>
        </p:nvSpPr>
        <p:spPr bwMode="auto">
          <a:xfrm>
            <a:off x="5715000" y="4466511"/>
            <a:ext cx="2514600" cy="715089"/>
          </a:xfrm>
          <a:prstGeom prst="roundRect">
            <a:avLst/>
          </a:prstGeom>
          <a:noFill/>
        </p:spPr>
        <p:txBody>
          <a:bodyPr wrap="square" rtlCol="0">
            <a:spAutoFit/>
          </a:bodyPr>
          <a:lstStyle/>
          <a:p>
            <a:r>
              <a:rPr lang="en-US" sz="1200" dirty="0" smtClean="0"/>
              <a:t>The footer JSP response is included in the home page and response sent to client.</a:t>
            </a:r>
          </a:p>
        </p:txBody>
      </p:sp>
      <p:cxnSp>
        <p:nvCxnSpPr>
          <p:cNvPr id="23" name="Straight Arrow Connector 22"/>
          <p:cNvCxnSpPr>
            <a:stCxn id="6" idx="3"/>
            <a:endCxn id="7" idx="1"/>
          </p:cNvCxnSpPr>
          <p:nvPr/>
        </p:nvCxnSpPr>
        <p:spPr bwMode="auto">
          <a:xfrm>
            <a:off x="2148840" y="5905500"/>
            <a:ext cx="1661160"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25" name="TextBox 24"/>
          <p:cNvSpPr txBox="1"/>
          <p:nvPr/>
        </p:nvSpPr>
        <p:spPr>
          <a:xfrm>
            <a:off x="1371600" y="2514600"/>
            <a:ext cx="6553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latin typeface="Arial" pitchFamily="34" charset="0"/>
                <a:cs typeface="Arial" pitchFamily="34" charset="0"/>
              </a:rPr>
              <a:t>Assume footer.jsp is included homepage.jsp</a:t>
            </a:r>
            <a:endParaRPr lang="en-US" dirty="0">
              <a:latin typeface="Arial" pitchFamily="34" charset="0"/>
              <a:cs typeface="Arial" pitchFamily="34" charset="0"/>
            </a:endParaRPr>
          </a:p>
        </p:txBody>
      </p:sp>
      <p:sp>
        <p:nvSpPr>
          <p:cNvPr id="26" name="TextBox 25"/>
          <p:cNvSpPr txBox="1"/>
          <p:nvPr/>
        </p:nvSpPr>
        <p:spPr>
          <a:xfrm>
            <a:off x="5791200" y="6211669"/>
            <a:ext cx="1600200" cy="646331"/>
          </a:xfrm>
          <a:prstGeom prst="rect">
            <a:avLst/>
          </a:prstGeom>
          <a:noFill/>
        </p:spPr>
        <p:txBody>
          <a:bodyPr wrap="square" rtlCol="0">
            <a:spAutoFit/>
          </a:bodyPr>
          <a:lstStyle/>
          <a:p>
            <a:r>
              <a:rPr lang="en-US" sz="1200" dirty="0" smtClean="0"/>
              <a:t>Home page requests footer JSP file.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ox(in)">
                                      <p:cBhvr>
                                        <p:cTn id="13" dur="500"/>
                                        <p:tgtEl>
                                          <p:spTgt spid="10"/>
                                        </p:tgtEl>
                                      </p:cBhvr>
                                    </p:animEffect>
                                  </p:childTnLst>
                                </p:cTn>
                              </p:par>
                              <p:par>
                                <p:cTn id="14" presetID="4" presetClass="entr" presetSubtype="16"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ox(in)">
                                      <p:cBhvr>
                                        <p:cTn id="16" dur="500"/>
                                        <p:tgtEl>
                                          <p:spTgt spid="2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par>
                                <p:cTn id="20" presetID="4"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ox(in)">
                                      <p:cBhvr>
                                        <p:cTn id="30" dur="500"/>
                                        <p:tgtEl>
                                          <p:spTgt spid="1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ox(in)">
                                      <p:cBhvr>
                                        <p:cTn id="36" dur="500"/>
                                        <p:tgtEl>
                                          <p:spTgt spid="17"/>
                                        </p:tgtEl>
                                      </p:cBhvr>
                                    </p:animEffect>
                                  </p:childTnLst>
                                </p:cTn>
                              </p:par>
                              <p:par>
                                <p:cTn id="37" presetID="4" presetClass="entr" presetSubtype="16"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ox(in)">
                                      <p:cBhvr>
                                        <p:cTn id="39" dur="500"/>
                                        <p:tgtEl>
                                          <p:spTgt spid="16"/>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ox(in)">
                                      <p:cBhvr>
                                        <p:cTn id="42" dur="500"/>
                                        <p:tgtEl>
                                          <p:spTgt spid="8"/>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box(in)">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ox(in)">
                                      <p:cBhvr>
                                        <p:cTn id="50" dur="500"/>
                                        <p:tgtEl>
                                          <p:spTgt spid="18"/>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box(in)">
                                      <p:cBhvr>
                                        <p:cTn id="53" dur="500"/>
                                        <p:tgtEl>
                                          <p:spTgt spid="19"/>
                                        </p:tgtEl>
                                      </p:cBhvr>
                                    </p:animEffect>
                                  </p:childTnLst>
                                </p:cTn>
                              </p:par>
                            </p:childTnLst>
                          </p:cTn>
                        </p:par>
                        <p:par>
                          <p:cTn id="54" fill="hold">
                            <p:stCondLst>
                              <p:cond delay="500"/>
                            </p:stCondLst>
                            <p:childTnLst>
                              <p:par>
                                <p:cTn id="55" presetID="4" presetClass="entr" presetSubtype="16"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ox(in)">
                                      <p:cBhvr>
                                        <p:cTn id="57" dur="500"/>
                                        <p:tgtEl>
                                          <p:spTgt spid="14"/>
                                        </p:tgtEl>
                                      </p:cBhvr>
                                    </p:animEffect>
                                  </p:childTnLst>
                                </p:cTn>
                              </p:par>
                            </p:childTnLst>
                          </p:cTn>
                        </p:par>
                        <p:par>
                          <p:cTn id="58" fill="hold">
                            <p:stCondLst>
                              <p:cond delay="1000"/>
                            </p:stCondLst>
                            <p:childTnLst>
                              <p:par>
                                <p:cTn id="59" presetID="4" presetClass="entr" presetSubtype="16"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ox(in)">
                                      <p:cBhvr>
                                        <p:cTn id="61" dur="500"/>
                                        <p:tgtEl>
                                          <p:spTgt spid="21"/>
                                        </p:tgtEl>
                                      </p:cBhvr>
                                    </p:animEffect>
                                  </p:childTnLst>
                                </p:cTn>
                              </p:par>
                            </p:childTnLst>
                          </p:cTn>
                        </p:par>
                        <p:par>
                          <p:cTn id="62" fill="hold">
                            <p:stCondLst>
                              <p:cond delay="1500"/>
                            </p:stCondLst>
                            <p:childTnLst>
                              <p:par>
                                <p:cTn id="63" presetID="4" presetClass="entr" presetSubtype="16"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ox(in)">
                                      <p:cBhvr>
                                        <p:cTn id="65" dur="500"/>
                                        <p:tgtEl>
                                          <p:spTgt spid="20"/>
                                        </p:tgtEl>
                                      </p:cBhvr>
                                    </p:animEffect>
                                  </p:childTnLst>
                                </p:cTn>
                              </p:par>
                            </p:childTnLst>
                          </p:cTn>
                        </p:par>
                        <p:par>
                          <p:cTn id="66" fill="hold">
                            <p:stCondLst>
                              <p:cond delay="2000"/>
                            </p:stCondLst>
                            <p:childTnLst>
                              <p:par>
                                <p:cTn id="67" presetID="4" presetClass="entr" presetSubtype="16"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box(in)">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animBg="1"/>
      <p:bldP spid="13" grpId="0"/>
      <p:bldP spid="15" grpId="0" animBg="1"/>
      <p:bldP spid="17" grpId="0" animBg="1"/>
      <p:bldP spid="19" grpId="0" animBg="1"/>
      <p:bldP spid="20" grpId="0" animBg="1"/>
      <p:bldP spid="21" grpId="0"/>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Jsp:include</a:t>
            </a:r>
            <a:r>
              <a:rPr lang="en-US" dirty="0" smtClean="0"/>
              <a:t> tag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sp>
        <p:nvSpPr>
          <p:cNvPr id="5" name="TextBox 4"/>
          <p:cNvSpPr txBox="1"/>
          <p:nvPr/>
        </p:nvSpPr>
        <p:spPr>
          <a:xfrm>
            <a:off x="457200" y="1676400"/>
            <a:ext cx="7924800" cy="2580194"/>
          </a:xfrm>
          <a:prstGeom prst="rect">
            <a:avLst/>
          </a:prstGeom>
          <a:noFill/>
        </p:spPr>
        <p:txBody>
          <a:bodyPr wrap="square" rtlCol="0">
            <a:spAutoFit/>
          </a:bodyPr>
          <a:lstStyle/>
          <a:p>
            <a:pPr>
              <a:lnSpc>
                <a:spcPct val="150000"/>
              </a:lnSpc>
              <a:spcBef>
                <a:spcPts val="1200"/>
              </a:spcBef>
            </a:pPr>
            <a:r>
              <a:rPr lang="en-US" dirty="0" smtClean="0"/>
              <a:t>Syntax : </a:t>
            </a:r>
          </a:p>
          <a:p>
            <a:pPr lvl="0" indent="693738">
              <a:lnSpc>
                <a:spcPct val="150000"/>
              </a:lnSpc>
              <a:spcBef>
                <a:spcPts val="1200"/>
              </a:spcBef>
            </a:pPr>
            <a:r>
              <a:rPr lang="en-US" dirty="0" smtClean="0">
                <a:solidFill>
                  <a:srgbClr val="00B050"/>
                </a:solidFill>
              </a:rPr>
              <a:t>&lt;</a:t>
            </a:r>
            <a:r>
              <a:rPr lang="en-US" dirty="0" err="1" smtClean="0">
                <a:solidFill>
                  <a:srgbClr val="00B050"/>
                </a:solidFill>
              </a:rPr>
              <a:t>jsp:</a:t>
            </a:r>
            <a:r>
              <a:rPr lang="en-US" dirty="0" err="1" smtClean="0">
                <a:solidFill>
                  <a:srgbClr val="0070C0"/>
                </a:solidFill>
              </a:rPr>
              <a:t>include</a:t>
            </a:r>
            <a:r>
              <a:rPr lang="en-US" dirty="0" smtClean="0"/>
              <a:t> </a:t>
            </a:r>
            <a:r>
              <a:rPr lang="en-US" dirty="0" smtClean="0">
                <a:solidFill>
                  <a:srgbClr val="C00000"/>
                </a:solidFill>
              </a:rPr>
              <a:t>page</a:t>
            </a:r>
            <a:r>
              <a:rPr lang="en-US" dirty="0" smtClean="0"/>
              <a:t>=“</a:t>
            </a:r>
            <a:r>
              <a:rPr lang="en-US" dirty="0" err="1" smtClean="0">
                <a:solidFill>
                  <a:srgbClr val="00B0F0"/>
                </a:solidFill>
              </a:rPr>
              <a:t>PageName</a:t>
            </a:r>
            <a:r>
              <a:rPr lang="en-US" dirty="0" smtClean="0"/>
              <a:t>”</a:t>
            </a:r>
            <a:r>
              <a:rPr lang="en-US" dirty="0" smtClean="0">
                <a:solidFill>
                  <a:srgbClr val="00B050"/>
                </a:solidFill>
              </a:rPr>
              <a:t> /&gt;</a:t>
            </a:r>
          </a:p>
          <a:p>
            <a:pPr lvl="0">
              <a:lnSpc>
                <a:spcPct val="150000"/>
              </a:lnSpc>
              <a:spcBef>
                <a:spcPts val="1200"/>
              </a:spcBef>
            </a:pPr>
            <a:r>
              <a:rPr lang="en-US" dirty="0" smtClean="0"/>
              <a:t>Example : </a:t>
            </a:r>
            <a:r>
              <a:rPr lang="en-US" b="0" dirty="0" smtClean="0"/>
              <a:t> Assume that the following line is included in </a:t>
            </a:r>
            <a:r>
              <a:rPr lang="en-US" i="1" dirty="0" smtClean="0"/>
              <a:t>index.jsp</a:t>
            </a:r>
          </a:p>
          <a:p>
            <a:pPr indent="693738">
              <a:lnSpc>
                <a:spcPct val="150000"/>
              </a:lnSpc>
              <a:spcBef>
                <a:spcPts val="1200"/>
              </a:spcBef>
            </a:pPr>
            <a:r>
              <a:rPr lang="en-US" dirty="0" smtClean="0">
                <a:solidFill>
                  <a:srgbClr val="00B050"/>
                </a:solidFill>
              </a:rPr>
              <a:t>&lt;</a:t>
            </a:r>
            <a:r>
              <a:rPr lang="en-US" dirty="0" err="1" smtClean="0">
                <a:solidFill>
                  <a:srgbClr val="00B050"/>
                </a:solidFill>
              </a:rPr>
              <a:t>jsp:</a:t>
            </a:r>
            <a:r>
              <a:rPr lang="en-US" dirty="0" err="1" smtClean="0">
                <a:solidFill>
                  <a:srgbClr val="0070C0"/>
                </a:solidFill>
              </a:rPr>
              <a:t>include</a:t>
            </a:r>
            <a:r>
              <a:rPr lang="en-US" dirty="0" smtClean="0"/>
              <a:t> </a:t>
            </a:r>
            <a:r>
              <a:rPr lang="en-US" dirty="0" smtClean="0">
                <a:solidFill>
                  <a:srgbClr val="C00000"/>
                </a:solidFill>
              </a:rPr>
              <a:t>page</a:t>
            </a:r>
            <a:r>
              <a:rPr lang="en-US" dirty="0" smtClean="0"/>
              <a:t>=“</a:t>
            </a:r>
            <a:r>
              <a:rPr lang="en-US" dirty="0" smtClean="0">
                <a:solidFill>
                  <a:srgbClr val="00B0F0"/>
                </a:solidFill>
              </a:rPr>
              <a:t>myPage.jsp</a:t>
            </a:r>
            <a:r>
              <a:rPr lang="en-US" dirty="0" smtClean="0"/>
              <a:t>”</a:t>
            </a:r>
            <a:r>
              <a:rPr lang="en-US" dirty="0" smtClean="0">
                <a:solidFill>
                  <a:srgbClr val="00B050"/>
                </a:solidFill>
              </a:rPr>
              <a:t> /&gt;</a:t>
            </a:r>
            <a:endParaRPr lang="en-US" dirty="0"/>
          </a:p>
          <a:p>
            <a:pPr indent="693738">
              <a:lnSpc>
                <a:spcPct val="150000"/>
              </a:lnSpc>
            </a:pPr>
            <a:endParaRPr lang="en-US" dirty="0" smtClean="0">
              <a:solidFill>
                <a:srgbClr val="00B050"/>
              </a:solidFill>
            </a:endParaRPr>
          </a:p>
        </p:txBody>
      </p:sp>
      <p:sp>
        <p:nvSpPr>
          <p:cNvPr id="6" name="Rectangle 5"/>
          <p:cNvSpPr/>
          <p:nvPr/>
        </p:nvSpPr>
        <p:spPr>
          <a:xfrm>
            <a:off x="914400" y="4140369"/>
            <a:ext cx="6629400" cy="5078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en-US" b="0" dirty="0" smtClean="0">
                <a:latin typeface="Arial" pitchFamily="34" charset="0"/>
                <a:cs typeface="Arial" pitchFamily="34" charset="0"/>
              </a:rPr>
              <a:t>Here the </a:t>
            </a:r>
            <a:r>
              <a:rPr lang="en-US" dirty="0" smtClean="0">
                <a:solidFill>
                  <a:srgbClr val="00B0F0"/>
                </a:solidFill>
                <a:latin typeface="Arial" pitchFamily="34" charset="0"/>
                <a:cs typeface="Arial" pitchFamily="34" charset="0"/>
              </a:rPr>
              <a:t>myPage.jsp</a:t>
            </a:r>
            <a:r>
              <a:rPr lang="en-US" b="0" dirty="0" smtClean="0">
                <a:latin typeface="Arial" pitchFamily="34" charset="0"/>
                <a:cs typeface="Arial" pitchFamily="34" charset="0"/>
              </a:rPr>
              <a:t> response is included in the </a:t>
            </a:r>
            <a:r>
              <a:rPr lang="en-US" i="1" dirty="0" smtClean="0">
                <a:latin typeface="Arial" pitchFamily="34" charset="0"/>
                <a:cs typeface="Arial" pitchFamily="34" charset="0"/>
              </a:rPr>
              <a:t>index.jsp</a:t>
            </a:r>
            <a:endParaRPr lang="en-US" b="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Directive Vs Action include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a:p>
        </p:txBody>
      </p:sp>
      <p:sp>
        <p:nvSpPr>
          <p:cNvPr id="5" name="TextBox 4"/>
          <p:cNvSpPr txBox="1"/>
          <p:nvPr/>
        </p:nvSpPr>
        <p:spPr>
          <a:xfrm>
            <a:off x="152400" y="1600200"/>
            <a:ext cx="8686800" cy="4247317"/>
          </a:xfrm>
          <a:prstGeom prst="rect">
            <a:avLst/>
          </a:prstGeom>
          <a:noFill/>
        </p:spPr>
        <p:txBody>
          <a:bodyPr wrap="square" rtlCol="0">
            <a:spAutoFit/>
          </a:bodyPr>
          <a:lstStyle/>
          <a:p>
            <a:pPr>
              <a:lnSpc>
                <a:spcPct val="150000"/>
              </a:lnSpc>
            </a:pPr>
            <a:r>
              <a:rPr lang="en-US" b="0" dirty="0" smtClean="0"/>
              <a:t>Consider a scenario in which we are asked to create a login application . They have the following requirements</a:t>
            </a:r>
          </a:p>
          <a:p>
            <a:pPr marL="393700" indent="-220663">
              <a:lnSpc>
                <a:spcPct val="150000"/>
              </a:lnSpc>
              <a:buFont typeface="Wingdings" pitchFamily="2" charset="2"/>
              <a:buChar char="§"/>
            </a:pPr>
            <a:r>
              <a:rPr lang="en-US" b="0" dirty="0" smtClean="0"/>
              <a:t> Home page is common for all categories of employees</a:t>
            </a:r>
          </a:p>
          <a:p>
            <a:pPr marL="393700" indent="-220663">
              <a:lnSpc>
                <a:spcPct val="150000"/>
              </a:lnSpc>
              <a:buFont typeface="Wingdings" pitchFamily="2" charset="2"/>
              <a:buChar char="§"/>
            </a:pPr>
            <a:r>
              <a:rPr lang="en-US" b="0" dirty="0" smtClean="0"/>
              <a:t>The heading is different for different designation of employees and should be included in all the pages based on the employee designation</a:t>
            </a:r>
          </a:p>
          <a:p>
            <a:pPr marL="393700" indent="-220663">
              <a:lnSpc>
                <a:spcPct val="150000"/>
              </a:lnSpc>
              <a:buFont typeface="Wingdings" pitchFamily="2" charset="2"/>
              <a:buChar char="§"/>
            </a:pPr>
            <a:r>
              <a:rPr lang="en-US" b="0" dirty="0" smtClean="0"/>
              <a:t>The footer page is common for all and should be include in all the pages .</a:t>
            </a:r>
          </a:p>
          <a:p>
            <a:pPr marL="457200" indent="-346075">
              <a:lnSpc>
                <a:spcPct val="150000"/>
              </a:lnSpc>
            </a:pPr>
            <a:endParaRPr lang="en-US" b="0" dirty="0" smtClean="0"/>
          </a:p>
          <a:p>
            <a:pPr marL="457200" indent="-346075">
              <a:lnSpc>
                <a:spcPct val="150000"/>
              </a:lnSpc>
            </a:pPr>
            <a:r>
              <a:rPr lang="en-US" b="0" dirty="0" smtClean="0"/>
              <a:t>Given the above scenario,</a:t>
            </a:r>
          </a:p>
          <a:p>
            <a:pPr marL="346075" indent="-234950">
              <a:lnSpc>
                <a:spcPct val="150000"/>
              </a:lnSpc>
              <a:buFont typeface="Wingdings" pitchFamily="2" charset="2"/>
              <a:buChar char="§"/>
            </a:pPr>
            <a:r>
              <a:rPr lang="en-US" b="0" dirty="0" smtClean="0"/>
              <a:t> </a:t>
            </a:r>
            <a:r>
              <a:rPr lang="en-US" b="0" dirty="0" smtClean="0">
                <a:solidFill>
                  <a:srgbClr val="0070C0"/>
                </a:solidFill>
              </a:rPr>
              <a:t>What is the include mechanism you will use to include the heading page ?</a:t>
            </a:r>
          </a:p>
          <a:p>
            <a:pPr marL="346075" indent="-234950">
              <a:lnSpc>
                <a:spcPct val="150000"/>
              </a:lnSpc>
              <a:buFont typeface="Wingdings" pitchFamily="2" charset="2"/>
              <a:buChar char="§"/>
            </a:pPr>
            <a:r>
              <a:rPr lang="en-US" b="0" dirty="0" smtClean="0"/>
              <a:t> </a:t>
            </a:r>
            <a:r>
              <a:rPr lang="en-US" b="0" dirty="0" smtClean="0">
                <a:solidFill>
                  <a:srgbClr val="C00000"/>
                </a:solidFill>
              </a:rPr>
              <a:t>What is the include mechanism you will use to include the footer ?</a:t>
            </a:r>
            <a:endParaRPr lang="en-US" b="0" dirty="0">
              <a:solidFill>
                <a:srgbClr val="C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Difference between directive and action include</a:t>
            </a:r>
            <a:endParaRPr lang="en-US" sz="2400" dirty="0">
              <a:latin typeface="Arial" pitchFamily="34" charset="0"/>
              <a:cs typeface="Arial" pitchFamily="34" charset="0"/>
            </a:endParaRPr>
          </a:p>
        </p:txBody>
      </p:sp>
      <p:sp>
        <p:nvSpPr>
          <p:cNvPr id="4" name="Slide Number Placeholder 3"/>
          <p:cNvSpPr>
            <a:spLocks noGrp="1"/>
          </p:cNvSpPr>
          <p:nvPr>
            <p:ph type="sldNum" sz="quarter" idx="10"/>
          </p:nvPr>
        </p:nvSpPr>
        <p:spPr>
          <a:xfrm>
            <a:off x="8699500" y="6248400"/>
            <a:ext cx="444500" cy="320675"/>
          </a:xfrm>
        </p:spPr>
        <p:txBody>
          <a:bodyPr/>
          <a:lstStyle/>
          <a:p>
            <a:pPr>
              <a:defRPr/>
            </a:pPr>
            <a:fld id="{50EC62AF-8A58-47DB-8277-FFD1CE2A98DE}" type="slidenum">
              <a:rPr lang="en-US" smtClean="0"/>
              <a:pPr>
                <a:defRPr/>
              </a:pPr>
              <a:t>27</a:t>
            </a:fld>
            <a:endParaRPr lang="en-US" dirty="0"/>
          </a:p>
        </p:txBody>
      </p:sp>
      <p:pic>
        <p:nvPicPr>
          <p:cNvPr id="7" name="Picture 6" descr="index.jpeg"/>
          <p:cNvPicPr>
            <a:picLocks noChangeAspect="1"/>
          </p:cNvPicPr>
          <p:nvPr/>
        </p:nvPicPr>
        <p:blipFill>
          <a:blip r:embed="rId2" cstate="print"/>
          <a:stretch>
            <a:fillRect/>
          </a:stretch>
        </p:blipFill>
        <p:spPr>
          <a:xfrm>
            <a:off x="509587" y="1905000"/>
            <a:ext cx="1295400" cy="1371600"/>
          </a:xfrm>
          <a:prstGeom prst="rect">
            <a:avLst/>
          </a:prstGeom>
          <a:noFill/>
          <a:ln>
            <a:noFill/>
          </a:ln>
        </p:spPr>
      </p:pic>
      <p:cxnSp>
        <p:nvCxnSpPr>
          <p:cNvPr id="8" name="Straight Arrow Connector 7"/>
          <p:cNvCxnSpPr/>
          <p:nvPr/>
        </p:nvCxnSpPr>
        <p:spPr bwMode="auto">
          <a:xfrm>
            <a:off x="1600200" y="2133600"/>
            <a:ext cx="1371600" cy="158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12" name="TextBox 11"/>
          <p:cNvSpPr txBox="1"/>
          <p:nvPr/>
        </p:nvSpPr>
        <p:spPr>
          <a:xfrm>
            <a:off x="1524000" y="1600200"/>
            <a:ext cx="22098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Manager Request Login</a:t>
            </a:r>
            <a:endParaRPr lang="en-US" sz="1400" b="0" dirty="0">
              <a:latin typeface="Arial" pitchFamily="34" charset="0"/>
              <a:cs typeface="Arial" pitchFamily="34" charset="0"/>
            </a:endParaRPr>
          </a:p>
        </p:txBody>
      </p:sp>
      <p:sp>
        <p:nvSpPr>
          <p:cNvPr id="13" name="TextBox 12"/>
          <p:cNvSpPr txBox="1"/>
          <p:nvPr/>
        </p:nvSpPr>
        <p:spPr>
          <a:xfrm>
            <a:off x="2971800" y="1905000"/>
            <a:ext cx="1143000" cy="369332"/>
          </a:xfrm>
          <a:prstGeom prst="rect">
            <a:avLst/>
          </a:prstGeom>
          <a:gradFill>
            <a:gsLst>
              <a:gs pos="0">
                <a:srgbClr val="03D4A8"/>
              </a:gs>
              <a:gs pos="25000">
                <a:srgbClr val="21D6E0"/>
              </a:gs>
              <a:gs pos="75000">
                <a:srgbClr val="0087E6"/>
              </a:gs>
              <a:gs pos="100000">
                <a:srgbClr val="005CBF"/>
              </a:gs>
            </a:gsLst>
            <a:lin ang="16200000" scaled="0"/>
          </a:gra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0" dirty="0" smtClean="0">
                <a:latin typeface="Arial" pitchFamily="34" charset="0"/>
                <a:cs typeface="Arial" pitchFamily="34" charset="0"/>
              </a:rPr>
              <a:t>Login.jsp</a:t>
            </a:r>
            <a:endParaRPr lang="en-US" b="0" dirty="0">
              <a:latin typeface="Arial" pitchFamily="34" charset="0"/>
              <a:cs typeface="Arial" pitchFamily="34" charset="0"/>
            </a:endParaRPr>
          </a:p>
        </p:txBody>
      </p:sp>
      <p:cxnSp>
        <p:nvCxnSpPr>
          <p:cNvPr id="15" name="Straight Arrow Connector 14"/>
          <p:cNvCxnSpPr/>
          <p:nvPr/>
        </p:nvCxnSpPr>
        <p:spPr>
          <a:xfrm rot="16200000" flipH="1">
            <a:off x="3125510" y="2970490"/>
            <a:ext cx="1230868" cy="142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67199" y="2438400"/>
            <a:ext cx="3959225"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Login success. User redirected to home page</a:t>
            </a:r>
            <a:endParaRPr lang="en-US" sz="1400" b="0" dirty="0">
              <a:latin typeface="Arial" pitchFamily="34" charset="0"/>
              <a:cs typeface="Arial" pitchFamily="34" charset="0"/>
            </a:endParaRPr>
          </a:p>
        </p:txBody>
      </p:sp>
      <p:sp>
        <p:nvSpPr>
          <p:cNvPr id="17" name="TextBox 16"/>
          <p:cNvSpPr txBox="1"/>
          <p:nvPr/>
        </p:nvSpPr>
        <p:spPr>
          <a:xfrm>
            <a:off x="3124200" y="3581400"/>
            <a:ext cx="1828800" cy="381000"/>
          </a:xfrm>
          <a:prstGeom prst="rect">
            <a:avLst/>
          </a:prstGeom>
          <a:gradFill>
            <a:gsLst>
              <a:gs pos="0">
                <a:srgbClr val="E6DCAC"/>
              </a:gs>
              <a:gs pos="12000">
                <a:srgbClr val="E6D78A"/>
              </a:gs>
              <a:gs pos="30000">
                <a:srgbClr val="C7AC4C"/>
              </a:gs>
              <a:gs pos="45000">
                <a:srgbClr val="E6D78A"/>
              </a:gs>
              <a:gs pos="77000">
                <a:srgbClr val="C7AC4C"/>
              </a:gs>
              <a:gs pos="100000">
                <a:srgbClr val="E6DCAC"/>
              </a:gs>
            </a:gsLst>
            <a:lin ang="16200000" scaled="0"/>
          </a:gra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0" dirty="0" smtClean="0">
                <a:latin typeface="Arial" pitchFamily="34" charset="0"/>
                <a:cs typeface="Arial" pitchFamily="34" charset="0"/>
              </a:rPr>
              <a:t>Home_java.jsp</a:t>
            </a:r>
            <a:endParaRPr lang="en-US" b="0" dirty="0">
              <a:latin typeface="Arial" pitchFamily="34" charset="0"/>
              <a:cs typeface="Arial" pitchFamily="34" charset="0"/>
            </a:endParaRPr>
          </a:p>
        </p:txBody>
      </p:sp>
      <p:sp>
        <p:nvSpPr>
          <p:cNvPr id="18" name="TextBox 17"/>
          <p:cNvSpPr txBox="1"/>
          <p:nvPr/>
        </p:nvSpPr>
        <p:spPr>
          <a:xfrm>
            <a:off x="5105400" y="2895600"/>
            <a:ext cx="1447800" cy="369332"/>
          </a:xfrm>
          <a:prstGeom prst="rect">
            <a:avLst/>
          </a:prstGeom>
          <a:gradFill>
            <a:gsLst>
              <a:gs pos="0">
                <a:srgbClr val="DDEBCF"/>
              </a:gs>
              <a:gs pos="50000">
                <a:srgbClr val="9CB86E"/>
              </a:gs>
              <a:gs pos="100000">
                <a:srgbClr val="156B13"/>
              </a:gs>
            </a:gsLst>
            <a:lin ang="16200000" scaled="0"/>
          </a:gra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0" dirty="0" smtClean="0">
                <a:latin typeface="Arial" pitchFamily="34" charset="0"/>
                <a:cs typeface="Arial" pitchFamily="34" charset="0"/>
              </a:rPr>
              <a:t>footer.html</a:t>
            </a:r>
            <a:endParaRPr lang="en-US" b="0" dirty="0">
              <a:latin typeface="Arial" pitchFamily="34" charset="0"/>
              <a:cs typeface="Arial" pitchFamily="34" charset="0"/>
            </a:endParaRPr>
          </a:p>
        </p:txBody>
      </p:sp>
      <p:sp>
        <p:nvSpPr>
          <p:cNvPr id="27" name="TextBox 26"/>
          <p:cNvSpPr txBox="1"/>
          <p:nvPr/>
        </p:nvSpPr>
        <p:spPr>
          <a:xfrm>
            <a:off x="7367587" y="3505200"/>
            <a:ext cx="1295400" cy="381000"/>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16200000" scaled="0"/>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0" dirty="0" smtClean="0">
                <a:latin typeface="Arial" pitchFamily="34" charset="0"/>
                <a:cs typeface="Arial" pitchFamily="34" charset="0"/>
              </a:rPr>
              <a:t>home.jsp</a:t>
            </a:r>
            <a:endParaRPr lang="en-US" b="0" dirty="0">
              <a:latin typeface="Arial" pitchFamily="34" charset="0"/>
              <a:cs typeface="Arial" pitchFamily="34" charset="0"/>
            </a:endParaRPr>
          </a:p>
        </p:txBody>
      </p:sp>
      <p:cxnSp>
        <p:nvCxnSpPr>
          <p:cNvPr id="41" name="Straight Arrow Connector 40"/>
          <p:cNvCxnSpPr>
            <a:endCxn id="17" idx="3"/>
          </p:cNvCxnSpPr>
          <p:nvPr/>
        </p:nvCxnSpPr>
        <p:spPr bwMode="auto">
          <a:xfrm rot="10800000" flipV="1">
            <a:off x="4953001" y="3733800"/>
            <a:ext cx="2414587" cy="38100"/>
          </a:xfrm>
          <a:prstGeom prst="straightConnector1">
            <a:avLst/>
          </a:prstGeom>
          <a:solidFill>
            <a:schemeClr val="accent1"/>
          </a:solidFill>
          <a:ln w="9525" cap="flat" cmpd="sng" algn="ctr">
            <a:solidFill>
              <a:srgbClr val="7030A0"/>
            </a:solidFill>
            <a:prstDash val="solid"/>
            <a:round/>
            <a:headEnd type="none" w="med" len="med"/>
            <a:tailEnd type="arrow"/>
          </a:ln>
          <a:effectLst/>
        </p:spPr>
      </p:cxnSp>
      <p:cxnSp>
        <p:nvCxnSpPr>
          <p:cNvPr id="47" name="Straight Arrow Connector 46"/>
          <p:cNvCxnSpPr/>
          <p:nvPr/>
        </p:nvCxnSpPr>
        <p:spPr>
          <a:xfrm rot="5400000">
            <a:off x="5715000" y="3505200"/>
            <a:ext cx="457200" cy="158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843587" y="5181600"/>
            <a:ext cx="2286000" cy="381000"/>
          </a:xfrm>
          <a:prstGeom prst="rect">
            <a:avLst/>
          </a:prstGeom>
          <a:gradFill>
            <a:gsLst>
              <a:gs pos="0">
                <a:srgbClr val="5E9EFF"/>
              </a:gs>
              <a:gs pos="39999">
                <a:srgbClr val="85C2FF"/>
              </a:gs>
              <a:gs pos="70000">
                <a:srgbClr val="C4D6EB"/>
              </a:gs>
              <a:gs pos="100000">
                <a:srgbClr val="FFEBFA"/>
              </a:gs>
            </a:gsLst>
            <a:lin ang="16200000" scaled="0"/>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0" dirty="0" smtClean="0">
                <a:latin typeface="Arial" pitchFamily="34" charset="0"/>
                <a:cs typeface="Arial" pitchFamily="34" charset="0"/>
              </a:rPr>
              <a:t>traineeHeading.jsp</a:t>
            </a:r>
            <a:endParaRPr lang="en-US" b="0" dirty="0">
              <a:latin typeface="Arial" pitchFamily="34" charset="0"/>
              <a:cs typeface="Arial" pitchFamily="34" charset="0"/>
            </a:endParaRPr>
          </a:p>
        </p:txBody>
      </p:sp>
      <p:sp>
        <p:nvSpPr>
          <p:cNvPr id="50" name="TextBox 49"/>
          <p:cNvSpPr txBox="1"/>
          <p:nvPr/>
        </p:nvSpPr>
        <p:spPr>
          <a:xfrm>
            <a:off x="3100387" y="5181600"/>
            <a:ext cx="2362199" cy="369332"/>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0" dirty="0" smtClean="0">
                <a:latin typeface="Arial" pitchFamily="34" charset="0"/>
                <a:cs typeface="Arial" pitchFamily="34" charset="0"/>
              </a:rPr>
              <a:t>managerHeading.jsp</a:t>
            </a:r>
            <a:endParaRPr lang="en-US" b="0" dirty="0">
              <a:latin typeface="Arial" pitchFamily="34" charset="0"/>
              <a:cs typeface="Arial" pitchFamily="34" charset="0"/>
            </a:endParaRPr>
          </a:p>
        </p:txBody>
      </p:sp>
      <p:cxnSp>
        <p:nvCxnSpPr>
          <p:cNvPr id="51" name="Straight Arrow Connector 50"/>
          <p:cNvCxnSpPr/>
          <p:nvPr/>
        </p:nvCxnSpPr>
        <p:spPr bwMode="auto">
          <a:xfrm rot="10800000">
            <a:off x="1728788" y="2819400"/>
            <a:ext cx="1395413" cy="838200"/>
          </a:xfrm>
          <a:prstGeom prst="straightConnector1">
            <a:avLst/>
          </a:prstGeom>
          <a:solidFill>
            <a:schemeClr val="accent1"/>
          </a:solidFill>
          <a:ln w="25400" cap="flat" cmpd="sng" algn="ctr">
            <a:solidFill>
              <a:srgbClr val="0070C0"/>
            </a:solidFill>
            <a:prstDash val="solid"/>
            <a:round/>
            <a:headEnd type="none" w="med" len="med"/>
            <a:tailEnd type="arrow"/>
          </a:ln>
          <a:effectLst/>
        </p:spPr>
      </p:cxnSp>
      <p:cxnSp>
        <p:nvCxnSpPr>
          <p:cNvPr id="54" name="Straight Arrow Connector 53"/>
          <p:cNvCxnSpPr/>
          <p:nvPr/>
        </p:nvCxnSpPr>
        <p:spPr>
          <a:xfrm rot="5400000">
            <a:off x="2972594" y="4571206"/>
            <a:ext cx="10668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flipH="1" flipV="1">
            <a:off x="3201194" y="4571206"/>
            <a:ext cx="1066800" cy="158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5" name="Cloud 64"/>
          <p:cNvSpPr/>
          <p:nvPr/>
        </p:nvSpPr>
        <p:spPr bwMode="auto">
          <a:xfrm>
            <a:off x="585787" y="3429000"/>
            <a:ext cx="2514600" cy="1295400"/>
          </a:xfrm>
          <a:prstGeom prst="cloud">
            <a:avLst/>
          </a:prstGeom>
          <a:solidFill>
            <a:srgbClr val="FF7C8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C00000"/>
                </a:solidFill>
                <a:effectLst/>
                <a:latin typeface="Arial" charset="0"/>
              </a:rPr>
              <a:t>Home.jsp (with footer.html)</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smtClean="0">
                <a:solidFill>
                  <a:srgbClr val="C00000"/>
                </a:solidFill>
                <a:latin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smtClean="0">
                <a:solidFill>
                  <a:srgbClr val="C00000"/>
                </a:solidFill>
                <a:latin typeface="Arial" charset="0"/>
              </a:rPr>
              <a:t>managerHeading.jsp</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rgbClr val="C00000"/>
              </a:solidFill>
              <a:effectLst/>
              <a:latin typeface="Arial" charset="0"/>
            </a:endParaRPr>
          </a:p>
        </p:txBody>
      </p:sp>
      <p:sp>
        <p:nvSpPr>
          <p:cNvPr id="68" name="Flowchart: Alternate Process 67"/>
          <p:cNvSpPr/>
          <p:nvPr/>
        </p:nvSpPr>
        <p:spPr>
          <a:xfrm>
            <a:off x="6019800" y="3962400"/>
            <a:ext cx="3048000" cy="1143000"/>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0" dirty="0" smtClean="0">
                <a:solidFill>
                  <a:srgbClr val="FF0000"/>
                </a:solidFill>
                <a:latin typeface="Arial" pitchFamily="34" charset="0"/>
                <a:cs typeface="Arial" pitchFamily="34" charset="0"/>
              </a:rPr>
              <a:t>During  the first request the page is translated  into a servlet .The files included using directive include gets included at this translation stage.</a:t>
            </a:r>
            <a:endParaRPr lang="en-US" sz="1500" b="0" dirty="0">
              <a:solidFill>
                <a:srgbClr val="FF0000"/>
              </a:solidFill>
              <a:latin typeface="Arial" pitchFamily="34" charset="0"/>
              <a:cs typeface="Arial" pitchFamily="34" charset="0"/>
            </a:endParaRPr>
          </a:p>
        </p:txBody>
      </p:sp>
      <p:sp>
        <p:nvSpPr>
          <p:cNvPr id="73" name="TextBox 72"/>
          <p:cNvSpPr txBox="1"/>
          <p:nvPr/>
        </p:nvSpPr>
        <p:spPr>
          <a:xfrm>
            <a:off x="6629400" y="2819400"/>
            <a:ext cx="2286000" cy="5539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To be included using directive include</a:t>
            </a:r>
            <a:endParaRPr lang="en-US" sz="1500" b="0" dirty="0">
              <a:latin typeface="Arial" pitchFamily="34" charset="0"/>
              <a:cs typeface="Arial" pitchFamily="34" charset="0"/>
            </a:endParaRPr>
          </a:p>
        </p:txBody>
      </p:sp>
      <p:sp>
        <p:nvSpPr>
          <p:cNvPr id="74" name="Right Brace 73"/>
          <p:cNvSpPr/>
          <p:nvPr/>
        </p:nvSpPr>
        <p:spPr>
          <a:xfrm rot="5400000">
            <a:off x="5125405" y="3789995"/>
            <a:ext cx="340989" cy="38862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p:cNvSpPr txBox="1"/>
          <p:nvPr/>
        </p:nvSpPr>
        <p:spPr>
          <a:xfrm>
            <a:off x="2362200" y="6019800"/>
            <a:ext cx="5562600" cy="3231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500" b="0" dirty="0" smtClean="0">
                <a:latin typeface="Arial" pitchFamily="34" charset="0"/>
                <a:cs typeface="Arial" pitchFamily="34" charset="0"/>
              </a:rPr>
              <a:t>To be included dynamically based on the employee designation </a:t>
            </a:r>
            <a:endParaRPr lang="en-US" sz="1500" b="0" dirty="0">
              <a:latin typeface="Arial" pitchFamily="34" charset="0"/>
              <a:cs typeface="Arial" pitchFamily="34" charset="0"/>
            </a:endParaRPr>
          </a:p>
        </p:txBody>
      </p:sp>
      <p:sp>
        <p:nvSpPr>
          <p:cNvPr id="118" name="Flowchart: Alternate Process 117"/>
          <p:cNvSpPr/>
          <p:nvPr/>
        </p:nvSpPr>
        <p:spPr>
          <a:xfrm>
            <a:off x="3886200" y="4114800"/>
            <a:ext cx="2057400" cy="990600"/>
          </a:xfrm>
          <a:prstGeom prst="flowChartAlternateProcess">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0" dirty="0" smtClean="0">
                <a:solidFill>
                  <a:srgbClr val="FF0000"/>
                </a:solidFill>
                <a:latin typeface="Arial" pitchFamily="34" charset="0"/>
                <a:cs typeface="Arial" pitchFamily="34" charset="0"/>
              </a:rPr>
              <a:t>Includes managerHeading.jp since manager has logged in</a:t>
            </a:r>
            <a:endParaRPr lang="en-US" sz="1500" b="0" dirty="0">
              <a:solidFill>
                <a:srgbClr val="FF0000"/>
              </a:solidFill>
              <a:latin typeface="Arial" pitchFamily="34" charset="0"/>
              <a:cs typeface="Arial" pitchFamily="34" charset="0"/>
            </a:endParaRPr>
          </a:p>
        </p:txBody>
      </p:sp>
      <p:sp>
        <p:nvSpPr>
          <p:cNvPr id="28" name="TextBox 27"/>
          <p:cNvSpPr txBox="1"/>
          <p:nvPr/>
        </p:nvSpPr>
        <p:spPr>
          <a:xfrm>
            <a:off x="9646920" y="1600200"/>
            <a:ext cx="8869680" cy="4754880"/>
          </a:xfrm>
          <a:prstGeom prst="rect">
            <a:avLst/>
          </a:prstGeom>
          <a:solidFill>
            <a:schemeClr val="bg1"/>
          </a:solidFill>
        </p:spPr>
        <p:txBody>
          <a:bodyPr wrap="square" rtlCol="0" anchor="ctr" anchorCtr="0">
            <a:spAutoFit/>
          </a:bodyPr>
          <a:lstStyle/>
          <a:p>
            <a:r>
              <a:rPr lang="en-US" dirty="0" smtClean="0"/>
              <a:t>Few observations:</a:t>
            </a:r>
          </a:p>
          <a:p>
            <a:pPr indent="173038">
              <a:spcBef>
                <a:spcPts val="1800"/>
              </a:spcBef>
              <a:spcAft>
                <a:spcPts val="1200"/>
              </a:spcAft>
              <a:buFont typeface="Arial" pitchFamily="34" charset="0"/>
              <a:buChar char="•"/>
            </a:pPr>
            <a:r>
              <a:rPr lang="en-US" dirty="0" smtClean="0"/>
              <a:t>When Trainee logs into the application the Trainee Heading JSP will be included in the Home page.jsp.</a:t>
            </a:r>
          </a:p>
          <a:p>
            <a:pPr indent="173038">
              <a:spcBef>
                <a:spcPts val="1800"/>
              </a:spcBef>
              <a:spcAft>
                <a:spcPts val="1200"/>
              </a:spcAft>
              <a:buFont typeface="Arial" pitchFamily="34" charset="0"/>
              <a:buChar char="•"/>
            </a:pPr>
            <a:r>
              <a:rPr lang="en-US" dirty="0" smtClean="0"/>
              <a:t>So all dynamic pages can be included using action include.</a:t>
            </a:r>
          </a:p>
          <a:p>
            <a:pPr indent="173038">
              <a:spcBef>
                <a:spcPts val="1800"/>
              </a:spcBef>
              <a:spcAft>
                <a:spcPts val="1200"/>
              </a:spcAft>
              <a:buFont typeface="Arial" pitchFamily="34" charset="0"/>
              <a:buChar char="•"/>
            </a:pPr>
            <a:r>
              <a:rPr lang="en-US" dirty="0" smtClean="0"/>
              <a:t>For including static pages use directive include which happens only once during the translation phase.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ox(in)">
                                      <p:cBhvr>
                                        <p:cTn id="15" dur="500"/>
                                        <p:tgtEl>
                                          <p:spTgt spid="18"/>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in)">
                                      <p:cBhvr>
                                        <p:cTn id="19" dur="500"/>
                                        <p:tgtEl>
                                          <p:spTgt spid="27"/>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ox(in)">
                                      <p:cBhvr>
                                        <p:cTn id="23" dur="500"/>
                                        <p:tgtEl>
                                          <p:spTgt spid="50"/>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box(in)">
                                      <p:cBhvr>
                                        <p:cTn id="27" dur="500"/>
                                        <p:tgtEl>
                                          <p:spTgt spid="49"/>
                                        </p:tgtEl>
                                      </p:cBhvr>
                                    </p:animEffect>
                                  </p:childTnLst>
                                </p:cTn>
                              </p:par>
                            </p:childTnLst>
                          </p:cTn>
                        </p:par>
                        <p:par>
                          <p:cTn id="28" fill="hold">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box(in)">
                                      <p:cBhvr>
                                        <p:cTn id="31" dur="500"/>
                                        <p:tgtEl>
                                          <p:spTgt spid="74"/>
                                        </p:tgtEl>
                                      </p:cBhvr>
                                    </p:animEffect>
                                  </p:childTnLst>
                                </p:cTn>
                              </p:par>
                            </p:childTnLst>
                          </p:cTn>
                        </p:par>
                        <p:par>
                          <p:cTn id="32" fill="hold">
                            <p:stCondLst>
                              <p:cond delay="3500"/>
                            </p:stCondLst>
                            <p:childTnLst>
                              <p:par>
                                <p:cTn id="33" presetID="4" presetClass="entr" presetSubtype="16" fill="hold" grpId="0" nodeType="after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box(in)">
                                      <p:cBhvr>
                                        <p:cTn id="35" dur="500"/>
                                        <p:tgtEl>
                                          <p:spTgt spid="75"/>
                                        </p:tgtEl>
                                      </p:cBhvr>
                                    </p:animEffect>
                                  </p:childTnLst>
                                </p:cTn>
                              </p:par>
                            </p:childTnLst>
                          </p:cTn>
                        </p:par>
                        <p:par>
                          <p:cTn id="36" fill="hold">
                            <p:stCondLst>
                              <p:cond delay="4000"/>
                            </p:stCondLst>
                            <p:childTnLst>
                              <p:par>
                                <p:cTn id="37" presetID="4" presetClass="entr" presetSubtype="16" fill="hold" grpId="0"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box(in)">
                                      <p:cBhvr>
                                        <p:cTn id="39" dur="500"/>
                                        <p:tgtEl>
                                          <p:spTgt spid="73"/>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box(in)">
                                      <p:cBhvr>
                                        <p:cTn id="44" dur="500"/>
                                        <p:tgtEl>
                                          <p:spTgt spid="41"/>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box(in)">
                                      <p:cBhvr>
                                        <p:cTn id="47" dur="500"/>
                                        <p:tgtEl>
                                          <p:spTgt spid="68"/>
                                        </p:tgtEl>
                                      </p:cBhvr>
                                    </p:animEffect>
                                  </p:childTnLst>
                                  <p:subTnLst>
                                    <p:set>
                                      <p:cBhvr override="childStyle">
                                        <p:cTn dur="1" fill="hold" display="0" masterRel="nextClick" afterEffect="1"/>
                                        <p:tgtEl>
                                          <p:spTgt spid="68"/>
                                        </p:tgtEl>
                                        <p:attrNameLst>
                                          <p:attrName>style.visibility</p:attrName>
                                        </p:attrNameLst>
                                      </p:cBhvr>
                                      <p:to>
                                        <p:strVal val="hidden"/>
                                      </p:to>
                                    </p:set>
                                  </p:subTnLst>
                                </p:cTn>
                              </p:par>
                              <p:par>
                                <p:cTn id="48" presetID="4" presetClass="entr" presetSubtype="16" fill="hold"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box(in)">
                                      <p:cBhvr>
                                        <p:cTn id="50" dur="500"/>
                                        <p:tgtEl>
                                          <p:spTgt spid="47"/>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ox(in)">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box(in)">
                                      <p:cBhvr>
                                        <p:cTn id="58" dur="500"/>
                                        <p:tgtEl>
                                          <p:spTgt spid="8"/>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ox(in)">
                                      <p:cBhvr>
                                        <p:cTn id="61" dur="500"/>
                                        <p:tgtEl>
                                          <p:spTgt spid="12"/>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box(in)">
                                      <p:cBhvr>
                                        <p:cTn id="65" dur="500"/>
                                        <p:tgtEl>
                                          <p:spTgt spid="16"/>
                                        </p:tgtEl>
                                      </p:cBhvr>
                                    </p:animEffect>
                                  </p:childTnLst>
                                </p:cTn>
                              </p:par>
                              <p:par>
                                <p:cTn id="66" presetID="4" presetClass="entr" presetSubtype="16"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box(in)">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box(in)">
                                      <p:cBhvr>
                                        <p:cTn id="73" dur="500"/>
                                        <p:tgtEl>
                                          <p:spTgt spid="54"/>
                                        </p:tgtEl>
                                      </p:cBhvr>
                                    </p:animEffect>
                                  </p:childTnLst>
                                </p:cTn>
                              </p:par>
                              <p:par>
                                <p:cTn id="74" presetID="4" presetClass="entr" presetSubtype="16" fill="hold"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box(in)">
                                      <p:cBhvr>
                                        <p:cTn id="76" dur="500"/>
                                        <p:tgtEl>
                                          <p:spTgt spid="56"/>
                                        </p:tgtEl>
                                      </p:cBhvr>
                                    </p:animEffect>
                                  </p:childTnLst>
                                </p:cTn>
                              </p:par>
                            </p:childTnLst>
                          </p:cTn>
                        </p:par>
                        <p:par>
                          <p:cTn id="77" fill="hold">
                            <p:stCondLst>
                              <p:cond delay="500"/>
                            </p:stCondLst>
                            <p:childTnLst>
                              <p:par>
                                <p:cTn id="78" presetID="4" presetClass="entr" presetSubtype="16" fill="hold" grpId="1" nodeType="afterEffect">
                                  <p:stCondLst>
                                    <p:cond delay="0"/>
                                  </p:stCondLst>
                                  <p:childTnLst>
                                    <p:set>
                                      <p:cBhvr>
                                        <p:cTn id="79" dur="1" fill="hold">
                                          <p:stCondLst>
                                            <p:cond delay="0"/>
                                          </p:stCondLst>
                                        </p:cTn>
                                        <p:tgtEl>
                                          <p:spTgt spid="118"/>
                                        </p:tgtEl>
                                        <p:attrNameLst>
                                          <p:attrName>style.visibility</p:attrName>
                                        </p:attrNameLst>
                                      </p:cBhvr>
                                      <p:to>
                                        <p:strVal val="visible"/>
                                      </p:to>
                                    </p:set>
                                    <p:animEffect transition="in" filter="box(in)">
                                      <p:cBhvr>
                                        <p:cTn id="80" dur="500"/>
                                        <p:tgtEl>
                                          <p:spTgt spid="118"/>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box(in)">
                                      <p:cBhvr>
                                        <p:cTn id="85" dur="500"/>
                                        <p:tgtEl>
                                          <p:spTgt spid="51"/>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box(in)">
                                      <p:cBhvr>
                                        <p:cTn id="88" dur="500"/>
                                        <p:tgtEl>
                                          <p:spTgt spid="65"/>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118"/>
                                        </p:tgtEl>
                                        <p:attrNameLst>
                                          <p:attrName>style.visibility</p:attrName>
                                        </p:attrNameLst>
                                      </p:cBhvr>
                                      <p:to>
                                        <p:strVal val="visible"/>
                                      </p:to>
                                    </p:set>
                                    <p:animEffect transition="in" filter="box(in)">
                                      <p:cBhvr>
                                        <p:cTn id="91" dur="500"/>
                                        <p:tgtEl>
                                          <p:spTgt spid="118"/>
                                        </p:tgtEl>
                                      </p:cBhvr>
                                    </p:animEffect>
                                  </p:childTnLst>
                                </p:cTn>
                              </p:par>
                            </p:childTnLst>
                          </p:cTn>
                        </p:par>
                      </p:childTnLst>
                    </p:cTn>
                  </p:par>
                  <p:par>
                    <p:cTn id="92" fill="hold">
                      <p:stCondLst>
                        <p:cond delay="indefinite"/>
                      </p:stCondLst>
                      <p:childTnLst>
                        <p:par>
                          <p:cTn id="93" fill="hold">
                            <p:stCondLst>
                              <p:cond delay="0"/>
                            </p:stCondLst>
                            <p:childTnLst>
                              <p:par>
                                <p:cTn id="94" presetID="0" presetClass="path" presetSubtype="0" accel="50000" decel="50000" fill="hold" grpId="0" nodeType="clickEffect">
                                  <p:stCondLst>
                                    <p:cond delay="0"/>
                                  </p:stCondLst>
                                  <p:childTnLst>
                                    <p:animMotion origin="layout" path="M 0.1434 -1.11111E-6 L -1.02326 -1.11111E-6 " pathEditMode="relative" rAng="0" ptsTypes="AA">
                                      <p:cBhvr>
                                        <p:cTn id="95" dur="2000" fill="hold"/>
                                        <p:tgtEl>
                                          <p:spTgt spid="28"/>
                                        </p:tgtEl>
                                        <p:attrNameLst>
                                          <p:attrName>ppt_x</p:attrName>
                                          <p:attrName>ppt_y</p:attrName>
                                        </p:attrNameLst>
                                      </p:cBhvr>
                                      <p:rCtr x="-5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animBg="1"/>
      <p:bldP spid="18" grpId="0" animBg="1"/>
      <p:bldP spid="27" grpId="0" animBg="1"/>
      <p:bldP spid="49" grpId="0" animBg="1"/>
      <p:bldP spid="50" grpId="0" animBg="1"/>
      <p:bldP spid="65" grpId="0" animBg="1"/>
      <p:bldP spid="68" grpId="0" animBg="1"/>
      <p:bldP spid="73" grpId="0" animBg="1"/>
      <p:bldP spid="74" grpId="0" animBg="1"/>
      <p:bldP spid="75" grpId="0" animBg="1"/>
      <p:bldP spid="118" grpId="0" animBg="1"/>
      <p:bldP spid="118" grpId="1"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jsp:forward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a:p>
        </p:txBody>
      </p:sp>
      <p:sp>
        <p:nvSpPr>
          <p:cNvPr id="5" name="Rectangle 4"/>
          <p:cNvSpPr/>
          <p:nvPr/>
        </p:nvSpPr>
        <p:spPr>
          <a:xfrm>
            <a:off x="152400" y="1883182"/>
            <a:ext cx="8686800" cy="3831818"/>
          </a:xfrm>
          <a:prstGeom prst="rect">
            <a:avLst/>
          </a:prstGeom>
        </p:spPr>
        <p:txBody>
          <a:bodyPr wrap="square">
            <a:spAutoFit/>
          </a:bodyPr>
          <a:lstStyle/>
          <a:p>
            <a:pPr marL="284163" indent="-284163">
              <a:lnSpc>
                <a:spcPct val="150000"/>
              </a:lnSpc>
              <a:spcBef>
                <a:spcPts val="0"/>
              </a:spcBef>
              <a:tabLst>
                <a:tab pos="284163" algn="l"/>
              </a:tabLst>
            </a:pPr>
            <a:r>
              <a:rPr lang="en-US" b="0" dirty="0" smtClean="0"/>
              <a:t>The </a:t>
            </a:r>
            <a:r>
              <a:rPr lang="en-US" i="1" dirty="0" smtClean="0"/>
              <a:t>forward </a:t>
            </a:r>
            <a:r>
              <a:rPr lang="en-US" b="0" dirty="0" smtClean="0"/>
              <a:t>action tag is used to transfer control to a static or dynamic resource.</a:t>
            </a:r>
          </a:p>
          <a:p>
            <a:pPr marL="284163" indent="-284163">
              <a:lnSpc>
                <a:spcPct val="150000"/>
              </a:lnSpc>
              <a:spcBef>
                <a:spcPts val="0"/>
              </a:spcBef>
              <a:buFont typeface="Wingdings" pitchFamily="2" charset="2"/>
              <a:buChar char="§"/>
              <a:tabLst>
                <a:tab pos="284163" algn="l"/>
              </a:tabLst>
            </a:pPr>
            <a:r>
              <a:rPr lang="en-US" b="0" dirty="0" smtClean="0"/>
              <a:t>The forward action terminates the action of the current page and forwards the request to another resource such as a static page, another JSP page, or a Java servlet.</a:t>
            </a:r>
          </a:p>
          <a:p>
            <a:pPr marL="284163" indent="-284163">
              <a:lnSpc>
                <a:spcPct val="150000"/>
              </a:lnSpc>
              <a:spcBef>
                <a:spcPts val="0"/>
              </a:spcBef>
              <a:buFont typeface="Wingdings" pitchFamily="2" charset="2"/>
              <a:buChar char="§"/>
              <a:tabLst>
                <a:tab pos="284163" algn="l"/>
              </a:tabLst>
            </a:pPr>
            <a:r>
              <a:rPr lang="en-US" b="0" dirty="0" smtClean="0"/>
              <a:t>The static or dynamic resource to which control has to be transferred is represented as a URL.</a:t>
            </a:r>
          </a:p>
          <a:p>
            <a:pPr marL="284163" indent="-284163">
              <a:lnSpc>
                <a:spcPct val="150000"/>
              </a:lnSpc>
              <a:spcBef>
                <a:spcPts val="0"/>
              </a:spcBef>
              <a:buFont typeface="Wingdings" pitchFamily="2" charset="2"/>
              <a:buChar char="§"/>
              <a:tabLst>
                <a:tab pos="284163" algn="l"/>
              </a:tabLst>
            </a:pPr>
            <a:r>
              <a:rPr lang="en-US" b="0" dirty="0" smtClean="0"/>
              <a:t> The user can have the target file as an HTML file, another JSP file, or a servlet. </a:t>
            </a:r>
          </a:p>
          <a:p>
            <a:pPr marL="284163" indent="61913">
              <a:lnSpc>
                <a:spcPct val="150000"/>
              </a:lnSpc>
              <a:spcBef>
                <a:spcPts val="0"/>
              </a:spcBef>
              <a:tabLst>
                <a:tab pos="284163" algn="l"/>
              </a:tabLst>
            </a:pPr>
            <a:r>
              <a:rPr lang="en-US" b="0" dirty="0" smtClean="0">
                <a:solidFill>
                  <a:srgbClr val="00B050"/>
                </a:solidFill>
              </a:rPr>
              <a:t/>
            </a:r>
            <a:br>
              <a:rPr lang="en-US" b="0" dirty="0" smtClean="0">
                <a:solidFill>
                  <a:srgbClr val="00B050"/>
                </a:solidFill>
              </a:rPr>
            </a:br>
            <a:endParaRPr lang="en-US" b="0" dirty="0">
              <a:solidFill>
                <a:srgbClr val="00B05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jsp:forward</a:t>
            </a:r>
            <a:r>
              <a:rPr lang="en-US" dirty="0" smtClean="0"/>
              <a:t> Syntax</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a:p>
        </p:txBody>
      </p:sp>
      <p:sp>
        <p:nvSpPr>
          <p:cNvPr id="5" name="Rectangle 4"/>
          <p:cNvSpPr/>
          <p:nvPr/>
        </p:nvSpPr>
        <p:spPr>
          <a:xfrm>
            <a:off x="152400" y="1509385"/>
            <a:ext cx="8458200" cy="4662815"/>
          </a:xfrm>
          <a:prstGeom prst="rect">
            <a:avLst/>
          </a:prstGeom>
        </p:spPr>
        <p:txBody>
          <a:bodyPr wrap="square">
            <a:spAutoFit/>
          </a:bodyPr>
          <a:lstStyle/>
          <a:p>
            <a:pPr marL="284163" indent="-173038">
              <a:lnSpc>
                <a:spcPct val="150000"/>
              </a:lnSpc>
              <a:spcBef>
                <a:spcPts val="0"/>
              </a:spcBef>
              <a:tabLst>
                <a:tab pos="284163" algn="l"/>
              </a:tabLst>
            </a:pPr>
            <a:r>
              <a:rPr lang="en-US" dirty="0" smtClean="0"/>
              <a:t>Syntax: </a:t>
            </a:r>
          </a:p>
          <a:p>
            <a:pPr marL="284163" indent="457200">
              <a:lnSpc>
                <a:spcPct val="150000"/>
              </a:lnSpc>
              <a:spcBef>
                <a:spcPts val="0"/>
              </a:spcBef>
              <a:tabLst>
                <a:tab pos="284163" algn="l"/>
              </a:tabLst>
            </a:pPr>
            <a:r>
              <a:rPr lang="en-US" i="1" dirty="0" smtClean="0">
                <a:solidFill>
                  <a:srgbClr val="00B050"/>
                </a:solidFill>
              </a:rPr>
              <a:t>&lt;</a:t>
            </a:r>
            <a:r>
              <a:rPr lang="en-US" i="1" dirty="0" err="1" smtClean="0">
                <a:solidFill>
                  <a:srgbClr val="00B050"/>
                </a:solidFill>
              </a:rPr>
              <a:t>jsp:forward</a:t>
            </a:r>
            <a:r>
              <a:rPr lang="en-US" i="1" dirty="0" smtClean="0"/>
              <a:t> </a:t>
            </a:r>
            <a:r>
              <a:rPr lang="en-US" i="1" dirty="0" smtClean="0">
                <a:solidFill>
                  <a:srgbClr val="C00000"/>
                </a:solidFill>
              </a:rPr>
              <a:t>page</a:t>
            </a:r>
            <a:r>
              <a:rPr lang="en-US" i="1" dirty="0" smtClean="0"/>
              <a:t>=“</a:t>
            </a:r>
            <a:r>
              <a:rPr lang="en-US" i="1" dirty="0" smtClean="0">
                <a:solidFill>
                  <a:srgbClr val="00B0F0"/>
                </a:solidFill>
              </a:rPr>
              <a:t>URL</a:t>
            </a:r>
            <a:r>
              <a:rPr lang="en-US" i="1" dirty="0" smtClean="0"/>
              <a:t>"</a:t>
            </a:r>
            <a:r>
              <a:rPr lang="en-US" i="1" dirty="0" smtClean="0">
                <a:solidFill>
                  <a:srgbClr val="00B050"/>
                </a:solidFill>
              </a:rPr>
              <a:t> /&gt;</a:t>
            </a:r>
            <a:endParaRPr lang="en-US" b="0" dirty="0" smtClean="0">
              <a:solidFill>
                <a:srgbClr val="00B050"/>
              </a:solidFill>
            </a:endParaRPr>
          </a:p>
          <a:p>
            <a:pPr marL="284163" indent="457200">
              <a:lnSpc>
                <a:spcPct val="150000"/>
              </a:lnSpc>
              <a:spcBef>
                <a:spcPts val="0"/>
              </a:spcBef>
              <a:tabLst>
                <a:tab pos="284163" algn="l"/>
              </a:tabLst>
            </a:pPr>
            <a:r>
              <a:rPr lang="en-US" b="0" dirty="0" smtClean="0"/>
              <a:t>Forwards the request to the specified URL.</a:t>
            </a:r>
          </a:p>
          <a:p>
            <a:pPr marL="284163" indent="-173038">
              <a:lnSpc>
                <a:spcPct val="150000"/>
              </a:lnSpc>
              <a:spcBef>
                <a:spcPts val="0"/>
              </a:spcBef>
              <a:tabLst>
                <a:tab pos="284163" algn="l"/>
              </a:tabLst>
            </a:pPr>
            <a:r>
              <a:rPr lang="en-US" dirty="0" smtClean="0"/>
              <a:t>Example :</a:t>
            </a:r>
          </a:p>
          <a:p>
            <a:pPr marL="284163" indent="457200">
              <a:lnSpc>
                <a:spcPct val="150000"/>
              </a:lnSpc>
              <a:spcBef>
                <a:spcPts val="0"/>
              </a:spcBef>
              <a:tabLst>
                <a:tab pos="284163" algn="l"/>
              </a:tabLst>
            </a:pPr>
            <a:r>
              <a:rPr lang="en-US" i="1" dirty="0" smtClean="0">
                <a:solidFill>
                  <a:srgbClr val="00B050"/>
                </a:solidFill>
              </a:rPr>
              <a:t>&lt;</a:t>
            </a:r>
            <a:r>
              <a:rPr lang="en-US" i="1" dirty="0" err="1" smtClean="0">
                <a:solidFill>
                  <a:srgbClr val="00B050"/>
                </a:solidFill>
              </a:rPr>
              <a:t>jsp:forward</a:t>
            </a:r>
            <a:r>
              <a:rPr lang="en-US" i="1" dirty="0" smtClean="0"/>
              <a:t> </a:t>
            </a:r>
            <a:r>
              <a:rPr lang="en-US" i="1" dirty="0" smtClean="0">
                <a:solidFill>
                  <a:srgbClr val="C00000"/>
                </a:solidFill>
              </a:rPr>
              <a:t>page</a:t>
            </a:r>
            <a:r>
              <a:rPr lang="en-US" i="1" dirty="0" smtClean="0"/>
              <a:t>=“</a:t>
            </a:r>
            <a:r>
              <a:rPr lang="en-US" i="1" dirty="0" smtClean="0">
                <a:solidFill>
                  <a:srgbClr val="00B0F0"/>
                </a:solidFill>
              </a:rPr>
              <a:t>success.jsp</a:t>
            </a:r>
            <a:r>
              <a:rPr lang="en-US" i="1" dirty="0" smtClean="0"/>
              <a:t>"</a:t>
            </a:r>
            <a:r>
              <a:rPr lang="en-US" i="1" dirty="0" smtClean="0">
                <a:solidFill>
                  <a:srgbClr val="00B050"/>
                </a:solidFill>
              </a:rPr>
              <a:t> /&gt;</a:t>
            </a:r>
            <a:endParaRPr lang="en-US" b="0" dirty="0" smtClean="0">
              <a:solidFill>
                <a:srgbClr val="00B050"/>
              </a:solidFill>
            </a:endParaRPr>
          </a:p>
          <a:p>
            <a:pPr marL="284163" indent="457200">
              <a:lnSpc>
                <a:spcPct val="150000"/>
              </a:lnSpc>
              <a:spcBef>
                <a:spcPts val="0"/>
              </a:spcBef>
              <a:tabLst>
                <a:tab pos="284163" algn="l"/>
              </a:tabLst>
            </a:pPr>
            <a:r>
              <a:rPr lang="en-US" b="0" dirty="0" smtClean="0"/>
              <a:t>Forwards the request to the success.jsp</a:t>
            </a:r>
          </a:p>
          <a:p>
            <a:pPr marL="284163" indent="-173038">
              <a:lnSpc>
                <a:spcPct val="150000"/>
              </a:lnSpc>
              <a:spcBef>
                <a:spcPts val="0"/>
              </a:spcBef>
              <a:tabLst>
                <a:tab pos="284163" algn="l"/>
              </a:tabLst>
            </a:pPr>
            <a:r>
              <a:rPr lang="en-US" dirty="0" smtClean="0"/>
              <a:t>When used?</a:t>
            </a:r>
          </a:p>
          <a:p>
            <a:pPr marL="457200" indent="-284163">
              <a:lnSpc>
                <a:spcPct val="150000"/>
              </a:lnSpc>
              <a:spcBef>
                <a:spcPts val="0"/>
              </a:spcBef>
              <a:buFont typeface="Wingdings" pitchFamily="2" charset="2"/>
              <a:buChar char="§"/>
              <a:tabLst>
                <a:tab pos="457200" algn="l"/>
              </a:tabLst>
            </a:pPr>
            <a:r>
              <a:rPr lang="en-US" b="0" dirty="0" smtClean="0"/>
              <a:t>Provides the same functionality of the forward() method </a:t>
            </a:r>
            <a:r>
              <a:rPr lang="en-US" b="0" dirty="0" err="1" smtClean="0"/>
              <a:t>inRequestDispatcher</a:t>
            </a:r>
            <a:r>
              <a:rPr lang="en-US" b="0" dirty="0" smtClean="0"/>
              <a:t> interface</a:t>
            </a:r>
          </a:p>
          <a:p>
            <a:pPr marL="457200" indent="-284163">
              <a:lnSpc>
                <a:spcPct val="150000"/>
              </a:lnSpc>
              <a:spcBef>
                <a:spcPts val="0"/>
              </a:spcBef>
              <a:buFont typeface="Wingdings" pitchFamily="2" charset="2"/>
              <a:buChar char="§"/>
              <a:tabLst>
                <a:tab pos="457200" algn="l"/>
              </a:tabLst>
            </a:pPr>
            <a:r>
              <a:rPr lang="en-US" b="0" dirty="0" smtClean="0"/>
              <a:t>Used for forwarding request from one JSP to another .</a:t>
            </a:r>
          </a:p>
          <a:p>
            <a:pPr marL="284163" indent="61913">
              <a:lnSpc>
                <a:spcPct val="150000"/>
              </a:lnSpc>
              <a:spcBef>
                <a:spcPts val="0"/>
              </a:spcBef>
              <a:tabLst>
                <a:tab pos="284163" algn="l"/>
              </a:tabLst>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jsp:Param</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a:p>
        </p:txBody>
      </p:sp>
      <p:sp>
        <p:nvSpPr>
          <p:cNvPr id="5" name="Rectangle 4"/>
          <p:cNvSpPr/>
          <p:nvPr/>
        </p:nvSpPr>
        <p:spPr>
          <a:xfrm>
            <a:off x="0" y="1463219"/>
            <a:ext cx="9067800" cy="4708981"/>
          </a:xfrm>
          <a:prstGeom prst="rect">
            <a:avLst/>
          </a:prstGeom>
        </p:spPr>
        <p:txBody>
          <a:bodyPr wrap="square">
            <a:spAutoFit/>
          </a:bodyPr>
          <a:lstStyle/>
          <a:p>
            <a:pPr marL="346075" indent="-234950">
              <a:lnSpc>
                <a:spcPct val="150000"/>
              </a:lnSpc>
            </a:pPr>
            <a:r>
              <a:rPr lang="en-US" sz="2000" b="0" dirty="0" smtClean="0"/>
              <a:t>The </a:t>
            </a:r>
            <a:r>
              <a:rPr lang="en-US" sz="2000" i="1" dirty="0" err="1" smtClean="0"/>
              <a:t>jsp:param</a:t>
            </a:r>
            <a:r>
              <a:rPr lang="en-US" sz="2000" i="1" dirty="0" smtClean="0"/>
              <a:t> </a:t>
            </a:r>
            <a:r>
              <a:rPr lang="en-US" sz="2000" b="0" dirty="0" smtClean="0"/>
              <a:t>action is used to add the specific parameter to current request. </a:t>
            </a:r>
          </a:p>
          <a:p>
            <a:pPr marL="346075" indent="-234950">
              <a:lnSpc>
                <a:spcPct val="150000"/>
              </a:lnSpc>
              <a:buFont typeface="Wingdings" pitchFamily="2" charset="2"/>
              <a:buChar char="§"/>
            </a:pPr>
            <a:r>
              <a:rPr lang="en-US" sz="2000" b="0" dirty="0" smtClean="0"/>
              <a:t>The </a:t>
            </a:r>
            <a:r>
              <a:rPr lang="en-US" sz="2000" b="0" dirty="0" err="1" smtClean="0"/>
              <a:t>jsp:param</a:t>
            </a:r>
            <a:r>
              <a:rPr lang="en-US" sz="2000" b="0" dirty="0" smtClean="0"/>
              <a:t> tag can be used inside a </a:t>
            </a:r>
            <a:r>
              <a:rPr lang="en-US" sz="2000" b="0" dirty="0" err="1" smtClean="0"/>
              <a:t>jsp:include</a:t>
            </a:r>
            <a:r>
              <a:rPr lang="en-US" sz="2000" b="0" dirty="0" smtClean="0"/>
              <a:t> (or) </a:t>
            </a:r>
            <a:r>
              <a:rPr lang="en-US" sz="2000" b="0" dirty="0" err="1" smtClean="0"/>
              <a:t>jsp:forward</a:t>
            </a:r>
            <a:r>
              <a:rPr lang="en-US" sz="2000" b="0" dirty="0" smtClean="0"/>
              <a:t>.</a:t>
            </a:r>
            <a:br>
              <a:rPr lang="en-US" sz="2000" b="0" dirty="0" smtClean="0"/>
            </a:br>
            <a:r>
              <a:rPr lang="en-US" sz="2000" dirty="0" smtClean="0"/>
              <a:t>Syntax: </a:t>
            </a:r>
            <a:endParaRPr lang="en-US" sz="2000" b="0" dirty="0" smtClean="0"/>
          </a:p>
          <a:p>
            <a:pPr marL="914400" indent="-346075">
              <a:lnSpc>
                <a:spcPct val="150000"/>
              </a:lnSpc>
              <a:buFont typeface="Wingdings" pitchFamily="2" charset="2"/>
              <a:buChar char="§"/>
            </a:pPr>
            <a:r>
              <a:rPr lang="en-US" sz="2000" b="0" dirty="0" smtClean="0"/>
              <a:t>  </a:t>
            </a:r>
            <a:r>
              <a:rPr lang="en-US" sz="2000" b="0" dirty="0" smtClean="0">
                <a:solidFill>
                  <a:srgbClr val="00B050"/>
                </a:solidFill>
              </a:rPr>
              <a:t>&lt;</a:t>
            </a:r>
            <a:r>
              <a:rPr lang="en-US" sz="2000" b="0" dirty="0" err="1" smtClean="0">
                <a:solidFill>
                  <a:srgbClr val="00B050"/>
                </a:solidFill>
              </a:rPr>
              <a:t>jsp:forward</a:t>
            </a:r>
            <a:r>
              <a:rPr lang="en-US" sz="2000" b="0" dirty="0" smtClean="0"/>
              <a:t> </a:t>
            </a:r>
            <a:r>
              <a:rPr lang="en-US" sz="2000" b="0" dirty="0" smtClean="0">
                <a:solidFill>
                  <a:srgbClr val="C00000"/>
                </a:solidFill>
              </a:rPr>
              <a:t>page</a:t>
            </a:r>
            <a:r>
              <a:rPr lang="en-US" sz="2000" b="0" dirty="0" smtClean="0"/>
              <a:t> =“</a:t>
            </a:r>
            <a:r>
              <a:rPr lang="en-US" sz="2000" b="0" dirty="0" smtClean="0">
                <a:solidFill>
                  <a:srgbClr val="00B0F0"/>
                </a:solidFill>
              </a:rPr>
              <a:t>URL</a:t>
            </a:r>
            <a:r>
              <a:rPr lang="en-US" sz="2000" b="0" dirty="0" smtClean="0"/>
              <a:t>" /&gt;</a:t>
            </a:r>
            <a:br>
              <a:rPr lang="en-US" sz="2000" b="0" dirty="0" smtClean="0"/>
            </a:br>
            <a:r>
              <a:rPr lang="en-US" sz="2000" b="0" dirty="0" smtClean="0"/>
              <a:t>      &lt;</a:t>
            </a:r>
            <a:r>
              <a:rPr lang="en-US" sz="2000" b="0" dirty="0" err="1" smtClean="0"/>
              <a:t>jsp:param</a:t>
            </a:r>
            <a:r>
              <a:rPr lang="en-US" sz="2000" b="0" dirty="0" smtClean="0"/>
              <a:t>   </a:t>
            </a:r>
            <a:r>
              <a:rPr lang="en-US" sz="2000" b="0" dirty="0" smtClean="0">
                <a:solidFill>
                  <a:srgbClr val="C00000"/>
                </a:solidFill>
              </a:rPr>
              <a:t>name</a:t>
            </a:r>
            <a:r>
              <a:rPr lang="en-US" sz="2000" b="0" dirty="0" smtClean="0"/>
              <a:t> =“</a:t>
            </a:r>
            <a:r>
              <a:rPr lang="en-US" sz="2000" b="0" dirty="0" err="1" smtClean="0">
                <a:solidFill>
                  <a:srgbClr val="00B0F0"/>
                </a:solidFill>
              </a:rPr>
              <a:t>paramName</a:t>
            </a:r>
            <a:r>
              <a:rPr lang="en-US" sz="2000" b="0" dirty="0" smtClean="0"/>
              <a:t>”   </a:t>
            </a:r>
            <a:r>
              <a:rPr lang="en-US" sz="2000" b="0" dirty="0" smtClean="0">
                <a:solidFill>
                  <a:srgbClr val="C00000"/>
                </a:solidFill>
              </a:rPr>
              <a:t>value</a:t>
            </a:r>
            <a:r>
              <a:rPr lang="en-US" sz="2000" b="0" dirty="0" smtClean="0"/>
              <a:t>="</a:t>
            </a:r>
            <a:r>
              <a:rPr lang="en-US" sz="2000" b="0" dirty="0" err="1" smtClean="0">
                <a:solidFill>
                  <a:srgbClr val="00B0F0"/>
                </a:solidFill>
              </a:rPr>
              <a:t>parameterValue</a:t>
            </a:r>
            <a:r>
              <a:rPr lang="en-US" sz="2000" b="0" dirty="0" smtClean="0"/>
              <a:t>”/&gt;</a:t>
            </a:r>
          </a:p>
          <a:p>
            <a:pPr marL="914400" indent="-346075">
              <a:lnSpc>
                <a:spcPct val="150000"/>
              </a:lnSpc>
            </a:pPr>
            <a:r>
              <a:rPr lang="en-US" sz="2000" b="0" dirty="0" smtClean="0"/>
              <a:t>      </a:t>
            </a:r>
            <a:r>
              <a:rPr lang="en-US" sz="2000" b="0" dirty="0" smtClean="0">
                <a:solidFill>
                  <a:srgbClr val="00B050"/>
                </a:solidFill>
              </a:rPr>
              <a:t>&lt;/</a:t>
            </a:r>
            <a:r>
              <a:rPr lang="en-US" sz="2000" b="0" dirty="0" err="1" smtClean="0">
                <a:solidFill>
                  <a:srgbClr val="00B050"/>
                </a:solidFill>
              </a:rPr>
              <a:t>jsp:forward</a:t>
            </a:r>
            <a:r>
              <a:rPr lang="en-US" sz="2000" b="0" dirty="0" smtClean="0">
                <a:solidFill>
                  <a:srgbClr val="00B050"/>
                </a:solidFill>
              </a:rPr>
              <a:t>&gt; </a:t>
            </a:r>
            <a:endParaRPr lang="en-US" sz="2000" b="0" dirty="0" smtClean="0">
              <a:solidFill>
                <a:srgbClr val="002060"/>
              </a:solidFill>
            </a:endParaRPr>
          </a:p>
          <a:p>
            <a:pPr marL="914400" indent="-346075">
              <a:lnSpc>
                <a:spcPct val="150000"/>
              </a:lnSpc>
              <a:buFont typeface="Wingdings" pitchFamily="2" charset="2"/>
              <a:buChar char="§"/>
            </a:pPr>
            <a:r>
              <a:rPr lang="en-US" sz="2000" b="0" dirty="0" smtClean="0">
                <a:solidFill>
                  <a:srgbClr val="002060"/>
                </a:solidFill>
              </a:rPr>
              <a:t> </a:t>
            </a:r>
            <a:r>
              <a:rPr lang="en-US" sz="2000" b="0" dirty="0" smtClean="0">
                <a:solidFill>
                  <a:srgbClr val="00B050"/>
                </a:solidFill>
              </a:rPr>
              <a:t>&lt;</a:t>
            </a:r>
            <a:r>
              <a:rPr lang="en-US" sz="2000" b="0" dirty="0" err="1" smtClean="0">
                <a:solidFill>
                  <a:srgbClr val="00B050"/>
                </a:solidFill>
              </a:rPr>
              <a:t>jsp:include</a:t>
            </a:r>
            <a:r>
              <a:rPr lang="en-US" sz="2000" b="0" dirty="0" smtClean="0"/>
              <a:t> </a:t>
            </a:r>
            <a:r>
              <a:rPr lang="en-US" sz="2000" b="0" dirty="0" smtClean="0">
                <a:solidFill>
                  <a:srgbClr val="C00000"/>
                </a:solidFill>
              </a:rPr>
              <a:t>page</a:t>
            </a:r>
            <a:r>
              <a:rPr lang="en-US" sz="2000" b="0" dirty="0" smtClean="0"/>
              <a:t> =“</a:t>
            </a:r>
            <a:r>
              <a:rPr lang="en-US" sz="2000" b="0" dirty="0" smtClean="0">
                <a:solidFill>
                  <a:srgbClr val="00B0F0"/>
                </a:solidFill>
              </a:rPr>
              <a:t>URL</a:t>
            </a:r>
            <a:r>
              <a:rPr lang="en-US" sz="2000" b="0" dirty="0" smtClean="0"/>
              <a:t>" /&gt;</a:t>
            </a:r>
            <a:br>
              <a:rPr lang="en-US" sz="2000" b="0" dirty="0" smtClean="0"/>
            </a:br>
            <a:r>
              <a:rPr lang="en-US" sz="2000" b="0" dirty="0" smtClean="0"/>
              <a:t>      &lt;</a:t>
            </a:r>
            <a:r>
              <a:rPr lang="en-US" sz="2000" b="0" dirty="0" err="1" smtClean="0"/>
              <a:t>jsp:param</a:t>
            </a:r>
            <a:r>
              <a:rPr lang="en-US" sz="2000" b="0" dirty="0" smtClean="0"/>
              <a:t>  </a:t>
            </a:r>
            <a:r>
              <a:rPr lang="en-US" sz="2000" b="0" dirty="0" smtClean="0">
                <a:solidFill>
                  <a:srgbClr val="C00000"/>
                </a:solidFill>
              </a:rPr>
              <a:t>name</a:t>
            </a:r>
            <a:r>
              <a:rPr lang="en-US" sz="2000" b="0" dirty="0" smtClean="0"/>
              <a:t> =“</a:t>
            </a:r>
            <a:r>
              <a:rPr lang="en-US" sz="2000" b="0" dirty="0" err="1" smtClean="0">
                <a:solidFill>
                  <a:srgbClr val="00B0F0"/>
                </a:solidFill>
              </a:rPr>
              <a:t>paramName</a:t>
            </a:r>
            <a:r>
              <a:rPr lang="en-US" sz="2000" b="0" dirty="0" smtClean="0"/>
              <a:t>“   </a:t>
            </a:r>
            <a:r>
              <a:rPr lang="en-US" sz="2000" b="0" dirty="0" smtClean="0">
                <a:solidFill>
                  <a:srgbClr val="C00000"/>
                </a:solidFill>
              </a:rPr>
              <a:t>value</a:t>
            </a:r>
            <a:r>
              <a:rPr lang="en-US" sz="2000" b="0" dirty="0" smtClean="0"/>
              <a:t>="</a:t>
            </a:r>
            <a:r>
              <a:rPr lang="en-US" sz="2000" b="0" dirty="0" err="1" smtClean="0">
                <a:solidFill>
                  <a:srgbClr val="00B0F0"/>
                </a:solidFill>
              </a:rPr>
              <a:t>parameterValue</a:t>
            </a:r>
            <a:r>
              <a:rPr lang="en-US" sz="2000" b="0" dirty="0" smtClean="0"/>
              <a:t>”/&gt;</a:t>
            </a:r>
          </a:p>
          <a:p>
            <a:pPr marL="914400" indent="-346075">
              <a:lnSpc>
                <a:spcPct val="150000"/>
              </a:lnSpc>
            </a:pPr>
            <a:r>
              <a:rPr lang="en-US" sz="2000" b="0" dirty="0" smtClean="0"/>
              <a:t>       </a:t>
            </a:r>
            <a:r>
              <a:rPr lang="en-US" sz="2000" b="0" dirty="0" smtClean="0">
                <a:solidFill>
                  <a:srgbClr val="00B050"/>
                </a:solidFill>
              </a:rPr>
              <a:t>&lt;/</a:t>
            </a:r>
            <a:r>
              <a:rPr lang="en-US" sz="2000" b="0" dirty="0" err="1" smtClean="0">
                <a:solidFill>
                  <a:srgbClr val="00B050"/>
                </a:solidFill>
              </a:rPr>
              <a:t>jsp:include</a:t>
            </a:r>
            <a:r>
              <a:rPr lang="en-US" sz="2000" b="0" dirty="0" smtClean="0">
                <a:solidFill>
                  <a:srgbClr val="00B050"/>
                </a:solidFill>
              </a:rPr>
              <a:t>&gt; </a:t>
            </a:r>
            <a:endParaRPr lang="en-US" sz="2000" b="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jsp:Param</a:t>
            </a:r>
            <a:r>
              <a:rPr lang="en-US" dirty="0" smtClean="0"/>
              <a:t> 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a:p>
        </p:txBody>
      </p:sp>
      <p:sp>
        <p:nvSpPr>
          <p:cNvPr id="5" name="TextBox 4"/>
          <p:cNvSpPr txBox="1"/>
          <p:nvPr/>
        </p:nvSpPr>
        <p:spPr>
          <a:xfrm>
            <a:off x="228600" y="1524000"/>
            <a:ext cx="8915400" cy="5078313"/>
          </a:xfrm>
          <a:prstGeom prst="rect">
            <a:avLst/>
          </a:prstGeom>
          <a:noFill/>
        </p:spPr>
        <p:txBody>
          <a:bodyPr wrap="square" rtlCol="0">
            <a:spAutoFit/>
          </a:bodyPr>
          <a:lstStyle/>
          <a:p>
            <a:pPr>
              <a:lnSpc>
                <a:spcPct val="150000"/>
              </a:lnSpc>
            </a:pPr>
            <a:r>
              <a:rPr lang="en-US" dirty="0" smtClean="0"/>
              <a:t>A Scenario: </a:t>
            </a:r>
            <a:r>
              <a:rPr lang="en-US" b="0" dirty="0" smtClean="0"/>
              <a:t>Consider a scenario on successful login the user needs to be forwarded to the success page with  the user name set as an parameter to the request object so that name  can be accessed in the home page and displayed.</a:t>
            </a:r>
          </a:p>
          <a:p>
            <a:pPr>
              <a:lnSpc>
                <a:spcPct val="150000"/>
              </a:lnSpc>
            </a:pPr>
            <a:endParaRPr lang="en-US" b="0" dirty="0" smtClean="0"/>
          </a:p>
          <a:p>
            <a:pPr>
              <a:lnSpc>
                <a:spcPct val="150000"/>
              </a:lnSpc>
            </a:pPr>
            <a:r>
              <a:rPr lang="en-US" dirty="0" err="1" smtClean="0"/>
              <a:t>Jsp:Param</a:t>
            </a:r>
            <a:r>
              <a:rPr lang="en-US" dirty="0" smtClean="0"/>
              <a:t> can be used along with </a:t>
            </a:r>
            <a:r>
              <a:rPr lang="en-US" dirty="0" err="1" smtClean="0"/>
              <a:t>jsp:Forward</a:t>
            </a:r>
            <a:r>
              <a:rPr lang="en-US" dirty="0" smtClean="0"/>
              <a:t> as shown</a:t>
            </a:r>
          </a:p>
          <a:p>
            <a:pPr marL="914400" indent="-346075">
              <a:lnSpc>
                <a:spcPct val="150000"/>
              </a:lnSpc>
            </a:pPr>
            <a:r>
              <a:rPr lang="en-US" b="0" dirty="0" smtClean="0"/>
              <a:t> </a:t>
            </a:r>
            <a:r>
              <a:rPr lang="en-US" b="0" dirty="0" smtClean="0">
                <a:solidFill>
                  <a:srgbClr val="00B050"/>
                </a:solidFill>
              </a:rPr>
              <a:t>&lt;</a:t>
            </a:r>
            <a:r>
              <a:rPr lang="en-US" b="0" dirty="0" err="1" smtClean="0">
                <a:solidFill>
                  <a:srgbClr val="00B050"/>
                </a:solidFill>
              </a:rPr>
              <a:t>jsp:forward</a:t>
            </a:r>
            <a:r>
              <a:rPr lang="en-US" b="0" dirty="0" smtClean="0"/>
              <a:t> </a:t>
            </a:r>
            <a:r>
              <a:rPr lang="en-US" b="0" dirty="0" smtClean="0">
                <a:solidFill>
                  <a:srgbClr val="C00000"/>
                </a:solidFill>
              </a:rPr>
              <a:t>page</a:t>
            </a:r>
            <a:r>
              <a:rPr lang="en-US" b="0" dirty="0" smtClean="0"/>
              <a:t> =“</a:t>
            </a:r>
            <a:r>
              <a:rPr lang="en-US" b="0" dirty="0" smtClean="0">
                <a:solidFill>
                  <a:srgbClr val="002060"/>
                </a:solidFill>
              </a:rPr>
              <a:t>success.jsp</a:t>
            </a:r>
            <a:r>
              <a:rPr lang="en-US" b="0" dirty="0" smtClean="0"/>
              <a:t>" /&gt;</a:t>
            </a:r>
            <a:br>
              <a:rPr lang="en-US" b="0" dirty="0" smtClean="0"/>
            </a:br>
            <a:r>
              <a:rPr lang="en-US" b="0" dirty="0" smtClean="0"/>
              <a:t>      &lt;</a:t>
            </a:r>
            <a:r>
              <a:rPr lang="en-US" b="0" dirty="0" err="1" smtClean="0"/>
              <a:t>jsp:param</a:t>
            </a:r>
            <a:r>
              <a:rPr lang="en-US" b="0" dirty="0" smtClean="0"/>
              <a:t>   </a:t>
            </a:r>
            <a:r>
              <a:rPr lang="en-US" b="0" dirty="0" smtClean="0">
                <a:solidFill>
                  <a:srgbClr val="C00000"/>
                </a:solidFill>
              </a:rPr>
              <a:t>name</a:t>
            </a:r>
            <a:r>
              <a:rPr lang="en-US" b="0" dirty="0" smtClean="0"/>
              <a:t> =“</a:t>
            </a:r>
            <a:r>
              <a:rPr lang="en-US" b="0" dirty="0" err="1" smtClean="0">
                <a:solidFill>
                  <a:srgbClr val="002060"/>
                </a:solidFill>
              </a:rPr>
              <a:t>userName</a:t>
            </a:r>
            <a:r>
              <a:rPr lang="en-US" b="0" dirty="0" smtClean="0"/>
              <a:t>”   </a:t>
            </a:r>
            <a:r>
              <a:rPr lang="en-US" b="0" dirty="0" smtClean="0">
                <a:solidFill>
                  <a:srgbClr val="C00000"/>
                </a:solidFill>
              </a:rPr>
              <a:t>value</a:t>
            </a:r>
            <a:r>
              <a:rPr lang="en-US" b="0" dirty="0" smtClean="0"/>
              <a:t>=“</a:t>
            </a:r>
            <a:r>
              <a:rPr lang="en-US" b="0" dirty="0" smtClean="0">
                <a:solidFill>
                  <a:srgbClr val="00B050"/>
                </a:solidFill>
              </a:rPr>
              <a:t>&lt;name&gt;</a:t>
            </a:r>
            <a:r>
              <a:rPr lang="en-US" b="0" dirty="0" smtClean="0"/>
              <a:t>”/&gt;</a:t>
            </a:r>
          </a:p>
          <a:p>
            <a:pPr marL="914400" indent="-346075">
              <a:lnSpc>
                <a:spcPct val="150000"/>
              </a:lnSpc>
            </a:pPr>
            <a:r>
              <a:rPr lang="en-US" b="0" dirty="0" smtClean="0"/>
              <a:t>      </a:t>
            </a:r>
            <a:r>
              <a:rPr lang="en-US" b="0" dirty="0" smtClean="0">
                <a:solidFill>
                  <a:srgbClr val="00B050"/>
                </a:solidFill>
              </a:rPr>
              <a:t>&lt;/</a:t>
            </a:r>
            <a:r>
              <a:rPr lang="en-US" b="0" dirty="0" err="1" smtClean="0">
                <a:solidFill>
                  <a:srgbClr val="00B050"/>
                </a:solidFill>
              </a:rPr>
              <a:t>jsp:forward</a:t>
            </a:r>
            <a:r>
              <a:rPr lang="en-US" b="0" dirty="0" smtClean="0">
                <a:solidFill>
                  <a:srgbClr val="00B050"/>
                </a:solidFill>
              </a:rPr>
              <a:t>&gt; </a:t>
            </a:r>
          </a:p>
          <a:p>
            <a:pPr marL="914400" indent="-346075">
              <a:lnSpc>
                <a:spcPct val="150000"/>
              </a:lnSpc>
            </a:pPr>
            <a:r>
              <a:rPr lang="en-US" dirty="0" smtClean="0"/>
              <a:t>Where</a:t>
            </a:r>
          </a:p>
          <a:p>
            <a:pPr marL="914400" indent="-346075">
              <a:lnSpc>
                <a:spcPct val="150000"/>
              </a:lnSpc>
            </a:pPr>
            <a:r>
              <a:rPr lang="en-US" b="0" dirty="0" smtClean="0">
                <a:solidFill>
                  <a:srgbClr val="002060"/>
                </a:solidFill>
              </a:rPr>
              <a:t>success.jsp</a:t>
            </a:r>
            <a:r>
              <a:rPr lang="en-US" b="0" dirty="0" smtClean="0"/>
              <a:t> : success page</a:t>
            </a:r>
          </a:p>
          <a:p>
            <a:pPr marL="914400" indent="-346075">
              <a:lnSpc>
                <a:spcPct val="150000"/>
              </a:lnSpc>
            </a:pPr>
            <a:r>
              <a:rPr lang="en-US" b="0" dirty="0" err="1" smtClean="0">
                <a:solidFill>
                  <a:srgbClr val="002060"/>
                </a:solidFill>
              </a:rPr>
              <a:t>userName</a:t>
            </a:r>
            <a:r>
              <a:rPr lang="en-US" b="0" dirty="0" smtClean="0"/>
              <a:t>  :  Request attribute Name</a:t>
            </a:r>
          </a:p>
          <a:p>
            <a:pPr marL="914400" indent="-346075">
              <a:lnSpc>
                <a:spcPct val="150000"/>
              </a:lnSpc>
            </a:pPr>
            <a:r>
              <a:rPr lang="en-US" b="0" dirty="0" smtClean="0">
                <a:solidFill>
                  <a:srgbClr val="00B050"/>
                </a:solidFill>
              </a:rPr>
              <a:t>name </a:t>
            </a:r>
            <a:r>
              <a:rPr lang="en-US" b="0" dirty="0" smtClean="0"/>
              <a:t>        :  The variable containing the user’s name</a:t>
            </a:r>
            <a:endParaRPr lang="en-US" b="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jsp:useBean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a:p>
        </p:txBody>
      </p:sp>
      <p:sp>
        <p:nvSpPr>
          <p:cNvPr id="6" name="Rectangle 5"/>
          <p:cNvSpPr/>
          <p:nvPr/>
        </p:nvSpPr>
        <p:spPr>
          <a:xfrm>
            <a:off x="76200" y="1752600"/>
            <a:ext cx="8991600" cy="3831818"/>
          </a:xfrm>
          <a:prstGeom prst="rect">
            <a:avLst/>
          </a:prstGeom>
        </p:spPr>
        <p:txBody>
          <a:bodyPr wrap="square">
            <a:spAutoFit/>
          </a:bodyPr>
          <a:lstStyle/>
          <a:p>
            <a:pPr marL="236538" indent="-236538">
              <a:lnSpc>
                <a:spcPct val="150000"/>
              </a:lnSpc>
            </a:pPr>
            <a:r>
              <a:rPr lang="en-US" b="0" dirty="0" smtClean="0"/>
              <a:t>The </a:t>
            </a:r>
            <a:r>
              <a:rPr lang="en-US" i="1" dirty="0" smtClean="0"/>
              <a:t>&lt;</a:t>
            </a:r>
            <a:r>
              <a:rPr lang="en-US" i="1" dirty="0" err="1" smtClean="0"/>
              <a:t>jsp:useBean</a:t>
            </a:r>
            <a:r>
              <a:rPr lang="en-US" i="1" dirty="0" smtClean="0"/>
              <a:t>&gt; </a:t>
            </a:r>
            <a:r>
              <a:rPr lang="en-US" b="0" dirty="0" smtClean="0"/>
              <a:t>tag attempts to locates a bean or if the Bean does not exist, instantiates it from the class specified.</a:t>
            </a:r>
          </a:p>
          <a:p>
            <a:pPr marL="803275" indent="-409575">
              <a:lnSpc>
                <a:spcPct val="150000"/>
              </a:lnSpc>
            </a:pPr>
            <a:r>
              <a:rPr lang="en-US" i="1" dirty="0" smtClean="0"/>
              <a:t>Syntax: </a:t>
            </a:r>
            <a:r>
              <a:rPr lang="en-US" i="1" dirty="0" smtClean="0">
                <a:solidFill>
                  <a:srgbClr val="00B050"/>
                </a:solidFill>
              </a:rPr>
              <a:t>&lt;</a:t>
            </a:r>
            <a:r>
              <a:rPr lang="en-US" i="1" dirty="0" err="1" smtClean="0">
                <a:solidFill>
                  <a:srgbClr val="00B050"/>
                </a:solidFill>
              </a:rPr>
              <a:t>jsp:useBean</a:t>
            </a:r>
            <a:r>
              <a:rPr lang="en-US" i="1" dirty="0" smtClean="0">
                <a:solidFill>
                  <a:srgbClr val="00B050"/>
                </a:solidFill>
              </a:rPr>
              <a:t> </a:t>
            </a:r>
            <a:r>
              <a:rPr lang="en-US" i="1" dirty="0" smtClean="0">
                <a:solidFill>
                  <a:srgbClr val="C00000"/>
                </a:solidFill>
              </a:rPr>
              <a:t>id</a:t>
            </a:r>
            <a:r>
              <a:rPr lang="en-US" i="1" dirty="0" smtClean="0"/>
              <a:t>="</a:t>
            </a:r>
            <a:r>
              <a:rPr lang="en-US" i="1" dirty="0" smtClean="0">
                <a:solidFill>
                  <a:srgbClr val="00B0F0"/>
                </a:solidFill>
              </a:rPr>
              <a:t>name</a:t>
            </a:r>
            <a:r>
              <a:rPr lang="en-US" i="1" dirty="0" smtClean="0"/>
              <a:t>" </a:t>
            </a:r>
            <a:r>
              <a:rPr lang="en-US" i="1" dirty="0" smtClean="0">
                <a:solidFill>
                  <a:srgbClr val="C00000"/>
                </a:solidFill>
              </a:rPr>
              <a:t>class</a:t>
            </a:r>
            <a:r>
              <a:rPr lang="en-US" i="1" dirty="0" smtClean="0"/>
              <a:t>="</a:t>
            </a:r>
            <a:r>
              <a:rPr lang="en-US" i="1" dirty="0" err="1" smtClean="0">
                <a:solidFill>
                  <a:srgbClr val="00B0F0"/>
                </a:solidFill>
              </a:rPr>
              <a:t>package.class</a:t>
            </a:r>
            <a:r>
              <a:rPr lang="en-US" i="1" dirty="0" smtClean="0"/>
              <a:t>“ </a:t>
            </a:r>
            <a:r>
              <a:rPr lang="en-US" i="1" dirty="0" smtClean="0">
                <a:solidFill>
                  <a:srgbClr val="C00000"/>
                </a:solidFill>
              </a:rPr>
              <a:t>scope</a:t>
            </a:r>
            <a:r>
              <a:rPr lang="en-US" i="1" dirty="0" smtClean="0"/>
              <a:t>=“</a:t>
            </a:r>
            <a:r>
              <a:rPr lang="en-US" i="1" dirty="0" smtClean="0">
                <a:solidFill>
                  <a:srgbClr val="00B0F0"/>
                </a:solidFill>
              </a:rPr>
              <a:t>request/session/page/application</a:t>
            </a:r>
            <a:r>
              <a:rPr lang="en-US" i="1" dirty="0" smtClean="0"/>
              <a:t>“ </a:t>
            </a:r>
            <a:r>
              <a:rPr lang="en-US" i="1" dirty="0" smtClean="0">
                <a:solidFill>
                  <a:srgbClr val="00B050"/>
                </a:solidFill>
              </a:rPr>
              <a:t>/&gt;</a:t>
            </a:r>
            <a:r>
              <a:rPr lang="en-US" i="1" dirty="0" smtClean="0"/>
              <a:t> </a:t>
            </a:r>
          </a:p>
          <a:p>
            <a:pPr marL="803275" indent="-409575">
              <a:lnSpc>
                <a:spcPct val="150000"/>
              </a:lnSpc>
            </a:pPr>
            <a:endParaRPr lang="en-US" dirty="0" smtClean="0"/>
          </a:p>
          <a:p>
            <a:pPr marL="803275" indent="-409575">
              <a:lnSpc>
                <a:spcPct val="150000"/>
              </a:lnSpc>
            </a:pPr>
            <a:r>
              <a:rPr lang="en-US" dirty="0" smtClean="0"/>
              <a:t>Where ,</a:t>
            </a:r>
          </a:p>
          <a:p>
            <a:pPr marL="914400" indent="-173038">
              <a:lnSpc>
                <a:spcPct val="150000"/>
              </a:lnSpc>
            </a:pPr>
            <a:r>
              <a:rPr lang="en-US" dirty="0" smtClean="0"/>
              <a:t>Id </a:t>
            </a:r>
            <a:r>
              <a:rPr lang="en-US" b="0" dirty="0" smtClean="0"/>
              <a:t>– The name used for referring for the bean object</a:t>
            </a:r>
          </a:p>
          <a:p>
            <a:pPr marL="914400" indent="-173038">
              <a:lnSpc>
                <a:spcPct val="150000"/>
              </a:lnSpc>
            </a:pPr>
            <a:r>
              <a:rPr lang="en-US" dirty="0" smtClean="0"/>
              <a:t>Class</a:t>
            </a:r>
            <a:r>
              <a:rPr lang="en-US" b="0" dirty="0" smtClean="0"/>
              <a:t> – The Bean Class</a:t>
            </a:r>
          </a:p>
          <a:p>
            <a:pPr marL="914400" indent="-173038">
              <a:lnSpc>
                <a:spcPct val="150000"/>
              </a:lnSpc>
            </a:pPr>
            <a:r>
              <a:rPr lang="en-US" dirty="0" smtClean="0"/>
              <a:t>Scope</a:t>
            </a:r>
            <a:r>
              <a:rPr lang="en-US" b="0" dirty="0" smtClean="0"/>
              <a:t> - The scope in which the bean object is available</a:t>
            </a:r>
            <a:endParaRPr lang="en-US" b="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Other Attributes for </a:t>
            </a:r>
            <a:r>
              <a:rPr lang="en-US" sz="2800" dirty="0" err="1" smtClean="0"/>
              <a:t>useBean</a:t>
            </a:r>
            <a:r>
              <a:rPr lang="en-US" sz="2800" dirty="0" smtClean="0"/>
              <a:t> action tag</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a:p>
        </p:txBody>
      </p:sp>
      <p:graphicFrame>
        <p:nvGraphicFramePr>
          <p:cNvPr id="5" name="Table 4"/>
          <p:cNvGraphicFramePr>
            <a:graphicFrameLocks noGrp="1"/>
          </p:cNvGraphicFramePr>
          <p:nvPr/>
        </p:nvGraphicFramePr>
        <p:xfrm>
          <a:off x="152400" y="1722120"/>
          <a:ext cx="8839200" cy="4221480"/>
        </p:xfrm>
        <a:graphic>
          <a:graphicData uri="http://schemas.openxmlformats.org/drawingml/2006/table">
            <a:tbl>
              <a:tblPr firstRow="1" bandRow="1">
                <a:tableStyleId>{7DF18680-E054-41AD-8BC1-D1AEF772440D}</a:tableStyleId>
              </a:tblPr>
              <a:tblGrid>
                <a:gridCol w="1219200"/>
                <a:gridCol w="7620000"/>
              </a:tblGrid>
              <a:tr h="457200">
                <a:tc>
                  <a:txBody>
                    <a:bodyPr/>
                    <a:lstStyle/>
                    <a:p>
                      <a:pPr algn="ctr"/>
                      <a:r>
                        <a:rPr lang="en-US" sz="1600" b="0" i="0" dirty="0" smtClean="0">
                          <a:latin typeface="Arial" pitchFamily="34" charset="0"/>
                          <a:cs typeface="Arial" pitchFamily="34" charset="0"/>
                        </a:rPr>
                        <a:t>Attribute</a:t>
                      </a:r>
                      <a:endParaRPr lang="en-US" sz="1600" b="0" i="0" dirty="0">
                        <a:latin typeface="Arial" pitchFamily="34" charset="0"/>
                        <a:cs typeface="Arial" pitchFamily="34" charset="0"/>
                      </a:endParaRPr>
                    </a:p>
                  </a:txBody>
                  <a:tcPr/>
                </a:tc>
                <a:tc>
                  <a:txBody>
                    <a:bodyPr/>
                    <a:lstStyle/>
                    <a:p>
                      <a:pPr algn="ctr"/>
                      <a:r>
                        <a:rPr lang="en-US" sz="1600" b="0" i="0" dirty="0" smtClean="0">
                          <a:latin typeface="Arial" pitchFamily="34" charset="0"/>
                          <a:cs typeface="Arial" pitchFamily="34" charset="0"/>
                        </a:rPr>
                        <a:t>Description</a:t>
                      </a:r>
                      <a:endParaRPr lang="en-US" sz="1600" b="0" i="0" dirty="0">
                        <a:latin typeface="Arial" pitchFamily="34" charset="0"/>
                        <a:cs typeface="Arial" pitchFamily="34" charset="0"/>
                      </a:endParaRPr>
                    </a:p>
                  </a:txBody>
                  <a:tcPr/>
                </a:tc>
              </a:tr>
              <a:tr h="647700">
                <a:tc>
                  <a:txBody>
                    <a:bodyPr/>
                    <a:lstStyle/>
                    <a:p>
                      <a:r>
                        <a:rPr lang="en-US" sz="1600" b="1" i="0" dirty="0">
                          <a:latin typeface="Arial" pitchFamily="34" charset="0"/>
                          <a:cs typeface="Arial" pitchFamily="34" charset="0"/>
                        </a:rPr>
                        <a:t>id </a:t>
                      </a:r>
                    </a:p>
                  </a:txBody>
                  <a:tcPr anchor="ctr"/>
                </a:tc>
                <a:tc>
                  <a:txBody>
                    <a:bodyPr/>
                    <a:lstStyle/>
                    <a:p>
                      <a:r>
                        <a:rPr lang="en-US" sz="1600" b="0" i="0" dirty="0">
                          <a:latin typeface="Arial" pitchFamily="34" charset="0"/>
                          <a:cs typeface="Arial" pitchFamily="34" charset="0"/>
                        </a:rPr>
                        <a:t>Gives a name to the variable that will reference the bean. A previous bean object is used instead of instantiating a new one if one can be found with the same id and scope. </a:t>
                      </a:r>
                    </a:p>
                  </a:txBody>
                  <a:tcPr anchor="ctr"/>
                </a:tc>
              </a:tr>
              <a:tr h="495300">
                <a:tc>
                  <a:txBody>
                    <a:bodyPr/>
                    <a:lstStyle/>
                    <a:p>
                      <a:r>
                        <a:rPr lang="en-US" sz="1600" b="1" i="0" dirty="0">
                          <a:latin typeface="Arial" pitchFamily="34" charset="0"/>
                          <a:cs typeface="Arial" pitchFamily="34" charset="0"/>
                        </a:rPr>
                        <a:t>class </a:t>
                      </a:r>
                    </a:p>
                  </a:txBody>
                  <a:tcPr anchor="ctr"/>
                </a:tc>
                <a:tc>
                  <a:txBody>
                    <a:bodyPr/>
                    <a:lstStyle/>
                    <a:p>
                      <a:r>
                        <a:rPr lang="en-US" sz="1600" b="0" i="0" dirty="0" smtClean="0">
                          <a:latin typeface="Arial" pitchFamily="34" charset="0"/>
                          <a:cs typeface="Arial" pitchFamily="34" charset="0"/>
                        </a:rPr>
                        <a:t>Instantiates a Bean from a class, using the new keyword and the class constructor. The class must not be abstract and must have a public, no-argument constructor. The package and class name are case sensitive. </a:t>
                      </a:r>
                      <a:endParaRPr lang="en-US" sz="1600" b="0" i="0" dirty="0">
                        <a:latin typeface="Arial" pitchFamily="34" charset="0"/>
                        <a:cs typeface="Arial" pitchFamily="34" charset="0"/>
                      </a:endParaRPr>
                    </a:p>
                  </a:txBody>
                  <a:tcPr anchor="ctr"/>
                </a:tc>
              </a:tr>
              <a:tr h="647700">
                <a:tc>
                  <a:txBody>
                    <a:bodyPr/>
                    <a:lstStyle/>
                    <a:p>
                      <a:r>
                        <a:rPr lang="en-US" sz="1600" b="1" i="0" dirty="0">
                          <a:latin typeface="Arial" pitchFamily="34" charset="0"/>
                          <a:cs typeface="Arial" pitchFamily="34" charset="0"/>
                        </a:rPr>
                        <a:t>scope </a:t>
                      </a:r>
                    </a:p>
                  </a:txBody>
                  <a:tcPr anchor="ctr"/>
                </a:tc>
                <a:tc>
                  <a:txBody>
                    <a:bodyPr/>
                    <a:lstStyle/>
                    <a:p>
                      <a:r>
                        <a:rPr lang="en-US" sz="1600" b="0" i="0" dirty="0" smtClean="0">
                          <a:latin typeface="Arial" pitchFamily="34" charset="0"/>
                          <a:cs typeface="Arial" pitchFamily="34" charset="0"/>
                        </a:rPr>
                        <a:t>scope="</a:t>
                      </a:r>
                      <a:r>
                        <a:rPr lang="en-US" sz="1600" b="1" i="0" dirty="0" err="1" smtClean="0">
                          <a:solidFill>
                            <a:srgbClr val="C00000"/>
                          </a:solidFill>
                          <a:latin typeface="Arial" pitchFamily="34" charset="0"/>
                          <a:cs typeface="Arial" pitchFamily="34" charset="0"/>
                        </a:rPr>
                        <a:t>page</a:t>
                      </a:r>
                      <a:r>
                        <a:rPr lang="en-US" sz="1600" b="1" i="0" dirty="0" err="1" smtClean="0">
                          <a:solidFill>
                            <a:srgbClr val="0070C0"/>
                          </a:solidFill>
                          <a:latin typeface="Arial" pitchFamily="34" charset="0"/>
                          <a:cs typeface="Arial" pitchFamily="34" charset="0"/>
                        </a:rPr>
                        <a:t>|</a:t>
                      </a:r>
                      <a:r>
                        <a:rPr lang="en-US" sz="1600" b="1" i="0" dirty="0" err="1" smtClean="0">
                          <a:solidFill>
                            <a:srgbClr val="C00000"/>
                          </a:solidFill>
                          <a:latin typeface="Arial" pitchFamily="34" charset="0"/>
                          <a:cs typeface="Arial" pitchFamily="34" charset="0"/>
                        </a:rPr>
                        <a:t>request</a:t>
                      </a:r>
                      <a:r>
                        <a:rPr lang="en-US" sz="1600" b="1" i="0" dirty="0" err="1" smtClean="0">
                          <a:solidFill>
                            <a:srgbClr val="0070C0"/>
                          </a:solidFill>
                          <a:latin typeface="Arial" pitchFamily="34" charset="0"/>
                          <a:cs typeface="Arial" pitchFamily="34" charset="0"/>
                        </a:rPr>
                        <a:t>|</a:t>
                      </a:r>
                      <a:r>
                        <a:rPr lang="en-US" sz="1600" b="1" i="0" dirty="0" err="1" smtClean="0">
                          <a:solidFill>
                            <a:srgbClr val="C00000"/>
                          </a:solidFill>
                          <a:latin typeface="Arial" pitchFamily="34" charset="0"/>
                          <a:cs typeface="Arial" pitchFamily="34" charset="0"/>
                        </a:rPr>
                        <a:t>session</a:t>
                      </a:r>
                      <a:r>
                        <a:rPr lang="en-US" sz="1600" b="1" i="0" dirty="0" err="1" smtClean="0">
                          <a:solidFill>
                            <a:srgbClr val="0070C0"/>
                          </a:solidFill>
                          <a:latin typeface="Arial" pitchFamily="34" charset="0"/>
                          <a:cs typeface="Arial" pitchFamily="34" charset="0"/>
                        </a:rPr>
                        <a:t>|</a:t>
                      </a:r>
                      <a:r>
                        <a:rPr lang="en-US" sz="1600" b="1" i="0" dirty="0" err="1" smtClean="0">
                          <a:solidFill>
                            <a:srgbClr val="C00000"/>
                          </a:solidFill>
                          <a:latin typeface="Arial" pitchFamily="34" charset="0"/>
                          <a:cs typeface="Arial" pitchFamily="34" charset="0"/>
                        </a:rPr>
                        <a:t>application</a:t>
                      </a:r>
                      <a:r>
                        <a:rPr lang="en-US" sz="1600" b="1" i="0" dirty="0" smtClean="0">
                          <a:solidFill>
                            <a:srgbClr val="C00000"/>
                          </a:solidFill>
                          <a:latin typeface="Arial" pitchFamily="34" charset="0"/>
                          <a:cs typeface="Arial" pitchFamily="34" charset="0"/>
                        </a:rPr>
                        <a:t>"</a:t>
                      </a:r>
                    </a:p>
                    <a:p>
                      <a:r>
                        <a:rPr lang="en-US" sz="1600" b="0" i="0" dirty="0" smtClean="0">
                          <a:latin typeface="Arial" pitchFamily="34" charset="0"/>
                          <a:cs typeface="Arial" pitchFamily="34" charset="0"/>
                        </a:rPr>
                        <a:t>Defines a scope in which the bean exists .The default value is page. </a:t>
                      </a:r>
                      <a:endParaRPr lang="en-US" sz="1600" b="0" i="0" dirty="0">
                        <a:latin typeface="Arial" pitchFamily="34" charset="0"/>
                        <a:cs typeface="Arial" pitchFamily="34" charset="0"/>
                      </a:endParaRPr>
                    </a:p>
                  </a:txBody>
                  <a:tcPr anchor="ctr"/>
                </a:tc>
              </a:tr>
              <a:tr h="647700">
                <a:tc>
                  <a:txBody>
                    <a:bodyPr/>
                    <a:lstStyle/>
                    <a:p>
                      <a:r>
                        <a:rPr lang="en-US" sz="1600" b="0" i="0" dirty="0">
                          <a:latin typeface="Arial" pitchFamily="34" charset="0"/>
                          <a:cs typeface="Arial" pitchFamily="34" charset="0"/>
                        </a:rPr>
                        <a:t>type </a:t>
                      </a:r>
                    </a:p>
                  </a:txBody>
                  <a:tcPr anchor="ctr"/>
                </a:tc>
                <a:tc>
                  <a:txBody>
                    <a:bodyPr/>
                    <a:lstStyle/>
                    <a:p>
                      <a:r>
                        <a:rPr lang="en-US" sz="1600" dirty="0" smtClean="0">
                          <a:latin typeface="Arial" pitchFamily="34" charset="0"/>
                          <a:cs typeface="Arial" pitchFamily="34" charset="0"/>
                        </a:rPr>
                        <a:t>If the Bean already exists in the scope, gives the Bean a data type other than the class from which it was instantiated. If you use type without class or </a:t>
                      </a:r>
                      <a:r>
                        <a:rPr lang="en-US" sz="1600" dirty="0" err="1" smtClean="0">
                          <a:latin typeface="Arial" pitchFamily="34" charset="0"/>
                          <a:cs typeface="Arial" pitchFamily="34" charset="0"/>
                        </a:rPr>
                        <a:t>beanName</a:t>
                      </a:r>
                      <a:r>
                        <a:rPr lang="en-US" sz="1600" dirty="0" smtClean="0">
                          <a:latin typeface="Arial" pitchFamily="34" charset="0"/>
                          <a:cs typeface="Arial" pitchFamily="34" charset="0"/>
                        </a:rPr>
                        <a:t>, no Bean is instantiated. The package and class name are case sensitive. </a:t>
                      </a:r>
                      <a:endParaRPr lang="en-US" sz="1600" b="0" i="0" dirty="0">
                        <a:latin typeface="Arial" pitchFamily="34" charset="0"/>
                        <a:cs typeface="Arial" pitchFamily="34" charset="0"/>
                      </a:endParaRPr>
                    </a:p>
                  </a:txBody>
                  <a:tcPr anchor="ctr"/>
                </a:tc>
              </a:tr>
              <a:tr h="647700">
                <a:tc>
                  <a:txBody>
                    <a:bodyPr/>
                    <a:lstStyle/>
                    <a:p>
                      <a:r>
                        <a:rPr lang="en-US" sz="1600" b="0" i="0" dirty="0" err="1">
                          <a:latin typeface="Arial" pitchFamily="34" charset="0"/>
                          <a:cs typeface="Arial" pitchFamily="34" charset="0"/>
                        </a:rPr>
                        <a:t>beanName</a:t>
                      </a:r>
                      <a:r>
                        <a:rPr lang="en-US" sz="1600" b="0" i="0" dirty="0">
                          <a:latin typeface="Arial" pitchFamily="34" charset="0"/>
                          <a:cs typeface="Arial" pitchFamily="34" charset="0"/>
                        </a:rPr>
                        <a:t> </a:t>
                      </a:r>
                    </a:p>
                  </a:txBody>
                  <a:tcPr anchor="ctr"/>
                </a:tc>
                <a:tc>
                  <a:txBody>
                    <a:bodyPr/>
                    <a:lstStyle/>
                    <a:p>
                      <a:r>
                        <a:rPr lang="en-US" sz="1600" b="0" i="0" dirty="0">
                          <a:latin typeface="Arial" pitchFamily="34" charset="0"/>
                          <a:cs typeface="Arial" pitchFamily="34" charset="0"/>
                        </a:rPr>
                        <a:t>Gives the name of the bean, as you would supply it to the instantiate method of Beans. </a:t>
                      </a:r>
                    </a:p>
                  </a:txBody>
                  <a:tcPr anchor="ct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jsp:useBean</a:t>
            </a:r>
            <a:r>
              <a:rPr lang="en-US" dirty="0" smtClean="0"/>
              <a:t> works?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a:p>
        </p:txBody>
      </p:sp>
      <p:sp>
        <p:nvSpPr>
          <p:cNvPr id="5" name="TextBox 4"/>
          <p:cNvSpPr txBox="1"/>
          <p:nvPr/>
        </p:nvSpPr>
        <p:spPr>
          <a:xfrm>
            <a:off x="228600" y="1676400"/>
            <a:ext cx="8610600" cy="3693319"/>
          </a:xfrm>
          <a:prstGeom prst="rect">
            <a:avLst/>
          </a:prstGeom>
          <a:noFill/>
        </p:spPr>
        <p:txBody>
          <a:bodyPr wrap="square" rtlCol="0">
            <a:spAutoFit/>
          </a:bodyPr>
          <a:lstStyle/>
          <a:p>
            <a:pPr marL="236538" indent="-236538">
              <a:lnSpc>
                <a:spcPct val="150000"/>
              </a:lnSpc>
            </a:pPr>
            <a:r>
              <a:rPr lang="en-US" i="1" dirty="0" smtClean="0"/>
              <a:t>Example :  </a:t>
            </a:r>
            <a:r>
              <a:rPr lang="en-US" i="1" dirty="0" smtClean="0">
                <a:solidFill>
                  <a:srgbClr val="00B050"/>
                </a:solidFill>
              </a:rPr>
              <a:t>&lt;</a:t>
            </a:r>
            <a:r>
              <a:rPr lang="en-US" i="1" dirty="0" err="1" smtClean="0">
                <a:solidFill>
                  <a:srgbClr val="00B050"/>
                </a:solidFill>
              </a:rPr>
              <a:t>jsp:useBean</a:t>
            </a:r>
            <a:r>
              <a:rPr lang="en-US" i="1" dirty="0" smtClean="0">
                <a:solidFill>
                  <a:srgbClr val="00B050"/>
                </a:solidFill>
              </a:rPr>
              <a:t> </a:t>
            </a:r>
            <a:r>
              <a:rPr lang="en-US" i="1" dirty="0" smtClean="0">
                <a:solidFill>
                  <a:srgbClr val="C00000"/>
                </a:solidFill>
              </a:rPr>
              <a:t>id</a:t>
            </a:r>
            <a:r>
              <a:rPr lang="en-US" i="1" dirty="0" smtClean="0"/>
              <a:t>=“</a:t>
            </a:r>
            <a:r>
              <a:rPr lang="en-US" dirty="0" smtClean="0">
                <a:solidFill>
                  <a:schemeClr val="accent6">
                    <a:lumMod val="75000"/>
                  </a:schemeClr>
                </a:solidFill>
              </a:rPr>
              <a:t>user</a:t>
            </a:r>
            <a:r>
              <a:rPr lang="en-US" i="1" dirty="0" smtClean="0"/>
              <a:t>" </a:t>
            </a:r>
            <a:r>
              <a:rPr lang="en-US" i="1" dirty="0" smtClean="0">
                <a:solidFill>
                  <a:srgbClr val="C00000"/>
                </a:solidFill>
              </a:rPr>
              <a:t>class</a:t>
            </a:r>
            <a:r>
              <a:rPr lang="en-US" i="1" dirty="0" smtClean="0"/>
              <a:t>=“</a:t>
            </a:r>
            <a:r>
              <a:rPr lang="en-US" dirty="0" err="1" smtClean="0">
                <a:solidFill>
                  <a:srgbClr val="002060"/>
                </a:solidFill>
              </a:rPr>
              <a:t>com.catp.beans.UserBean</a:t>
            </a:r>
            <a:r>
              <a:rPr lang="en-US" i="1" dirty="0" smtClean="0"/>
              <a:t>“ </a:t>
            </a:r>
            <a:r>
              <a:rPr lang="en-US" i="1" dirty="0" smtClean="0">
                <a:solidFill>
                  <a:srgbClr val="C00000"/>
                </a:solidFill>
              </a:rPr>
              <a:t>scope</a:t>
            </a:r>
            <a:r>
              <a:rPr lang="en-US" i="1" dirty="0" smtClean="0"/>
              <a:t>=“</a:t>
            </a:r>
            <a:r>
              <a:rPr lang="en-US" i="1" dirty="0" smtClean="0">
                <a:solidFill>
                  <a:srgbClr val="00B0F0"/>
                </a:solidFill>
              </a:rPr>
              <a:t>request </a:t>
            </a:r>
            <a:r>
              <a:rPr lang="en-US" i="1" dirty="0" smtClean="0"/>
              <a:t>“ </a:t>
            </a:r>
            <a:r>
              <a:rPr lang="en-US" i="1" dirty="0" smtClean="0">
                <a:solidFill>
                  <a:srgbClr val="00B050"/>
                </a:solidFill>
              </a:rPr>
              <a:t>/&gt;</a:t>
            </a:r>
            <a:r>
              <a:rPr lang="en-US" i="1" dirty="0" smtClean="0"/>
              <a:t> </a:t>
            </a:r>
            <a:endParaRPr lang="en-US" b="0" i="1" dirty="0" smtClean="0"/>
          </a:p>
          <a:p>
            <a:pPr marL="236538" indent="-236538">
              <a:lnSpc>
                <a:spcPct val="150000"/>
              </a:lnSpc>
            </a:pPr>
            <a:endParaRPr lang="en-US" b="0" dirty="0" smtClean="0"/>
          </a:p>
          <a:p>
            <a:pPr>
              <a:lnSpc>
                <a:spcPct val="150000"/>
              </a:lnSpc>
            </a:pPr>
            <a:r>
              <a:rPr lang="en-US" dirty="0" smtClean="0"/>
              <a:t>How it works?  </a:t>
            </a:r>
            <a:r>
              <a:rPr lang="en-US" b="0" dirty="0" smtClean="0"/>
              <a:t> Sequence of steps,</a:t>
            </a:r>
            <a:endParaRPr lang="en-US" dirty="0" smtClean="0"/>
          </a:p>
          <a:p>
            <a:pPr marL="803275" indent="-409575">
              <a:lnSpc>
                <a:spcPct val="150000"/>
              </a:lnSpc>
              <a:buFont typeface="+mj-lt"/>
              <a:buAutoNum type="arabicPeriod"/>
            </a:pPr>
            <a:r>
              <a:rPr lang="en-US" b="0" dirty="0" smtClean="0"/>
              <a:t>Attempts to locate a Bean with the name “</a:t>
            </a:r>
            <a:r>
              <a:rPr lang="en-US" b="0" dirty="0" err="1" smtClean="0">
                <a:solidFill>
                  <a:srgbClr val="002060"/>
                </a:solidFill>
              </a:rPr>
              <a:t>UserBean</a:t>
            </a:r>
            <a:r>
              <a:rPr lang="en-US" b="0" dirty="0" smtClean="0">
                <a:solidFill>
                  <a:srgbClr val="002060"/>
                </a:solidFill>
              </a:rPr>
              <a:t>”</a:t>
            </a:r>
            <a:r>
              <a:rPr lang="en-US" b="0" dirty="0" smtClean="0"/>
              <a:t> in the request scope.</a:t>
            </a:r>
          </a:p>
          <a:p>
            <a:pPr marL="803275" indent="-409575">
              <a:lnSpc>
                <a:spcPct val="150000"/>
              </a:lnSpc>
              <a:buFont typeface="+mj-lt"/>
              <a:buAutoNum type="arabicPeriod"/>
            </a:pPr>
            <a:r>
              <a:rPr lang="en-US" b="0" dirty="0" smtClean="0"/>
              <a:t>If it finds the Bean, stores a reference in the variable </a:t>
            </a:r>
            <a:r>
              <a:rPr lang="en-US" dirty="0" smtClean="0">
                <a:solidFill>
                  <a:schemeClr val="accent6">
                    <a:lumMod val="75000"/>
                  </a:schemeClr>
                </a:solidFill>
              </a:rPr>
              <a:t>user</a:t>
            </a:r>
            <a:r>
              <a:rPr lang="en-US" b="0" dirty="0" smtClean="0"/>
              <a:t>. </a:t>
            </a:r>
          </a:p>
          <a:p>
            <a:pPr marL="803275" indent="-409575">
              <a:lnSpc>
                <a:spcPct val="150000"/>
              </a:lnSpc>
              <a:buFont typeface="+mj-lt"/>
              <a:buAutoNum type="arabicPeriod"/>
            </a:pPr>
            <a:r>
              <a:rPr lang="en-US" b="0" dirty="0" smtClean="0"/>
              <a:t>If it does not find the Bean, instantiates a bean using the class </a:t>
            </a:r>
            <a:r>
              <a:rPr lang="en-US" dirty="0" err="1" smtClean="0">
                <a:solidFill>
                  <a:srgbClr val="002060"/>
                </a:solidFill>
              </a:rPr>
              <a:t>UserBean</a:t>
            </a:r>
            <a:r>
              <a:rPr lang="en-US" b="0" dirty="0" smtClean="0"/>
              <a:t>, and stores the reference to the variable </a:t>
            </a:r>
            <a:r>
              <a:rPr lang="en-US" dirty="0" smtClean="0">
                <a:solidFill>
                  <a:schemeClr val="accent6">
                    <a:lumMod val="75000"/>
                  </a:schemeClr>
                </a:solidFill>
              </a:rPr>
              <a:t>user</a:t>
            </a:r>
            <a:r>
              <a:rPr lang="en-US" b="0" dirty="0" smtClean="0"/>
              <a: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 Object Scopes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a:p>
        </p:txBody>
      </p:sp>
      <p:sp>
        <p:nvSpPr>
          <p:cNvPr id="5" name="TextBox 4"/>
          <p:cNvSpPr txBox="1"/>
          <p:nvPr/>
        </p:nvSpPr>
        <p:spPr>
          <a:xfrm>
            <a:off x="457200" y="1828800"/>
            <a:ext cx="8229600" cy="3785652"/>
          </a:xfrm>
          <a:prstGeom prst="rect">
            <a:avLst/>
          </a:prstGeom>
          <a:noFill/>
        </p:spPr>
        <p:txBody>
          <a:bodyPr wrap="square" rtlCol="0">
            <a:spAutoFit/>
          </a:bodyPr>
          <a:lstStyle/>
          <a:p>
            <a:pPr marL="346075" indent="-346075">
              <a:lnSpc>
                <a:spcPct val="150000"/>
              </a:lnSpc>
              <a:buFont typeface="Wingdings" pitchFamily="2" charset="2"/>
              <a:buChar char="§"/>
            </a:pPr>
            <a:r>
              <a:rPr lang="en-US" sz="2000" dirty="0" smtClean="0"/>
              <a:t>page :</a:t>
            </a:r>
            <a:r>
              <a:rPr lang="en-US" sz="2000" b="0" dirty="0" smtClean="0"/>
              <a:t>is available only within the JSP page and is destroyed when the page has finished generating its output for the request.</a:t>
            </a:r>
          </a:p>
          <a:p>
            <a:pPr marL="346075" indent="-346075">
              <a:lnSpc>
                <a:spcPct val="150000"/>
              </a:lnSpc>
              <a:buFont typeface="Wingdings" pitchFamily="2" charset="2"/>
              <a:buChar char="§"/>
            </a:pPr>
            <a:r>
              <a:rPr lang="en-US" sz="2000" dirty="0" smtClean="0"/>
              <a:t>request : </a:t>
            </a:r>
            <a:r>
              <a:rPr lang="en-US" sz="2000" b="0" dirty="0" smtClean="0"/>
              <a:t>valid for the current request and is destroyed when the response is sent</a:t>
            </a:r>
          </a:p>
          <a:p>
            <a:pPr marL="346075" indent="-346075">
              <a:lnSpc>
                <a:spcPct val="150000"/>
              </a:lnSpc>
              <a:buFont typeface="Wingdings" pitchFamily="2" charset="2"/>
              <a:buChar char="§"/>
            </a:pPr>
            <a:r>
              <a:rPr lang="en-US" sz="2000" dirty="0" smtClean="0"/>
              <a:t>session : </a:t>
            </a:r>
            <a:r>
              <a:rPr lang="en-US" sz="2000" b="0" dirty="0" smtClean="0"/>
              <a:t>valid for a user session and is destroyed when the session is destroyed</a:t>
            </a:r>
          </a:p>
          <a:p>
            <a:pPr marL="346075" indent="-346075">
              <a:lnSpc>
                <a:spcPct val="150000"/>
              </a:lnSpc>
              <a:buFont typeface="Wingdings" pitchFamily="2" charset="2"/>
              <a:buChar char="§"/>
            </a:pPr>
            <a:r>
              <a:rPr lang="en-US" sz="2000" dirty="0" smtClean="0"/>
              <a:t>application : </a:t>
            </a:r>
            <a:r>
              <a:rPr lang="en-US" sz="2000" b="0" dirty="0" smtClean="0"/>
              <a:t>valid throughout the application and is destroyed when the web application is destroyed/uninstalled. </a:t>
            </a:r>
            <a:endParaRPr lang="en-US" sz="2000" b="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jsp:setProperty</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a:p>
        </p:txBody>
      </p:sp>
      <p:sp>
        <p:nvSpPr>
          <p:cNvPr id="5" name="Rectangle 4"/>
          <p:cNvSpPr/>
          <p:nvPr/>
        </p:nvSpPr>
        <p:spPr>
          <a:xfrm>
            <a:off x="152400" y="1405890"/>
            <a:ext cx="8991600" cy="5537670"/>
          </a:xfrm>
          <a:prstGeom prst="rect">
            <a:avLst/>
          </a:prstGeom>
        </p:spPr>
        <p:txBody>
          <a:bodyPr wrap="square">
            <a:spAutoFit/>
          </a:bodyPr>
          <a:lstStyle/>
          <a:p>
            <a:pPr marL="693738" indent="-582613">
              <a:lnSpc>
                <a:spcPct val="150000"/>
              </a:lnSpc>
            </a:pPr>
            <a:r>
              <a:rPr lang="en-US" sz="1700" b="0" dirty="0" smtClean="0"/>
              <a:t>The </a:t>
            </a:r>
            <a:r>
              <a:rPr lang="en-US" sz="1700" i="1" dirty="0" err="1" smtClean="0"/>
              <a:t>setProperty</a:t>
            </a:r>
            <a:r>
              <a:rPr lang="en-US" sz="1700" i="1" dirty="0" smtClean="0"/>
              <a:t> </a:t>
            </a:r>
            <a:r>
              <a:rPr lang="en-US" sz="1700" b="0" dirty="0" smtClean="0"/>
              <a:t>action sets the properties of a Bean. The Bean must have been previously defined before this action. </a:t>
            </a:r>
          </a:p>
          <a:p>
            <a:pPr marL="693738" indent="-582613">
              <a:lnSpc>
                <a:spcPct val="150000"/>
              </a:lnSpc>
            </a:pPr>
            <a:r>
              <a:rPr lang="en-US" sz="1700" dirty="0" smtClean="0"/>
              <a:t>Syntax:</a:t>
            </a:r>
          </a:p>
          <a:p>
            <a:pPr marL="693738" indent="-300038">
              <a:lnSpc>
                <a:spcPct val="150000"/>
              </a:lnSpc>
            </a:pPr>
            <a:r>
              <a:rPr lang="en-US" sz="1700" dirty="0" smtClean="0"/>
              <a:t>     </a:t>
            </a:r>
            <a:r>
              <a:rPr lang="en-US" sz="1700" dirty="0" smtClean="0">
                <a:solidFill>
                  <a:srgbClr val="00B050"/>
                </a:solidFill>
              </a:rPr>
              <a:t>&lt;</a:t>
            </a:r>
            <a:r>
              <a:rPr lang="en-US" sz="1700" dirty="0" err="1" smtClean="0">
                <a:solidFill>
                  <a:srgbClr val="00B050"/>
                </a:solidFill>
              </a:rPr>
              <a:t>jsp:useBean</a:t>
            </a:r>
            <a:r>
              <a:rPr lang="en-US" sz="1700" dirty="0" smtClean="0">
                <a:solidFill>
                  <a:srgbClr val="00B050"/>
                </a:solidFill>
              </a:rPr>
              <a:t> </a:t>
            </a:r>
            <a:r>
              <a:rPr lang="en-US" sz="1700" dirty="0" smtClean="0">
                <a:solidFill>
                  <a:srgbClr val="C00000"/>
                </a:solidFill>
              </a:rPr>
              <a:t>id</a:t>
            </a:r>
            <a:r>
              <a:rPr lang="en-US" sz="1700" dirty="0" smtClean="0"/>
              <a:t>="</a:t>
            </a:r>
            <a:r>
              <a:rPr lang="en-US" sz="1700" dirty="0" err="1" smtClean="0">
                <a:solidFill>
                  <a:srgbClr val="00B0F0"/>
                </a:solidFill>
              </a:rPr>
              <a:t>myName</a:t>
            </a:r>
            <a:r>
              <a:rPr lang="en-US" sz="1700" dirty="0" smtClean="0"/>
              <a:t>" </a:t>
            </a:r>
            <a:r>
              <a:rPr lang="en-US" sz="1700" dirty="0" smtClean="0">
                <a:solidFill>
                  <a:srgbClr val="C00000"/>
                </a:solidFill>
              </a:rPr>
              <a:t>class</a:t>
            </a:r>
            <a:r>
              <a:rPr lang="en-US" sz="1700" dirty="0" smtClean="0"/>
              <a:t>=“</a:t>
            </a:r>
            <a:r>
              <a:rPr lang="en-US" sz="1700" dirty="0" err="1" smtClean="0">
                <a:solidFill>
                  <a:srgbClr val="00B0F0"/>
                </a:solidFill>
              </a:rPr>
              <a:t>package.class</a:t>
            </a:r>
            <a:r>
              <a:rPr lang="en-US" sz="1700" dirty="0" smtClean="0"/>
              <a:t>”</a:t>
            </a:r>
            <a:r>
              <a:rPr lang="en-US" sz="1700" dirty="0" smtClean="0">
                <a:solidFill>
                  <a:srgbClr val="00B050"/>
                </a:solidFill>
              </a:rPr>
              <a:t> /&gt;</a:t>
            </a:r>
          </a:p>
          <a:p>
            <a:pPr marL="693738" indent="-300038">
              <a:lnSpc>
                <a:spcPct val="150000"/>
              </a:lnSpc>
            </a:pPr>
            <a:r>
              <a:rPr lang="en-US" sz="1700" dirty="0" smtClean="0">
                <a:solidFill>
                  <a:srgbClr val="00B050"/>
                </a:solidFill>
              </a:rPr>
              <a:t>     &lt;</a:t>
            </a:r>
            <a:r>
              <a:rPr lang="en-US" sz="1700" dirty="0" err="1" smtClean="0">
                <a:solidFill>
                  <a:srgbClr val="00B050"/>
                </a:solidFill>
              </a:rPr>
              <a:t>jsp:setProperty</a:t>
            </a:r>
            <a:r>
              <a:rPr lang="en-US" sz="1700" dirty="0" smtClean="0"/>
              <a:t> </a:t>
            </a:r>
            <a:r>
              <a:rPr lang="en-US" sz="1700" dirty="0" smtClean="0">
                <a:solidFill>
                  <a:srgbClr val="C00000"/>
                </a:solidFill>
              </a:rPr>
              <a:t>name</a:t>
            </a:r>
            <a:r>
              <a:rPr lang="en-US" sz="1700" dirty="0" smtClean="0"/>
              <a:t>="</a:t>
            </a:r>
            <a:r>
              <a:rPr lang="en-US" sz="1700" dirty="0" err="1" smtClean="0">
                <a:solidFill>
                  <a:srgbClr val="00B0F0"/>
                </a:solidFill>
              </a:rPr>
              <a:t>myName</a:t>
            </a:r>
            <a:r>
              <a:rPr lang="en-US" sz="1700" dirty="0" smtClean="0"/>
              <a:t>" </a:t>
            </a:r>
            <a:r>
              <a:rPr lang="en-US" sz="1700" dirty="0" smtClean="0">
                <a:solidFill>
                  <a:srgbClr val="C00000"/>
                </a:solidFill>
              </a:rPr>
              <a:t>property</a:t>
            </a:r>
            <a:r>
              <a:rPr lang="en-US" sz="1700" dirty="0" smtClean="0"/>
              <a:t>="</a:t>
            </a:r>
            <a:r>
              <a:rPr lang="en-US" sz="1700" dirty="0" err="1" smtClean="0">
                <a:solidFill>
                  <a:srgbClr val="00B0F0"/>
                </a:solidFill>
              </a:rPr>
              <a:t>someProperty</a:t>
            </a:r>
            <a:r>
              <a:rPr lang="en-US" sz="1700" dirty="0" smtClean="0"/>
              <a:t>” 					</a:t>
            </a:r>
            <a:r>
              <a:rPr lang="en-US" sz="1700" dirty="0" smtClean="0">
                <a:solidFill>
                  <a:srgbClr val="C00000"/>
                </a:solidFill>
              </a:rPr>
              <a:t>value</a:t>
            </a:r>
            <a:r>
              <a:rPr lang="en-US" sz="1700" dirty="0" smtClean="0"/>
              <a:t> =“</a:t>
            </a:r>
            <a:r>
              <a:rPr lang="en-US" sz="1700" dirty="0" err="1" smtClean="0">
                <a:solidFill>
                  <a:srgbClr val="00B0F0"/>
                </a:solidFill>
              </a:rPr>
              <a:t>someValue</a:t>
            </a:r>
            <a:r>
              <a:rPr lang="en-US" sz="1700" dirty="0" smtClean="0"/>
              <a:t>” </a:t>
            </a:r>
            <a:r>
              <a:rPr lang="en-US" sz="1700" dirty="0" smtClean="0">
                <a:solidFill>
                  <a:srgbClr val="00B050"/>
                </a:solidFill>
              </a:rPr>
              <a:t>/&gt;</a:t>
            </a:r>
            <a:endParaRPr lang="en-US" sz="1700" dirty="0" smtClean="0"/>
          </a:p>
          <a:p>
            <a:pPr marL="346075" indent="-234950">
              <a:lnSpc>
                <a:spcPct val="150000"/>
              </a:lnSpc>
            </a:pPr>
            <a:r>
              <a:rPr lang="en-US" sz="1700" dirty="0" smtClean="0"/>
              <a:t>Where,</a:t>
            </a:r>
          </a:p>
          <a:p>
            <a:pPr marL="803275" indent="-519113">
              <a:lnSpc>
                <a:spcPct val="150000"/>
              </a:lnSpc>
            </a:pPr>
            <a:r>
              <a:rPr lang="en-US" sz="1700" dirty="0" smtClean="0">
                <a:solidFill>
                  <a:srgbClr val="C00000"/>
                </a:solidFill>
              </a:rPr>
              <a:t>name</a:t>
            </a:r>
            <a:r>
              <a:rPr lang="en-US" sz="1700" dirty="0" smtClean="0"/>
              <a:t> : </a:t>
            </a:r>
            <a:r>
              <a:rPr lang="en-US" sz="1700" b="0" dirty="0" smtClean="0"/>
              <a:t>the name of  the bean object and should be the same as the </a:t>
            </a:r>
            <a:r>
              <a:rPr lang="en-US" sz="1700" b="0" dirty="0" smtClean="0">
                <a:solidFill>
                  <a:srgbClr val="C00000"/>
                </a:solidFill>
              </a:rPr>
              <a:t>id</a:t>
            </a:r>
            <a:r>
              <a:rPr lang="en-US" sz="1700" b="0" dirty="0" smtClean="0"/>
              <a:t> value specified in </a:t>
            </a:r>
            <a:r>
              <a:rPr lang="en-US" sz="1700" b="0" dirty="0" err="1" smtClean="0"/>
              <a:t>usebean</a:t>
            </a:r>
            <a:r>
              <a:rPr lang="en-US" sz="1700" b="0" dirty="0" smtClean="0">
                <a:solidFill>
                  <a:srgbClr val="00B050"/>
                </a:solidFill>
              </a:rPr>
              <a:t> </a:t>
            </a:r>
          </a:p>
          <a:p>
            <a:pPr marL="803275" indent="-519113">
              <a:lnSpc>
                <a:spcPct val="150000"/>
              </a:lnSpc>
            </a:pPr>
            <a:r>
              <a:rPr lang="en-US" sz="1700" dirty="0" smtClean="0">
                <a:solidFill>
                  <a:srgbClr val="C00000"/>
                </a:solidFill>
              </a:rPr>
              <a:t>property :</a:t>
            </a:r>
            <a:r>
              <a:rPr lang="en-US" sz="1700" b="0" dirty="0" smtClean="0"/>
              <a:t>the bean property (field name) for which the value is to be set. There should be a instance variable with the property name specified and </a:t>
            </a:r>
            <a:r>
              <a:rPr lang="en-US" sz="1700" b="0" dirty="0" err="1" smtClean="0"/>
              <a:t>accessors</a:t>
            </a:r>
            <a:r>
              <a:rPr lang="en-US" sz="1700" b="0" dirty="0" smtClean="0"/>
              <a:t>/</a:t>
            </a:r>
            <a:r>
              <a:rPr lang="en-US" sz="1700" b="0" dirty="0" err="1" smtClean="0"/>
              <a:t>mutator</a:t>
            </a:r>
            <a:r>
              <a:rPr lang="en-US" sz="1700" b="0" dirty="0" smtClean="0"/>
              <a:t> methods.</a:t>
            </a:r>
          </a:p>
          <a:p>
            <a:pPr marL="803275" indent="-519113">
              <a:lnSpc>
                <a:spcPct val="150000"/>
              </a:lnSpc>
            </a:pPr>
            <a:r>
              <a:rPr lang="en-US" sz="1700" dirty="0" smtClean="0">
                <a:solidFill>
                  <a:srgbClr val="C00000"/>
                </a:solidFill>
              </a:rPr>
              <a:t>value :</a:t>
            </a:r>
            <a:r>
              <a:rPr lang="en-US" sz="1700" b="0" dirty="0" smtClean="0"/>
              <a:t>  the value to be set for the property .</a:t>
            </a:r>
          </a:p>
          <a:p>
            <a:pPr marL="346075">
              <a:lnSpc>
                <a:spcPct val="150000"/>
              </a:lnSpc>
            </a:pPr>
            <a:endParaRPr lang="en-US" sz="1700" b="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jsp:setProperty</a:t>
            </a:r>
            <a:r>
              <a:rPr lang="en-US" sz="2800" dirty="0" smtClean="0"/>
              <a:t> mapping HTML forms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37</a:t>
            </a:fld>
            <a:endParaRPr lang="en-US"/>
          </a:p>
        </p:txBody>
      </p:sp>
      <p:sp>
        <p:nvSpPr>
          <p:cNvPr id="5" name="TextBox 4"/>
          <p:cNvSpPr txBox="1"/>
          <p:nvPr/>
        </p:nvSpPr>
        <p:spPr>
          <a:xfrm>
            <a:off x="0" y="1440388"/>
            <a:ext cx="9144000" cy="5493812"/>
          </a:xfrm>
          <a:prstGeom prst="rect">
            <a:avLst/>
          </a:prstGeom>
          <a:noFill/>
        </p:spPr>
        <p:txBody>
          <a:bodyPr wrap="square" rtlCol="0">
            <a:spAutoFit/>
          </a:bodyPr>
          <a:lstStyle/>
          <a:p>
            <a:pPr>
              <a:lnSpc>
                <a:spcPct val="150000"/>
              </a:lnSpc>
              <a:spcBef>
                <a:spcPts val="600"/>
              </a:spcBef>
            </a:pPr>
            <a:r>
              <a:rPr lang="en-US" b="0" dirty="0" smtClean="0"/>
              <a:t>The following options can be used to automatically set the values from an HTML form to a java bean using the </a:t>
            </a:r>
            <a:r>
              <a:rPr lang="en-US" i="1" dirty="0" err="1" smtClean="0"/>
              <a:t>setProperty</a:t>
            </a:r>
            <a:r>
              <a:rPr lang="en-US" b="0" dirty="0" smtClean="0"/>
              <a:t> action.</a:t>
            </a:r>
          </a:p>
          <a:p>
            <a:pPr marL="850900" indent="-677863">
              <a:lnSpc>
                <a:spcPct val="150000"/>
              </a:lnSpc>
              <a:spcBef>
                <a:spcPts val="600"/>
              </a:spcBef>
            </a:pPr>
            <a:r>
              <a:rPr lang="en-US" dirty="0" smtClean="0"/>
              <a:t>Option 1 </a:t>
            </a:r>
            <a:r>
              <a:rPr lang="en-US" dirty="0" smtClean="0">
                <a:solidFill>
                  <a:srgbClr val="00B050"/>
                </a:solidFill>
              </a:rPr>
              <a:t>  </a:t>
            </a:r>
          </a:p>
          <a:p>
            <a:pPr marL="850900" indent="-504825">
              <a:lnSpc>
                <a:spcPct val="150000"/>
              </a:lnSpc>
              <a:spcBef>
                <a:spcPts val="600"/>
              </a:spcBef>
            </a:pPr>
            <a:r>
              <a:rPr lang="en-US" sz="1600" dirty="0" smtClean="0">
                <a:solidFill>
                  <a:srgbClr val="00B050"/>
                </a:solidFill>
              </a:rPr>
              <a:t>&lt;</a:t>
            </a:r>
            <a:r>
              <a:rPr lang="en-US" sz="1600" dirty="0" err="1" smtClean="0">
                <a:solidFill>
                  <a:srgbClr val="00B050"/>
                </a:solidFill>
              </a:rPr>
              <a:t>jsp:setProperty</a:t>
            </a:r>
            <a:r>
              <a:rPr lang="en-US" sz="1600" dirty="0" smtClean="0"/>
              <a:t> </a:t>
            </a:r>
            <a:r>
              <a:rPr lang="en-US" sz="1600" dirty="0" smtClean="0">
                <a:solidFill>
                  <a:srgbClr val="C00000"/>
                </a:solidFill>
              </a:rPr>
              <a:t>name</a:t>
            </a:r>
            <a:r>
              <a:rPr lang="en-US" sz="1600" dirty="0" smtClean="0"/>
              <a:t>=“</a:t>
            </a:r>
            <a:r>
              <a:rPr lang="en-US" sz="1600" dirty="0" err="1" smtClean="0">
                <a:solidFill>
                  <a:srgbClr val="002060"/>
                </a:solidFill>
              </a:rPr>
              <a:t>UserBean</a:t>
            </a:r>
            <a:r>
              <a:rPr lang="en-US" sz="1600" dirty="0" smtClean="0"/>
              <a:t>" </a:t>
            </a:r>
            <a:r>
              <a:rPr lang="en-US" sz="1600" dirty="0" smtClean="0">
                <a:solidFill>
                  <a:srgbClr val="C00000"/>
                </a:solidFill>
              </a:rPr>
              <a:t>property</a:t>
            </a:r>
            <a:r>
              <a:rPr lang="en-US" sz="1600" dirty="0" smtClean="0"/>
              <a:t>="</a:t>
            </a:r>
            <a:r>
              <a:rPr lang="en-US" sz="1600" dirty="0" err="1" smtClean="0">
                <a:solidFill>
                  <a:srgbClr val="002060"/>
                </a:solidFill>
              </a:rPr>
              <a:t>someProperty</a:t>
            </a:r>
            <a:r>
              <a:rPr lang="en-US" sz="1600" dirty="0" smtClean="0"/>
              <a:t>” </a:t>
            </a:r>
            <a:r>
              <a:rPr lang="en-US" sz="1600" dirty="0" err="1" smtClean="0">
                <a:solidFill>
                  <a:srgbClr val="C00000"/>
                </a:solidFill>
              </a:rPr>
              <a:t>param</a:t>
            </a:r>
            <a:r>
              <a:rPr lang="en-US" sz="1600" dirty="0" smtClean="0"/>
              <a:t> =“</a:t>
            </a:r>
            <a:r>
              <a:rPr lang="en-US" sz="1600" dirty="0" err="1" smtClean="0">
                <a:solidFill>
                  <a:srgbClr val="002060"/>
                </a:solidFill>
              </a:rPr>
              <a:t>userName</a:t>
            </a:r>
            <a:r>
              <a:rPr lang="en-US" sz="1600" dirty="0" smtClean="0"/>
              <a:t>” </a:t>
            </a:r>
            <a:r>
              <a:rPr lang="en-US" sz="1600" dirty="0" smtClean="0">
                <a:solidFill>
                  <a:srgbClr val="00B050"/>
                </a:solidFill>
              </a:rPr>
              <a:t>/&gt;</a:t>
            </a:r>
          </a:p>
          <a:p>
            <a:pPr marL="393700" indent="-393700">
              <a:lnSpc>
                <a:spcPct val="150000"/>
              </a:lnSpc>
              <a:spcBef>
                <a:spcPts val="600"/>
              </a:spcBef>
            </a:pPr>
            <a:r>
              <a:rPr lang="en-US" sz="1600" dirty="0" smtClean="0">
                <a:solidFill>
                  <a:srgbClr val="00B050"/>
                </a:solidFill>
              </a:rPr>
              <a:t>      </a:t>
            </a:r>
            <a:r>
              <a:rPr lang="en-US" sz="1600" b="0" dirty="0" smtClean="0"/>
              <a:t>Sets the value of the HTML form element with the name </a:t>
            </a:r>
            <a:r>
              <a:rPr lang="en-US" sz="1600" dirty="0" err="1" smtClean="0">
                <a:solidFill>
                  <a:srgbClr val="002060"/>
                </a:solidFill>
              </a:rPr>
              <a:t>userName</a:t>
            </a:r>
            <a:r>
              <a:rPr lang="en-US" sz="1600" dirty="0" smtClean="0">
                <a:solidFill>
                  <a:srgbClr val="00B0F0"/>
                </a:solidFill>
              </a:rPr>
              <a:t> </a:t>
            </a:r>
            <a:r>
              <a:rPr lang="en-US" sz="1600" b="0" dirty="0" smtClean="0"/>
              <a:t>into the bean </a:t>
            </a:r>
            <a:r>
              <a:rPr lang="en-US" sz="1600" dirty="0" err="1" smtClean="0">
                <a:solidFill>
                  <a:srgbClr val="002060"/>
                </a:solidFill>
              </a:rPr>
              <a:t>UserBean’s</a:t>
            </a:r>
            <a:r>
              <a:rPr lang="en-US" sz="1600" dirty="0" smtClean="0">
                <a:solidFill>
                  <a:srgbClr val="00B0F0"/>
                </a:solidFill>
              </a:rPr>
              <a:t> </a:t>
            </a:r>
            <a:r>
              <a:rPr lang="en-US" sz="1600" b="0" dirty="0" smtClean="0"/>
              <a:t>property </a:t>
            </a:r>
            <a:r>
              <a:rPr lang="en-US" sz="1600" dirty="0" err="1" smtClean="0">
                <a:solidFill>
                  <a:srgbClr val="002060"/>
                </a:solidFill>
              </a:rPr>
              <a:t>someProperty</a:t>
            </a:r>
            <a:r>
              <a:rPr lang="en-US" sz="1600" dirty="0" smtClean="0">
                <a:solidFill>
                  <a:srgbClr val="00B0F0"/>
                </a:solidFill>
              </a:rPr>
              <a:t>.</a:t>
            </a:r>
            <a:endParaRPr lang="en-US" sz="1600" b="0" dirty="0" smtClean="0">
              <a:solidFill>
                <a:srgbClr val="00B0F0"/>
              </a:solidFill>
            </a:endParaRPr>
          </a:p>
          <a:p>
            <a:pPr marL="850900" indent="-677863">
              <a:lnSpc>
                <a:spcPct val="150000"/>
              </a:lnSpc>
              <a:spcBef>
                <a:spcPts val="600"/>
              </a:spcBef>
            </a:pPr>
            <a:r>
              <a:rPr lang="en-US" dirty="0" smtClean="0"/>
              <a:t>Option 2</a:t>
            </a:r>
          </a:p>
          <a:p>
            <a:pPr marL="850900" indent="-504825">
              <a:lnSpc>
                <a:spcPct val="150000"/>
              </a:lnSpc>
              <a:spcBef>
                <a:spcPts val="600"/>
              </a:spcBef>
            </a:pPr>
            <a:r>
              <a:rPr lang="en-US" sz="1600" dirty="0" smtClean="0">
                <a:solidFill>
                  <a:srgbClr val="00B050"/>
                </a:solidFill>
              </a:rPr>
              <a:t>&lt;</a:t>
            </a:r>
            <a:r>
              <a:rPr lang="en-US" sz="1600" dirty="0" err="1" smtClean="0">
                <a:solidFill>
                  <a:srgbClr val="00B050"/>
                </a:solidFill>
              </a:rPr>
              <a:t>jsp:setProperty</a:t>
            </a:r>
            <a:r>
              <a:rPr lang="en-US" sz="1600" dirty="0" smtClean="0"/>
              <a:t> </a:t>
            </a:r>
            <a:r>
              <a:rPr lang="en-US" sz="1600" dirty="0" smtClean="0">
                <a:solidFill>
                  <a:srgbClr val="C00000"/>
                </a:solidFill>
              </a:rPr>
              <a:t>name</a:t>
            </a:r>
            <a:r>
              <a:rPr lang="en-US" sz="1600" dirty="0" smtClean="0"/>
              <a:t>="</a:t>
            </a:r>
            <a:r>
              <a:rPr lang="en-US" sz="1600" dirty="0" err="1" smtClean="0">
                <a:solidFill>
                  <a:srgbClr val="002060"/>
                </a:solidFill>
              </a:rPr>
              <a:t>myName</a:t>
            </a:r>
            <a:r>
              <a:rPr lang="en-US" sz="1600" dirty="0" smtClean="0"/>
              <a:t>" </a:t>
            </a:r>
            <a:r>
              <a:rPr lang="en-US" sz="1600" dirty="0" smtClean="0">
                <a:solidFill>
                  <a:srgbClr val="C00000"/>
                </a:solidFill>
              </a:rPr>
              <a:t>property</a:t>
            </a:r>
            <a:r>
              <a:rPr lang="en-US" sz="1600" dirty="0" smtClean="0"/>
              <a:t>="</a:t>
            </a:r>
            <a:r>
              <a:rPr lang="en-US" sz="1600" dirty="0" smtClean="0">
                <a:solidFill>
                  <a:srgbClr val="00B0F0"/>
                </a:solidFill>
              </a:rPr>
              <a:t>*</a:t>
            </a:r>
            <a:r>
              <a:rPr lang="en-US" sz="1600" dirty="0" smtClean="0"/>
              <a:t>” </a:t>
            </a:r>
            <a:r>
              <a:rPr lang="en-US" sz="1600" dirty="0" smtClean="0">
                <a:solidFill>
                  <a:srgbClr val="00B050"/>
                </a:solidFill>
              </a:rPr>
              <a:t>/&gt;</a:t>
            </a:r>
          </a:p>
          <a:p>
            <a:pPr marL="393700">
              <a:lnSpc>
                <a:spcPct val="150000"/>
              </a:lnSpc>
              <a:spcBef>
                <a:spcPts val="600"/>
              </a:spcBef>
            </a:pPr>
            <a:r>
              <a:rPr lang="en-US" sz="1600" b="0" dirty="0" smtClean="0"/>
              <a:t>Sets all the values of the form elements into the bean properties. </a:t>
            </a:r>
          </a:p>
          <a:p>
            <a:pPr marL="393700">
              <a:lnSpc>
                <a:spcPct val="150000"/>
              </a:lnSpc>
              <a:spcBef>
                <a:spcPts val="600"/>
              </a:spcBef>
            </a:pPr>
            <a:r>
              <a:rPr lang="en-US" sz="1600" b="0" dirty="0" smtClean="0"/>
              <a:t>In this case the </a:t>
            </a:r>
            <a:r>
              <a:rPr lang="en-US" sz="1600" i="1" dirty="0" smtClean="0"/>
              <a:t>name of the property </a:t>
            </a:r>
            <a:r>
              <a:rPr lang="en-US" sz="1600" b="0" dirty="0" smtClean="0"/>
              <a:t>and the </a:t>
            </a:r>
            <a:r>
              <a:rPr lang="en-US" sz="1600" i="1" dirty="0" smtClean="0"/>
              <a:t>name of the form element </a:t>
            </a:r>
            <a:r>
              <a:rPr lang="en-US" sz="1600" b="0" dirty="0" smtClean="0"/>
              <a:t>should be the same</a:t>
            </a:r>
          </a:p>
          <a:p>
            <a:pPr marL="342900" indent="-342900">
              <a:lnSpc>
                <a:spcPct val="150000"/>
              </a:lnSpc>
              <a:spcBef>
                <a:spcPts val="600"/>
              </a:spcBef>
              <a:buFont typeface="+mj-lt"/>
              <a:buAutoNum type="arabicPeriod"/>
            </a:pPr>
            <a:endParaRPr lang="en-US" b="0" dirty="0" smtClean="0"/>
          </a:p>
          <a:p>
            <a:pPr>
              <a:lnSpc>
                <a:spcPct val="150000"/>
              </a:lnSpc>
              <a:spcBef>
                <a:spcPts val="600"/>
              </a:spcBef>
            </a:pPr>
            <a:endParaRPr lang="en-US" b="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for </a:t>
            </a:r>
            <a:r>
              <a:rPr lang="en-US" sz="3200" dirty="0" err="1" smtClean="0"/>
              <a:t>jsp.setProperty</a:t>
            </a:r>
            <a:r>
              <a:rPr lang="en-US" sz="3200" dirty="0" smtClean="0"/>
              <a:t> usage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380999" y="2264979"/>
            <a:ext cx="4267201" cy="259080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5257800" y="2286000"/>
            <a:ext cx="3581400" cy="3124200"/>
          </a:xfrm>
          <a:prstGeom prst="rect">
            <a:avLst/>
          </a:prstGeom>
          <a:noFill/>
          <a:ln w="9525">
            <a:noFill/>
            <a:miter lim="800000"/>
            <a:headEnd/>
            <a:tailEnd/>
          </a:ln>
          <a:effectLst/>
        </p:spPr>
      </p:pic>
      <p:sp>
        <p:nvSpPr>
          <p:cNvPr id="7" name="TextBox 6"/>
          <p:cNvSpPr txBox="1"/>
          <p:nvPr/>
        </p:nvSpPr>
        <p:spPr>
          <a:xfrm>
            <a:off x="457200" y="1883979"/>
            <a:ext cx="2819400"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200" dirty="0" smtClean="0">
                <a:latin typeface="Arial" pitchFamily="34" charset="0"/>
                <a:cs typeface="Arial" pitchFamily="34" charset="0"/>
              </a:rPr>
              <a:t>HTML form</a:t>
            </a:r>
            <a:endParaRPr lang="en-US" sz="1200" dirty="0">
              <a:latin typeface="Arial" pitchFamily="34" charset="0"/>
              <a:cs typeface="Arial" pitchFamily="34" charset="0"/>
            </a:endParaRPr>
          </a:p>
        </p:txBody>
      </p:sp>
      <p:sp>
        <p:nvSpPr>
          <p:cNvPr id="8" name="TextBox 7"/>
          <p:cNvSpPr txBox="1"/>
          <p:nvPr/>
        </p:nvSpPr>
        <p:spPr>
          <a:xfrm>
            <a:off x="5257800" y="1883979"/>
            <a:ext cx="2819400"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200" dirty="0" err="1" smtClean="0">
                <a:latin typeface="Arial" pitchFamily="34" charset="0"/>
                <a:cs typeface="Arial" pitchFamily="34" charset="0"/>
              </a:rPr>
              <a:t>UserBean</a:t>
            </a:r>
            <a:endParaRPr lang="en-US" sz="1200" dirty="0">
              <a:latin typeface="Arial" pitchFamily="34" charset="0"/>
              <a:cs typeface="Arial" pitchFamily="34" charset="0"/>
            </a:endParaRPr>
          </a:p>
        </p:txBody>
      </p:sp>
      <p:cxnSp>
        <p:nvCxnSpPr>
          <p:cNvPr id="11" name="Straight Arrow Connector 10"/>
          <p:cNvCxnSpPr/>
          <p:nvPr/>
        </p:nvCxnSpPr>
        <p:spPr>
          <a:xfrm flipV="1">
            <a:off x="2743200" y="2569779"/>
            <a:ext cx="3657600" cy="381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895600" y="2722179"/>
            <a:ext cx="3429000" cy="838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0" y="1600200"/>
            <a:ext cx="8610600" cy="43891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pPr marL="63500">
              <a:lnSpc>
                <a:spcPct val="150000"/>
              </a:lnSpc>
            </a:pPr>
            <a:r>
              <a:rPr lang="en-US" dirty="0" smtClean="0">
                <a:latin typeface="Arial" pitchFamily="34" charset="0"/>
                <a:cs typeface="Arial" pitchFamily="34" charset="0"/>
              </a:rPr>
              <a:t>Option 1:</a:t>
            </a:r>
            <a:r>
              <a:rPr lang="en-US" b="0" dirty="0" smtClean="0">
                <a:latin typeface="Arial" pitchFamily="34" charset="0"/>
                <a:cs typeface="Arial" pitchFamily="34" charset="0"/>
              </a:rPr>
              <a:t/>
            </a:r>
            <a:br>
              <a:rPr lang="en-US" b="0" dirty="0" smtClean="0">
                <a:latin typeface="Arial" pitchFamily="34" charset="0"/>
                <a:cs typeface="Arial" pitchFamily="34" charset="0"/>
              </a:rPr>
            </a:br>
            <a:r>
              <a:rPr lang="en-US" b="0" dirty="0" smtClean="0">
                <a:solidFill>
                  <a:srgbClr val="00B050"/>
                </a:solidFill>
                <a:latin typeface="Arial" pitchFamily="34" charset="0"/>
                <a:cs typeface="Arial" pitchFamily="34" charset="0"/>
              </a:rPr>
              <a:t>&lt;</a:t>
            </a:r>
            <a:r>
              <a:rPr lang="en-US" b="0" dirty="0" err="1" smtClean="0">
                <a:solidFill>
                  <a:srgbClr val="00B050"/>
                </a:solidFill>
                <a:latin typeface="Arial" pitchFamily="34" charset="0"/>
                <a:cs typeface="Arial" pitchFamily="34" charset="0"/>
              </a:rPr>
              <a:t>jsp:useBean</a:t>
            </a:r>
            <a:r>
              <a:rPr lang="en-US" b="0" dirty="0" smtClean="0">
                <a:solidFill>
                  <a:srgbClr val="00B050"/>
                </a:solidFill>
                <a:latin typeface="Arial" pitchFamily="34" charset="0"/>
                <a:cs typeface="Arial" pitchFamily="34" charset="0"/>
              </a:rPr>
              <a:t> </a:t>
            </a:r>
            <a:r>
              <a:rPr lang="en-US" b="0" dirty="0" smtClean="0">
                <a:solidFill>
                  <a:srgbClr val="C00000"/>
                </a:solidFill>
                <a:latin typeface="Arial" pitchFamily="34" charset="0"/>
                <a:cs typeface="Arial" pitchFamily="34" charset="0"/>
              </a:rPr>
              <a:t>id</a:t>
            </a:r>
            <a:r>
              <a:rPr lang="en-US" b="0" dirty="0" smtClean="0">
                <a:latin typeface="Arial" pitchFamily="34" charset="0"/>
                <a:cs typeface="Arial" pitchFamily="34" charset="0"/>
              </a:rPr>
              <a:t>=“</a:t>
            </a:r>
            <a:r>
              <a:rPr lang="en-US" b="0" dirty="0" smtClean="0">
                <a:solidFill>
                  <a:srgbClr val="002060"/>
                </a:solidFill>
                <a:latin typeface="Arial" pitchFamily="34" charset="0"/>
                <a:cs typeface="Arial" pitchFamily="34" charset="0"/>
              </a:rPr>
              <a:t>user</a:t>
            </a:r>
            <a:r>
              <a:rPr lang="en-US" b="0" dirty="0" smtClean="0">
                <a:latin typeface="Arial" pitchFamily="34" charset="0"/>
                <a:cs typeface="Arial" pitchFamily="34" charset="0"/>
              </a:rPr>
              <a:t>” </a:t>
            </a:r>
            <a:r>
              <a:rPr lang="en-US" b="0" dirty="0" smtClean="0">
                <a:solidFill>
                  <a:srgbClr val="C00000"/>
                </a:solidFill>
                <a:latin typeface="Arial" pitchFamily="34" charset="0"/>
                <a:cs typeface="Arial" pitchFamily="34" charset="0"/>
              </a:rPr>
              <a:t>class</a:t>
            </a:r>
            <a:r>
              <a:rPr lang="en-US" b="0" dirty="0" smtClean="0">
                <a:latin typeface="Arial" pitchFamily="34" charset="0"/>
                <a:cs typeface="Arial" pitchFamily="34" charset="0"/>
              </a:rPr>
              <a:t>=“</a:t>
            </a:r>
            <a:r>
              <a:rPr lang="en-US" b="0" dirty="0" err="1" smtClean="0">
                <a:solidFill>
                  <a:srgbClr val="002060"/>
                </a:solidFill>
                <a:latin typeface="Arial" pitchFamily="34" charset="0"/>
                <a:cs typeface="Arial" pitchFamily="34" charset="0"/>
              </a:rPr>
              <a:t>com.catp.beans.User</a:t>
            </a:r>
            <a:r>
              <a:rPr lang="en-US" b="0" dirty="0" smtClean="0">
                <a:latin typeface="Arial" pitchFamily="34" charset="0"/>
                <a:cs typeface="Arial" pitchFamily="34" charset="0"/>
              </a:rPr>
              <a:t>”</a:t>
            </a:r>
            <a:r>
              <a:rPr lang="en-US" b="0" dirty="0" smtClean="0">
                <a:solidFill>
                  <a:srgbClr val="00B050"/>
                </a:solidFill>
                <a:latin typeface="Arial" pitchFamily="34" charset="0"/>
                <a:cs typeface="Arial" pitchFamily="34" charset="0"/>
              </a:rPr>
              <a:t>/&gt;</a:t>
            </a:r>
          </a:p>
          <a:p>
            <a:pPr marL="63500">
              <a:lnSpc>
                <a:spcPct val="150000"/>
              </a:lnSpc>
            </a:pPr>
            <a:r>
              <a:rPr lang="en-US" b="0" dirty="0" smtClean="0">
                <a:solidFill>
                  <a:srgbClr val="00B050"/>
                </a:solidFill>
                <a:latin typeface="Arial" pitchFamily="34" charset="0"/>
                <a:cs typeface="Arial" pitchFamily="34" charset="0"/>
              </a:rPr>
              <a:t>&lt;</a:t>
            </a:r>
            <a:r>
              <a:rPr lang="en-US" b="0" dirty="0" err="1" smtClean="0">
                <a:solidFill>
                  <a:srgbClr val="00B050"/>
                </a:solidFill>
                <a:latin typeface="Arial" pitchFamily="34" charset="0"/>
                <a:cs typeface="Arial" pitchFamily="34" charset="0"/>
              </a:rPr>
              <a:t>jsp:setProperty</a:t>
            </a:r>
            <a:r>
              <a:rPr lang="en-US" b="0" dirty="0" smtClean="0">
                <a:solidFill>
                  <a:srgbClr val="00B050"/>
                </a:solidFill>
                <a:latin typeface="Arial" pitchFamily="34" charset="0"/>
                <a:cs typeface="Arial" pitchFamily="34" charset="0"/>
              </a:rPr>
              <a:t> </a:t>
            </a:r>
            <a:r>
              <a:rPr lang="en-US" b="0" dirty="0" smtClean="0">
                <a:solidFill>
                  <a:srgbClr val="C00000"/>
                </a:solidFill>
                <a:latin typeface="Arial" pitchFamily="34" charset="0"/>
                <a:cs typeface="Arial" pitchFamily="34" charset="0"/>
              </a:rPr>
              <a:t>name</a:t>
            </a:r>
            <a:r>
              <a:rPr lang="en-US" b="0" dirty="0" smtClean="0">
                <a:latin typeface="Arial" pitchFamily="34" charset="0"/>
                <a:cs typeface="Arial" pitchFamily="34" charset="0"/>
              </a:rPr>
              <a:t>=“</a:t>
            </a:r>
            <a:r>
              <a:rPr lang="en-US" b="0" dirty="0" smtClean="0">
                <a:solidFill>
                  <a:srgbClr val="002060"/>
                </a:solidFill>
                <a:latin typeface="Arial" pitchFamily="34" charset="0"/>
                <a:cs typeface="Arial" pitchFamily="34" charset="0"/>
              </a:rPr>
              <a:t>user</a:t>
            </a:r>
            <a:r>
              <a:rPr lang="en-US" b="0" dirty="0" smtClean="0">
                <a:latin typeface="Arial" pitchFamily="34" charset="0"/>
                <a:cs typeface="Arial" pitchFamily="34" charset="0"/>
              </a:rPr>
              <a:t>” </a:t>
            </a:r>
            <a:r>
              <a:rPr lang="en-US" b="0" dirty="0" smtClean="0">
                <a:solidFill>
                  <a:srgbClr val="C00000"/>
                </a:solidFill>
                <a:latin typeface="Arial" pitchFamily="34" charset="0"/>
                <a:cs typeface="Arial" pitchFamily="34" charset="0"/>
              </a:rPr>
              <a:t>property</a:t>
            </a:r>
            <a:r>
              <a:rPr lang="en-US" b="0" dirty="0" smtClean="0">
                <a:latin typeface="Arial" pitchFamily="34" charset="0"/>
                <a:cs typeface="Arial" pitchFamily="34" charset="0"/>
              </a:rPr>
              <a:t>=“</a:t>
            </a:r>
            <a:r>
              <a:rPr lang="en-US" b="0" dirty="0" err="1" smtClean="0">
                <a:solidFill>
                  <a:srgbClr val="002060"/>
                </a:solidFill>
                <a:latin typeface="Arial" pitchFamily="34" charset="0"/>
                <a:cs typeface="Arial" pitchFamily="34" charset="0"/>
              </a:rPr>
              <a:t>userName</a:t>
            </a:r>
            <a:r>
              <a:rPr lang="en-US" b="0" dirty="0" smtClean="0">
                <a:latin typeface="Arial" pitchFamily="34" charset="0"/>
                <a:cs typeface="Arial" pitchFamily="34" charset="0"/>
              </a:rPr>
              <a:t>” </a:t>
            </a:r>
            <a:r>
              <a:rPr lang="en-US" b="0" dirty="0" err="1" smtClean="0">
                <a:solidFill>
                  <a:srgbClr val="C00000"/>
                </a:solidFill>
                <a:latin typeface="Arial" pitchFamily="34" charset="0"/>
                <a:cs typeface="Arial" pitchFamily="34" charset="0"/>
              </a:rPr>
              <a:t>param</a:t>
            </a:r>
            <a:r>
              <a:rPr lang="en-US" b="0" dirty="0" smtClean="0">
                <a:latin typeface="Arial" pitchFamily="34" charset="0"/>
                <a:cs typeface="Arial" pitchFamily="34" charset="0"/>
              </a:rPr>
              <a:t>=“</a:t>
            </a:r>
            <a:r>
              <a:rPr lang="en-US" b="0" dirty="0" err="1" smtClean="0">
                <a:solidFill>
                  <a:srgbClr val="002060"/>
                </a:solidFill>
                <a:latin typeface="Arial" pitchFamily="34" charset="0"/>
                <a:cs typeface="Arial" pitchFamily="34" charset="0"/>
              </a:rPr>
              <a:t>userName</a:t>
            </a:r>
            <a:r>
              <a:rPr lang="en-US" b="0" dirty="0" smtClean="0">
                <a:latin typeface="Arial" pitchFamily="34" charset="0"/>
                <a:cs typeface="Arial" pitchFamily="34" charset="0"/>
              </a:rPr>
              <a:t>”</a:t>
            </a:r>
            <a:r>
              <a:rPr lang="en-US" b="0" dirty="0" smtClean="0">
                <a:solidFill>
                  <a:srgbClr val="00B050"/>
                </a:solidFill>
                <a:latin typeface="Arial" pitchFamily="34" charset="0"/>
                <a:cs typeface="Arial" pitchFamily="34" charset="0"/>
              </a:rPr>
              <a:t>/&gt;</a:t>
            </a:r>
          </a:p>
          <a:p>
            <a:pPr marL="63500">
              <a:lnSpc>
                <a:spcPct val="150000"/>
              </a:lnSpc>
            </a:pPr>
            <a:r>
              <a:rPr lang="en-US" b="0" dirty="0" smtClean="0">
                <a:solidFill>
                  <a:srgbClr val="00B050"/>
                </a:solidFill>
                <a:latin typeface="Arial" pitchFamily="34" charset="0"/>
                <a:cs typeface="Arial" pitchFamily="34" charset="0"/>
              </a:rPr>
              <a:t>&lt;</a:t>
            </a:r>
            <a:r>
              <a:rPr lang="en-US" b="0" dirty="0" err="1" smtClean="0">
                <a:solidFill>
                  <a:srgbClr val="00B050"/>
                </a:solidFill>
                <a:latin typeface="Arial" pitchFamily="34" charset="0"/>
                <a:cs typeface="Arial" pitchFamily="34" charset="0"/>
              </a:rPr>
              <a:t>jsp:setProperty</a:t>
            </a:r>
            <a:r>
              <a:rPr lang="en-US" b="0" dirty="0" smtClean="0">
                <a:solidFill>
                  <a:srgbClr val="00B050"/>
                </a:solidFill>
                <a:latin typeface="Arial" pitchFamily="34" charset="0"/>
                <a:cs typeface="Arial" pitchFamily="34" charset="0"/>
              </a:rPr>
              <a:t> </a:t>
            </a:r>
            <a:r>
              <a:rPr lang="en-US" b="0" dirty="0" smtClean="0">
                <a:solidFill>
                  <a:srgbClr val="C00000"/>
                </a:solidFill>
                <a:latin typeface="Arial" pitchFamily="34" charset="0"/>
                <a:cs typeface="Arial" pitchFamily="34" charset="0"/>
              </a:rPr>
              <a:t>name</a:t>
            </a:r>
            <a:r>
              <a:rPr lang="en-US" b="0" dirty="0" smtClean="0">
                <a:latin typeface="Arial" pitchFamily="34" charset="0"/>
                <a:cs typeface="Arial" pitchFamily="34" charset="0"/>
              </a:rPr>
              <a:t>=“</a:t>
            </a:r>
            <a:r>
              <a:rPr lang="en-US" b="0" dirty="0" smtClean="0">
                <a:solidFill>
                  <a:srgbClr val="00B0F0"/>
                </a:solidFill>
                <a:latin typeface="Arial" pitchFamily="34" charset="0"/>
                <a:cs typeface="Arial" pitchFamily="34" charset="0"/>
              </a:rPr>
              <a:t>user</a:t>
            </a:r>
            <a:r>
              <a:rPr lang="en-US" b="0" dirty="0" smtClean="0">
                <a:latin typeface="Arial" pitchFamily="34" charset="0"/>
                <a:cs typeface="Arial" pitchFamily="34" charset="0"/>
              </a:rPr>
              <a:t>” </a:t>
            </a:r>
            <a:r>
              <a:rPr lang="en-US" b="0" dirty="0" smtClean="0">
                <a:solidFill>
                  <a:srgbClr val="C00000"/>
                </a:solidFill>
                <a:latin typeface="Arial" pitchFamily="34" charset="0"/>
                <a:cs typeface="Arial" pitchFamily="34" charset="0"/>
              </a:rPr>
              <a:t>property</a:t>
            </a:r>
            <a:r>
              <a:rPr lang="en-US" b="0" dirty="0" smtClean="0">
                <a:latin typeface="Arial" pitchFamily="34" charset="0"/>
                <a:cs typeface="Arial" pitchFamily="34" charset="0"/>
              </a:rPr>
              <a:t>=“</a:t>
            </a:r>
            <a:r>
              <a:rPr lang="en-US" b="0" dirty="0" smtClean="0">
                <a:solidFill>
                  <a:srgbClr val="002060"/>
                </a:solidFill>
                <a:latin typeface="Arial" pitchFamily="34" charset="0"/>
                <a:cs typeface="Arial" pitchFamily="34" charset="0"/>
              </a:rPr>
              <a:t>password</a:t>
            </a:r>
            <a:r>
              <a:rPr lang="en-US" b="0" dirty="0" smtClean="0">
                <a:latin typeface="Arial" pitchFamily="34" charset="0"/>
                <a:cs typeface="Arial" pitchFamily="34" charset="0"/>
              </a:rPr>
              <a:t>” </a:t>
            </a:r>
            <a:r>
              <a:rPr lang="en-US" b="0" dirty="0" err="1" smtClean="0">
                <a:solidFill>
                  <a:srgbClr val="C00000"/>
                </a:solidFill>
                <a:latin typeface="Arial" pitchFamily="34" charset="0"/>
                <a:cs typeface="Arial" pitchFamily="34" charset="0"/>
              </a:rPr>
              <a:t>param</a:t>
            </a:r>
            <a:r>
              <a:rPr lang="en-US" b="0" dirty="0" smtClean="0">
                <a:latin typeface="Arial" pitchFamily="34" charset="0"/>
                <a:cs typeface="Arial" pitchFamily="34" charset="0"/>
              </a:rPr>
              <a:t>=“</a:t>
            </a:r>
            <a:r>
              <a:rPr lang="en-US" b="0" dirty="0" smtClean="0">
                <a:solidFill>
                  <a:srgbClr val="002060"/>
                </a:solidFill>
                <a:latin typeface="Arial" pitchFamily="34" charset="0"/>
                <a:cs typeface="Arial" pitchFamily="34" charset="0"/>
              </a:rPr>
              <a:t>password</a:t>
            </a:r>
            <a:r>
              <a:rPr lang="en-US" b="0" dirty="0" smtClean="0">
                <a:latin typeface="Arial" pitchFamily="34" charset="0"/>
                <a:cs typeface="Arial" pitchFamily="34" charset="0"/>
              </a:rPr>
              <a:t>”</a:t>
            </a:r>
            <a:r>
              <a:rPr lang="en-US" b="0" dirty="0" smtClean="0">
                <a:solidFill>
                  <a:srgbClr val="00B050"/>
                </a:solidFill>
                <a:latin typeface="Arial" pitchFamily="34" charset="0"/>
                <a:cs typeface="Arial" pitchFamily="34" charset="0"/>
              </a:rPr>
              <a:t>/&gt;</a:t>
            </a:r>
          </a:p>
          <a:p>
            <a:pPr marL="63500">
              <a:lnSpc>
                <a:spcPct val="150000"/>
              </a:lnSpc>
            </a:pPr>
            <a:endParaRPr lang="en-US" dirty="0" smtClean="0">
              <a:solidFill>
                <a:schemeClr val="tx1"/>
              </a:solidFill>
              <a:latin typeface="Arial" pitchFamily="34" charset="0"/>
              <a:cs typeface="Arial" pitchFamily="34" charset="0"/>
            </a:endParaRPr>
          </a:p>
          <a:p>
            <a:pPr marL="63500">
              <a:lnSpc>
                <a:spcPct val="150000"/>
              </a:lnSpc>
            </a:pPr>
            <a:r>
              <a:rPr lang="en-US" dirty="0" smtClean="0">
                <a:solidFill>
                  <a:schemeClr val="tx1"/>
                </a:solidFill>
                <a:latin typeface="Arial" pitchFamily="34" charset="0"/>
                <a:cs typeface="Arial" pitchFamily="34" charset="0"/>
              </a:rPr>
              <a:t>Option 2:</a:t>
            </a:r>
          </a:p>
          <a:p>
            <a:pPr marL="63500">
              <a:lnSpc>
                <a:spcPct val="150000"/>
              </a:lnSpc>
            </a:pPr>
            <a:r>
              <a:rPr lang="en-US" b="0" dirty="0" smtClean="0">
                <a:solidFill>
                  <a:srgbClr val="00B050"/>
                </a:solidFill>
                <a:latin typeface="Arial" pitchFamily="34" charset="0"/>
                <a:cs typeface="Arial" pitchFamily="34" charset="0"/>
              </a:rPr>
              <a:t>&lt;</a:t>
            </a:r>
            <a:r>
              <a:rPr lang="en-US" b="0" dirty="0" err="1" smtClean="0">
                <a:solidFill>
                  <a:srgbClr val="00B050"/>
                </a:solidFill>
                <a:latin typeface="Arial" pitchFamily="34" charset="0"/>
                <a:cs typeface="Arial" pitchFamily="34" charset="0"/>
              </a:rPr>
              <a:t>jsp:useBean</a:t>
            </a:r>
            <a:r>
              <a:rPr lang="en-US" b="0" dirty="0" smtClean="0">
                <a:solidFill>
                  <a:srgbClr val="00B050"/>
                </a:solidFill>
                <a:latin typeface="Arial" pitchFamily="34" charset="0"/>
                <a:cs typeface="Arial" pitchFamily="34" charset="0"/>
              </a:rPr>
              <a:t> </a:t>
            </a:r>
            <a:r>
              <a:rPr lang="en-US" b="0" dirty="0" smtClean="0">
                <a:solidFill>
                  <a:srgbClr val="C00000"/>
                </a:solidFill>
                <a:latin typeface="Arial" pitchFamily="34" charset="0"/>
                <a:cs typeface="Arial" pitchFamily="34" charset="0"/>
              </a:rPr>
              <a:t>id</a:t>
            </a:r>
            <a:r>
              <a:rPr lang="en-US" b="0" dirty="0" smtClean="0">
                <a:latin typeface="Arial" pitchFamily="34" charset="0"/>
                <a:cs typeface="Arial" pitchFamily="34" charset="0"/>
              </a:rPr>
              <a:t>=“</a:t>
            </a:r>
            <a:r>
              <a:rPr lang="en-US" b="0" dirty="0" smtClean="0">
                <a:solidFill>
                  <a:srgbClr val="002060"/>
                </a:solidFill>
                <a:latin typeface="Arial" pitchFamily="34" charset="0"/>
                <a:cs typeface="Arial" pitchFamily="34" charset="0"/>
              </a:rPr>
              <a:t>user</a:t>
            </a:r>
            <a:r>
              <a:rPr lang="en-US" b="0" dirty="0" smtClean="0">
                <a:latin typeface="Arial" pitchFamily="34" charset="0"/>
                <a:cs typeface="Arial" pitchFamily="34" charset="0"/>
              </a:rPr>
              <a:t>” </a:t>
            </a:r>
            <a:r>
              <a:rPr lang="en-US" b="0" dirty="0" smtClean="0">
                <a:solidFill>
                  <a:srgbClr val="C00000"/>
                </a:solidFill>
                <a:latin typeface="Arial" pitchFamily="34" charset="0"/>
                <a:cs typeface="Arial" pitchFamily="34" charset="0"/>
              </a:rPr>
              <a:t>class</a:t>
            </a:r>
            <a:r>
              <a:rPr lang="en-US" b="0" dirty="0" smtClean="0">
                <a:latin typeface="Arial" pitchFamily="34" charset="0"/>
                <a:cs typeface="Arial" pitchFamily="34" charset="0"/>
              </a:rPr>
              <a:t>=“</a:t>
            </a:r>
            <a:r>
              <a:rPr lang="en-US" b="0" dirty="0" smtClean="0">
                <a:solidFill>
                  <a:srgbClr val="002060"/>
                </a:solidFill>
                <a:latin typeface="Arial" pitchFamily="34" charset="0"/>
                <a:cs typeface="Arial" pitchFamily="34" charset="0"/>
              </a:rPr>
              <a:t>User</a:t>
            </a:r>
            <a:r>
              <a:rPr lang="en-US" b="0" dirty="0" smtClean="0">
                <a:latin typeface="Arial" pitchFamily="34" charset="0"/>
                <a:cs typeface="Arial" pitchFamily="34" charset="0"/>
              </a:rPr>
              <a:t>”</a:t>
            </a:r>
            <a:r>
              <a:rPr lang="en-US" b="0" dirty="0" smtClean="0">
                <a:solidFill>
                  <a:srgbClr val="00B050"/>
                </a:solidFill>
                <a:latin typeface="Arial" pitchFamily="34" charset="0"/>
                <a:cs typeface="Arial" pitchFamily="34" charset="0"/>
              </a:rPr>
              <a:t>/&gt;</a:t>
            </a:r>
          </a:p>
          <a:p>
            <a:pPr marL="63500">
              <a:lnSpc>
                <a:spcPct val="150000"/>
              </a:lnSpc>
            </a:pPr>
            <a:r>
              <a:rPr lang="en-US" b="0" dirty="0" smtClean="0">
                <a:solidFill>
                  <a:srgbClr val="00B050"/>
                </a:solidFill>
                <a:latin typeface="Arial" pitchFamily="34" charset="0"/>
                <a:cs typeface="Arial" pitchFamily="34" charset="0"/>
              </a:rPr>
              <a:t>&lt;</a:t>
            </a:r>
            <a:r>
              <a:rPr lang="en-US" b="0" dirty="0" err="1" smtClean="0">
                <a:solidFill>
                  <a:srgbClr val="00B050"/>
                </a:solidFill>
                <a:latin typeface="Arial" pitchFamily="34" charset="0"/>
                <a:cs typeface="Arial" pitchFamily="34" charset="0"/>
              </a:rPr>
              <a:t>jsp:setProperty</a:t>
            </a:r>
            <a:r>
              <a:rPr lang="en-US" b="0" dirty="0" smtClean="0">
                <a:solidFill>
                  <a:srgbClr val="00B050"/>
                </a:solidFill>
                <a:latin typeface="Arial" pitchFamily="34" charset="0"/>
                <a:cs typeface="Arial" pitchFamily="34" charset="0"/>
              </a:rPr>
              <a:t> </a:t>
            </a:r>
            <a:r>
              <a:rPr lang="en-US" b="0" dirty="0" smtClean="0">
                <a:solidFill>
                  <a:srgbClr val="C00000"/>
                </a:solidFill>
                <a:latin typeface="Arial" pitchFamily="34" charset="0"/>
                <a:cs typeface="Arial" pitchFamily="34" charset="0"/>
              </a:rPr>
              <a:t>name</a:t>
            </a:r>
            <a:r>
              <a:rPr lang="en-US" b="0" dirty="0" smtClean="0">
                <a:latin typeface="Arial" pitchFamily="34" charset="0"/>
                <a:cs typeface="Arial" pitchFamily="34" charset="0"/>
              </a:rPr>
              <a:t>=“</a:t>
            </a:r>
            <a:r>
              <a:rPr lang="en-US" b="0" dirty="0" smtClean="0">
                <a:solidFill>
                  <a:srgbClr val="002060"/>
                </a:solidFill>
                <a:latin typeface="Arial" pitchFamily="34" charset="0"/>
                <a:cs typeface="Arial" pitchFamily="34" charset="0"/>
              </a:rPr>
              <a:t>user</a:t>
            </a:r>
            <a:r>
              <a:rPr lang="en-US" b="0" dirty="0" smtClean="0">
                <a:latin typeface="Arial" pitchFamily="34" charset="0"/>
                <a:cs typeface="Arial" pitchFamily="34" charset="0"/>
              </a:rPr>
              <a:t>” </a:t>
            </a:r>
            <a:r>
              <a:rPr lang="en-US" b="0" dirty="0" smtClean="0">
                <a:solidFill>
                  <a:srgbClr val="C00000"/>
                </a:solidFill>
                <a:latin typeface="Arial" pitchFamily="34" charset="0"/>
                <a:cs typeface="Arial" pitchFamily="34" charset="0"/>
              </a:rPr>
              <a:t>property</a:t>
            </a:r>
            <a:r>
              <a:rPr lang="en-US" b="0" dirty="0" smtClean="0">
                <a:latin typeface="Arial" pitchFamily="34" charset="0"/>
                <a:cs typeface="Arial" pitchFamily="34" charset="0"/>
              </a:rPr>
              <a:t>=“</a:t>
            </a:r>
            <a:r>
              <a:rPr lang="en-US" b="0" dirty="0" smtClean="0">
                <a:solidFill>
                  <a:srgbClr val="002060"/>
                </a:solidFill>
                <a:latin typeface="Arial" pitchFamily="34" charset="0"/>
                <a:cs typeface="Arial" pitchFamily="34" charset="0"/>
              </a:rPr>
              <a:t>*</a:t>
            </a:r>
            <a:r>
              <a:rPr lang="en-US" b="0" dirty="0" smtClean="0">
                <a:latin typeface="Arial" pitchFamily="34" charset="0"/>
                <a:cs typeface="Arial" pitchFamily="34" charset="0"/>
              </a:rPr>
              <a:t>”</a:t>
            </a:r>
            <a:r>
              <a:rPr lang="en-US" b="0" dirty="0" smtClean="0">
                <a:solidFill>
                  <a:srgbClr val="00B050"/>
                </a:solidFill>
                <a:latin typeface="Arial" pitchFamily="34" charset="0"/>
                <a:cs typeface="Arial" pitchFamily="34" charset="0"/>
              </a:rPr>
              <a:t>/&gt;</a:t>
            </a:r>
          </a:p>
          <a:p>
            <a:pPr marL="1087438">
              <a:lnSpc>
                <a:spcPct val="150000"/>
              </a:lnSpc>
            </a:pPr>
            <a:endParaRPr lang="en-US"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1.85185E-6 L -0.9875 0.00162 " pathEditMode="relative" rAng="0" ptsTypes="AA">
                                      <p:cBhvr>
                                        <p:cTn id="6" dur="2000" fill="hold"/>
                                        <p:tgtEl>
                                          <p:spTgt spid="14"/>
                                        </p:tgtEl>
                                        <p:attrNameLst>
                                          <p:attrName>ppt_x</p:attrName>
                                          <p:attrName>ppt_y</p:attrName>
                                        </p:attrNameLst>
                                      </p:cBhvr>
                                      <p:rCtr x="-494"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jsp:getProperty</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a:p>
        </p:txBody>
      </p:sp>
      <p:sp>
        <p:nvSpPr>
          <p:cNvPr id="5" name="Rectangle 4"/>
          <p:cNvSpPr/>
          <p:nvPr/>
        </p:nvSpPr>
        <p:spPr>
          <a:xfrm>
            <a:off x="76200" y="1676400"/>
            <a:ext cx="8915400" cy="3785652"/>
          </a:xfrm>
          <a:prstGeom prst="rect">
            <a:avLst/>
          </a:prstGeom>
        </p:spPr>
        <p:txBody>
          <a:bodyPr wrap="square">
            <a:spAutoFit/>
          </a:bodyPr>
          <a:lstStyle/>
          <a:p>
            <a:pPr>
              <a:lnSpc>
                <a:spcPct val="150000"/>
              </a:lnSpc>
            </a:pPr>
            <a:r>
              <a:rPr lang="en-US" sz="2000" b="0" dirty="0" smtClean="0"/>
              <a:t>The </a:t>
            </a:r>
            <a:r>
              <a:rPr lang="en-US" sz="2000" i="1" dirty="0" err="1" smtClean="0"/>
              <a:t>getProperty</a:t>
            </a:r>
            <a:r>
              <a:rPr lang="en-US" sz="2000" b="0" dirty="0" smtClean="0"/>
              <a:t> action is used to retrieve the value of a given property and converts it to a string, and finally inserts it into the output.</a:t>
            </a:r>
          </a:p>
          <a:p>
            <a:pPr>
              <a:lnSpc>
                <a:spcPct val="150000"/>
              </a:lnSpc>
            </a:pPr>
            <a:r>
              <a:rPr lang="en-US" sz="2000" dirty="0" smtClean="0"/>
              <a:t>Syntax:</a:t>
            </a:r>
          </a:p>
          <a:p>
            <a:pPr indent="236538">
              <a:lnSpc>
                <a:spcPct val="150000"/>
              </a:lnSpc>
            </a:pPr>
            <a:r>
              <a:rPr lang="en-US" sz="2000" dirty="0" smtClean="0">
                <a:solidFill>
                  <a:srgbClr val="00B050"/>
                </a:solidFill>
              </a:rPr>
              <a:t>&lt;</a:t>
            </a:r>
            <a:r>
              <a:rPr lang="en-US" sz="2000" dirty="0" err="1" smtClean="0">
                <a:solidFill>
                  <a:srgbClr val="00B050"/>
                </a:solidFill>
              </a:rPr>
              <a:t>jsp:useBean</a:t>
            </a:r>
            <a:r>
              <a:rPr lang="en-US" sz="2000" dirty="0" smtClean="0"/>
              <a:t> </a:t>
            </a:r>
            <a:r>
              <a:rPr lang="en-US" sz="2000" dirty="0" smtClean="0">
                <a:solidFill>
                  <a:srgbClr val="C00000"/>
                </a:solidFill>
              </a:rPr>
              <a:t>id</a:t>
            </a:r>
            <a:r>
              <a:rPr lang="en-US" sz="2000" dirty="0" smtClean="0"/>
              <a:t>=“</a:t>
            </a:r>
            <a:r>
              <a:rPr lang="en-US" sz="2000" dirty="0" err="1" smtClean="0">
                <a:solidFill>
                  <a:srgbClr val="00B0F0"/>
                </a:solidFill>
              </a:rPr>
              <a:t>myName</a:t>
            </a:r>
            <a:r>
              <a:rPr lang="en-US" sz="2000" dirty="0" smtClean="0"/>
              <a:t>” </a:t>
            </a:r>
            <a:r>
              <a:rPr lang="en-US" sz="2000" dirty="0" smtClean="0">
                <a:solidFill>
                  <a:srgbClr val="C00000"/>
                </a:solidFill>
              </a:rPr>
              <a:t>type</a:t>
            </a:r>
            <a:r>
              <a:rPr lang="en-US" sz="2000" dirty="0" smtClean="0"/>
              <a:t>=</a:t>
            </a:r>
            <a:r>
              <a:rPr lang="en-US" sz="2000" dirty="0" smtClean="0">
                <a:solidFill>
                  <a:srgbClr val="00B0F0"/>
                </a:solidFill>
              </a:rPr>
              <a:t>“</a:t>
            </a:r>
            <a:r>
              <a:rPr lang="en-US" sz="2000" dirty="0" err="1" smtClean="0">
                <a:solidFill>
                  <a:srgbClr val="00B0F0"/>
                </a:solidFill>
              </a:rPr>
              <a:t>package.class</a:t>
            </a:r>
            <a:r>
              <a:rPr lang="en-US" sz="2000" dirty="0" smtClean="0">
                <a:solidFill>
                  <a:srgbClr val="00B0F0"/>
                </a:solidFill>
              </a:rPr>
              <a:t>”</a:t>
            </a:r>
            <a:r>
              <a:rPr lang="en-US" sz="2000" dirty="0" smtClean="0"/>
              <a:t> </a:t>
            </a:r>
            <a:r>
              <a:rPr lang="en-US" sz="2000" dirty="0" smtClean="0">
                <a:solidFill>
                  <a:srgbClr val="00B050"/>
                </a:solidFill>
              </a:rPr>
              <a:t>/&gt; </a:t>
            </a:r>
          </a:p>
          <a:p>
            <a:pPr indent="236538">
              <a:lnSpc>
                <a:spcPct val="150000"/>
              </a:lnSpc>
            </a:pPr>
            <a:r>
              <a:rPr lang="en-US" sz="2000" dirty="0" smtClean="0"/>
              <a:t> </a:t>
            </a:r>
            <a:r>
              <a:rPr lang="en-US" sz="2000" dirty="0" smtClean="0">
                <a:solidFill>
                  <a:srgbClr val="00B050"/>
                </a:solidFill>
              </a:rPr>
              <a:t>&lt;</a:t>
            </a:r>
            <a:r>
              <a:rPr lang="en-US" sz="2000" dirty="0" err="1" smtClean="0">
                <a:solidFill>
                  <a:srgbClr val="00B050"/>
                </a:solidFill>
              </a:rPr>
              <a:t>jsp:getProperty</a:t>
            </a:r>
            <a:r>
              <a:rPr lang="en-US" sz="2000" dirty="0" smtClean="0"/>
              <a:t> </a:t>
            </a:r>
            <a:r>
              <a:rPr lang="en-US" sz="2000" dirty="0" smtClean="0">
                <a:solidFill>
                  <a:srgbClr val="C00000"/>
                </a:solidFill>
              </a:rPr>
              <a:t>name</a:t>
            </a:r>
            <a:r>
              <a:rPr lang="en-US" sz="2000" dirty="0" smtClean="0"/>
              <a:t>="</a:t>
            </a:r>
            <a:r>
              <a:rPr lang="en-US" sz="2000" dirty="0" err="1" smtClean="0">
                <a:solidFill>
                  <a:srgbClr val="00B0F0"/>
                </a:solidFill>
              </a:rPr>
              <a:t>myName</a:t>
            </a:r>
            <a:r>
              <a:rPr lang="en-US" sz="2000" dirty="0" smtClean="0"/>
              <a:t>" </a:t>
            </a:r>
            <a:r>
              <a:rPr lang="en-US" sz="2000" dirty="0" smtClean="0">
                <a:solidFill>
                  <a:srgbClr val="C00000"/>
                </a:solidFill>
              </a:rPr>
              <a:t>property</a:t>
            </a:r>
            <a:r>
              <a:rPr lang="en-US" sz="2000" dirty="0" smtClean="0"/>
              <a:t>="</a:t>
            </a:r>
            <a:r>
              <a:rPr lang="en-US" sz="2000" dirty="0" err="1" smtClean="0">
                <a:solidFill>
                  <a:srgbClr val="00B0F0"/>
                </a:solidFill>
              </a:rPr>
              <a:t>someProperty</a:t>
            </a:r>
            <a:r>
              <a:rPr lang="en-US" sz="2000" dirty="0" smtClean="0"/>
              <a:t>" </a:t>
            </a:r>
            <a:r>
              <a:rPr lang="en-US" sz="2000" dirty="0" smtClean="0">
                <a:solidFill>
                  <a:srgbClr val="00B050"/>
                </a:solidFill>
              </a:rPr>
              <a:t>/&gt; </a:t>
            </a:r>
            <a:endParaRPr lang="en-US" sz="2000" dirty="0" smtClean="0"/>
          </a:p>
          <a:p>
            <a:pPr>
              <a:lnSpc>
                <a:spcPct val="150000"/>
              </a:lnSpc>
            </a:pPr>
            <a:r>
              <a:rPr lang="en-US" sz="2000" dirty="0" smtClean="0"/>
              <a:t>Where,</a:t>
            </a:r>
          </a:p>
          <a:p>
            <a:pPr indent="236538">
              <a:lnSpc>
                <a:spcPct val="150000"/>
              </a:lnSpc>
            </a:pPr>
            <a:r>
              <a:rPr lang="en-US" sz="2000" b="0" dirty="0" smtClean="0">
                <a:solidFill>
                  <a:srgbClr val="C00000"/>
                </a:solidFill>
              </a:rPr>
              <a:t>name</a:t>
            </a:r>
            <a:r>
              <a:rPr lang="en-US" sz="2000" b="0" dirty="0" smtClean="0"/>
              <a:t> : Bean name same as the id specified in the </a:t>
            </a:r>
            <a:r>
              <a:rPr lang="en-US" sz="2000" b="0" dirty="0" err="1" smtClean="0"/>
              <a:t>usebean</a:t>
            </a:r>
            <a:r>
              <a:rPr lang="en-US" sz="2000" b="0" dirty="0" smtClean="0"/>
              <a:t> action</a:t>
            </a:r>
          </a:p>
          <a:p>
            <a:pPr indent="236538">
              <a:lnSpc>
                <a:spcPct val="150000"/>
              </a:lnSpc>
            </a:pPr>
            <a:r>
              <a:rPr lang="en-US" sz="2000" b="0" dirty="0" smtClean="0">
                <a:solidFill>
                  <a:srgbClr val="C00000"/>
                </a:solidFill>
              </a:rPr>
              <a:t>property</a:t>
            </a:r>
            <a:r>
              <a:rPr lang="en-US" sz="2000" b="0" dirty="0" smtClean="0"/>
              <a:t> : The bean property name whose value is to be retrieved</a:t>
            </a:r>
            <a:endParaRPr lang="en-US" sz="2000"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152525"/>
            <a:ext cx="8686800" cy="4943475"/>
          </a:xfrm>
        </p:spPr>
        <p:txBody>
          <a:bodyPr/>
          <a:lstStyle/>
          <a:p>
            <a:pPr lvl="1" eaLnBrk="1" hangingPunct="1">
              <a:spcBef>
                <a:spcPts val="1200"/>
              </a:spcBef>
              <a:buNone/>
            </a:pPr>
            <a:endParaRPr lang="en-US" sz="2800" dirty="0" smtClean="0">
              <a:latin typeface="Arial" pitchFamily="34" charset="0"/>
              <a:cs typeface="Arial" pitchFamily="34" charset="0"/>
            </a:endParaRPr>
          </a:p>
          <a:p>
            <a:pPr>
              <a:buNone/>
            </a:pPr>
            <a:r>
              <a:rPr lang="en-US" dirty="0" smtClean="0"/>
              <a:t>After completing this chapter you will be able to understand:</a:t>
            </a:r>
          </a:p>
          <a:p>
            <a:pPr lvl="1" indent="344488">
              <a:spcBef>
                <a:spcPts val="1200"/>
              </a:spcBef>
              <a:buFont typeface="Wingdings" pitchFamily="2" charset="2"/>
              <a:buChar char="§"/>
            </a:pPr>
            <a:r>
              <a:rPr dirty="0" smtClean="0">
                <a:cs typeface="Arial" pitchFamily="34" charset="0"/>
              </a:rPr>
              <a:t>What is a java bean?</a:t>
            </a:r>
          </a:p>
          <a:p>
            <a:pPr lvl="1" indent="344488" eaLnBrk="1" hangingPunct="1">
              <a:spcBef>
                <a:spcPts val="1200"/>
              </a:spcBef>
              <a:buFont typeface="Wingdings" pitchFamily="2" charset="2"/>
              <a:buChar char="§"/>
            </a:pPr>
            <a:r>
              <a:rPr dirty="0" smtClean="0">
                <a:cs typeface="Arial" pitchFamily="34" charset="0"/>
              </a:rPr>
              <a:t>What is JSP action tag?</a:t>
            </a:r>
          </a:p>
          <a:p>
            <a:pPr lvl="1" indent="344488" eaLnBrk="1" hangingPunct="1">
              <a:spcBef>
                <a:spcPts val="1200"/>
              </a:spcBef>
              <a:buFont typeface="Wingdings" pitchFamily="2" charset="2"/>
              <a:buChar char="§"/>
            </a:pPr>
            <a:r>
              <a:rPr dirty="0" smtClean="0">
                <a:cs typeface="Arial" pitchFamily="34" charset="0"/>
              </a:rPr>
              <a:t>Type of JSP action tags.</a:t>
            </a:r>
          </a:p>
          <a:p>
            <a:pPr lvl="1" indent="344488" eaLnBrk="1" hangingPunct="1">
              <a:spcBef>
                <a:spcPts val="1200"/>
              </a:spcBef>
              <a:buFont typeface="Wingdings" pitchFamily="2" charset="2"/>
              <a:buChar char="§"/>
            </a:pPr>
            <a:r>
              <a:rPr lang="en-US" dirty="0" smtClean="0">
                <a:cs typeface="Arial" pitchFamily="34" charset="0"/>
              </a:rPr>
              <a:t>How to use JSP action tags?</a:t>
            </a:r>
            <a:endParaRPr dirty="0" smtClean="0">
              <a:cs typeface="Arial" pitchFamily="34" charset="0"/>
            </a:endParaRPr>
          </a:p>
          <a:p>
            <a:pPr lvl="1" algn="ctr" eaLnBrk="1" hangingPunct="1">
              <a:spcBef>
                <a:spcPts val="1200"/>
              </a:spcBef>
              <a:buNone/>
            </a:pPr>
            <a:endParaRPr lang="en-US" sz="2800" dirty="0" smtClean="0">
              <a:latin typeface="Arial" pitchFamily="34" charset="0"/>
              <a:cs typeface="Arial" pitchFamily="34" charset="0"/>
            </a:endParaRPr>
          </a:p>
          <a:p>
            <a:pPr lvl="1" algn="ctr" eaLnBrk="1" hangingPunct="1">
              <a:spcBef>
                <a:spcPts val="1200"/>
              </a:spcBef>
              <a:buNone/>
            </a:pPr>
            <a:endParaRPr lang="en-US" sz="2800" dirty="0" smtClean="0">
              <a:latin typeface="Arial" pitchFamily="34" charset="0"/>
              <a:cs typeface="Arial" pitchFamily="34" charset="0"/>
            </a:endParaRP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jsp:getProperty</a:t>
            </a:r>
            <a:r>
              <a:rPr lang="en-US" dirty="0" smtClean="0"/>
              <a:t> 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a:p>
        </p:txBody>
      </p:sp>
      <p:sp>
        <p:nvSpPr>
          <p:cNvPr id="5" name="Rectangle 4"/>
          <p:cNvSpPr/>
          <p:nvPr/>
        </p:nvSpPr>
        <p:spPr>
          <a:xfrm>
            <a:off x="228600" y="1676400"/>
            <a:ext cx="8915400" cy="2862322"/>
          </a:xfrm>
          <a:prstGeom prst="rect">
            <a:avLst/>
          </a:prstGeom>
        </p:spPr>
        <p:txBody>
          <a:bodyPr wrap="square">
            <a:spAutoFit/>
          </a:bodyPr>
          <a:lstStyle/>
          <a:p>
            <a:pPr>
              <a:lnSpc>
                <a:spcPct val="150000"/>
              </a:lnSpc>
            </a:pPr>
            <a:r>
              <a:rPr lang="en-US" sz="2000" b="0" dirty="0" smtClean="0"/>
              <a:t> </a:t>
            </a:r>
            <a:r>
              <a:rPr lang="en-US" sz="2000" dirty="0" smtClean="0"/>
              <a:t>Example:</a:t>
            </a:r>
          </a:p>
          <a:p>
            <a:pPr indent="236538">
              <a:lnSpc>
                <a:spcPct val="150000"/>
              </a:lnSpc>
            </a:pPr>
            <a:r>
              <a:rPr lang="en-US" sz="2000" dirty="0" smtClean="0">
                <a:solidFill>
                  <a:srgbClr val="00B050"/>
                </a:solidFill>
              </a:rPr>
              <a:t>&lt;</a:t>
            </a:r>
            <a:r>
              <a:rPr lang="en-US" sz="2000" dirty="0" err="1" smtClean="0">
                <a:solidFill>
                  <a:srgbClr val="00B050"/>
                </a:solidFill>
              </a:rPr>
              <a:t>jsp:useBean</a:t>
            </a:r>
            <a:r>
              <a:rPr lang="en-US" sz="2000" dirty="0" smtClean="0"/>
              <a:t> </a:t>
            </a:r>
            <a:r>
              <a:rPr lang="en-US" sz="2000" dirty="0" smtClean="0">
                <a:solidFill>
                  <a:srgbClr val="C00000"/>
                </a:solidFill>
              </a:rPr>
              <a:t>id</a:t>
            </a:r>
            <a:r>
              <a:rPr lang="en-US" sz="2000" dirty="0" smtClean="0"/>
              <a:t>=“</a:t>
            </a:r>
            <a:r>
              <a:rPr lang="en-US" sz="2000" dirty="0" smtClean="0">
                <a:solidFill>
                  <a:srgbClr val="002060"/>
                </a:solidFill>
              </a:rPr>
              <a:t>user</a:t>
            </a:r>
            <a:r>
              <a:rPr lang="en-US" sz="2000" dirty="0" smtClean="0"/>
              <a:t>” </a:t>
            </a:r>
            <a:r>
              <a:rPr lang="en-US" sz="2000" dirty="0" smtClean="0">
                <a:solidFill>
                  <a:srgbClr val="C00000"/>
                </a:solidFill>
              </a:rPr>
              <a:t>type</a:t>
            </a:r>
            <a:r>
              <a:rPr lang="en-US" sz="2000" dirty="0" smtClean="0"/>
              <a:t>=“</a:t>
            </a:r>
            <a:r>
              <a:rPr lang="en-US" sz="2000" dirty="0" err="1" smtClean="0">
                <a:solidFill>
                  <a:srgbClr val="002060"/>
                </a:solidFill>
              </a:rPr>
              <a:t>com.catp.beans.UserBean</a:t>
            </a:r>
            <a:r>
              <a:rPr lang="en-US" sz="2000" dirty="0" smtClean="0"/>
              <a:t>” </a:t>
            </a:r>
            <a:r>
              <a:rPr lang="en-US" sz="2000" dirty="0" smtClean="0">
                <a:solidFill>
                  <a:srgbClr val="00B050"/>
                </a:solidFill>
              </a:rPr>
              <a:t>/&gt; </a:t>
            </a:r>
          </a:p>
          <a:p>
            <a:pPr indent="236538">
              <a:lnSpc>
                <a:spcPct val="150000"/>
              </a:lnSpc>
            </a:pPr>
            <a:r>
              <a:rPr lang="en-US" sz="2000" dirty="0" smtClean="0"/>
              <a:t> </a:t>
            </a:r>
            <a:r>
              <a:rPr lang="en-US" sz="2000" dirty="0" smtClean="0">
                <a:solidFill>
                  <a:srgbClr val="00B050"/>
                </a:solidFill>
              </a:rPr>
              <a:t>&lt;</a:t>
            </a:r>
            <a:r>
              <a:rPr lang="en-US" sz="2000" dirty="0" err="1" smtClean="0">
                <a:solidFill>
                  <a:srgbClr val="00B050"/>
                </a:solidFill>
              </a:rPr>
              <a:t>jsp:getProperty</a:t>
            </a:r>
            <a:r>
              <a:rPr lang="en-US" sz="2000" dirty="0" smtClean="0"/>
              <a:t> </a:t>
            </a:r>
            <a:r>
              <a:rPr lang="en-US" sz="2000" dirty="0" smtClean="0">
                <a:solidFill>
                  <a:srgbClr val="C00000"/>
                </a:solidFill>
              </a:rPr>
              <a:t>name</a:t>
            </a:r>
            <a:r>
              <a:rPr lang="en-US" sz="2000" dirty="0" smtClean="0"/>
              <a:t>=“</a:t>
            </a:r>
            <a:r>
              <a:rPr lang="en-US" sz="2000" dirty="0" smtClean="0">
                <a:solidFill>
                  <a:srgbClr val="002060"/>
                </a:solidFill>
              </a:rPr>
              <a:t>user</a:t>
            </a:r>
            <a:r>
              <a:rPr lang="en-US" sz="2000" dirty="0" smtClean="0"/>
              <a:t>" </a:t>
            </a:r>
            <a:r>
              <a:rPr lang="en-US" sz="2000" dirty="0" smtClean="0">
                <a:solidFill>
                  <a:srgbClr val="C00000"/>
                </a:solidFill>
              </a:rPr>
              <a:t>property</a:t>
            </a:r>
            <a:r>
              <a:rPr lang="en-US" sz="2000" dirty="0" smtClean="0"/>
              <a:t>=“</a:t>
            </a:r>
            <a:r>
              <a:rPr lang="en-US" sz="2000" dirty="0" err="1" smtClean="0">
                <a:solidFill>
                  <a:srgbClr val="002060"/>
                </a:solidFill>
              </a:rPr>
              <a:t>userName</a:t>
            </a:r>
            <a:r>
              <a:rPr lang="en-US" sz="2000" dirty="0" smtClean="0"/>
              <a:t>" </a:t>
            </a:r>
            <a:r>
              <a:rPr lang="en-US" sz="2000" dirty="0" smtClean="0">
                <a:solidFill>
                  <a:srgbClr val="00B050"/>
                </a:solidFill>
              </a:rPr>
              <a:t>/&gt; </a:t>
            </a:r>
            <a:endParaRPr lang="en-US" sz="2000" dirty="0" smtClean="0"/>
          </a:p>
          <a:p>
            <a:pPr>
              <a:lnSpc>
                <a:spcPct val="150000"/>
              </a:lnSpc>
            </a:pPr>
            <a:endParaRPr lang="en-US" sz="2000" b="0" dirty="0" smtClean="0"/>
          </a:p>
          <a:p>
            <a:pPr>
              <a:lnSpc>
                <a:spcPct val="150000"/>
              </a:lnSpc>
            </a:pPr>
            <a:r>
              <a:rPr lang="en-US" sz="2000" b="0" dirty="0" smtClean="0"/>
              <a:t>This Reads the value of the property named </a:t>
            </a:r>
            <a:r>
              <a:rPr lang="en-US" sz="2000" dirty="0" err="1" smtClean="0">
                <a:solidFill>
                  <a:srgbClr val="002060"/>
                </a:solidFill>
              </a:rPr>
              <a:t>userName</a:t>
            </a:r>
            <a:r>
              <a:rPr lang="en-US" sz="2000" b="0" dirty="0" smtClean="0"/>
              <a:t> from the </a:t>
            </a:r>
            <a:r>
              <a:rPr lang="en-US" sz="2000" dirty="0" err="1" smtClean="0">
                <a:solidFill>
                  <a:srgbClr val="002060"/>
                </a:solidFill>
              </a:rPr>
              <a:t>UserBean</a:t>
            </a:r>
            <a:r>
              <a:rPr lang="en-US" sz="2000" b="0" dirty="0" smtClean="0"/>
              <a:t> and prints it</a:t>
            </a:r>
            <a:endParaRPr lang="en-US" sz="2000" b="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JSP Action tags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41</a:t>
            </a:fld>
            <a:endParaRPr lang="en-US"/>
          </a:p>
        </p:txBody>
      </p:sp>
      <p:graphicFrame>
        <p:nvGraphicFramePr>
          <p:cNvPr id="6" name="Table 5"/>
          <p:cNvGraphicFramePr>
            <a:graphicFrameLocks noGrp="1"/>
          </p:cNvGraphicFramePr>
          <p:nvPr/>
        </p:nvGraphicFramePr>
        <p:xfrm>
          <a:off x="533400" y="1737360"/>
          <a:ext cx="8138160" cy="3942080"/>
        </p:xfrm>
        <a:graphic>
          <a:graphicData uri="http://schemas.openxmlformats.org/drawingml/2006/table">
            <a:tbl>
              <a:tblPr firstRow="1" bandRow="1">
                <a:tableStyleId>{5C22544A-7EE6-4342-B048-85BDC9FD1C3A}</a:tableStyleId>
              </a:tblPr>
              <a:tblGrid>
                <a:gridCol w="1691640"/>
                <a:gridCol w="6446520"/>
              </a:tblGrid>
              <a:tr h="370840">
                <a:tc>
                  <a:txBody>
                    <a:bodyPr/>
                    <a:lstStyle/>
                    <a:p>
                      <a:r>
                        <a:rPr lang="en-US" dirty="0" smtClean="0"/>
                        <a:t>JSP Action tags</a:t>
                      </a:r>
                      <a:endParaRPr lang="en-US" dirty="0"/>
                    </a:p>
                  </a:txBody>
                  <a:tcPr/>
                </a:tc>
                <a:tc>
                  <a:txBody>
                    <a:bodyPr/>
                    <a:lstStyle/>
                    <a:p>
                      <a:r>
                        <a:rPr lang="en-US" dirty="0" smtClean="0"/>
                        <a:t>Description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7030A0"/>
                          </a:solidFill>
                        </a:rPr>
                        <a:t>jsp:include</a:t>
                      </a:r>
                      <a:endParaRPr lang="en-US" dirty="0" smtClean="0">
                        <a:solidFill>
                          <a:srgbClr val="7030A0"/>
                        </a:solidFill>
                      </a:endParaRPr>
                    </a:p>
                  </a:txBody>
                  <a:tcPr/>
                </a:tc>
                <a:tc>
                  <a:txBody>
                    <a:bodyPr/>
                    <a:lstStyle/>
                    <a:p>
                      <a:r>
                        <a:rPr lang="en-US" dirty="0" smtClean="0"/>
                        <a:t>For</a:t>
                      </a:r>
                      <a:r>
                        <a:rPr lang="en-US" baseline="0" dirty="0" smtClean="0"/>
                        <a:t> including a page dynamically in a parent page.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7030A0"/>
                          </a:solidFill>
                        </a:rPr>
                        <a:t>jsp:forward</a:t>
                      </a:r>
                      <a:endParaRPr lang="en-US" dirty="0" smtClean="0">
                        <a:solidFill>
                          <a:srgbClr val="7030A0"/>
                        </a:solidFill>
                      </a:endParaRPr>
                    </a:p>
                    <a:p>
                      <a:endParaRPr lang="en-US" dirty="0"/>
                    </a:p>
                  </a:txBody>
                  <a:tcPr/>
                </a:tc>
                <a:tc>
                  <a:txBody>
                    <a:bodyPr/>
                    <a:lstStyle/>
                    <a:p>
                      <a:r>
                        <a:rPr lang="en-US" dirty="0" smtClean="0"/>
                        <a:t>For forwarding</a:t>
                      </a:r>
                      <a:r>
                        <a:rPr lang="en-US" baseline="0" dirty="0" smtClean="0"/>
                        <a:t> the request to a another resource.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7030A0"/>
                          </a:solidFill>
                        </a:rPr>
                        <a:t>jsp:usebean</a:t>
                      </a:r>
                      <a:endParaRPr lang="en-US" dirty="0" smtClean="0">
                        <a:solidFill>
                          <a:srgbClr val="7030A0"/>
                        </a:solidFill>
                      </a:endParaRPr>
                    </a:p>
                    <a:p>
                      <a:endParaRPr lang="en-US" dirty="0"/>
                    </a:p>
                  </a:txBody>
                  <a:tcPr/>
                </a:tc>
                <a:tc>
                  <a:txBody>
                    <a:bodyPr/>
                    <a:lstStyle/>
                    <a:p>
                      <a:r>
                        <a:rPr lang="en-US" dirty="0" smtClean="0"/>
                        <a:t>To</a:t>
                      </a:r>
                      <a:r>
                        <a:rPr lang="en-US" baseline="0" dirty="0" smtClean="0"/>
                        <a:t> reference a bean  and use its properties.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7030A0"/>
                          </a:solidFill>
                        </a:rPr>
                        <a:t>jsp:setProperty</a:t>
                      </a:r>
                      <a:endParaRPr lang="en-US" dirty="0" smtClean="0">
                        <a:solidFill>
                          <a:srgbClr val="7030A0"/>
                        </a:solidFill>
                      </a:endParaRPr>
                    </a:p>
                    <a:p>
                      <a:endParaRPr lang="en-US" dirty="0"/>
                    </a:p>
                  </a:txBody>
                  <a:tcPr/>
                </a:tc>
                <a:tc>
                  <a:txBody>
                    <a:bodyPr/>
                    <a:lstStyle/>
                    <a:p>
                      <a:r>
                        <a:rPr lang="en-US" dirty="0" smtClean="0"/>
                        <a:t>Set the value</a:t>
                      </a:r>
                      <a:r>
                        <a:rPr lang="en-US" baseline="0" dirty="0" smtClean="0"/>
                        <a:t> of a property referred using use bean.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rgbClr val="7030A0"/>
                          </a:solidFill>
                          <a:latin typeface="+mn-lt"/>
                          <a:ea typeface="+mn-ea"/>
                          <a:cs typeface="+mn-cs"/>
                        </a:rPr>
                        <a:t>jsp:getProperty</a:t>
                      </a:r>
                      <a:endParaRPr lang="en-US" sz="1800" kern="1200" dirty="0" smtClean="0">
                        <a:solidFill>
                          <a:srgbClr val="7030A0"/>
                        </a:solidFill>
                        <a:latin typeface="+mn-lt"/>
                        <a:ea typeface="+mn-ea"/>
                        <a:cs typeface="+mn-cs"/>
                      </a:endParaRPr>
                    </a:p>
                    <a:p>
                      <a:endParaRPr lang="en-US" sz="1800" kern="1200" dirty="0" smtClean="0">
                        <a:solidFill>
                          <a:srgbClr val="7030A0"/>
                        </a:solidFill>
                        <a:latin typeface="+mn-lt"/>
                        <a:ea typeface="+mn-ea"/>
                        <a:cs typeface="+mn-cs"/>
                      </a:endParaRPr>
                    </a:p>
                  </a:txBody>
                  <a:tcPr/>
                </a:tc>
                <a:tc>
                  <a:txBody>
                    <a:bodyPr/>
                    <a:lstStyle/>
                    <a:p>
                      <a:r>
                        <a:rPr lang="en-US" dirty="0" smtClean="0"/>
                        <a:t>Gets</a:t>
                      </a:r>
                      <a:r>
                        <a:rPr lang="en-US" baseline="0" dirty="0" smtClean="0"/>
                        <a:t> the property value of a bean referred in use bean tag.</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rgbClr val="7030A0"/>
                          </a:solidFill>
                          <a:latin typeface="+mn-lt"/>
                          <a:ea typeface="+mn-ea"/>
                          <a:cs typeface="+mn-cs"/>
                        </a:rPr>
                        <a:t>jsp:Param</a:t>
                      </a:r>
                      <a:endParaRPr lang="en-US" sz="1800" kern="1200" dirty="0" smtClean="0">
                        <a:solidFill>
                          <a:srgbClr val="7030A0"/>
                        </a:solidFill>
                        <a:latin typeface="+mn-lt"/>
                        <a:ea typeface="+mn-ea"/>
                        <a:cs typeface="+mn-cs"/>
                      </a:endParaRPr>
                    </a:p>
                  </a:txBody>
                  <a:tcPr/>
                </a:tc>
                <a:tc>
                  <a:txBody>
                    <a:bodyPr/>
                    <a:lstStyle/>
                    <a:p>
                      <a:r>
                        <a:rPr lang="en-US" dirty="0" smtClean="0"/>
                        <a:t>Used to share </a:t>
                      </a:r>
                      <a:r>
                        <a:rPr lang="en-US" baseline="0" dirty="0" smtClean="0"/>
                        <a:t>parameter  and its value with the page being included or forwarded. </a:t>
                      </a:r>
                      <a:endParaRPr lang="en-US" dirty="0"/>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0" y="2444750"/>
            <a:ext cx="9144000" cy="4946650"/>
          </a:xfrm>
        </p:spPr>
        <p:txBody>
          <a:bodyPr/>
          <a:lstStyle/>
          <a:p>
            <a:pPr>
              <a:buNone/>
            </a:pPr>
            <a:endParaRPr lang="en-US" sz="1800" dirty="0" smtClean="0">
              <a:latin typeface="Arial" pitchFamily="34" charset="0"/>
              <a:cs typeface="Arial" pitchFamily="34" charset="0"/>
            </a:endParaRPr>
          </a:p>
          <a:p>
            <a:pPr>
              <a:lnSpc>
                <a:spcPct val="150000"/>
              </a:lnSpc>
              <a:buNone/>
            </a:pPr>
            <a:r>
              <a:rPr lang="en-US" sz="2000" dirty="0" smtClean="0">
                <a:latin typeface="Arial" pitchFamily="34" charset="0"/>
                <a:cs typeface="Arial" pitchFamily="34" charset="0"/>
              </a:rPr>
              <a:t>Associates to quickly summarize the following before ending the session </a:t>
            </a:r>
          </a:p>
          <a:p>
            <a:pPr marL="800100" indent="-279400">
              <a:lnSpc>
                <a:spcPct val="150000"/>
              </a:lnSpc>
              <a:buFont typeface="Wingdings" pitchFamily="2" charset="2"/>
              <a:buChar char="§"/>
            </a:pPr>
            <a:r>
              <a:rPr lang="en-US" sz="1800" dirty="0" smtClean="0">
                <a:latin typeface="Arial" pitchFamily="34" charset="0"/>
                <a:cs typeface="Arial" pitchFamily="34" charset="0"/>
              </a:rPr>
              <a:t>What is a java bean?</a:t>
            </a:r>
          </a:p>
          <a:p>
            <a:pPr marL="800100" indent="-279400">
              <a:lnSpc>
                <a:spcPct val="150000"/>
              </a:lnSpc>
              <a:buFont typeface="Wingdings" pitchFamily="2" charset="2"/>
              <a:buChar char="§"/>
            </a:pPr>
            <a:r>
              <a:rPr sz="1800" dirty="0" smtClean="0">
                <a:latin typeface="Arial" pitchFamily="34" charset="0"/>
                <a:cs typeface="Arial" pitchFamily="34" charset="0"/>
              </a:rPr>
              <a:t>What is the difference between action and directive include?</a:t>
            </a:r>
          </a:p>
          <a:p>
            <a:pPr marL="800100" indent="-279400">
              <a:lnSpc>
                <a:spcPct val="150000"/>
              </a:lnSpc>
              <a:buFont typeface="Wingdings" pitchFamily="2" charset="2"/>
              <a:buChar char="§"/>
            </a:pPr>
            <a:r>
              <a:rPr sz="1800" dirty="0" smtClean="0">
                <a:latin typeface="Arial" pitchFamily="34" charset="0"/>
                <a:cs typeface="Arial" pitchFamily="34" charset="0"/>
              </a:rPr>
              <a:t>What is the action tag used for setting a beans property value?</a:t>
            </a:r>
          </a:p>
          <a:p>
            <a:pPr marL="800100" indent="-279400">
              <a:lnSpc>
                <a:spcPct val="150000"/>
              </a:lnSpc>
              <a:buFont typeface="Wingdings" pitchFamily="2" charset="2"/>
              <a:buChar char="§"/>
            </a:pPr>
            <a:r>
              <a:rPr lang="en-US" sz="1800" dirty="0" smtClean="0">
                <a:latin typeface="Arial" pitchFamily="34" charset="0"/>
                <a:cs typeface="Arial" pitchFamily="34" charset="0"/>
              </a:rPr>
              <a:t>What is the action tag used for forwarding the request?</a:t>
            </a:r>
          </a:p>
          <a:p>
            <a:pPr marL="800100" indent="-279400">
              <a:lnSpc>
                <a:spcPct val="150000"/>
              </a:lnSpc>
              <a:buFont typeface="Wingdings" pitchFamily="2" charset="2"/>
              <a:buChar char="§"/>
            </a:pPr>
            <a:r>
              <a:rPr lang="en-US" sz="1800" dirty="0" smtClean="0">
                <a:latin typeface="Arial" pitchFamily="34" charset="0"/>
                <a:cs typeface="Arial" pitchFamily="34" charset="0"/>
              </a:rPr>
              <a:t>What is the action tag used for including a page?</a:t>
            </a:r>
          </a:p>
          <a:p>
            <a:pPr marL="800100" indent="-279400">
              <a:lnSpc>
                <a:spcPct val="150000"/>
              </a:lnSpc>
              <a:buFont typeface="Wingdings" pitchFamily="2" charset="2"/>
              <a:buChar char="§"/>
            </a:pPr>
            <a:r>
              <a:rPr lang="en-US" sz="1800" dirty="0" smtClean="0">
                <a:latin typeface="Arial" pitchFamily="34" charset="0"/>
                <a:cs typeface="Arial" pitchFamily="34" charset="0"/>
              </a:rPr>
              <a:t>What is the action tag used for mapping HTML form elements with the bean.?</a:t>
            </a:r>
          </a:p>
          <a:p>
            <a:pPr marL="800100" indent="-279400">
              <a:lnSpc>
                <a:spcPct val="150000"/>
              </a:lnSpc>
              <a:buFont typeface="Wingdings" pitchFamily="2" charset="2"/>
              <a:buChar char="§"/>
            </a:pPr>
            <a:endParaRPr lang="en-US" sz="1800" dirty="0" smtClean="0">
              <a:latin typeface="Arial" pitchFamily="34" charset="0"/>
              <a:cs typeface="Arial" pitchFamily="34" charset="0"/>
            </a:endParaRPr>
          </a:p>
          <a:p>
            <a:pPr marL="800100" indent="-279400">
              <a:lnSpc>
                <a:spcPct val="150000"/>
              </a:lnSpc>
              <a:buFont typeface="Wingdings" pitchFamily="2" charset="2"/>
              <a:buChar char="§"/>
            </a:pPr>
            <a:endParaRPr lang="en-US" sz="1800" dirty="0" smtClean="0">
              <a:latin typeface="Arial" pitchFamily="34" charset="0"/>
              <a:cs typeface="Arial" pitchFamily="34" charset="0"/>
            </a:endParaRPr>
          </a:p>
          <a:p>
            <a:pPr marL="800100" indent="-279400">
              <a:lnSpc>
                <a:spcPct val="150000"/>
              </a:lnSpc>
              <a:buFont typeface="Wingdings" pitchFamily="2" charset="2"/>
              <a:buChar char="§"/>
            </a:pPr>
            <a:endParaRPr lang="en-US" sz="20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42</a:t>
            </a:fld>
            <a:endParaRPr lang="en-US"/>
          </a:p>
        </p:txBody>
      </p:sp>
      <p:pic>
        <p:nvPicPr>
          <p:cNvPr id="6" name="Picture 5" descr="stop_n_go.JPG"/>
          <p:cNvPicPr>
            <a:picLocks noChangeAspect="1"/>
          </p:cNvPicPr>
          <p:nvPr/>
        </p:nvPicPr>
        <p:blipFill>
          <a:blip r:embed="rId2" cstate="print"/>
          <a:stretch>
            <a:fillRect/>
          </a:stretch>
        </p:blipFill>
        <p:spPr>
          <a:xfrm>
            <a:off x="3124200" y="1559187"/>
            <a:ext cx="2786633" cy="1336413"/>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Action Tags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43</a:t>
            </a:fld>
            <a:endParaRPr lang="en-US"/>
          </a:p>
        </p:txBody>
      </p:sp>
      <p:sp>
        <p:nvSpPr>
          <p:cNvPr id="5" name="TextBox 4"/>
          <p:cNvSpPr txBox="1"/>
          <p:nvPr/>
        </p:nvSpPr>
        <p:spPr>
          <a:xfrm>
            <a:off x="304800" y="1600886"/>
            <a:ext cx="8534400" cy="4247317"/>
          </a:xfrm>
          <a:prstGeom prst="rect">
            <a:avLst/>
          </a:prstGeom>
          <a:noFill/>
        </p:spPr>
        <p:txBody>
          <a:bodyPr wrap="square" rtlCol="0">
            <a:spAutoFit/>
          </a:bodyPr>
          <a:lstStyle/>
          <a:p>
            <a:pPr>
              <a:lnSpc>
                <a:spcPct val="150000"/>
              </a:lnSpc>
            </a:pPr>
            <a:r>
              <a:rPr lang="en-US" sz="2000" b="0" dirty="0" smtClean="0"/>
              <a:t>Using this demo the associates gets familiarized with the following action tags in JSP</a:t>
            </a:r>
          </a:p>
          <a:p>
            <a:pPr marL="803275" indent="-566738">
              <a:lnSpc>
                <a:spcPct val="150000"/>
              </a:lnSpc>
              <a:buFont typeface="Wingdings" pitchFamily="2" charset="2"/>
              <a:buChar char="§"/>
            </a:pPr>
            <a:r>
              <a:rPr lang="en-US" sz="2000" b="0" dirty="0" err="1" smtClean="0"/>
              <a:t>jsp:include</a:t>
            </a:r>
            <a:endParaRPr lang="en-US" sz="2000" b="0" dirty="0" smtClean="0"/>
          </a:p>
          <a:p>
            <a:pPr marL="803275" indent="-566738">
              <a:lnSpc>
                <a:spcPct val="150000"/>
              </a:lnSpc>
              <a:buFont typeface="Wingdings" pitchFamily="2" charset="2"/>
              <a:buChar char="§"/>
            </a:pPr>
            <a:r>
              <a:rPr lang="en-US" sz="2000" b="0" dirty="0" err="1" smtClean="0"/>
              <a:t>jsp:param</a:t>
            </a:r>
            <a:endParaRPr lang="en-US" sz="2000" b="0" dirty="0" smtClean="0"/>
          </a:p>
          <a:p>
            <a:pPr marL="803275" indent="-566738">
              <a:lnSpc>
                <a:spcPct val="150000"/>
              </a:lnSpc>
              <a:buFont typeface="Wingdings" pitchFamily="2" charset="2"/>
              <a:buChar char="§"/>
            </a:pPr>
            <a:r>
              <a:rPr lang="en-US" sz="2000" b="0" dirty="0" err="1" smtClean="0"/>
              <a:t>jsp:useBean</a:t>
            </a:r>
            <a:endParaRPr lang="en-US" sz="2000" b="0" dirty="0" smtClean="0"/>
          </a:p>
          <a:p>
            <a:pPr marL="803275" indent="-566738">
              <a:lnSpc>
                <a:spcPct val="150000"/>
              </a:lnSpc>
              <a:buFont typeface="Wingdings" pitchFamily="2" charset="2"/>
              <a:buChar char="§"/>
            </a:pPr>
            <a:r>
              <a:rPr lang="en-US" sz="2000" b="0" dirty="0" err="1" smtClean="0"/>
              <a:t>jsp:setProperty</a:t>
            </a:r>
            <a:endParaRPr lang="en-US" sz="2000" b="0" dirty="0" smtClean="0"/>
          </a:p>
          <a:p>
            <a:pPr marL="803275" indent="-566738">
              <a:lnSpc>
                <a:spcPct val="150000"/>
              </a:lnSpc>
              <a:buFont typeface="Wingdings" pitchFamily="2" charset="2"/>
              <a:buChar char="§"/>
            </a:pPr>
            <a:r>
              <a:rPr lang="en-US" sz="2000" b="0" dirty="0" err="1" smtClean="0"/>
              <a:t>jsp:getProperty</a:t>
            </a:r>
            <a:endParaRPr lang="en-US" sz="2000" b="0" dirty="0" smtClean="0"/>
          </a:p>
          <a:p>
            <a:pPr marL="803275" indent="-566738">
              <a:lnSpc>
                <a:spcPct val="150000"/>
              </a:lnSpc>
              <a:buFont typeface="Wingdings" pitchFamily="2" charset="2"/>
              <a:buChar char="§"/>
            </a:pPr>
            <a:r>
              <a:rPr lang="en-US" sz="2000" b="0" dirty="0" err="1" smtClean="0"/>
              <a:t>jsp:forward</a:t>
            </a:r>
            <a:endParaRPr lang="en-US" sz="2000" b="0" dirty="0" smtClean="0"/>
          </a:p>
          <a:p>
            <a:pPr>
              <a:lnSpc>
                <a:spcPct val="150000"/>
              </a:lnSpc>
            </a:pPr>
            <a:endParaRPr lang="en-US" sz="2000" b="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Requirement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44</a:t>
            </a:fld>
            <a:endParaRPr lang="en-US"/>
          </a:p>
        </p:txBody>
      </p:sp>
      <p:sp>
        <p:nvSpPr>
          <p:cNvPr id="5" name="TextBox 4"/>
          <p:cNvSpPr txBox="1"/>
          <p:nvPr/>
        </p:nvSpPr>
        <p:spPr>
          <a:xfrm>
            <a:off x="76200" y="1595180"/>
            <a:ext cx="9144000" cy="4196020"/>
          </a:xfrm>
          <a:prstGeom prst="rect">
            <a:avLst/>
          </a:prstGeom>
          <a:noFill/>
        </p:spPr>
        <p:txBody>
          <a:bodyPr wrap="square" rtlCol="0">
            <a:spAutoFit/>
          </a:bodyPr>
          <a:lstStyle/>
          <a:p>
            <a:pPr>
              <a:lnSpc>
                <a:spcPct val="150000"/>
              </a:lnSpc>
            </a:pPr>
            <a:r>
              <a:rPr lang="en-US" b="0" dirty="0" smtClean="0"/>
              <a:t>Consider a scenario in which ABC Soft </a:t>
            </a:r>
            <a:r>
              <a:rPr lang="en-US" b="0" dirty="0" err="1" smtClean="0"/>
              <a:t>corp</a:t>
            </a:r>
            <a:r>
              <a:rPr lang="en-US" b="0" dirty="0" smtClean="0"/>
              <a:t> have approached you to create a registration form for their Employees for maintaining profile of each employee in the company.</a:t>
            </a:r>
          </a:p>
          <a:p>
            <a:pPr>
              <a:lnSpc>
                <a:spcPct val="150000"/>
              </a:lnSpc>
            </a:pPr>
            <a:r>
              <a:rPr lang="en-US" dirty="0" smtClean="0"/>
              <a:t> The requirement is as slated below </a:t>
            </a:r>
          </a:p>
          <a:p>
            <a:pPr marL="520700" indent="-174625">
              <a:lnSpc>
                <a:spcPct val="150000"/>
              </a:lnSpc>
              <a:buFont typeface="Wingdings" pitchFamily="2" charset="2"/>
              <a:buChar char="§"/>
            </a:pPr>
            <a:r>
              <a:rPr lang="en-US" b="0" dirty="0" smtClean="0"/>
              <a:t> There are three designation of employees</a:t>
            </a:r>
          </a:p>
          <a:p>
            <a:pPr marL="1435100" indent="-174625">
              <a:lnSpc>
                <a:spcPct val="150000"/>
              </a:lnSpc>
              <a:buFont typeface="+mj-lt"/>
              <a:buAutoNum type="alphaLcParenR"/>
            </a:pPr>
            <a:r>
              <a:rPr lang="en-US" b="0" dirty="0" smtClean="0"/>
              <a:t>Manager</a:t>
            </a:r>
          </a:p>
          <a:p>
            <a:pPr marL="1435100" indent="-174625">
              <a:lnSpc>
                <a:spcPct val="150000"/>
              </a:lnSpc>
              <a:buFont typeface="+mj-lt"/>
              <a:buAutoNum type="alphaLcParenR"/>
            </a:pPr>
            <a:r>
              <a:rPr lang="en-US" b="0" dirty="0" smtClean="0"/>
              <a:t>Developer</a:t>
            </a:r>
          </a:p>
          <a:p>
            <a:pPr marL="1435100" indent="-174625">
              <a:lnSpc>
                <a:spcPct val="150000"/>
              </a:lnSpc>
              <a:buFont typeface="+mj-lt"/>
              <a:buAutoNum type="alphaLcParenR"/>
            </a:pPr>
            <a:r>
              <a:rPr lang="en-US" b="0" dirty="0" smtClean="0"/>
              <a:t>Trainee </a:t>
            </a:r>
          </a:p>
          <a:p>
            <a:pPr marL="520700" indent="-174625">
              <a:lnSpc>
                <a:spcPct val="150000"/>
              </a:lnSpc>
              <a:buFont typeface="Wingdings" pitchFamily="2" charset="2"/>
              <a:buChar char="§"/>
            </a:pPr>
            <a:r>
              <a:rPr lang="en-US" b="0" dirty="0" smtClean="0"/>
              <a:t> Employees should  enter details in the registration form</a:t>
            </a:r>
          </a:p>
          <a:p>
            <a:pPr marL="520700" indent="-174625">
              <a:lnSpc>
                <a:spcPct val="150000"/>
              </a:lnSpc>
              <a:buFont typeface="Wingdings" pitchFamily="2" charset="2"/>
              <a:buChar char="§"/>
            </a:pPr>
            <a:r>
              <a:rPr lang="en-US" b="0" dirty="0" smtClean="0"/>
              <a:t>On successful entry the employee is forwarded to their respective home pages.</a:t>
            </a:r>
            <a:endParaRPr lang="en-US" b="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Requirement (Cont)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45</a:t>
            </a:fld>
            <a:endParaRPr lang="en-US"/>
          </a:p>
        </p:txBody>
      </p:sp>
      <p:sp>
        <p:nvSpPr>
          <p:cNvPr id="5" name="TextBox 4"/>
          <p:cNvSpPr txBox="1"/>
          <p:nvPr/>
        </p:nvSpPr>
        <p:spPr>
          <a:xfrm>
            <a:off x="0" y="1378089"/>
            <a:ext cx="9144000" cy="5355312"/>
          </a:xfrm>
          <a:prstGeom prst="rect">
            <a:avLst/>
          </a:prstGeom>
          <a:noFill/>
        </p:spPr>
        <p:txBody>
          <a:bodyPr wrap="square" rtlCol="0">
            <a:spAutoFit/>
          </a:bodyPr>
          <a:lstStyle/>
          <a:p>
            <a:pPr marL="346075" indent="-346075">
              <a:lnSpc>
                <a:spcPct val="150000"/>
              </a:lnSpc>
              <a:buFont typeface="Wingdings" pitchFamily="2" charset="2"/>
              <a:buChar char="§"/>
            </a:pPr>
            <a:r>
              <a:rPr lang="en-US" sz="1900" b="0" dirty="0" smtClean="0"/>
              <a:t>The heading of the home page will be based on the designation of the employee.</a:t>
            </a:r>
          </a:p>
          <a:p>
            <a:pPr marL="346075" indent="-346075">
              <a:lnSpc>
                <a:spcPct val="150000"/>
              </a:lnSpc>
              <a:buFont typeface="Wingdings" pitchFamily="2" charset="2"/>
              <a:buChar char="§"/>
            </a:pPr>
            <a:r>
              <a:rPr lang="en-US" sz="1900" b="0" dirty="0" smtClean="0"/>
              <a:t>The heading should be dynamically loaded based on designation of employee.</a:t>
            </a:r>
          </a:p>
          <a:p>
            <a:pPr marL="346075" indent="-346075">
              <a:lnSpc>
                <a:spcPct val="150000"/>
              </a:lnSpc>
              <a:buFont typeface="Wingdings" pitchFamily="2" charset="2"/>
              <a:buChar char="§"/>
            </a:pPr>
            <a:r>
              <a:rPr lang="en-US" sz="1900" b="0" dirty="0" smtClean="0"/>
              <a:t>A welcome message should be present in the home page.</a:t>
            </a:r>
          </a:p>
          <a:p>
            <a:pPr marL="346075" indent="-346075">
              <a:lnSpc>
                <a:spcPct val="150000"/>
              </a:lnSpc>
            </a:pPr>
            <a:r>
              <a:rPr lang="en-US" sz="1900" dirty="0" smtClean="0"/>
              <a:t>Components</a:t>
            </a:r>
          </a:p>
          <a:p>
            <a:pPr marL="457200" indent="-457200">
              <a:lnSpc>
                <a:spcPct val="150000"/>
              </a:lnSpc>
              <a:buFont typeface="+mj-lt"/>
              <a:buAutoNum type="arabicPeriod"/>
            </a:pPr>
            <a:r>
              <a:rPr lang="en-US" sz="1900" dirty="0" smtClean="0"/>
              <a:t>Registration.jsp :</a:t>
            </a:r>
            <a:r>
              <a:rPr lang="en-US" sz="1900" b="0" dirty="0" smtClean="0"/>
              <a:t> Registration page used by employees to register.</a:t>
            </a:r>
          </a:p>
          <a:p>
            <a:pPr marL="457200" indent="-457200">
              <a:lnSpc>
                <a:spcPct val="150000"/>
              </a:lnSpc>
              <a:buFont typeface="+mj-lt"/>
              <a:buAutoNum type="arabicPeriod"/>
            </a:pPr>
            <a:r>
              <a:rPr lang="en-US" sz="1900" dirty="0" smtClean="0"/>
              <a:t>Success.jsp </a:t>
            </a:r>
            <a:r>
              <a:rPr lang="en-US" sz="1900" b="0" dirty="0" smtClean="0"/>
              <a:t>: Common Home page for all employees.</a:t>
            </a:r>
          </a:p>
          <a:p>
            <a:pPr marL="457200" indent="-457200">
              <a:lnSpc>
                <a:spcPct val="150000"/>
              </a:lnSpc>
              <a:buFont typeface="+mj-lt"/>
              <a:buAutoNum type="arabicPeriod"/>
            </a:pPr>
            <a:r>
              <a:rPr lang="en-US" sz="1900" dirty="0" smtClean="0"/>
              <a:t>traineesHeading.jsp </a:t>
            </a:r>
            <a:r>
              <a:rPr lang="en-US" sz="1900" b="0" dirty="0" smtClean="0"/>
              <a:t>: Heading page for trainee’s success page.</a:t>
            </a:r>
          </a:p>
          <a:p>
            <a:pPr marL="457200" indent="-457200">
              <a:lnSpc>
                <a:spcPct val="150000"/>
              </a:lnSpc>
              <a:buFont typeface="+mj-lt"/>
              <a:buAutoNum type="arabicPeriod"/>
            </a:pPr>
            <a:r>
              <a:rPr lang="en-US" sz="1900" dirty="0" smtClean="0"/>
              <a:t>developersHeading.jsp</a:t>
            </a:r>
            <a:r>
              <a:rPr lang="en-US" sz="1900" b="0" dirty="0" smtClean="0"/>
              <a:t> : Heading page for developer’s success page.</a:t>
            </a:r>
          </a:p>
          <a:p>
            <a:pPr marL="457200" indent="-457200">
              <a:lnSpc>
                <a:spcPct val="150000"/>
              </a:lnSpc>
              <a:buFont typeface="+mj-lt"/>
              <a:buAutoNum type="arabicPeriod"/>
            </a:pPr>
            <a:r>
              <a:rPr lang="en-US" sz="1900" dirty="0" smtClean="0"/>
              <a:t>managersHeading.jsp </a:t>
            </a:r>
            <a:r>
              <a:rPr lang="en-US" sz="1900" b="0" dirty="0" smtClean="0"/>
              <a:t>: Heading page for manager’s success page.</a:t>
            </a:r>
          </a:p>
          <a:p>
            <a:pPr marL="457200" indent="-457200">
              <a:lnSpc>
                <a:spcPct val="150000"/>
              </a:lnSpc>
              <a:buFont typeface="+mj-lt"/>
              <a:buAutoNum type="arabicPeriod"/>
            </a:pPr>
            <a:r>
              <a:rPr lang="en-US" sz="1900" dirty="0" smtClean="0"/>
              <a:t>Employee.java</a:t>
            </a:r>
            <a:r>
              <a:rPr lang="en-US" sz="1900" b="0" dirty="0" smtClean="0"/>
              <a:t> : The java bean class for storing the employee details.</a:t>
            </a:r>
          </a:p>
          <a:p>
            <a:pPr marL="346075" indent="-346075">
              <a:lnSpc>
                <a:spcPct val="150000"/>
              </a:lnSpc>
              <a:buFont typeface="Wingdings" pitchFamily="2" charset="2"/>
              <a:buChar char="§"/>
            </a:pPr>
            <a:endParaRPr lang="en-US" sz="1900" b="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2800" dirty="0" smtClean="0"/>
              <a:t>Lend a Hand : Registration page Design</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609600" y="2362200"/>
            <a:ext cx="8170516" cy="3352800"/>
          </a:xfrm>
          <a:prstGeom prst="rect">
            <a:avLst/>
          </a:prstGeom>
          <a:noFill/>
          <a:ln w="9525">
            <a:noFill/>
            <a:miter lim="800000"/>
            <a:headEnd/>
            <a:tailEnd/>
          </a:ln>
          <a:effectLst/>
        </p:spPr>
      </p:pic>
      <p:sp>
        <p:nvSpPr>
          <p:cNvPr id="5" name="TextBox 4"/>
          <p:cNvSpPr txBox="1"/>
          <p:nvPr/>
        </p:nvSpPr>
        <p:spPr>
          <a:xfrm>
            <a:off x="685800" y="1752600"/>
            <a:ext cx="7239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000" dirty="0" smtClean="0">
                <a:latin typeface="Arial" pitchFamily="34" charset="0"/>
                <a:cs typeface="Arial" pitchFamily="34" charset="0"/>
              </a:rPr>
              <a:t>Create registration page as shown below</a:t>
            </a:r>
            <a:endParaRPr lang="en-US" sz="2000" dirty="0">
              <a:latin typeface="Arial" pitchFamily="34" charset="0"/>
              <a:cs typeface="Arial" pitchFamily="34" charset="0"/>
            </a:endParaRPr>
          </a:p>
        </p:txBody>
      </p:sp>
      <p:sp>
        <p:nvSpPr>
          <p:cNvPr id="6" name="Line Callout 1 5"/>
          <p:cNvSpPr/>
          <p:nvPr/>
        </p:nvSpPr>
        <p:spPr>
          <a:xfrm>
            <a:off x="4800600" y="3810000"/>
            <a:ext cx="2667000" cy="1066800"/>
          </a:xfrm>
          <a:prstGeom prst="borderCallout1">
            <a:avLst>
              <a:gd name="adj1" fmla="val 18750"/>
              <a:gd name="adj2" fmla="val -8333"/>
              <a:gd name="adj3" fmla="val 119889"/>
              <a:gd name="adj4" fmla="val -873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Should have three values Manager, Trainees, Developer.</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119063" y="1515907"/>
            <a:ext cx="7729537" cy="4808693"/>
          </a:xfrm>
          <a:prstGeom prst="rect">
            <a:avLst/>
          </a:prstGeom>
          <a:noFill/>
          <a:ln w="31750">
            <a:noFill/>
            <a:miter lim="800000"/>
            <a:headEnd/>
            <a:tailEnd/>
          </a:ln>
          <a:effectLst/>
        </p:spPr>
      </p:pic>
      <p:sp>
        <p:nvSpPr>
          <p:cNvPr id="2" name="Title 1"/>
          <p:cNvSpPr>
            <a:spLocks noGrp="1"/>
          </p:cNvSpPr>
          <p:nvPr>
            <p:ph type="title"/>
          </p:nvPr>
        </p:nvSpPr>
        <p:spPr/>
        <p:txBody>
          <a:bodyPr/>
          <a:lstStyle/>
          <a:p>
            <a:r>
              <a:rPr lang="en-US" sz="3200" dirty="0" smtClean="0"/>
              <a:t>Lend a Hand : Registration.jsp code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47</a:t>
            </a:fld>
            <a:endParaRPr lang="en-US"/>
          </a:p>
        </p:txBody>
      </p:sp>
      <p:sp>
        <p:nvSpPr>
          <p:cNvPr id="5" name="Right Brace 4"/>
          <p:cNvSpPr/>
          <p:nvPr/>
        </p:nvSpPr>
        <p:spPr>
          <a:xfrm>
            <a:off x="5257800" y="2133600"/>
            <a:ext cx="304800" cy="3810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638800" y="1828800"/>
            <a:ext cx="3276600"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Instantiates bean using </a:t>
            </a:r>
            <a:r>
              <a:rPr lang="en-US" sz="1500" dirty="0" err="1" smtClean="0">
                <a:solidFill>
                  <a:schemeClr val="accent6">
                    <a:lumMod val="75000"/>
                  </a:schemeClr>
                </a:solidFill>
                <a:latin typeface="Arial" pitchFamily="34" charset="0"/>
                <a:cs typeface="Arial" pitchFamily="34" charset="0"/>
              </a:rPr>
              <a:t>useBean</a:t>
            </a:r>
            <a:r>
              <a:rPr lang="en-US" sz="1500" b="0" dirty="0" smtClean="0">
                <a:latin typeface="Arial" pitchFamily="34" charset="0"/>
                <a:cs typeface="Arial" pitchFamily="34" charset="0"/>
              </a:rPr>
              <a:t> action and sets the value using </a:t>
            </a:r>
            <a:r>
              <a:rPr lang="en-US" sz="1500" dirty="0" err="1" smtClean="0">
                <a:solidFill>
                  <a:schemeClr val="accent6">
                    <a:lumMod val="75000"/>
                  </a:schemeClr>
                </a:solidFill>
                <a:latin typeface="Arial" pitchFamily="34" charset="0"/>
                <a:cs typeface="Arial" pitchFamily="34" charset="0"/>
              </a:rPr>
              <a:t>setProperty</a:t>
            </a:r>
            <a:r>
              <a:rPr lang="en-US" sz="1500" b="0" dirty="0" smtClean="0">
                <a:latin typeface="Arial" pitchFamily="34" charset="0"/>
                <a:cs typeface="Arial" pitchFamily="34" charset="0"/>
              </a:rPr>
              <a:t> action. </a:t>
            </a:r>
          </a:p>
          <a:p>
            <a:endParaRPr lang="en-US" sz="1500" b="0" dirty="0" smtClean="0">
              <a:latin typeface="Arial" pitchFamily="34" charset="0"/>
              <a:cs typeface="Arial" pitchFamily="34" charset="0"/>
            </a:endParaRPr>
          </a:p>
          <a:p>
            <a:r>
              <a:rPr lang="en-US" sz="1500" dirty="0" smtClean="0">
                <a:solidFill>
                  <a:srgbClr val="FF0000"/>
                </a:solidFill>
                <a:latin typeface="Arial" pitchFamily="34" charset="0"/>
                <a:cs typeface="Arial" pitchFamily="34" charset="0"/>
              </a:rPr>
              <a:t>IMPORTANT: </a:t>
            </a:r>
            <a:r>
              <a:rPr lang="en-US" sz="1500" b="0" dirty="0" smtClean="0">
                <a:solidFill>
                  <a:srgbClr val="0070C0"/>
                </a:solidFill>
                <a:latin typeface="Arial" pitchFamily="34" charset="0"/>
                <a:cs typeface="Arial" pitchFamily="34" charset="0"/>
              </a:rPr>
              <a:t>Ensure the name of the form elements are </a:t>
            </a:r>
            <a:r>
              <a:rPr lang="en-US" sz="1500" dirty="0" smtClean="0">
                <a:solidFill>
                  <a:srgbClr val="FF0000"/>
                </a:solidFill>
                <a:latin typeface="Arial" pitchFamily="34" charset="0"/>
                <a:cs typeface="Arial" pitchFamily="34" charset="0"/>
              </a:rPr>
              <a:t>same</a:t>
            </a:r>
            <a:r>
              <a:rPr lang="en-US" sz="1500" b="0" dirty="0" smtClean="0">
                <a:solidFill>
                  <a:srgbClr val="0070C0"/>
                </a:solidFill>
                <a:latin typeface="Arial" pitchFamily="34" charset="0"/>
                <a:cs typeface="Arial" pitchFamily="34" charset="0"/>
              </a:rPr>
              <a:t> as  the </a:t>
            </a:r>
            <a:r>
              <a:rPr lang="en-US" sz="1500" dirty="0" smtClean="0">
                <a:solidFill>
                  <a:srgbClr val="FF0000"/>
                </a:solidFill>
                <a:latin typeface="Arial" pitchFamily="34" charset="0"/>
                <a:cs typeface="Arial" pitchFamily="34" charset="0"/>
              </a:rPr>
              <a:t>bean property names. </a:t>
            </a:r>
            <a:r>
              <a:rPr lang="en-US" sz="1500" b="0" dirty="0" smtClean="0">
                <a:solidFill>
                  <a:srgbClr val="0070C0"/>
                </a:solidFill>
                <a:latin typeface="Arial" pitchFamily="34" charset="0"/>
                <a:cs typeface="Arial" pitchFamily="34" charset="0"/>
              </a:rPr>
              <a:t>They are</a:t>
            </a:r>
            <a:r>
              <a:rPr lang="en-US" sz="1500" b="0" dirty="0" smtClean="0">
                <a:solidFill>
                  <a:srgbClr val="FF0000"/>
                </a:solidFill>
                <a:latin typeface="Arial" pitchFamily="34" charset="0"/>
                <a:cs typeface="Arial" pitchFamily="34" charset="0"/>
              </a:rPr>
              <a:t> </a:t>
            </a:r>
            <a:r>
              <a:rPr lang="en-US" sz="1500" dirty="0" smtClean="0">
                <a:solidFill>
                  <a:srgbClr val="FF0000"/>
                </a:solidFill>
                <a:latin typeface="Arial" pitchFamily="34" charset="0"/>
                <a:cs typeface="Arial" pitchFamily="34" charset="0"/>
              </a:rPr>
              <a:t>case sensitive.</a:t>
            </a:r>
            <a:endParaRPr lang="en-US" sz="1500" dirty="0">
              <a:solidFill>
                <a:srgbClr val="FF0000"/>
              </a:solidFill>
              <a:latin typeface="Arial" pitchFamily="34" charset="0"/>
              <a:cs typeface="Arial" pitchFamily="34" charset="0"/>
            </a:endParaRPr>
          </a:p>
        </p:txBody>
      </p:sp>
      <p:sp>
        <p:nvSpPr>
          <p:cNvPr id="7" name="Line Callout 1 6"/>
          <p:cNvSpPr/>
          <p:nvPr/>
        </p:nvSpPr>
        <p:spPr>
          <a:xfrm>
            <a:off x="5867400" y="4114800"/>
            <a:ext cx="2514600" cy="1015663"/>
          </a:xfrm>
          <a:prstGeom prst="borderCallout1">
            <a:avLst>
              <a:gd name="adj1" fmla="val 18750"/>
              <a:gd name="adj2" fmla="val -8333"/>
              <a:gd name="adj3" fmla="val -105924"/>
              <a:gd name="adj4" fmla="val -50872"/>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solidFill>
                  <a:schemeClr val="dk1"/>
                </a:solidFill>
                <a:latin typeface="Arial" pitchFamily="34" charset="0"/>
                <a:cs typeface="Arial" pitchFamily="34" charset="0"/>
              </a:rPr>
              <a:t>Use </a:t>
            </a:r>
            <a:r>
              <a:rPr lang="en-US" sz="1500" dirty="0" err="1" smtClean="0">
                <a:solidFill>
                  <a:schemeClr val="accent6">
                    <a:lumMod val="75000"/>
                  </a:schemeClr>
                </a:solidFill>
                <a:latin typeface="Arial" pitchFamily="34" charset="0"/>
                <a:cs typeface="Arial" pitchFamily="34" charset="0"/>
              </a:rPr>
              <a:t>JSP:forward</a:t>
            </a:r>
            <a:r>
              <a:rPr lang="en-US" sz="1500" b="0" dirty="0" smtClean="0">
                <a:solidFill>
                  <a:schemeClr val="dk1"/>
                </a:solidFill>
                <a:latin typeface="Arial" pitchFamily="34" charset="0"/>
                <a:cs typeface="Arial" pitchFamily="34" charset="0"/>
              </a:rPr>
              <a:t> to forward request to success page and </a:t>
            </a:r>
            <a:r>
              <a:rPr lang="en-US" sz="1500" dirty="0" err="1" smtClean="0">
                <a:solidFill>
                  <a:schemeClr val="accent6">
                    <a:lumMod val="75000"/>
                  </a:schemeClr>
                </a:solidFill>
                <a:latin typeface="Arial" pitchFamily="34" charset="0"/>
                <a:cs typeface="Arial" pitchFamily="34" charset="0"/>
              </a:rPr>
              <a:t>jsp:param</a:t>
            </a:r>
            <a:r>
              <a:rPr lang="en-US" sz="1500" b="0" dirty="0" smtClean="0">
                <a:solidFill>
                  <a:schemeClr val="dk1"/>
                </a:solidFill>
                <a:latin typeface="Arial" pitchFamily="34" charset="0"/>
                <a:cs typeface="Arial" pitchFamily="34" charset="0"/>
              </a:rPr>
              <a:t> to set success message.</a:t>
            </a:r>
          </a:p>
        </p:txBody>
      </p:sp>
      <p:sp>
        <p:nvSpPr>
          <p:cNvPr id="8" name="Rectangle 7"/>
          <p:cNvSpPr/>
          <p:nvPr/>
        </p:nvSpPr>
        <p:spPr>
          <a:xfrm>
            <a:off x="0" y="2667000"/>
            <a:ext cx="54102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Develop User Bean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381000" y="1676401"/>
            <a:ext cx="33528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Success page Design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49</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304800" y="3581400"/>
            <a:ext cx="7610475" cy="2743200"/>
          </a:xfrm>
          <a:prstGeom prst="rect">
            <a:avLst/>
          </a:prstGeom>
          <a:noFill/>
          <a:ln w="9525">
            <a:noFill/>
            <a:miter lim="800000"/>
            <a:headEnd/>
            <a:tailEnd/>
          </a:ln>
          <a:effectLst/>
        </p:spPr>
      </p:pic>
      <p:sp>
        <p:nvSpPr>
          <p:cNvPr id="7" name="TextBox 6"/>
          <p:cNvSpPr txBox="1"/>
          <p:nvPr/>
        </p:nvSpPr>
        <p:spPr>
          <a:xfrm>
            <a:off x="152400" y="1683603"/>
            <a:ext cx="8839200" cy="178510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spcBef>
                <a:spcPts val="1200"/>
              </a:spcBef>
              <a:buFont typeface="Wingdings" pitchFamily="2" charset="2"/>
              <a:buChar char="§"/>
            </a:pPr>
            <a:r>
              <a:rPr lang="en-US" dirty="0" smtClean="0">
                <a:latin typeface="Arial" pitchFamily="34" charset="0"/>
                <a:cs typeface="Arial" pitchFamily="34" charset="0"/>
              </a:rPr>
              <a:t>Create a success page which includes the header page.</a:t>
            </a:r>
          </a:p>
          <a:p>
            <a:pPr>
              <a:spcBef>
                <a:spcPts val="1200"/>
              </a:spcBef>
              <a:buFont typeface="Wingdings" pitchFamily="2" charset="2"/>
              <a:buChar char="§"/>
            </a:pPr>
            <a:r>
              <a:rPr lang="en-US" dirty="0" smtClean="0">
                <a:latin typeface="Arial" pitchFamily="34" charset="0"/>
                <a:cs typeface="Arial" pitchFamily="34" charset="0"/>
              </a:rPr>
              <a:t>The header page should be included based on the designation selected. Say “</a:t>
            </a:r>
            <a:r>
              <a:rPr lang="en-US" dirty="0" smtClean="0">
                <a:solidFill>
                  <a:schemeClr val="accent6">
                    <a:lumMod val="75000"/>
                  </a:schemeClr>
                </a:solidFill>
                <a:latin typeface="Arial" pitchFamily="34" charset="0"/>
                <a:cs typeface="Arial" pitchFamily="34" charset="0"/>
              </a:rPr>
              <a:t>Manager Home Page</a:t>
            </a:r>
            <a:r>
              <a:rPr lang="en-US" dirty="0" smtClean="0">
                <a:latin typeface="Arial" pitchFamily="34" charset="0"/>
                <a:cs typeface="Arial" pitchFamily="34" charset="0"/>
              </a:rPr>
              <a:t>”, </a:t>
            </a:r>
            <a:r>
              <a:rPr lang="en-US" dirty="0" smtClean="0">
                <a:solidFill>
                  <a:schemeClr val="accent6">
                    <a:lumMod val="75000"/>
                  </a:schemeClr>
                </a:solidFill>
                <a:latin typeface="Arial" pitchFamily="34" charset="0"/>
                <a:cs typeface="Arial" pitchFamily="34" charset="0"/>
              </a:rPr>
              <a:t>Trainee</a:t>
            </a:r>
            <a:r>
              <a:rPr lang="en-US" dirty="0" smtClean="0">
                <a:latin typeface="Arial" pitchFamily="34" charset="0"/>
                <a:cs typeface="Arial" pitchFamily="34" charset="0"/>
              </a:rPr>
              <a:t> </a:t>
            </a:r>
            <a:r>
              <a:rPr lang="en-US" dirty="0" smtClean="0">
                <a:solidFill>
                  <a:schemeClr val="accent6">
                    <a:lumMod val="75000"/>
                  </a:schemeClr>
                </a:solidFill>
                <a:latin typeface="Arial" pitchFamily="34" charset="0"/>
                <a:cs typeface="Arial" pitchFamily="34" charset="0"/>
              </a:rPr>
              <a:t>Home</a:t>
            </a:r>
            <a:r>
              <a:rPr lang="en-US" dirty="0" smtClean="0">
                <a:latin typeface="Arial" pitchFamily="34" charset="0"/>
                <a:cs typeface="Arial" pitchFamily="34" charset="0"/>
              </a:rPr>
              <a:t> </a:t>
            </a:r>
            <a:r>
              <a:rPr lang="en-US" dirty="0" smtClean="0">
                <a:solidFill>
                  <a:schemeClr val="accent6">
                    <a:lumMod val="75000"/>
                  </a:schemeClr>
                </a:solidFill>
                <a:latin typeface="Arial" pitchFamily="34" charset="0"/>
                <a:cs typeface="Arial" pitchFamily="34" charset="0"/>
              </a:rPr>
              <a:t>Page</a:t>
            </a:r>
            <a:r>
              <a:rPr lang="en-US" dirty="0" smtClean="0">
                <a:latin typeface="Arial" pitchFamily="34" charset="0"/>
                <a:cs typeface="Arial" pitchFamily="34" charset="0"/>
              </a:rPr>
              <a:t>” (or) “</a:t>
            </a:r>
            <a:r>
              <a:rPr lang="en-US" dirty="0" smtClean="0">
                <a:solidFill>
                  <a:schemeClr val="accent6">
                    <a:lumMod val="75000"/>
                  </a:schemeClr>
                </a:solidFill>
                <a:latin typeface="Arial" pitchFamily="34" charset="0"/>
                <a:cs typeface="Arial" pitchFamily="34" charset="0"/>
              </a:rPr>
              <a:t>Developer</a:t>
            </a:r>
            <a:r>
              <a:rPr lang="en-US" dirty="0" smtClean="0">
                <a:latin typeface="Arial" pitchFamily="34" charset="0"/>
                <a:cs typeface="Arial" pitchFamily="34" charset="0"/>
              </a:rPr>
              <a:t> </a:t>
            </a:r>
            <a:r>
              <a:rPr lang="en-US" dirty="0" smtClean="0">
                <a:solidFill>
                  <a:schemeClr val="accent6">
                    <a:lumMod val="75000"/>
                  </a:schemeClr>
                </a:solidFill>
                <a:latin typeface="Arial" pitchFamily="34" charset="0"/>
                <a:cs typeface="Arial" pitchFamily="34" charset="0"/>
              </a:rPr>
              <a:t>Home</a:t>
            </a:r>
            <a:r>
              <a:rPr lang="en-US" dirty="0" smtClean="0">
                <a:latin typeface="Arial" pitchFamily="34" charset="0"/>
                <a:cs typeface="Arial" pitchFamily="34" charset="0"/>
              </a:rPr>
              <a:t> </a:t>
            </a:r>
            <a:r>
              <a:rPr lang="en-US" dirty="0" smtClean="0">
                <a:solidFill>
                  <a:schemeClr val="accent6">
                    <a:lumMod val="75000"/>
                  </a:schemeClr>
                </a:solidFill>
                <a:latin typeface="Arial" pitchFamily="34" charset="0"/>
                <a:cs typeface="Arial" pitchFamily="34" charset="0"/>
              </a:rPr>
              <a:t>Page</a:t>
            </a:r>
            <a:r>
              <a:rPr lang="en-US" dirty="0" smtClean="0">
                <a:latin typeface="Arial" pitchFamily="34" charset="0"/>
                <a:cs typeface="Arial" pitchFamily="34" charset="0"/>
              </a:rPr>
              <a:t>”</a:t>
            </a:r>
          </a:p>
          <a:p>
            <a:pPr>
              <a:spcBef>
                <a:spcPts val="1200"/>
              </a:spcBef>
              <a:buFont typeface="Wingdings" pitchFamily="2" charset="2"/>
              <a:buChar char="§"/>
            </a:pPr>
            <a:r>
              <a:rPr lang="en-US" dirty="0" smtClean="0">
                <a:latin typeface="Arial" pitchFamily="34" charset="0"/>
                <a:cs typeface="Arial" pitchFamily="34" charset="0"/>
              </a:rPr>
              <a:t>The body of the success page should display all the details which the user entered in registration page in a tabular format </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server side java bean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a:p>
        </p:txBody>
      </p:sp>
      <p:sp>
        <p:nvSpPr>
          <p:cNvPr id="5" name="TextBox 4"/>
          <p:cNvSpPr txBox="1"/>
          <p:nvPr/>
        </p:nvSpPr>
        <p:spPr>
          <a:xfrm>
            <a:off x="381000" y="1676400"/>
            <a:ext cx="6934200" cy="369332"/>
          </a:xfrm>
          <a:prstGeom prst="rect">
            <a:avLst/>
          </a:prstGeom>
          <a:noFill/>
        </p:spPr>
        <p:txBody>
          <a:bodyPr wrap="square" rtlCol="0">
            <a:spAutoFit/>
          </a:bodyPr>
          <a:lstStyle/>
          <a:p>
            <a:endParaRPr lang="en-US" dirty="0"/>
          </a:p>
        </p:txBody>
      </p:sp>
      <p:sp>
        <p:nvSpPr>
          <p:cNvPr id="6" name="TextBox 5"/>
          <p:cNvSpPr txBox="1"/>
          <p:nvPr/>
        </p:nvSpPr>
        <p:spPr>
          <a:xfrm>
            <a:off x="304800" y="1543883"/>
            <a:ext cx="8077200" cy="4708981"/>
          </a:xfrm>
          <a:prstGeom prst="rect">
            <a:avLst/>
          </a:prstGeom>
          <a:noFill/>
        </p:spPr>
        <p:txBody>
          <a:bodyPr wrap="square" rtlCol="0">
            <a:spAutoFit/>
          </a:bodyPr>
          <a:lstStyle/>
          <a:p>
            <a:pPr marL="284163" indent="-284163">
              <a:lnSpc>
                <a:spcPct val="150000"/>
              </a:lnSpc>
              <a:buFont typeface="Wingdings" pitchFamily="2" charset="2"/>
              <a:buChar char="§"/>
            </a:pPr>
            <a:r>
              <a:rPr lang="en-US" sz="2000" b="0" dirty="0" smtClean="0"/>
              <a:t>A server side java bean is a class used to store the details of real world entities </a:t>
            </a:r>
          </a:p>
          <a:p>
            <a:pPr marL="741363" lvl="1" indent="-284163">
              <a:lnSpc>
                <a:spcPct val="150000"/>
              </a:lnSpc>
            </a:pPr>
            <a:r>
              <a:rPr lang="en-US" sz="2000" dirty="0" smtClean="0"/>
              <a:t>Example: </a:t>
            </a:r>
            <a:r>
              <a:rPr lang="en-US" sz="2000" dirty="0" smtClean="0">
                <a:solidFill>
                  <a:srgbClr val="002060"/>
                </a:solidFill>
              </a:rPr>
              <a:t>Employee</a:t>
            </a:r>
            <a:r>
              <a:rPr lang="en-US" sz="2000" b="0" dirty="0" smtClean="0">
                <a:solidFill>
                  <a:srgbClr val="002060"/>
                </a:solidFill>
              </a:rPr>
              <a:t> </a:t>
            </a:r>
            <a:r>
              <a:rPr lang="en-US" sz="2000" b="0" dirty="0" smtClean="0">
                <a:solidFill>
                  <a:srgbClr val="002060"/>
                </a:solidFill>
                <a:sym typeface="Wingdings" pitchFamily="2" charset="2"/>
              </a:rPr>
              <a:t> Employee Name and Employee Salary</a:t>
            </a:r>
            <a:r>
              <a:rPr lang="en-US" sz="2000" b="0" dirty="0" smtClean="0">
                <a:solidFill>
                  <a:srgbClr val="002060"/>
                </a:solidFill>
              </a:rPr>
              <a:t>,</a:t>
            </a:r>
          </a:p>
          <a:p>
            <a:pPr marL="1717675" lvl="1" indent="-1260475">
              <a:lnSpc>
                <a:spcPct val="150000"/>
              </a:lnSpc>
              <a:tabLst>
                <a:tab pos="1655763" algn="l"/>
              </a:tabLst>
            </a:pPr>
            <a:r>
              <a:rPr lang="en-US" sz="2000" b="0" dirty="0" smtClean="0">
                <a:solidFill>
                  <a:srgbClr val="002060"/>
                </a:solidFill>
              </a:rPr>
              <a:t>	</a:t>
            </a:r>
            <a:r>
              <a:rPr lang="en-US" sz="2000" dirty="0" smtClean="0">
                <a:solidFill>
                  <a:srgbClr val="002060"/>
                </a:solidFill>
              </a:rPr>
              <a:t>Student</a:t>
            </a:r>
            <a:r>
              <a:rPr lang="en-US" sz="2000" b="0" dirty="0" smtClean="0">
                <a:solidFill>
                  <a:srgbClr val="002060"/>
                </a:solidFill>
              </a:rPr>
              <a:t>  </a:t>
            </a:r>
            <a:r>
              <a:rPr lang="en-US" sz="2000" b="0" dirty="0" smtClean="0">
                <a:solidFill>
                  <a:srgbClr val="002060"/>
                </a:solidFill>
                <a:sym typeface="Wingdings" pitchFamily="2" charset="2"/>
              </a:rPr>
              <a:t> Student Name, Student Address.</a:t>
            </a:r>
            <a:endParaRPr lang="en-US" sz="2000" b="0" dirty="0" smtClean="0">
              <a:solidFill>
                <a:srgbClr val="002060"/>
              </a:solidFill>
            </a:endParaRPr>
          </a:p>
          <a:p>
            <a:pPr marL="284163" indent="-284163">
              <a:lnSpc>
                <a:spcPct val="150000"/>
              </a:lnSpc>
              <a:buFont typeface="Wingdings" pitchFamily="2" charset="2"/>
              <a:buChar char="§"/>
            </a:pPr>
            <a:r>
              <a:rPr lang="en-US" sz="2000" b="0" dirty="0" smtClean="0"/>
              <a:t>Bean is a plain java class which contains</a:t>
            </a:r>
          </a:p>
          <a:p>
            <a:pPr marL="741363" lvl="1" indent="-284163">
              <a:lnSpc>
                <a:spcPct val="150000"/>
              </a:lnSpc>
              <a:buFont typeface="Wingdings" pitchFamily="2" charset="2"/>
              <a:buChar char="§"/>
            </a:pPr>
            <a:r>
              <a:rPr lang="en-US" sz="2000" dirty="0" smtClean="0"/>
              <a:t>Fields (or) Properties: </a:t>
            </a:r>
            <a:r>
              <a:rPr lang="en-US" sz="2000" b="0" dirty="0" smtClean="0"/>
              <a:t>Fields to store the data, </a:t>
            </a:r>
            <a:r>
              <a:rPr lang="en-US" sz="2000" dirty="0" smtClean="0"/>
              <a:t>example: </a:t>
            </a:r>
            <a:r>
              <a:rPr lang="en-US" sz="2000" b="0" dirty="0" smtClean="0"/>
              <a:t> Employee Name, Salary.</a:t>
            </a:r>
          </a:p>
          <a:p>
            <a:pPr marL="741363" lvl="1" indent="-284163">
              <a:lnSpc>
                <a:spcPct val="150000"/>
              </a:lnSpc>
              <a:buFont typeface="Wingdings" pitchFamily="2" charset="2"/>
              <a:buChar char="§"/>
            </a:pPr>
            <a:r>
              <a:rPr lang="en-US" sz="2000" dirty="0" smtClean="0"/>
              <a:t>Methods: </a:t>
            </a:r>
            <a:r>
              <a:rPr lang="en-US" sz="2000" b="0" dirty="0" smtClean="0"/>
              <a:t> Methods for retrieving and modifying the attributes like </a:t>
            </a:r>
            <a:r>
              <a:rPr lang="en-US" sz="2000" b="0" dirty="0" err="1" smtClean="0">
                <a:solidFill>
                  <a:srgbClr val="002060"/>
                </a:solidFill>
              </a:rPr>
              <a:t>setEmployeeName</a:t>
            </a:r>
            <a:r>
              <a:rPr lang="en-US" sz="2000" b="0" dirty="0" smtClean="0">
                <a:solidFill>
                  <a:srgbClr val="002060"/>
                </a:solidFill>
              </a:rPr>
              <a:t>(), </a:t>
            </a:r>
            <a:r>
              <a:rPr lang="en-US" sz="2000" b="0" dirty="0" err="1" smtClean="0">
                <a:solidFill>
                  <a:srgbClr val="002060"/>
                </a:solidFill>
              </a:rPr>
              <a:t>setStudentAddress</a:t>
            </a:r>
            <a:r>
              <a:rPr lang="en-US" sz="2000" b="0" dirty="0" smtClean="0">
                <a:solidFill>
                  <a:srgbClr val="002060"/>
                </a:solidFill>
              </a:rPr>
              <a:t>()</a:t>
            </a:r>
            <a:r>
              <a:rPr lang="en-US" sz="2000" b="0" dirty="0" smtClean="0"/>
              <a:t>. The methods are referred to as </a:t>
            </a:r>
            <a:r>
              <a:rPr lang="en-US" sz="2000" b="0" dirty="0" err="1" smtClean="0"/>
              <a:t>accessors</a:t>
            </a:r>
            <a:r>
              <a:rPr lang="en-US" sz="2000" b="0" dirty="0" smtClean="0"/>
              <a:t>/</a:t>
            </a:r>
            <a:r>
              <a:rPr lang="en-US" sz="2000" b="0" dirty="0" err="1" smtClean="0"/>
              <a:t>mutator</a:t>
            </a:r>
            <a:r>
              <a:rPr lang="en-US" sz="2000" b="0" dirty="0" smtClean="0"/>
              <a:t>.</a:t>
            </a:r>
            <a:endParaRPr lang="en-US" sz="20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Develop success.jsp</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50</a:t>
            </a:fld>
            <a:endParaRPr lang="en-US"/>
          </a:p>
        </p:txBody>
      </p:sp>
      <p:pic>
        <p:nvPicPr>
          <p:cNvPr id="4099" name="Picture 3"/>
          <p:cNvPicPr>
            <a:picLocks noChangeAspect="1" noChangeArrowheads="1"/>
          </p:cNvPicPr>
          <p:nvPr/>
        </p:nvPicPr>
        <p:blipFill>
          <a:blip r:embed="rId2" cstate="print"/>
          <a:srcRect/>
          <a:stretch>
            <a:fillRect/>
          </a:stretch>
        </p:blipFill>
        <p:spPr bwMode="auto">
          <a:xfrm>
            <a:off x="228600" y="1600200"/>
            <a:ext cx="7315200" cy="4800600"/>
          </a:xfrm>
          <a:prstGeom prst="rect">
            <a:avLst/>
          </a:prstGeom>
          <a:noFill/>
          <a:ln w="9525">
            <a:noFill/>
            <a:miter lim="800000"/>
            <a:headEnd/>
            <a:tailEnd/>
          </a:ln>
          <a:effectLst/>
        </p:spPr>
      </p:pic>
      <p:sp>
        <p:nvSpPr>
          <p:cNvPr id="5" name="Right Brace 4"/>
          <p:cNvSpPr/>
          <p:nvPr/>
        </p:nvSpPr>
        <p:spPr>
          <a:xfrm>
            <a:off x="7543800" y="5105400"/>
            <a:ext cx="228600" cy="4572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a:stCxn id="5" idx="1"/>
          </p:cNvCxnSpPr>
          <p:nvPr/>
        </p:nvCxnSpPr>
        <p:spPr>
          <a:xfrm rot="10800000" flipH="1">
            <a:off x="7772400" y="4038600"/>
            <a:ext cx="76200" cy="1295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05600" y="3657600"/>
            <a:ext cx="2438400" cy="7848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Reads the value using </a:t>
            </a:r>
            <a:r>
              <a:rPr lang="en-US" sz="1500" b="0" dirty="0" err="1" smtClean="0">
                <a:latin typeface="Arial" pitchFamily="34" charset="0"/>
                <a:cs typeface="Arial" pitchFamily="34" charset="0"/>
              </a:rPr>
              <a:t>getProperty</a:t>
            </a:r>
            <a:r>
              <a:rPr lang="en-US" sz="1500" b="0" dirty="0" smtClean="0">
                <a:latin typeface="Arial" pitchFamily="34" charset="0"/>
                <a:cs typeface="Arial" pitchFamily="34" charset="0"/>
              </a:rPr>
              <a:t> action and prints it.</a:t>
            </a:r>
            <a:endParaRPr lang="en-US" sz="1500" b="0" dirty="0">
              <a:latin typeface="Arial" pitchFamily="34" charset="0"/>
              <a:cs typeface="Arial" pitchFamily="34" charset="0"/>
            </a:endParaRPr>
          </a:p>
        </p:txBody>
      </p:sp>
      <p:sp>
        <p:nvSpPr>
          <p:cNvPr id="8" name="Line Callout 1 7"/>
          <p:cNvSpPr/>
          <p:nvPr/>
        </p:nvSpPr>
        <p:spPr>
          <a:xfrm>
            <a:off x="6400800" y="1828800"/>
            <a:ext cx="2514600" cy="1477328"/>
          </a:xfrm>
          <a:prstGeom prst="borderCallout1">
            <a:avLst>
              <a:gd name="adj1" fmla="val 18750"/>
              <a:gd name="adj2" fmla="val -8333"/>
              <a:gd name="adj3" fmla="val 127688"/>
              <a:gd name="adj4" fmla="val -59022"/>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solidFill>
                  <a:schemeClr val="dk1"/>
                </a:solidFill>
                <a:latin typeface="Arial" pitchFamily="34" charset="0"/>
                <a:cs typeface="Arial" pitchFamily="34" charset="0"/>
              </a:rPr>
              <a:t>Use </a:t>
            </a:r>
            <a:r>
              <a:rPr lang="en-US" sz="1500" dirty="0" err="1" smtClean="0">
                <a:solidFill>
                  <a:schemeClr val="accent6">
                    <a:lumMod val="75000"/>
                  </a:schemeClr>
                </a:solidFill>
                <a:latin typeface="Arial" pitchFamily="34" charset="0"/>
                <a:cs typeface="Arial" pitchFamily="34" charset="0"/>
              </a:rPr>
              <a:t>JSP:include</a:t>
            </a:r>
            <a:r>
              <a:rPr lang="en-US" sz="1500" b="0" dirty="0" smtClean="0">
                <a:solidFill>
                  <a:schemeClr val="dk1"/>
                </a:solidFill>
                <a:latin typeface="Arial" pitchFamily="34" charset="0"/>
                <a:cs typeface="Arial" pitchFamily="34" charset="0"/>
              </a:rPr>
              <a:t> to include the respective pages and use </a:t>
            </a:r>
            <a:r>
              <a:rPr lang="en-US" sz="1500" dirty="0" err="1" smtClean="0">
                <a:solidFill>
                  <a:schemeClr val="accent6">
                    <a:lumMod val="75000"/>
                  </a:schemeClr>
                </a:solidFill>
                <a:latin typeface="Arial" pitchFamily="34" charset="0"/>
                <a:cs typeface="Arial" pitchFamily="34" charset="0"/>
              </a:rPr>
              <a:t>jsp:param</a:t>
            </a:r>
            <a:r>
              <a:rPr lang="en-US" sz="1500" b="0" dirty="0" smtClean="0">
                <a:solidFill>
                  <a:schemeClr val="dk1"/>
                </a:solidFill>
                <a:latin typeface="Arial" pitchFamily="34" charset="0"/>
                <a:cs typeface="Arial" pitchFamily="34" charset="0"/>
              </a:rPr>
              <a:t> to set name value as a parameter for  heading page to display.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Develop traineesHeading.jsp</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51</a:t>
            </a:fld>
            <a:endParaRPr lang="en-US"/>
          </a:p>
        </p:txBody>
      </p:sp>
      <p:pic>
        <p:nvPicPr>
          <p:cNvPr id="5123" name="Picture 3"/>
          <p:cNvPicPr>
            <a:picLocks noChangeAspect="1" noChangeArrowheads="1"/>
          </p:cNvPicPr>
          <p:nvPr/>
        </p:nvPicPr>
        <p:blipFill>
          <a:blip r:embed="rId2" cstate="print"/>
          <a:srcRect/>
          <a:stretch>
            <a:fillRect/>
          </a:stretch>
        </p:blipFill>
        <p:spPr bwMode="auto">
          <a:xfrm>
            <a:off x="371475" y="2362200"/>
            <a:ext cx="8401050" cy="1857375"/>
          </a:xfrm>
          <a:prstGeom prst="rect">
            <a:avLst/>
          </a:prstGeom>
          <a:noFill/>
          <a:ln w="9525">
            <a:noFill/>
            <a:miter lim="800000"/>
            <a:headEnd/>
            <a:tailEnd/>
          </a:ln>
          <a:effectLst/>
        </p:spPr>
      </p:pic>
      <p:sp>
        <p:nvSpPr>
          <p:cNvPr id="5" name="Line Callout 1 4"/>
          <p:cNvSpPr/>
          <p:nvPr/>
        </p:nvSpPr>
        <p:spPr>
          <a:xfrm>
            <a:off x="3581400" y="4771072"/>
            <a:ext cx="2514600" cy="553998"/>
          </a:xfrm>
          <a:prstGeom prst="borderCallout1">
            <a:avLst>
              <a:gd name="adj1" fmla="val -1526"/>
              <a:gd name="adj2" fmla="val 44959"/>
              <a:gd name="adj3" fmla="val -91081"/>
              <a:gd name="adj4" fmla="val 20601"/>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solidFill>
                  <a:schemeClr val="dk1"/>
                </a:solidFill>
                <a:latin typeface="Arial" pitchFamily="34" charset="0"/>
                <a:cs typeface="Arial" pitchFamily="34" charset="0"/>
              </a:rPr>
              <a:t>Access the parameter set and print the message.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Develop managersHeading.jsp</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52</a:t>
            </a:fld>
            <a:endParaRPr lang="en-US"/>
          </a:p>
        </p:txBody>
      </p:sp>
      <p:pic>
        <p:nvPicPr>
          <p:cNvPr id="6147" name="Picture 3"/>
          <p:cNvPicPr>
            <a:picLocks noChangeAspect="1" noChangeArrowheads="1"/>
          </p:cNvPicPr>
          <p:nvPr/>
        </p:nvPicPr>
        <p:blipFill>
          <a:blip r:embed="rId2" cstate="print"/>
          <a:srcRect/>
          <a:stretch>
            <a:fillRect/>
          </a:stretch>
        </p:blipFill>
        <p:spPr bwMode="auto">
          <a:xfrm>
            <a:off x="1219200" y="2319338"/>
            <a:ext cx="6705600" cy="2219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Develop  developersHeading.jsp</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53</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100853" y="2209800"/>
            <a:ext cx="8738347"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a:t>
            </a:r>
            <a:r>
              <a:rPr lang="en-US" smtClean="0"/>
              <a:t>Hand – Deploy and Run</a:t>
            </a:r>
            <a:endParaRPr lang="en-US"/>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54</a:t>
            </a:fld>
            <a:endParaRPr lang="en-US"/>
          </a:p>
        </p:txBody>
      </p:sp>
      <p:sp>
        <p:nvSpPr>
          <p:cNvPr id="5" name="TextBox 4"/>
          <p:cNvSpPr txBox="1"/>
          <p:nvPr/>
        </p:nvSpPr>
        <p:spPr>
          <a:xfrm>
            <a:off x="304800" y="1752600"/>
            <a:ext cx="8458200" cy="3416320"/>
          </a:xfrm>
          <a:prstGeom prst="rect">
            <a:avLst/>
          </a:prstGeom>
          <a:noFill/>
        </p:spPr>
        <p:txBody>
          <a:bodyPr wrap="square" rtlCol="0">
            <a:spAutoFit/>
          </a:bodyPr>
          <a:lstStyle/>
          <a:p>
            <a:pPr>
              <a:lnSpc>
                <a:spcPct val="150000"/>
              </a:lnSpc>
            </a:pPr>
            <a:r>
              <a:rPr lang="en-US" dirty="0" smtClean="0"/>
              <a:t>Step 1 :</a:t>
            </a:r>
            <a:r>
              <a:rPr lang="en-US" b="0" dirty="0" smtClean="0"/>
              <a:t> Deploy and run the application </a:t>
            </a:r>
          </a:p>
          <a:p>
            <a:pPr>
              <a:lnSpc>
                <a:spcPct val="150000"/>
              </a:lnSpc>
            </a:pPr>
            <a:r>
              <a:rPr lang="en-US" dirty="0" smtClean="0"/>
              <a:t>Step 2 :</a:t>
            </a:r>
            <a:r>
              <a:rPr lang="en-US" b="0" dirty="0" smtClean="0"/>
              <a:t> Invoke the registration.jsp from the browser </a:t>
            </a:r>
          </a:p>
          <a:p>
            <a:pPr>
              <a:lnSpc>
                <a:spcPct val="150000"/>
              </a:lnSpc>
            </a:pPr>
            <a:r>
              <a:rPr lang="en-US" dirty="0" smtClean="0">
                <a:solidFill>
                  <a:srgbClr val="7030A0"/>
                </a:solidFill>
                <a:hlinkClick r:id="rId2"/>
              </a:rPr>
              <a:t>http://localhost:8080/ActionDemo/registration.jsp</a:t>
            </a:r>
            <a:endParaRPr lang="en-US" dirty="0" smtClean="0">
              <a:solidFill>
                <a:srgbClr val="7030A0"/>
              </a:solidFill>
            </a:endParaRPr>
          </a:p>
          <a:p>
            <a:pPr>
              <a:lnSpc>
                <a:spcPct val="150000"/>
              </a:lnSpc>
            </a:pPr>
            <a:r>
              <a:rPr lang="en-US" dirty="0" smtClean="0"/>
              <a:t>Step 3 : </a:t>
            </a:r>
            <a:r>
              <a:rPr lang="en-US" b="0" dirty="0" smtClean="0"/>
              <a:t> Enter the registration details, designation as </a:t>
            </a:r>
            <a:r>
              <a:rPr lang="en-US" dirty="0" smtClean="0"/>
              <a:t>manager  </a:t>
            </a:r>
            <a:r>
              <a:rPr lang="en-US" b="0" dirty="0" smtClean="0"/>
              <a:t>and click register. </a:t>
            </a:r>
          </a:p>
          <a:p>
            <a:pPr>
              <a:lnSpc>
                <a:spcPct val="150000"/>
              </a:lnSpc>
            </a:pPr>
            <a:r>
              <a:rPr lang="en-US" dirty="0" smtClean="0"/>
              <a:t>Step 4 : </a:t>
            </a:r>
            <a:r>
              <a:rPr lang="en-US" b="0" dirty="0" smtClean="0"/>
              <a:t>The success page should be displayed with the </a:t>
            </a:r>
            <a:r>
              <a:rPr lang="en-US" dirty="0" smtClean="0"/>
              <a:t>manager header.</a:t>
            </a:r>
          </a:p>
          <a:p>
            <a:pPr>
              <a:lnSpc>
                <a:spcPct val="150000"/>
              </a:lnSpc>
            </a:pPr>
            <a:r>
              <a:rPr lang="en-US" b="0" dirty="0" smtClean="0">
                <a:solidFill>
                  <a:srgbClr val="7030A0"/>
                </a:solidFill>
              </a:rPr>
              <a:t> </a:t>
            </a:r>
            <a:r>
              <a:rPr lang="en-US" b="0" dirty="0" smtClean="0"/>
              <a:t>Continue step 3 and for 4 for </a:t>
            </a:r>
            <a:r>
              <a:rPr lang="en-US" dirty="0" smtClean="0"/>
              <a:t>Developer</a:t>
            </a:r>
            <a:r>
              <a:rPr lang="en-US" b="0" dirty="0" smtClean="0"/>
              <a:t> and </a:t>
            </a:r>
            <a:r>
              <a:rPr lang="en-US" dirty="0" smtClean="0"/>
              <a:t>Trainee</a:t>
            </a:r>
            <a:r>
              <a:rPr lang="en-US" b="0" dirty="0" smtClean="0"/>
              <a:t> designation. The screen should display the appropriate header pages</a:t>
            </a:r>
            <a:r>
              <a:rPr lang="en-US" b="0" dirty="0" smtClean="0">
                <a:solidFill>
                  <a:srgbClr val="7030A0"/>
                </a:solidFill>
              </a:rPr>
              <a:t>.</a:t>
            </a:r>
            <a:endParaRPr lang="en-US" b="0" dirty="0">
              <a:solidFill>
                <a:srgbClr val="7030A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rgbClr val="682252"/>
                </a:solidFill>
                <a:latin typeface="Myriad Pro" pitchFamily="34" charset="0"/>
                <a:cs typeface="Arial" pitchFamily="34" charset="0"/>
              </a:rPr>
              <a:t>Advance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algn="ctr" fontAlgn="auto">
              <a:spcBef>
                <a:spcPts val="0"/>
              </a:spcBef>
              <a:spcAft>
                <a:spcPts val="0"/>
              </a:spcAft>
              <a:defRPr/>
            </a:pPr>
            <a:r>
              <a:rPr lang="en-US" sz="2400" smtClean="0">
                <a:solidFill>
                  <a:schemeClr val="bg1"/>
                </a:solidFill>
                <a:latin typeface="Cambria" pitchFamily="18" charset="0"/>
                <a:ea typeface="+mj-ea"/>
                <a:cs typeface="+mj-cs"/>
              </a:rPr>
              <a:t>JSP Actions</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Java Bean design conventions </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a:p>
        </p:txBody>
      </p:sp>
      <p:sp>
        <p:nvSpPr>
          <p:cNvPr id="1025" name="Rectangle 1"/>
          <p:cNvSpPr>
            <a:spLocks noChangeArrowheads="1"/>
          </p:cNvSpPr>
          <p:nvPr/>
        </p:nvSpPr>
        <p:spPr bwMode="auto">
          <a:xfrm>
            <a:off x="76200" y="1422152"/>
            <a:ext cx="9144000" cy="38318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 typeface="Arial" pitchFamily="34" charset="0"/>
              <a:buChar char="•"/>
              <a:tabLst/>
            </a:pPr>
            <a:r>
              <a:rPr kumimoji="0" lang="en-US" i="0" u="none" strike="noStrike" cap="none" normalizeH="0" baseline="0" dirty="0" smtClean="0">
                <a:ln>
                  <a:noFill/>
                </a:ln>
                <a:solidFill>
                  <a:schemeClr val="tx1"/>
                </a:solidFill>
                <a:effectLst/>
              </a:rPr>
              <a:t> </a:t>
            </a:r>
            <a:r>
              <a:rPr kumimoji="0" lang="en-US" b="0" i="0" u="none" strike="noStrike" cap="none" normalizeH="0" baseline="0" dirty="0" smtClean="0">
                <a:ln>
                  <a:noFill/>
                </a:ln>
                <a:solidFill>
                  <a:schemeClr val="tx1"/>
                </a:solidFill>
                <a:effectLst/>
              </a:rPr>
              <a:t>A </a:t>
            </a:r>
            <a:r>
              <a:rPr kumimoji="0" lang="en-US" b="0" i="0" u="none" strike="noStrike" cap="none" normalizeH="0" baseline="0" dirty="0" err="1" smtClean="0">
                <a:ln>
                  <a:noFill/>
                </a:ln>
                <a:solidFill>
                  <a:schemeClr val="tx1"/>
                </a:solidFill>
                <a:effectLst/>
              </a:rPr>
              <a:t>JavaBean</a:t>
            </a:r>
            <a:r>
              <a:rPr kumimoji="0" lang="en-US" b="0" i="0" u="none" strike="noStrike" cap="none" normalizeH="0" baseline="0" dirty="0" smtClean="0">
                <a:ln>
                  <a:noFill/>
                </a:ln>
                <a:solidFill>
                  <a:schemeClr val="tx1"/>
                </a:solidFill>
                <a:effectLst/>
              </a:rPr>
              <a:t> component property can be read/write, read-only, or write-only.</a:t>
            </a:r>
          </a:p>
          <a:p>
            <a:pPr>
              <a:lnSpc>
                <a:spcPct val="150000"/>
              </a:lnSpc>
              <a:buFont typeface="Arial" pitchFamily="34" charset="0"/>
              <a:buChar char="•"/>
            </a:pPr>
            <a:r>
              <a:rPr lang="en-US" dirty="0" smtClean="0"/>
              <a:t> </a:t>
            </a:r>
            <a:r>
              <a:rPr lang="en-US" b="0" dirty="0" smtClean="0"/>
              <a:t>The bean property needs to be accessible using public methods.</a:t>
            </a:r>
            <a:endParaRPr kumimoji="0" lang="en-US" b="0" i="0" u="none" strike="noStrike" cap="none" normalizeH="0" baseline="0" dirty="0" smtClean="0">
              <a:ln>
                <a:noFill/>
              </a:ln>
              <a:solidFill>
                <a:schemeClr val="tx1"/>
              </a:solidFill>
              <a:effectLst/>
            </a:endParaRPr>
          </a:p>
          <a:p>
            <a:pPr marR="0" lvl="1" indent="-220663" algn="l" defTabSz="914400" rtl="0" eaLnBrk="0" fontAlgn="base" latinLnBrk="0" hangingPunct="0">
              <a:lnSpc>
                <a:spcPct val="150000"/>
              </a:lnSpc>
              <a:spcBef>
                <a:spcPct val="0"/>
              </a:spcBef>
              <a:spcAft>
                <a:spcPct val="0"/>
              </a:spcAft>
              <a:buClrTx/>
              <a:buSzTx/>
              <a:buFont typeface="Wingdings" pitchFamily="2" charset="2"/>
              <a:buChar char="§"/>
              <a:tabLst/>
            </a:pPr>
            <a:r>
              <a:rPr kumimoji="0" lang="en-US" b="0" i="0" u="none" strike="noStrike" cap="none" normalizeH="0" baseline="0" dirty="0" smtClean="0">
                <a:ln>
                  <a:noFill/>
                </a:ln>
                <a:solidFill>
                  <a:schemeClr val="tx1"/>
                </a:solidFill>
                <a:effectLst/>
              </a:rPr>
              <a:t>For each readable property, the bean must have a method as illustrated below to retrieve the property</a:t>
            </a:r>
            <a:r>
              <a:rPr kumimoji="0" lang="en-US" b="0" i="0" u="none" strike="noStrike" cap="none" normalizeH="0" dirty="0" smtClean="0">
                <a:ln>
                  <a:noFill/>
                </a:ln>
                <a:solidFill>
                  <a:schemeClr val="tx1"/>
                </a:solidFill>
                <a:effectLst/>
              </a:rPr>
              <a:t> value</a:t>
            </a:r>
            <a:r>
              <a:rPr kumimoji="0" lang="en-US" b="0" i="0" u="none" strike="noStrike" cap="none" normalizeH="0" baseline="0" dirty="0" smtClean="0">
                <a:ln>
                  <a:noFill/>
                </a:ln>
                <a:solidFill>
                  <a:schemeClr val="tx1"/>
                </a:solidFill>
                <a:effectLst/>
              </a:rPr>
              <a:t> </a:t>
            </a:r>
          </a:p>
          <a:p>
            <a:pPr marR="0" lvl="1" indent="-220663" algn="l" defTabSz="914400" rtl="0" eaLnBrk="0" fontAlgn="base" latinLnBrk="0" hangingPunct="0">
              <a:lnSpc>
                <a:spcPct val="150000"/>
              </a:lnSpc>
              <a:spcBef>
                <a:spcPct val="0"/>
              </a:spcBef>
              <a:spcAft>
                <a:spcPct val="0"/>
              </a:spcAft>
              <a:buClrTx/>
              <a:buSzTx/>
              <a:buFont typeface="Wingdings" pitchFamily="2" charset="2"/>
              <a:buChar char="§"/>
              <a:tabLst/>
            </a:pPr>
            <a:endParaRPr kumimoji="0" lang="en-US" b="0" i="0" u="none" strike="noStrike" cap="none" normalizeH="0" baseline="0" dirty="0" smtClean="0">
              <a:ln>
                <a:noFill/>
              </a:ln>
              <a:solidFill>
                <a:schemeClr val="tx1"/>
              </a:solidFill>
              <a:effectLst/>
            </a:endParaRPr>
          </a:p>
          <a:p>
            <a:pPr marR="0" lvl="1" indent="-220663" algn="l" defTabSz="914400" rtl="0" eaLnBrk="0" fontAlgn="base" latinLnBrk="0" hangingPunct="0">
              <a:lnSpc>
                <a:spcPct val="150000"/>
              </a:lnSpc>
              <a:spcBef>
                <a:spcPct val="0"/>
              </a:spcBef>
              <a:spcAft>
                <a:spcPct val="0"/>
              </a:spcAft>
              <a:buClrTx/>
              <a:buSzTx/>
              <a:buFont typeface="Wingdings" pitchFamily="2" charset="2"/>
              <a:buChar char="§"/>
              <a:tabLst/>
            </a:pPr>
            <a:endParaRPr lang="en-US" b="0" dirty="0" smtClean="0"/>
          </a:p>
          <a:p>
            <a:pPr marR="0" lvl="1" indent="-220663" algn="l" defTabSz="914400" rtl="0" eaLnBrk="0" fontAlgn="base" latinLnBrk="0" hangingPunct="0">
              <a:lnSpc>
                <a:spcPct val="150000"/>
              </a:lnSpc>
              <a:spcBef>
                <a:spcPct val="0"/>
              </a:spcBef>
              <a:spcAft>
                <a:spcPct val="0"/>
              </a:spcAft>
              <a:buClrTx/>
              <a:buSzTx/>
              <a:buFont typeface="Wingdings" pitchFamily="2" charset="2"/>
              <a:buChar char="§"/>
              <a:tabLst/>
            </a:pPr>
            <a:endParaRPr kumimoji="0" lang="en-US" b="0" i="0" u="none" strike="noStrike" cap="none" normalizeH="0" baseline="0" dirty="0" smtClean="0">
              <a:ln>
                <a:noFill/>
              </a:ln>
              <a:solidFill>
                <a:schemeClr val="tx1"/>
              </a:solidFill>
              <a:effectLst/>
            </a:endParaRPr>
          </a:p>
          <a:p>
            <a:pPr marR="0" lvl="1" indent="-220663" algn="l" defTabSz="914400" rtl="0" eaLnBrk="0" fontAlgn="base" latinLnBrk="0" hangingPunct="0">
              <a:lnSpc>
                <a:spcPct val="150000"/>
              </a:lnSpc>
              <a:spcBef>
                <a:spcPct val="0"/>
              </a:spcBef>
              <a:spcAft>
                <a:spcPct val="0"/>
              </a:spcAft>
              <a:buClrTx/>
              <a:buSzTx/>
              <a:buFont typeface="Wingdings" pitchFamily="2" charset="2"/>
              <a:buChar char="§"/>
              <a:tabLst/>
            </a:pP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p:txBody>
      </p:sp>
      <p:sp>
        <p:nvSpPr>
          <p:cNvPr id="5" name="Rectangle 4"/>
          <p:cNvSpPr/>
          <p:nvPr/>
        </p:nvSpPr>
        <p:spPr>
          <a:xfrm>
            <a:off x="1676400" y="3154680"/>
            <a:ext cx="5669280" cy="16459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1" indent="-220663" eaLnBrk="0" hangingPunct="0">
              <a:lnSpc>
                <a:spcPct val="150000"/>
              </a:lnSpc>
            </a:pPr>
            <a:r>
              <a:rPr lang="en-US" dirty="0" smtClean="0"/>
              <a:t>Syntax:</a:t>
            </a:r>
          </a:p>
          <a:p>
            <a:pPr lvl="1" indent="-220663" eaLnBrk="0" hangingPunct="0">
              <a:lnSpc>
                <a:spcPct val="150000"/>
              </a:lnSpc>
            </a:pPr>
            <a:r>
              <a:rPr lang="en-US" b="0" dirty="0" smtClean="0"/>
              <a:t>	</a:t>
            </a:r>
            <a:r>
              <a:rPr lang="en-US" b="0" dirty="0" smtClean="0">
                <a:solidFill>
                  <a:srgbClr val="0070C0"/>
                </a:solidFill>
              </a:rPr>
              <a:t>Public  </a:t>
            </a:r>
            <a:r>
              <a:rPr lang="en-US" b="0" dirty="0" err="1" smtClean="0">
                <a:solidFill>
                  <a:srgbClr val="0070C0"/>
                </a:solidFill>
              </a:rPr>
              <a:t>Datatype</a:t>
            </a:r>
            <a:r>
              <a:rPr lang="en-US" b="0" dirty="0" smtClean="0">
                <a:solidFill>
                  <a:srgbClr val="0070C0"/>
                </a:solidFill>
              </a:rPr>
              <a:t> </a:t>
            </a:r>
            <a:r>
              <a:rPr lang="en-US" dirty="0" smtClean="0">
                <a:solidFill>
                  <a:srgbClr val="0070C0"/>
                </a:solidFill>
              </a:rPr>
              <a:t>get&lt;</a:t>
            </a:r>
            <a:r>
              <a:rPr lang="en-US" b="0" dirty="0" err="1" smtClean="0">
                <a:solidFill>
                  <a:srgbClr val="0070C0"/>
                </a:solidFill>
              </a:rPr>
              <a:t>PropertyName</a:t>
            </a:r>
            <a:r>
              <a:rPr lang="en-US" b="0" dirty="0" smtClean="0">
                <a:solidFill>
                  <a:srgbClr val="0070C0"/>
                </a:solidFill>
              </a:rPr>
              <a:t>&gt; { </a:t>
            </a:r>
          </a:p>
          <a:p>
            <a:pPr lvl="1" indent="-220663" eaLnBrk="0" hangingPunct="0">
              <a:lnSpc>
                <a:spcPct val="150000"/>
              </a:lnSpc>
            </a:pPr>
            <a:r>
              <a:rPr lang="en-US" b="0" dirty="0" smtClean="0">
                <a:solidFill>
                  <a:srgbClr val="0070C0"/>
                </a:solidFill>
              </a:rPr>
              <a:t>		return value;</a:t>
            </a:r>
            <a:r>
              <a:rPr lang="en-US" b="0" dirty="0" smtClean="0"/>
              <a:t>  </a:t>
            </a:r>
            <a:r>
              <a:rPr lang="en-US" b="0" dirty="0" smtClean="0">
                <a:solidFill>
                  <a:srgbClr val="00B050"/>
                </a:solidFill>
              </a:rPr>
              <a:t>// Returns the property value</a:t>
            </a:r>
          </a:p>
          <a:p>
            <a:pPr lvl="1" indent="-220663" eaLnBrk="0" hangingPunct="0">
              <a:lnSpc>
                <a:spcPct val="150000"/>
              </a:lnSpc>
            </a:pPr>
            <a:r>
              <a:rPr lang="en-US" b="0" dirty="0" smtClean="0">
                <a:solidFill>
                  <a:srgbClr val="0070C0"/>
                </a:solidFill>
              </a:rPr>
              <a:t>}</a:t>
            </a:r>
          </a:p>
        </p:txBody>
      </p:sp>
      <p:sp>
        <p:nvSpPr>
          <p:cNvPr id="8" name="Rectangle 7"/>
          <p:cNvSpPr/>
          <p:nvPr/>
        </p:nvSpPr>
        <p:spPr>
          <a:xfrm>
            <a:off x="1722120" y="4968240"/>
            <a:ext cx="5669280" cy="173736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lvl="1" indent="-220663" eaLnBrk="0" hangingPunct="0">
              <a:lnSpc>
                <a:spcPct val="150000"/>
              </a:lnSpc>
            </a:pPr>
            <a:r>
              <a:rPr lang="en-US" dirty="0" smtClean="0"/>
              <a:t>Example:</a:t>
            </a:r>
          </a:p>
          <a:p>
            <a:pPr lvl="1" indent="-220663" eaLnBrk="0" hangingPunct="0">
              <a:lnSpc>
                <a:spcPct val="150000"/>
              </a:lnSpc>
            </a:pPr>
            <a:r>
              <a:rPr lang="en-US" b="0" dirty="0" smtClean="0"/>
              <a:t>	</a:t>
            </a:r>
            <a:r>
              <a:rPr lang="en-US" b="0" dirty="0" smtClean="0">
                <a:solidFill>
                  <a:srgbClr val="0070C0"/>
                </a:solidFill>
              </a:rPr>
              <a:t>Public  int </a:t>
            </a:r>
            <a:r>
              <a:rPr lang="en-US" dirty="0" err="1" smtClean="0">
                <a:solidFill>
                  <a:srgbClr val="0070C0"/>
                </a:solidFill>
              </a:rPr>
              <a:t>getEmployeeId</a:t>
            </a:r>
            <a:r>
              <a:rPr lang="en-US" b="0" dirty="0" smtClean="0">
                <a:solidFill>
                  <a:srgbClr val="0070C0"/>
                </a:solidFill>
              </a:rPr>
              <a:t> { </a:t>
            </a:r>
          </a:p>
          <a:p>
            <a:pPr lvl="1" indent="-220663" eaLnBrk="0" hangingPunct="0">
              <a:lnSpc>
                <a:spcPct val="150000"/>
              </a:lnSpc>
            </a:pPr>
            <a:r>
              <a:rPr lang="en-US" b="0" dirty="0" smtClean="0">
                <a:solidFill>
                  <a:srgbClr val="0070C0"/>
                </a:solidFill>
              </a:rPr>
              <a:t>		return </a:t>
            </a:r>
            <a:r>
              <a:rPr lang="en-US" b="0" dirty="0" err="1" smtClean="0">
                <a:solidFill>
                  <a:srgbClr val="0070C0"/>
                </a:solidFill>
              </a:rPr>
              <a:t>empId</a:t>
            </a:r>
            <a:r>
              <a:rPr lang="en-US" b="0" dirty="0" smtClean="0">
                <a:solidFill>
                  <a:srgbClr val="0070C0"/>
                </a:solidFill>
              </a:rPr>
              <a:t>;</a:t>
            </a:r>
            <a:r>
              <a:rPr lang="en-US" b="0" dirty="0" smtClean="0"/>
              <a:t>  </a:t>
            </a:r>
            <a:r>
              <a:rPr lang="en-US" b="0" dirty="0" smtClean="0">
                <a:solidFill>
                  <a:srgbClr val="00B050"/>
                </a:solidFill>
              </a:rPr>
              <a:t>// Returns the employee id value</a:t>
            </a:r>
          </a:p>
          <a:p>
            <a:pPr lvl="1" indent="-220663" eaLnBrk="0" hangingPunct="0">
              <a:lnSpc>
                <a:spcPct val="150000"/>
              </a:lnSpc>
            </a:pPr>
            <a:r>
              <a:rPr lang="en-US" b="0" dirty="0" smtClean="0">
                <a:solidFill>
                  <a:srgbClr val="0070C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5">
                                            <p:txEl>
                                              <p:pRg st="2" end="2"/>
                                            </p:txEl>
                                          </p:spTgt>
                                        </p:tgtEl>
                                        <p:attrNameLst>
                                          <p:attrName>style.visibility</p:attrName>
                                        </p:attrNameLst>
                                      </p:cBhvr>
                                      <p:to>
                                        <p:strVal val="visible"/>
                                      </p:to>
                                    </p:set>
                                    <p:animEffect transition="in" filter="box(in)">
                                      <p:cBhvr>
                                        <p:cTn id="7" dur="500"/>
                                        <p:tgtEl>
                                          <p:spTgt spid="1025">
                                            <p:txEl>
                                              <p:pRg st="2" end="2"/>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Java Bean design conventions </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a:p>
        </p:txBody>
      </p:sp>
      <p:sp>
        <p:nvSpPr>
          <p:cNvPr id="1025" name="Rectangle 1"/>
          <p:cNvSpPr>
            <a:spLocks noChangeArrowheads="1"/>
          </p:cNvSpPr>
          <p:nvPr/>
        </p:nvSpPr>
        <p:spPr bwMode="auto">
          <a:xfrm>
            <a:off x="0" y="1023372"/>
            <a:ext cx="9144000" cy="13388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1" indent="-220663" algn="l" defTabSz="914400" rtl="0" eaLnBrk="0" fontAlgn="base" latinLnBrk="0" hangingPunct="0">
              <a:lnSpc>
                <a:spcPct val="150000"/>
              </a:lnSpc>
              <a:spcBef>
                <a:spcPct val="0"/>
              </a:spcBef>
              <a:spcAft>
                <a:spcPct val="0"/>
              </a:spcAft>
              <a:buClrTx/>
              <a:buSzTx/>
              <a:tabLst/>
            </a:pPr>
            <a:endParaRPr kumimoji="0" lang="en-US" b="0" i="0" u="none" strike="noStrike" cap="none" normalizeH="0" baseline="0" dirty="0" smtClean="0">
              <a:ln>
                <a:noFill/>
              </a:ln>
              <a:solidFill>
                <a:schemeClr val="tx1"/>
              </a:solidFill>
              <a:effectLst/>
            </a:endParaRPr>
          </a:p>
          <a:p>
            <a:pPr marR="0" lvl="1" indent="-220663" algn="l" defTabSz="914400" rtl="0" eaLnBrk="0" fontAlgn="base" latinLnBrk="0" hangingPunct="0">
              <a:lnSpc>
                <a:spcPct val="150000"/>
              </a:lnSpc>
              <a:spcBef>
                <a:spcPct val="0"/>
              </a:spcBef>
              <a:spcAft>
                <a:spcPct val="0"/>
              </a:spcAft>
              <a:buClrTx/>
              <a:buSzTx/>
              <a:buFont typeface="Wingdings" pitchFamily="2" charset="2"/>
              <a:buChar char="§"/>
              <a:tabLst/>
            </a:pPr>
            <a:r>
              <a:rPr kumimoji="0" lang="en-US" b="0" i="0" u="none" strike="noStrike" cap="none" normalizeH="0" baseline="0" dirty="0" smtClean="0">
                <a:ln>
                  <a:noFill/>
                </a:ln>
                <a:solidFill>
                  <a:schemeClr val="tx1"/>
                </a:solidFill>
                <a:effectLst/>
              </a:rPr>
              <a:t>For each writable property, the bean must have a method as illustrated below,</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p:txBody>
      </p:sp>
      <p:sp>
        <p:nvSpPr>
          <p:cNvPr id="5" name="Rectangle 4"/>
          <p:cNvSpPr/>
          <p:nvPr/>
        </p:nvSpPr>
        <p:spPr>
          <a:xfrm>
            <a:off x="381000" y="2057400"/>
            <a:ext cx="63246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1" indent="-220663" eaLnBrk="0" hangingPunct="0">
              <a:lnSpc>
                <a:spcPct val="150000"/>
              </a:lnSpc>
            </a:pPr>
            <a:r>
              <a:rPr lang="en-US" dirty="0" smtClean="0"/>
              <a:t>Syntax:</a:t>
            </a:r>
          </a:p>
          <a:p>
            <a:pPr lvl="1" indent="-220663" eaLnBrk="0" hangingPunct="0">
              <a:lnSpc>
                <a:spcPct val="150000"/>
              </a:lnSpc>
            </a:pPr>
            <a:r>
              <a:rPr lang="en-US" dirty="0" smtClean="0">
                <a:solidFill>
                  <a:srgbClr val="0070C0"/>
                </a:solidFill>
              </a:rPr>
              <a:t>Public  set&lt;</a:t>
            </a:r>
            <a:r>
              <a:rPr lang="en-US" b="0" dirty="0" err="1" smtClean="0">
                <a:solidFill>
                  <a:srgbClr val="0070C0"/>
                </a:solidFill>
              </a:rPr>
              <a:t>PropertyName</a:t>
            </a:r>
            <a:r>
              <a:rPr lang="en-US" b="0" dirty="0" smtClean="0">
                <a:solidFill>
                  <a:srgbClr val="0070C0"/>
                </a:solidFill>
              </a:rPr>
              <a:t>&gt;(</a:t>
            </a:r>
            <a:r>
              <a:rPr lang="en-US" b="0" dirty="0" err="1" smtClean="0">
                <a:solidFill>
                  <a:srgbClr val="0070C0"/>
                </a:solidFill>
              </a:rPr>
              <a:t>Datatype</a:t>
            </a:r>
            <a:r>
              <a:rPr lang="en-US" b="0" dirty="0" smtClean="0">
                <a:solidFill>
                  <a:srgbClr val="0070C0"/>
                </a:solidFill>
              </a:rPr>
              <a:t> </a:t>
            </a:r>
            <a:r>
              <a:rPr lang="en-US" b="0" dirty="0" err="1" smtClean="0">
                <a:solidFill>
                  <a:srgbClr val="0070C0"/>
                </a:solidFill>
              </a:rPr>
              <a:t>newValue</a:t>
            </a:r>
            <a:r>
              <a:rPr lang="en-US" b="0" dirty="0" smtClean="0">
                <a:solidFill>
                  <a:srgbClr val="0070C0"/>
                </a:solidFill>
              </a:rPr>
              <a:t>) {</a:t>
            </a:r>
          </a:p>
          <a:p>
            <a:pPr lvl="1" indent="-220663" eaLnBrk="0" hangingPunct="0">
              <a:lnSpc>
                <a:spcPct val="150000"/>
              </a:lnSpc>
            </a:pPr>
            <a:r>
              <a:rPr lang="en-US" b="0" dirty="0" smtClean="0">
                <a:solidFill>
                  <a:srgbClr val="0070C0"/>
                </a:solidFill>
              </a:rPr>
              <a:t>property= </a:t>
            </a:r>
            <a:r>
              <a:rPr lang="en-US" b="0" dirty="0" err="1" smtClean="0">
                <a:solidFill>
                  <a:srgbClr val="0070C0"/>
                </a:solidFill>
              </a:rPr>
              <a:t>newValue</a:t>
            </a:r>
            <a:r>
              <a:rPr lang="en-US" b="0" dirty="0" smtClean="0">
                <a:solidFill>
                  <a:srgbClr val="0070C0"/>
                </a:solidFill>
              </a:rPr>
              <a:t>; </a:t>
            </a:r>
            <a:r>
              <a:rPr lang="en-US" b="0" dirty="0" smtClean="0">
                <a:solidFill>
                  <a:srgbClr val="00B050"/>
                </a:solidFill>
              </a:rPr>
              <a:t>// sets the new value into the property</a:t>
            </a:r>
          </a:p>
          <a:p>
            <a:pPr lvl="1" indent="-220663" eaLnBrk="0" hangingPunct="0">
              <a:lnSpc>
                <a:spcPct val="150000"/>
              </a:lnSpc>
            </a:pPr>
            <a:r>
              <a:rPr lang="en-US" b="0" dirty="0" smtClean="0">
                <a:solidFill>
                  <a:srgbClr val="0070C0"/>
                </a:solidFill>
              </a:rPr>
              <a:t>}</a:t>
            </a:r>
          </a:p>
        </p:txBody>
      </p:sp>
      <p:sp>
        <p:nvSpPr>
          <p:cNvPr id="6" name="Rectangle 5"/>
          <p:cNvSpPr/>
          <p:nvPr/>
        </p:nvSpPr>
        <p:spPr>
          <a:xfrm>
            <a:off x="457200" y="4036874"/>
            <a:ext cx="6217920" cy="216982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lvl="1" indent="-220663" eaLnBrk="0" hangingPunct="0">
              <a:lnSpc>
                <a:spcPct val="150000"/>
              </a:lnSpc>
            </a:pPr>
            <a:r>
              <a:rPr lang="en-US" dirty="0" smtClean="0"/>
              <a:t>Syntax:</a:t>
            </a:r>
          </a:p>
          <a:p>
            <a:pPr lvl="1" indent="-220663" eaLnBrk="0" hangingPunct="0">
              <a:lnSpc>
                <a:spcPct val="150000"/>
              </a:lnSpc>
            </a:pPr>
            <a:r>
              <a:rPr lang="en-US" dirty="0" smtClean="0">
                <a:solidFill>
                  <a:srgbClr val="0070C0"/>
                </a:solidFill>
              </a:rPr>
              <a:t>Public  </a:t>
            </a:r>
            <a:r>
              <a:rPr lang="en-US" dirty="0" err="1" smtClean="0">
                <a:solidFill>
                  <a:srgbClr val="0070C0"/>
                </a:solidFill>
              </a:rPr>
              <a:t>setEmployeeId</a:t>
            </a:r>
            <a:r>
              <a:rPr lang="en-US" b="0" dirty="0" smtClean="0">
                <a:solidFill>
                  <a:srgbClr val="0070C0"/>
                </a:solidFill>
              </a:rPr>
              <a:t>(int </a:t>
            </a:r>
            <a:r>
              <a:rPr lang="en-US" b="0" dirty="0" err="1" smtClean="0">
                <a:solidFill>
                  <a:srgbClr val="0070C0"/>
                </a:solidFill>
              </a:rPr>
              <a:t>newEmpId</a:t>
            </a:r>
            <a:r>
              <a:rPr lang="en-US" b="0" dirty="0" smtClean="0">
                <a:solidFill>
                  <a:srgbClr val="0070C0"/>
                </a:solidFill>
              </a:rPr>
              <a:t>) {</a:t>
            </a:r>
          </a:p>
          <a:p>
            <a:pPr lvl="1" indent="-220663" eaLnBrk="0" hangingPunct="0">
              <a:lnSpc>
                <a:spcPct val="150000"/>
              </a:lnSpc>
            </a:pPr>
            <a:r>
              <a:rPr lang="en-US" b="0" dirty="0" err="1" smtClean="0">
                <a:solidFill>
                  <a:srgbClr val="0070C0"/>
                </a:solidFill>
              </a:rPr>
              <a:t>empId</a:t>
            </a:r>
            <a:r>
              <a:rPr lang="en-US" b="0" dirty="0" smtClean="0">
                <a:solidFill>
                  <a:srgbClr val="0070C0"/>
                </a:solidFill>
              </a:rPr>
              <a:t>= </a:t>
            </a:r>
            <a:r>
              <a:rPr lang="en-US" b="0" dirty="0" err="1" smtClean="0">
                <a:solidFill>
                  <a:srgbClr val="0070C0"/>
                </a:solidFill>
              </a:rPr>
              <a:t>newEmpId</a:t>
            </a:r>
            <a:r>
              <a:rPr lang="en-US" b="0" dirty="0" smtClean="0">
                <a:solidFill>
                  <a:srgbClr val="0070C0"/>
                </a:solidFill>
              </a:rPr>
              <a:t>; </a:t>
            </a:r>
            <a:r>
              <a:rPr lang="en-US" b="0" dirty="0" smtClean="0">
                <a:solidFill>
                  <a:srgbClr val="00B050"/>
                </a:solidFill>
              </a:rPr>
              <a:t>// sets the new employee id into the employee id property</a:t>
            </a:r>
          </a:p>
          <a:p>
            <a:pPr lvl="1" indent="-220663" eaLnBrk="0" hangingPunct="0">
              <a:lnSpc>
                <a:spcPct val="150000"/>
              </a:lnSpc>
            </a:pPr>
            <a:r>
              <a:rPr lang="en-US" b="0" dirty="0" smtClean="0">
                <a:solidFill>
                  <a:srgbClr val="0070C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Bean Class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685800" y="1676400"/>
            <a:ext cx="4876800" cy="4769487"/>
          </a:xfrm>
          <a:prstGeom prst="rect">
            <a:avLst/>
          </a:prstGeom>
          <a:noFill/>
          <a:ln w="9525">
            <a:noFill/>
            <a:miter lim="800000"/>
            <a:headEnd/>
            <a:tailEnd/>
          </a:ln>
          <a:effectLst/>
        </p:spPr>
      </p:pic>
      <p:sp>
        <p:nvSpPr>
          <p:cNvPr id="6" name="Right Brace 5"/>
          <p:cNvSpPr/>
          <p:nvPr/>
        </p:nvSpPr>
        <p:spPr>
          <a:xfrm>
            <a:off x="3124200" y="1905000"/>
            <a:ext cx="152400" cy="457200"/>
          </a:xfrm>
          <a:prstGeom prst="rightBrace">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352800" y="1828800"/>
            <a:ext cx="518160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The bean properties User Name and password.</a:t>
            </a:r>
          </a:p>
          <a:p>
            <a:r>
              <a:rPr lang="en-US" sz="1600" b="0" dirty="0" smtClean="0">
                <a:latin typeface="Arial" pitchFamily="34" charset="0"/>
                <a:cs typeface="Arial" pitchFamily="34" charset="0"/>
              </a:rPr>
              <a:t>Declared </a:t>
            </a:r>
            <a:r>
              <a:rPr lang="en-US" sz="1600" b="0" dirty="0" smtClean="0">
                <a:solidFill>
                  <a:srgbClr val="C00000"/>
                </a:solidFill>
                <a:latin typeface="Arial" pitchFamily="34" charset="0"/>
                <a:cs typeface="Arial" pitchFamily="34" charset="0"/>
              </a:rPr>
              <a:t>private.</a:t>
            </a:r>
            <a:endParaRPr lang="en-US" sz="1600" b="0" dirty="0">
              <a:solidFill>
                <a:srgbClr val="C00000"/>
              </a:solidFill>
              <a:latin typeface="Arial" pitchFamily="34" charset="0"/>
              <a:cs typeface="Arial" pitchFamily="34" charset="0"/>
            </a:endParaRPr>
          </a:p>
        </p:txBody>
      </p:sp>
      <p:sp>
        <p:nvSpPr>
          <p:cNvPr id="8" name="TextBox 7"/>
          <p:cNvSpPr txBox="1"/>
          <p:nvPr/>
        </p:nvSpPr>
        <p:spPr>
          <a:xfrm>
            <a:off x="3733800" y="2514600"/>
            <a:ext cx="480060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Getter method for retrieving the user name. Declared </a:t>
            </a:r>
            <a:r>
              <a:rPr lang="en-US" sz="1600" b="0" dirty="0" smtClean="0">
                <a:solidFill>
                  <a:srgbClr val="C00000"/>
                </a:solidFill>
                <a:latin typeface="Arial" pitchFamily="34" charset="0"/>
                <a:cs typeface="Arial" pitchFamily="34" charset="0"/>
              </a:rPr>
              <a:t>Public</a:t>
            </a:r>
            <a:r>
              <a:rPr lang="en-US" sz="1600" b="0" dirty="0" smtClean="0">
                <a:latin typeface="Arial" pitchFamily="34" charset="0"/>
                <a:cs typeface="Arial" pitchFamily="34" charset="0"/>
              </a:rPr>
              <a:t>.</a:t>
            </a:r>
            <a:endParaRPr lang="en-US" sz="1600" b="0" dirty="0">
              <a:latin typeface="Arial" pitchFamily="34" charset="0"/>
              <a:cs typeface="Arial" pitchFamily="34" charset="0"/>
            </a:endParaRPr>
          </a:p>
        </p:txBody>
      </p:sp>
      <p:sp>
        <p:nvSpPr>
          <p:cNvPr id="9" name="TextBox 8"/>
          <p:cNvSpPr txBox="1"/>
          <p:nvPr/>
        </p:nvSpPr>
        <p:spPr>
          <a:xfrm>
            <a:off x="4800600" y="3352801"/>
            <a:ext cx="411480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Setter method for modifying user name. Declared </a:t>
            </a:r>
            <a:r>
              <a:rPr lang="en-US" sz="1600" b="0" dirty="0" smtClean="0">
                <a:solidFill>
                  <a:srgbClr val="C00000"/>
                </a:solidFill>
                <a:latin typeface="Arial" pitchFamily="34" charset="0"/>
                <a:cs typeface="Arial" pitchFamily="34" charset="0"/>
              </a:rPr>
              <a:t>Public</a:t>
            </a:r>
            <a:r>
              <a:rPr lang="en-US" sz="1600" b="0" dirty="0" smtClean="0">
                <a:latin typeface="Arial" pitchFamily="34" charset="0"/>
                <a:cs typeface="Arial" pitchFamily="34" charset="0"/>
              </a:rPr>
              <a:t>.</a:t>
            </a:r>
            <a:endParaRPr lang="en-US" sz="1600" b="0" dirty="0">
              <a:latin typeface="Arial" pitchFamily="34" charset="0"/>
              <a:cs typeface="Arial" pitchFamily="34" charset="0"/>
            </a:endParaRPr>
          </a:p>
        </p:txBody>
      </p:sp>
      <p:sp>
        <p:nvSpPr>
          <p:cNvPr id="10" name="TextBox 9"/>
          <p:cNvSpPr txBox="1"/>
          <p:nvPr/>
        </p:nvSpPr>
        <p:spPr>
          <a:xfrm>
            <a:off x="4724400" y="4203918"/>
            <a:ext cx="4191000"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0" dirty="0" smtClean="0">
                <a:latin typeface="Arial" pitchFamily="34" charset="0"/>
                <a:cs typeface="Arial" pitchFamily="34" charset="0"/>
              </a:rPr>
              <a:t>Note the getter and setter names convention is</a:t>
            </a:r>
          </a:p>
          <a:p>
            <a:r>
              <a:rPr lang="en-US" sz="1600" dirty="0" smtClean="0">
                <a:solidFill>
                  <a:schemeClr val="tx1"/>
                </a:solidFill>
                <a:latin typeface="Arial" pitchFamily="34" charset="0"/>
                <a:cs typeface="Arial" pitchFamily="34" charset="0"/>
              </a:rPr>
              <a:t>1. </a:t>
            </a:r>
            <a:r>
              <a:rPr lang="en-US" sz="1600" dirty="0" smtClean="0">
                <a:solidFill>
                  <a:srgbClr val="7030A0"/>
                </a:solidFill>
                <a:latin typeface="Arial" pitchFamily="34" charset="0"/>
                <a:cs typeface="Arial" pitchFamily="34" charset="0"/>
              </a:rPr>
              <a:t>get</a:t>
            </a:r>
            <a:r>
              <a:rPr lang="en-US" sz="1600" b="0" dirty="0" smtClean="0">
                <a:latin typeface="Arial" pitchFamily="34" charset="0"/>
                <a:cs typeface="Arial" pitchFamily="34" charset="0"/>
              </a:rPr>
              <a:t> + </a:t>
            </a:r>
            <a:r>
              <a:rPr lang="en-US" sz="1600" dirty="0" smtClean="0">
                <a:latin typeface="Arial" pitchFamily="34" charset="0"/>
                <a:cs typeface="Arial" pitchFamily="34" charset="0"/>
              </a:rPr>
              <a:t>property name </a:t>
            </a:r>
            <a:r>
              <a:rPr lang="en-US" sz="1600" b="0" dirty="0" smtClean="0">
                <a:latin typeface="Arial" pitchFamily="34" charset="0"/>
                <a:cs typeface="Arial" pitchFamily="34" charset="0"/>
              </a:rPr>
              <a:t>with the first letter of the property name capitalized </a:t>
            </a:r>
          </a:p>
          <a:p>
            <a:r>
              <a:rPr lang="en-US" sz="1600" dirty="0" smtClean="0">
                <a:latin typeface="Arial" pitchFamily="34" charset="0"/>
                <a:cs typeface="Arial" pitchFamily="34" charset="0"/>
              </a:rPr>
              <a:t>and</a:t>
            </a:r>
          </a:p>
          <a:p>
            <a:r>
              <a:rPr lang="en-US" sz="1600" dirty="0" smtClean="0">
                <a:solidFill>
                  <a:schemeClr val="tx1"/>
                </a:solidFill>
                <a:latin typeface="Arial" pitchFamily="34" charset="0"/>
                <a:cs typeface="Arial" pitchFamily="34" charset="0"/>
              </a:rPr>
              <a:t>2. </a:t>
            </a:r>
            <a:r>
              <a:rPr lang="en-US" sz="1600" dirty="0" smtClean="0">
                <a:solidFill>
                  <a:srgbClr val="7030A0"/>
                </a:solidFill>
                <a:latin typeface="Arial" pitchFamily="34" charset="0"/>
                <a:cs typeface="Arial" pitchFamily="34" charset="0"/>
              </a:rPr>
              <a:t>set</a:t>
            </a:r>
            <a:r>
              <a:rPr lang="en-US" sz="1600" b="0" dirty="0" smtClean="0">
                <a:latin typeface="Arial" pitchFamily="34" charset="0"/>
                <a:cs typeface="Arial" pitchFamily="34" charset="0"/>
              </a:rPr>
              <a:t>+ </a:t>
            </a:r>
            <a:r>
              <a:rPr lang="en-US" sz="1600" dirty="0" smtClean="0">
                <a:latin typeface="Arial" pitchFamily="34" charset="0"/>
                <a:cs typeface="Arial" pitchFamily="34" charset="0"/>
              </a:rPr>
              <a:t>property name </a:t>
            </a:r>
            <a:r>
              <a:rPr lang="en-US" sz="1600" b="0" dirty="0" smtClean="0">
                <a:latin typeface="Arial" pitchFamily="34" charset="0"/>
                <a:cs typeface="Arial" pitchFamily="34" charset="0"/>
              </a:rPr>
              <a:t>with the first letter of the property name capitalized .</a:t>
            </a:r>
          </a:p>
        </p:txBody>
      </p:sp>
      <p:sp>
        <p:nvSpPr>
          <p:cNvPr id="11" name="Right Brace 10"/>
          <p:cNvSpPr/>
          <p:nvPr/>
        </p:nvSpPr>
        <p:spPr>
          <a:xfrm>
            <a:off x="3505200" y="2593430"/>
            <a:ext cx="152400" cy="457200"/>
          </a:xfrm>
          <a:prstGeom prst="rightBrace">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4648200" y="3429000"/>
            <a:ext cx="152400" cy="457200"/>
          </a:xfrm>
          <a:prstGeom prst="rightBrace">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Why to follow naming </a:t>
            </a:r>
            <a:r>
              <a:rPr lang="en-US" sz="2400" smtClean="0"/>
              <a:t>convention for methods?</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a:t>
            </a:fld>
            <a:endParaRPr lang="en-US"/>
          </a:p>
        </p:txBody>
      </p:sp>
      <p:sp>
        <p:nvSpPr>
          <p:cNvPr id="5" name="TextBox 4"/>
          <p:cNvSpPr txBox="1"/>
          <p:nvPr/>
        </p:nvSpPr>
        <p:spPr>
          <a:xfrm>
            <a:off x="228600" y="1615619"/>
            <a:ext cx="8305800" cy="3970318"/>
          </a:xfrm>
          <a:prstGeom prst="rect">
            <a:avLst/>
          </a:prstGeom>
          <a:noFill/>
        </p:spPr>
        <p:txBody>
          <a:bodyPr wrap="square" rtlCol="0">
            <a:spAutoFit/>
          </a:bodyPr>
          <a:lstStyle/>
          <a:p>
            <a:pPr marL="457200" indent="-457200">
              <a:tabLst>
                <a:tab pos="284163" algn="l"/>
              </a:tabLst>
            </a:pPr>
            <a:r>
              <a:rPr lang="en-US" b="0" dirty="0" smtClean="0"/>
              <a:t>The web container maps the request attribute with the method names and triggers the appropriate methods for retrieving or setting the values. </a:t>
            </a:r>
          </a:p>
          <a:p>
            <a:pPr marL="457200" indent="-457200">
              <a:tabLst>
                <a:tab pos="284163" algn="l"/>
              </a:tabLst>
            </a:pPr>
            <a:r>
              <a:rPr lang="en-US" dirty="0" smtClean="0"/>
              <a:t>Example:  </a:t>
            </a:r>
          </a:p>
          <a:p>
            <a:pPr marL="1087438" indent="-393700">
              <a:tabLst>
                <a:tab pos="284163" algn="l"/>
              </a:tabLst>
            </a:pPr>
            <a:r>
              <a:rPr lang="en-US" dirty="0" smtClean="0"/>
              <a:t>Request Attribute Name:  </a:t>
            </a:r>
            <a:r>
              <a:rPr lang="en-US" b="0" dirty="0" smtClean="0"/>
              <a:t> </a:t>
            </a:r>
            <a:r>
              <a:rPr lang="en-US" b="0" dirty="0" err="1" smtClean="0">
                <a:solidFill>
                  <a:srgbClr val="0070C0"/>
                </a:solidFill>
              </a:rPr>
              <a:t>empId</a:t>
            </a:r>
            <a:endParaRPr lang="en-US" b="0" dirty="0" smtClean="0">
              <a:solidFill>
                <a:srgbClr val="0070C0"/>
              </a:solidFill>
            </a:endParaRPr>
          </a:p>
          <a:p>
            <a:pPr marL="1087438" indent="-393700">
              <a:tabLst>
                <a:tab pos="284163" algn="l"/>
              </a:tabLst>
            </a:pPr>
            <a:r>
              <a:rPr lang="en-US" dirty="0" smtClean="0"/>
              <a:t>Method Triggered:  </a:t>
            </a:r>
            <a:r>
              <a:rPr lang="en-US" b="0" dirty="0" err="1" smtClean="0"/>
              <a:t>set</a:t>
            </a:r>
            <a:r>
              <a:rPr lang="en-US" b="0" dirty="0" err="1" smtClean="0">
                <a:solidFill>
                  <a:srgbClr val="0070C0"/>
                </a:solidFill>
              </a:rPr>
              <a:t>EmpId</a:t>
            </a:r>
            <a:r>
              <a:rPr lang="en-US" b="0" dirty="0" smtClean="0"/>
              <a:t>(), </a:t>
            </a:r>
            <a:r>
              <a:rPr lang="en-US" b="0" dirty="0" err="1" smtClean="0"/>
              <a:t>get</a:t>
            </a:r>
            <a:r>
              <a:rPr lang="en-US" b="0" dirty="0" err="1" smtClean="0">
                <a:solidFill>
                  <a:srgbClr val="0070C0"/>
                </a:solidFill>
              </a:rPr>
              <a:t>EmpId</a:t>
            </a:r>
            <a:r>
              <a:rPr lang="en-US" b="0" dirty="0" smtClean="0"/>
              <a:t>()</a:t>
            </a:r>
            <a:endParaRPr lang="en-US" dirty="0" smtClean="0"/>
          </a:p>
          <a:p>
            <a:pPr marL="457200" indent="-457200">
              <a:tabLst>
                <a:tab pos="284163" algn="l"/>
              </a:tabLst>
            </a:pPr>
            <a:endParaRPr lang="en-US" b="0" dirty="0" smtClean="0"/>
          </a:p>
          <a:p>
            <a:pPr marL="457200" indent="-457200">
              <a:tabLst>
                <a:tab pos="284163" algn="l"/>
              </a:tabLst>
            </a:pPr>
            <a:r>
              <a:rPr lang="en-US" dirty="0" smtClean="0"/>
              <a:t>NOTE:  </a:t>
            </a:r>
            <a:r>
              <a:rPr lang="en-US" b="0" dirty="0" smtClean="0"/>
              <a:t> Web container automatically capitalizes the first character of the attribute name and concatenates “</a:t>
            </a:r>
            <a:r>
              <a:rPr lang="en-US" dirty="0" smtClean="0"/>
              <a:t>set</a:t>
            </a:r>
            <a:r>
              <a:rPr lang="en-US" b="0" dirty="0" smtClean="0"/>
              <a:t>” (or) “</a:t>
            </a:r>
            <a:r>
              <a:rPr lang="en-US" dirty="0" smtClean="0"/>
              <a:t>get</a:t>
            </a:r>
            <a:r>
              <a:rPr lang="en-US" b="0" dirty="0" smtClean="0"/>
              <a:t>” to it for either setting or retrieving property values in bean.</a:t>
            </a:r>
          </a:p>
          <a:p>
            <a:pPr marL="457200" indent="-457200">
              <a:tabLst>
                <a:tab pos="284163" algn="l"/>
              </a:tabLst>
            </a:pPr>
            <a:endParaRPr lang="en-US" b="0" dirty="0" smtClean="0"/>
          </a:p>
          <a:p>
            <a:pPr marL="457200" indent="-457200">
              <a:tabLst>
                <a:tab pos="284163" algn="l"/>
              </a:tabLst>
            </a:pPr>
            <a:r>
              <a:rPr lang="en-US" dirty="0" smtClean="0"/>
              <a:t>How is this done?</a:t>
            </a:r>
          </a:p>
          <a:p>
            <a:pPr marL="457200" indent="-457200">
              <a:tabLst>
                <a:tab pos="284163" algn="l"/>
              </a:tabLst>
            </a:pPr>
            <a:r>
              <a:rPr lang="en-US" b="0" dirty="0" smtClean="0"/>
              <a:t>This is done using </a:t>
            </a:r>
            <a:r>
              <a:rPr lang="en-US" i="1" dirty="0" smtClean="0"/>
              <a:t>reflection and introspection</a:t>
            </a:r>
            <a:r>
              <a:rPr lang="en-US" b="0" dirty="0" smtClean="0"/>
              <a:t>.</a:t>
            </a:r>
          </a:p>
          <a:p>
            <a:pPr marL="457200" indent="-457200">
              <a:tabLst>
                <a:tab pos="284163" algn="l"/>
              </a:tabLst>
            </a:pPr>
            <a:r>
              <a:rPr lang="en-US" b="0" i="1" dirty="0" smtClean="0"/>
              <a:t>Reflection &amp; introspection </a:t>
            </a:r>
            <a:r>
              <a:rPr lang="en-US" b="0" dirty="0" smtClean="0"/>
              <a:t>are java API’s used for finding the properties and methods of a class and invoking it dynamically.</a:t>
            </a:r>
          </a:p>
        </p:txBody>
      </p:sp>
      <p:sp>
        <p:nvSpPr>
          <p:cNvPr id="7" name="TextBox 6"/>
          <p:cNvSpPr txBox="1"/>
          <p:nvPr/>
        </p:nvSpPr>
        <p:spPr>
          <a:xfrm>
            <a:off x="1219200" y="5638800"/>
            <a:ext cx="6096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Reflection is out of scope in CATP program. If interested trainees can explore this on their own.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ox(in)">
                                      <p:cBhvr>
                                        <p:cTn id="10" dur="500"/>
                                        <p:tgtEl>
                                          <p:spTgt spid="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ox(in)">
                                      <p:cBhvr>
                                        <p:cTn id="13" dur="500"/>
                                        <p:tgtEl>
                                          <p:spTgt spid="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ox(in)">
                                      <p:cBhvr>
                                        <p:cTn id="16" dur="500"/>
                                        <p:tgtEl>
                                          <p:spTgt spid="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box(in)">
                                      <p:cBhvr>
                                        <p:cTn id="21" dur="500"/>
                                        <p:tgtEl>
                                          <p:spTgt spid="5">
                                            <p:txEl>
                                              <p:pRg st="7" end="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box(in)">
                                      <p:cBhvr>
                                        <p:cTn id="24" dur="500"/>
                                        <p:tgtEl>
                                          <p:spTgt spid="5">
                                            <p:txEl>
                                              <p:pRg st="8" end="8"/>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box(in)">
                                      <p:cBhvr>
                                        <p:cTn id="27" dur="500"/>
                                        <p:tgtEl>
                                          <p:spTgt spid="5">
                                            <p:txEl>
                                              <p:pRg st="9" end="9"/>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ox(in)">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CATP_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B70B882132434AA6CC5929622801FC" ma:contentTypeVersion="0" ma:contentTypeDescription="Create a new document." ma:contentTypeScope="" ma:versionID="7c5bbffb3f570a1e75d894947b76e2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5EB6B35-6B28-4DC6-8E45-DF92B4C0CCB6}"/>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D6CE3420-51B5-45D0-AA94-470C87CA3DB9}"/>
</file>

<file path=docProps/app.xml><?xml version="1.0" encoding="utf-8"?>
<Properties xmlns="http://schemas.openxmlformats.org/officeDocument/2006/extended-properties" xmlns:vt="http://schemas.openxmlformats.org/officeDocument/2006/docPropsVTypes">
  <Template>CATP_2.1</Template>
  <TotalTime>45569</TotalTime>
  <Words>3161</Words>
  <Application>Microsoft Office PowerPoint</Application>
  <PresentationFormat>On-screen Show (4:3)</PresentationFormat>
  <Paragraphs>482</Paragraphs>
  <Slides>55</Slides>
  <Notes>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CATP_2.1</vt:lpstr>
      <vt:lpstr>Slide 1</vt:lpstr>
      <vt:lpstr>About the Author</vt:lpstr>
      <vt:lpstr>Slide 3</vt:lpstr>
      <vt:lpstr>Objectives</vt:lpstr>
      <vt:lpstr>What is server side java bean ?</vt:lpstr>
      <vt:lpstr>Java Bean design conventions </vt:lpstr>
      <vt:lpstr>Java Bean design conventions </vt:lpstr>
      <vt:lpstr>Sample Bean Class</vt:lpstr>
      <vt:lpstr>Why to follow naming convention for methods?</vt:lpstr>
      <vt:lpstr>Easy steps for creating Beans using SDE</vt:lpstr>
      <vt:lpstr>Easy steps for creating Beans using SDE (Cont)</vt:lpstr>
      <vt:lpstr>Need for Beans in JSP</vt:lpstr>
      <vt:lpstr>Need for Beans in JSP</vt:lpstr>
      <vt:lpstr>Lend a Hand : Using Java beans in JSP</vt:lpstr>
      <vt:lpstr>Lend a Hand – login.jsp</vt:lpstr>
      <vt:lpstr>Lend a Hand – Develop login.jsp</vt:lpstr>
      <vt:lpstr>Lend a Hand – Develop user Bean</vt:lpstr>
      <vt:lpstr>Lend a Hand – Develop success.jsp</vt:lpstr>
      <vt:lpstr>Lend a Hand – Invalid Login</vt:lpstr>
      <vt:lpstr>Lend a Hand : Deploy and Run</vt:lpstr>
      <vt:lpstr>What is JSP action tag ?</vt:lpstr>
      <vt:lpstr>jsp action tag syntax</vt:lpstr>
      <vt:lpstr>Action tags in JSP</vt:lpstr>
      <vt:lpstr>JSP:include</vt:lpstr>
      <vt:lpstr>Jsp:include tag</vt:lpstr>
      <vt:lpstr>Directive Vs Action include</vt:lpstr>
      <vt:lpstr>Difference between directive and action include</vt:lpstr>
      <vt:lpstr>jsp:forward</vt:lpstr>
      <vt:lpstr>jsp:forward Syntax</vt:lpstr>
      <vt:lpstr>jsp:Param</vt:lpstr>
      <vt:lpstr>jsp:Param Example</vt:lpstr>
      <vt:lpstr>jsp:useBean</vt:lpstr>
      <vt:lpstr>Other Attributes for useBean action tag</vt:lpstr>
      <vt:lpstr>How jsp:useBean works?</vt:lpstr>
      <vt:lpstr>Bean Object Scopes</vt:lpstr>
      <vt:lpstr>jsp:setProperty</vt:lpstr>
      <vt:lpstr>jsp:setProperty mapping HTML forms</vt:lpstr>
      <vt:lpstr>Example for jsp.setProperty usage</vt:lpstr>
      <vt:lpstr>jsp:getProperty</vt:lpstr>
      <vt:lpstr>jsp:getProperty Example</vt:lpstr>
      <vt:lpstr>Recap: JSP Action tags</vt:lpstr>
      <vt:lpstr>Time To Reflect</vt:lpstr>
      <vt:lpstr>Lend a Hand : Action Tags</vt:lpstr>
      <vt:lpstr>Lend a Hand - Requirement</vt:lpstr>
      <vt:lpstr>Lend a Hand- Requirement (Cont)</vt:lpstr>
      <vt:lpstr>Lend a Hand : Registration page Design</vt:lpstr>
      <vt:lpstr>Lend a Hand : Registration.jsp code</vt:lpstr>
      <vt:lpstr>Lend a Hand – Develop User Bean</vt:lpstr>
      <vt:lpstr>Lend a Hand- Success page Design</vt:lpstr>
      <vt:lpstr>Lend a Hand  - Develop success.jsp</vt:lpstr>
      <vt:lpstr>Lend a Hand – Develop traineesHeading.jsp</vt:lpstr>
      <vt:lpstr>Lend a Hand – Develop managersHeading.jsp</vt:lpstr>
      <vt:lpstr>Lend a Hand – Develop  developersHeading.jsp</vt:lpstr>
      <vt:lpstr>Lend a Hand – Deploy and Run</vt:lpstr>
      <vt:lpstr>Slide 55</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 Beans And Actions</dc:title>
  <dc:creator>121246</dc:creator>
  <cp:lastModifiedBy>training</cp:lastModifiedBy>
  <cp:revision>2610</cp:revision>
  <dcterms:created xsi:type="dcterms:W3CDTF">2006-08-07T10:58:16Z</dcterms:created>
  <dcterms:modified xsi:type="dcterms:W3CDTF">2012-03-30T04:46:10Z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0x0101002EB70B882132434AA6CC5929622801FC</vt:lpwstr>
  </property>
</Properties>
</file>